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7" r:id="rId2"/>
  </p:sldMasterIdLst>
  <p:notesMasterIdLst>
    <p:notesMasterId r:id="rId249"/>
  </p:notesMasterIdLst>
  <p:sldIdLst>
    <p:sldId id="2147308684" r:id="rId3"/>
    <p:sldId id="2147308685" r:id="rId4"/>
    <p:sldId id="2147477844" r:id="rId5"/>
    <p:sldId id="14330" r:id="rId6"/>
    <p:sldId id="14328" r:id="rId7"/>
    <p:sldId id="705" r:id="rId8"/>
    <p:sldId id="706" r:id="rId9"/>
    <p:sldId id="723" r:id="rId10"/>
    <p:sldId id="724" r:id="rId11"/>
    <p:sldId id="727" r:id="rId12"/>
    <p:sldId id="835" r:id="rId13"/>
    <p:sldId id="6654" r:id="rId14"/>
    <p:sldId id="747" r:id="rId15"/>
    <p:sldId id="713" r:id="rId16"/>
    <p:sldId id="806" r:id="rId17"/>
    <p:sldId id="6640" r:id="rId18"/>
    <p:sldId id="14329" r:id="rId19"/>
    <p:sldId id="6700" r:id="rId20"/>
    <p:sldId id="6701" r:id="rId21"/>
    <p:sldId id="14331" r:id="rId22"/>
    <p:sldId id="14332" r:id="rId23"/>
    <p:sldId id="14333" r:id="rId24"/>
    <p:sldId id="14334" r:id="rId25"/>
    <p:sldId id="2147477845" r:id="rId26"/>
    <p:sldId id="2147477846" r:id="rId27"/>
    <p:sldId id="14335" r:id="rId28"/>
    <p:sldId id="2147308600" r:id="rId29"/>
    <p:sldId id="14336" r:id="rId30"/>
    <p:sldId id="1165" r:id="rId31"/>
    <p:sldId id="498" r:id="rId32"/>
    <p:sldId id="2147308711" r:id="rId33"/>
    <p:sldId id="14341" r:id="rId34"/>
    <p:sldId id="14337" r:id="rId35"/>
    <p:sldId id="305" r:id="rId36"/>
    <p:sldId id="795" r:id="rId37"/>
    <p:sldId id="309" r:id="rId38"/>
    <p:sldId id="313" r:id="rId39"/>
    <p:sldId id="314" r:id="rId40"/>
    <p:sldId id="516" r:id="rId41"/>
    <p:sldId id="14338" r:id="rId42"/>
    <p:sldId id="14339" r:id="rId43"/>
    <p:sldId id="408" r:id="rId44"/>
    <p:sldId id="410" r:id="rId45"/>
    <p:sldId id="422" r:id="rId46"/>
    <p:sldId id="14340" r:id="rId47"/>
    <p:sldId id="271" r:id="rId48"/>
    <p:sldId id="272" r:id="rId49"/>
    <p:sldId id="273" r:id="rId50"/>
    <p:sldId id="2147308599" r:id="rId51"/>
    <p:sldId id="6265" r:id="rId52"/>
    <p:sldId id="2147308601" r:id="rId53"/>
    <p:sldId id="321" r:id="rId54"/>
    <p:sldId id="2147308602" r:id="rId55"/>
    <p:sldId id="1960226704" r:id="rId56"/>
    <p:sldId id="3066" r:id="rId57"/>
    <p:sldId id="2147308606" r:id="rId58"/>
    <p:sldId id="2147308607" r:id="rId59"/>
    <p:sldId id="2476" r:id="rId60"/>
    <p:sldId id="296" r:id="rId61"/>
    <p:sldId id="299" r:id="rId62"/>
    <p:sldId id="2392" r:id="rId63"/>
    <p:sldId id="300" r:id="rId64"/>
    <p:sldId id="2147308608" r:id="rId65"/>
    <p:sldId id="2147308609" r:id="rId66"/>
    <p:sldId id="318" r:id="rId67"/>
    <p:sldId id="319" r:id="rId68"/>
    <p:sldId id="320" r:id="rId69"/>
    <p:sldId id="3675" r:id="rId70"/>
    <p:sldId id="2147308610" r:id="rId71"/>
    <p:sldId id="2147308611" r:id="rId72"/>
    <p:sldId id="347" r:id="rId73"/>
    <p:sldId id="2147308612" r:id="rId74"/>
    <p:sldId id="2147308613" r:id="rId75"/>
    <p:sldId id="2147308614" r:id="rId76"/>
    <p:sldId id="2147308730" r:id="rId77"/>
    <p:sldId id="2147308714" r:id="rId78"/>
    <p:sldId id="2147308695" r:id="rId79"/>
    <p:sldId id="2147308696" r:id="rId80"/>
    <p:sldId id="1150" r:id="rId81"/>
    <p:sldId id="1152" r:id="rId82"/>
    <p:sldId id="3092" r:id="rId83"/>
    <p:sldId id="1154" r:id="rId84"/>
    <p:sldId id="2147308697" r:id="rId85"/>
    <p:sldId id="3073" r:id="rId86"/>
    <p:sldId id="1163" r:id="rId87"/>
    <p:sldId id="2147308698" r:id="rId88"/>
    <p:sldId id="2147308699" r:id="rId89"/>
    <p:sldId id="3387" r:id="rId90"/>
    <p:sldId id="3122" r:id="rId91"/>
    <p:sldId id="3126" r:id="rId92"/>
    <p:sldId id="2147308700" r:id="rId93"/>
    <p:sldId id="2147308701" r:id="rId94"/>
    <p:sldId id="2146848929" r:id="rId95"/>
    <p:sldId id="1132" r:id="rId96"/>
    <p:sldId id="1109" r:id="rId97"/>
    <p:sldId id="2146848854" r:id="rId98"/>
    <p:sldId id="2147308702" r:id="rId99"/>
    <p:sldId id="1182" r:id="rId100"/>
    <p:sldId id="2147308715" r:id="rId101"/>
    <p:sldId id="2147308703" r:id="rId102"/>
    <p:sldId id="2147308704" r:id="rId103"/>
    <p:sldId id="1115" r:id="rId104"/>
    <p:sldId id="1204" r:id="rId105"/>
    <p:sldId id="1209" r:id="rId106"/>
    <p:sldId id="2147308705" r:id="rId107"/>
    <p:sldId id="939" r:id="rId108"/>
    <p:sldId id="1040" r:id="rId109"/>
    <p:sldId id="2147308706" r:id="rId110"/>
    <p:sldId id="1060" r:id="rId111"/>
    <p:sldId id="1230" r:id="rId112"/>
    <p:sldId id="2147308707" r:id="rId113"/>
    <p:sldId id="1364" r:id="rId114"/>
    <p:sldId id="1409" r:id="rId115"/>
    <p:sldId id="1342" r:id="rId116"/>
    <p:sldId id="2147308708" r:id="rId117"/>
    <p:sldId id="1336" r:id="rId118"/>
    <p:sldId id="2147308709" r:id="rId119"/>
    <p:sldId id="1394" r:id="rId120"/>
    <p:sldId id="1395" r:id="rId121"/>
    <p:sldId id="1396" r:id="rId122"/>
    <p:sldId id="2147308845" r:id="rId123"/>
    <p:sldId id="2147477966" r:id="rId124"/>
    <p:sldId id="2147477967" r:id="rId125"/>
    <p:sldId id="2147477968" r:id="rId126"/>
    <p:sldId id="2147477969" r:id="rId127"/>
    <p:sldId id="2147477970" r:id="rId128"/>
    <p:sldId id="2147477971" r:id="rId129"/>
    <p:sldId id="2147477972" r:id="rId130"/>
    <p:sldId id="2147477973" r:id="rId131"/>
    <p:sldId id="2147477974" r:id="rId132"/>
    <p:sldId id="2147477975" r:id="rId133"/>
    <p:sldId id="2147477976" r:id="rId134"/>
    <p:sldId id="2147477977" r:id="rId135"/>
    <p:sldId id="2147477978" r:id="rId136"/>
    <p:sldId id="2147477979" r:id="rId137"/>
    <p:sldId id="2147478077" r:id="rId138"/>
    <p:sldId id="2432" r:id="rId139"/>
    <p:sldId id="2430" r:id="rId140"/>
    <p:sldId id="2147477980" r:id="rId141"/>
    <p:sldId id="2147477981" r:id="rId142"/>
    <p:sldId id="2147308855" r:id="rId143"/>
    <p:sldId id="2147477982" r:id="rId144"/>
    <p:sldId id="2147477983" r:id="rId145"/>
    <p:sldId id="2147477984" r:id="rId146"/>
    <p:sldId id="2147308604" r:id="rId147"/>
    <p:sldId id="2147477985" r:id="rId148"/>
    <p:sldId id="2147477986" r:id="rId149"/>
    <p:sldId id="2147477987" r:id="rId150"/>
    <p:sldId id="2147477988" r:id="rId151"/>
    <p:sldId id="2147477989" r:id="rId152"/>
    <p:sldId id="2147477990" r:id="rId153"/>
    <p:sldId id="2147477991" r:id="rId154"/>
    <p:sldId id="2147477992" r:id="rId155"/>
    <p:sldId id="2147477993" r:id="rId156"/>
    <p:sldId id="2147477994" r:id="rId157"/>
    <p:sldId id="2147477995" r:id="rId158"/>
    <p:sldId id="2147477996" r:id="rId159"/>
    <p:sldId id="2147477997" r:id="rId160"/>
    <p:sldId id="1303" r:id="rId161"/>
    <p:sldId id="1304" r:id="rId162"/>
    <p:sldId id="2147477998" r:id="rId163"/>
    <p:sldId id="2147477999" r:id="rId164"/>
    <p:sldId id="2147308856" r:id="rId165"/>
    <p:sldId id="2147478000" r:id="rId166"/>
    <p:sldId id="2147478001" r:id="rId167"/>
    <p:sldId id="2147478002" r:id="rId168"/>
    <p:sldId id="2147478003" r:id="rId169"/>
    <p:sldId id="2147478004" r:id="rId170"/>
    <p:sldId id="2147478005" r:id="rId171"/>
    <p:sldId id="2147478006" r:id="rId172"/>
    <p:sldId id="2147478007" r:id="rId173"/>
    <p:sldId id="2147478008" r:id="rId174"/>
    <p:sldId id="2147478009" r:id="rId175"/>
    <p:sldId id="2147478010" r:id="rId176"/>
    <p:sldId id="2147478011" r:id="rId177"/>
    <p:sldId id="2147478012" r:id="rId178"/>
    <p:sldId id="2147478013" r:id="rId179"/>
    <p:sldId id="2147478014" r:id="rId180"/>
    <p:sldId id="2147478015" r:id="rId181"/>
    <p:sldId id="1341" r:id="rId182"/>
    <p:sldId id="2147478016" r:id="rId183"/>
    <p:sldId id="2147478017" r:id="rId184"/>
    <p:sldId id="1306" r:id="rId185"/>
    <p:sldId id="1307" r:id="rId186"/>
    <p:sldId id="2147478018" r:id="rId187"/>
    <p:sldId id="2147478019" r:id="rId188"/>
    <p:sldId id="2147478020" r:id="rId189"/>
    <p:sldId id="2147478021" r:id="rId190"/>
    <p:sldId id="2147478022" r:id="rId191"/>
    <p:sldId id="2147478023" r:id="rId192"/>
    <p:sldId id="2147478024" r:id="rId193"/>
    <p:sldId id="2147478025" r:id="rId194"/>
    <p:sldId id="2147478026" r:id="rId195"/>
    <p:sldId id="2147478027" r:id="rId196"/>
    <p:sldId id="2147478028" r:id="rId197"/>
    <p:sldId id="2147478029" r:id="rId198"/>
    <p:sldId id="2147478030" r:id="rId199"/>
    <p:sldId id="2147478031" r:id="rId200"/>
    <p:sldId id="2147478032" r:id="rId201"/>
    <p:sldId id="2147478033" r:id="rId202"/>
    <p:sldId id="2147478034" r:id="rId203"/>
    <p:sldId id="2147478035" r:id="rId204"/>
    <p:sldId id="3484" r:id="rId205"/>
    <p:sldId id="3480" r:id="rId206"/>
    <p:sldId id="2147478036" r:id="rId207"/>
    <p:sldId id="2147478037" r:id="rId208"/>
    <p:sldId id="2147478038" r:id="rId209"/>
    <p:sldId id="2147478039" r:id="rId210"/>
    <p:sldId id="2147478040" r:id="rId211"/>
    <p:sldId id="2147478041" r:id="rId212"/>
    <p:sldId id="2147478042" r:id="rId213"/>
    <p:sldId id="2147478043" r:id="rId214"/>
    <p:sldId id="2147478044" r:id="rId215"/>
    <p:sldId id="2147478045" r:id="rId216"/>
    <p:sldId id="2147478046" r:id="rId217"/>
    <p:sldId id="2147478047" r:id="rId218"/>
    <p:sldId id="2147478048" r:id="rId219"/>
    <p:sldId id="2147478049" r:id="rId220"/>
    <p:sldId id="2147478050" r:id="rId221"/>
    <p:sldId id="2147478051" r:id="rId222"/>
    <p:sldId id="2147478052" r:id="rId223"/>
    <p:sldId id="2147478053" r:id="rId224"/>
    <p:sldId id="2147478054" r:id="rId225"/>
    <p:sldId id="2147478055" r:id="rId226"/>
    <p:sldId id="2147478056" r:id="rId227"/>
    <p:sldId id="2147478057" r:id="rId228"/>
    <p:sldId id="2147478058" r:id="rId229"/>
    <p:sldId id="2147478059" r:id="rId230"/>
    <p:sldId id="2147478060" r:id="rId231"/>
    <p:sldId id="2147478061" r:id="rId232"/>
    <p:sldId id="2147478062" r:id="rId233"/>
    <p:sldId id="2147478063" r:id="rId234"/>
    <p:sldId id="2147478064" r:id="rId235"/>
    <p:sldId id="2147478065" r:id="rId236"/>
    <p:sldId id="2147308857" r:id="rId237"/>
    <p:sldId id="2147478066" r:id="rId238"/>
    <p:sldId id="2147478078" r:id="rId239"/>
    <p:sldId id="2147478067" r:id="rId240"/>
    <p:sldId id="2147478068" r:id="rId241"/>
    <p:sldId id="2147478069" r:id="rId242"/>
    <p:sldId id="2147478070" r:id="rId243"/>
    <p:sldId id="2147478071" r:id="rId244"/>
    <p:sldId id="2147478072" r:id="rId245"/>
    <p:sldId id="2147478073" r:id="rId246"/>
    <p:sldId id="2147478074" r:id="rId247"/>
    <p:sldId id="2147478075" r:id="rId248"/>
  </p:sldIdLst>
  <p:sldSz cx="12192000" cy="6858000"/>
  <p:notesSz cx="6858000" cy="9144000"/>
  <p:defaultTextStyle>
    <a:defPPr>
      <a:defRPr lang="en-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C2B4"/>
    <a:srgbClr val="0046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83"/>
    <p:restoredTop sz="95571"/>
  </p:normalViewPr>
  <p:slideViewPr>
    <p:cSldViewPr snapToGrid="0">
      <p:cViewPr varScale="1">
        <p:scale>
          <a:sx n="110" d="100"/>
          <a:sy n="110" d="100"/>
        </p:scale>
        <p:origin x="800" y="176"/>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notesMaster" Target="notesMasters/notesMaster1.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presProps" Target="pres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viewProps" Target="view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theme" Target="theme/theme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tableStyles" Target="tableStyle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A7FD3E-9D36-1245-9DDC-36FA57B601EE}" type="datetimeFigureOut">
              <a:rPr lang="en-JP" smtClean="0"/>
              <a:t>8/18/23</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E9049-7CB1-8845-8AC0-AE1FB5E55C3A}" type="slidenum">
              <a:rPr lang="en-JP" smtClean="0"/>
              <a:t>‹#›</a:t>
            </a:fld>
            <a:endParaRPr lang="en-JP"/>
          </a:p>
        </p:txBody>
      </p:sp>
    </p:spTree>
    <p:extLst>
      <p:ext uri="{BB962C8B-B14F-4D97-AF65-F5344CB8AC3E}">
        <p14:creationId xmlns:p14="http://schemas.microsoft.com/office/powerpoint/2010/main" val="1001463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2F4E750-4A8C-4255-B8EE-26052AA718E6}" type="slidenum">
              <a:rPr lang="en-US" smtClean="0"/>
              <a:pPr/>
              <a:t>3</a:t>
            </a:fld>
            <a:endParaRPr lang="en-US"/>
          </a:p>
        </p:txBody>
      </p:sp>
    </p:spTree>
    <p:extLst>
      <p:ext uri="{BB962C8B-B14F-4D97-AF65-F5344CB8AC3E}">
        <p14:creationId xmlns:p14="http://schemas.microsoft.com/office/powerpoint/2010/main" val="2929071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774001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0220680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48362082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2243113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42009506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583863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799855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962905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508848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1112262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95622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790202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3053162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799709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28197341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23449756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1931021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4309751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431898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18068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877760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7976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1046537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3552818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9989469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164001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96422630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4050723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934550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41894700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685698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3920249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4770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17</a:t>
            </a:fld>
            <a:endParaRPr lang="en-JP"/>
          </a:p>
        </p:txBody>
      </p:sp>
    </p:spTree>
    <p:extLst>
      <p:ext uri="{BB962C8B-B14F-4D97-AF65-F5344CB8AC3E}">
        <p14:creationId xmlns:p14="http://schemas.microsoft.com/office/powerpoint/2010/main" val="103096248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5735520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790366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247023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7381419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20654811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競合：</a:t>
            </a:r>
          </a:p>
        </p:txBody>
      </p:sp>
      <p:sp>
        <p:nvSpPr>
          <p:cNvPr id="4" name="スライド番号プレースホルダー 3"/>
          <p:cNvSpPr>
            <a:spLocks noGrp="1"/>
          </p:cNvSpPr>
          <p:nvPr>
            <p:ph type="sldNum" sz="quarter" idx="5"/>
          </p:nvPr>
        </p:nvSpPr>
        <p:spPr/>
        <p:txBody>
          <a:bodyPr/>
          <a:lstStyle/>
          <a:p>
            <a:pPr marL="0" marR="0" lvl="0" indent="0" algn="r" defTabSz="73152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73152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3189106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240040320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651315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3241102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119369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86533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22</a:t>
            </a:fld>
            <a:endParaRPr lang="en-JP"/>
          </a:p>
        </p:txBody>
      </p:sp>
    </p:spTree>
    <p:extLst>
      <p:ext uri="{BB962C8B-B14F-4D97-AF65-F5344CB8AC3E}">
        <p14:creationId xmlns:p14="http://schemas.microsoft.com/office/powerpoint/2010/main" val="2605882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2023/7/28 : 全面的に修正、また 参考資料のリンクを追加</a:t>
            </a:r>
          </a:p>
        </p:txBody>
      </p:sp>
      <p:sp>
        <p:nvSpPr>
          <p:cNvPr id="4" name="Slide Number Placeholder 3"/>
          <p:cNvSpPr>
            <a:spLocks noGrp="1"/>
          </p:cNvSpPr>
          <p:nvPr>
            <p:ph type="sldNum" sz="quarter" idx="5"/>
          </p:nvPr>
        </p:nvSpPr>
        <p:spPr/>
        <p:txBody>
          <a:bodyPr/>
          <a:lstStyle/>
          <a:p>
            <a:fld id="{A0EE9049-7CB1-8845-8AC0-AE1FB5E55C3A}" type="slidenum">
              <a:rPr lang="en-JP" smtClean="0"/>
              <a:t>23</a:t>
            </a:fld>
            <a:endParaRPr lang="en-JP"/>
          </a:p>
        </p:txBody>
      </p:sp>
    </p:spTree>
    <p:extLst>
      <p:ext uri="{BB962C8B-B14F-4D97-AF65-F5344CB8AC3E}">
        <p14:creationId xmlns:p14="http://schemas.microsoft.com/office/powerpoint/2010/main" val="4246693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pages.awscloud.com</a:t>
            </a:r>
            <a:r>
              <a:rPr lang="en-US" dirty="0"/>
              <a:t>/</a:t>
            </a:r>
            <a:r>
              <a:rPr lang="en-US" dirty="0" err="1"/>
              <a:t>rs</a:t>
            </a:r>
            <a:r>
              <a:rPr lang="en-US" dirty="0"/>
              <a:t>/112-TZM-766/images/</a:t>
            </a:r>
            <a:r>
              <a:rPr lang="en-US" dirty="0" err="1"/>
              <a:t>AWS_CICD_ECS_Handson.pdf</a:t>
            </a:r>
            <a:endParaRPr lang="en-US" dirty="0"/>
          </a:p>
          <a:p>
            <a:r>
              <a:rPr lang="en-US" dirty="0"/>
              <a:t>https://</a:t>
            </a:r>
            <a:r>
              <a:rPr lang="en-US" dirty="0" err="1"/>
              <a:t>blog.serverworks.co.jp</a:t>
            </a:r>
            <a:r>
              <a:rPr lang="en-US" dirty="0"/>
              <a:t>/</a:t>
            </a:r>
            <a:r>
              <a:rPr lang="en-US" dirty="0" err="1"/>
              <a:t>cicd</a:t>
            </a:r>
            <a:r>
              <a:rPr lang="en-US" dirty="0"/>
              <a:t>-</a:t>
            </a:r>
            <a:r>
              <a:rPr lang="en-US" dirty="0" err="1"/>
              <a:t>ecs</a:t>
            </a:r>
            <a:r>
              <a:rPr lang="en-US" dirty="0"/>
              <a:t>-build-deploy-flow</a:t>
            </a:r>
          </a:p>
          <a:p>
            <a:endParaRPr lang="en-US"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24</a:t>
            </a:fld>
            <a:endParaRPr lang="en-JP"/>
          </a:p>
        </p:txBody>
      </p:sp>
    </p:spTree>
    <p:extLst>
      <p:ext uri="{BB962C8B-B14F-4D97-AF65-F5344CB8AC3E}">
        <p14:creationId xmlns:p14="http://schemas.microsoft.com/office/powerpoint/2010/main" val="189617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以下の観点は4.3と重複するため削除</a:t>
            </a:r>
          </a:p>
          <a:p>
            <a:pPr marL="0" marR="0" lvl="0" indent="0" algn="l" defTabSz="914400" rtl="0" eaLnBrk="1" fontAlgn="auto" latinLnBrk="0" hangingPunct="1">
              <a:lnSpc>
                <a:spcPct val="100000"/>
              </a:lnSpc>
              <a:spcBef>
                <a:spcPts val="0"/>
              </a:spcBef>
              <a:spcAft>
                <a:spcPts val="0"/>
              </a:spcAft>
              <a:buClrTx/>
              <a:buSzTx/>
              <a:buFontTx/>
              <a:buNone/>
              <a:tabLst/>
              <a:defRPr/>
            </a:pPr>
            <a:r>
              <a:rPr lang="en-JP" sz="1200" b="1" dirty="0"/>
              <a:t>- AWS Config Rules</a:t>
            </a:r>
            <a:r>
              <a:rPr lang="en-JP" sz="1200" dirty="0"/>
              <a:t> などを使い、クラウドの設定情報の検査と修復の自動化を検討しているか</a:t>
            </a:r>
          </a:p>
          <a:p>
            <a:endParaRPr lang="en-JP"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28</a:t>
            </a:fld>
            <a:endParaRPr lang="en-JP"/>
          </a:p>
        </p:txBody>
      </p:sp>
    </p:spTree>
    <p:extLst>
      <p:ext uri="{BB962C8B-B14F-4D97-AF65-F5344CB8AC3E}">
        <p14:creationId xmlns:p14="http://schemas.microsoft.com/office/powerpoint/2010/main" val="1420905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800153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33517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141975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kumimoji="1" lang="en-US" altLang="ja-JP" sz="1800" dirty="0">
                <a:latin typeface="Meiryo" panose="020B0604030504040204" pitchFamily="34" charset="-128"/>
                <a:ea typeface="Meiryo" panose="020B0604030504040204" pitchFamily="34" charset="-128"/>
              </a:rPr>
              <a:t>2023/7/28 </a:t>
            </a:r>
            <a:r>
              <a:rPr kumimoji="1" lang="ja-JP" altLang="en-US" sz="1800">
                <a:latin typeface="Meiryo" panose="020B0604030504040204" pitchFamily="34" charset="-128"/>
                <a:ea typeface="Meiryo" panose="020B0604030504040204" pitchFamily="34" charset="-128"/>
              </a:rPr>
              <a:t>修正</a:t>
            </a:r>
            <a:endParaRPr kumimoji="1" lang="en-US" altLang="ja-JP" sz="1800" dirty="0">
              <a:latin typeface="Meiryo" panose="020B0604030504040204" pitchFamily="34" charset="-128"/>
              <a:ea typeface="Meiryo" panose="020B0604030504040204" pitchFamily="34" charset="-128"/>
            </a:endParaRPr>
          </a:p>
          <a:p>
            <a:pPr algn="l"/>
            <a:r>
              <a:rPr lang="ja-JP" altLang="en-US" sz="1200" b="0" i="0" u="none" strike="noStrike">
                <a:solidFill>
                  <a:schemeClr val="bg1"/>
                </a:solidFill>
                <a:effectLst/>
                <a:latin typeface="-webkit-standard"/>
              </a:rPr>
              <a:t>ポイントの２番目の箇条書き文を追加</a:t>
            </a:r>
            <a:endParaRPr kumimoji="1" lang="en-JP" sz="1200" dirty="0">
              <a:solidFill>
                <a:schemeClr val="bg1"/>
              </a:solidFill>
              <a:latin typeface="Meiryo" panose="020B0604030504040204" pitchFamily="34" charset="-128"/>
              <a:ea typeface="Meiryo" panose="020B0604030504040204" pitchFamily="34" charset="-128"/>
            </a:endParaRPr>
          </a:p>
          <a:p>
            <a:pPr algn="l"/>
            <a:r>
              <a:rPr kumimoji="1" lang="ja-JP" altLang="en-US" sz="1200">
                <a:latin typeface="Meiryo" panose="020B0604030504040204" pitchFamily="34" charset="-128"/>
                <a:ea typeface="Meiryo" panose="020B0604030504040204" pitchFamily="34" charset="-128"/>
              </a:rPr>
              <a:t>その他文言修正</a:t>
            </a:r>
            <a:endParaRPr kumimoji="1" lang="en-JP" sz="1200" dirty="0">
              <a:latin typeface="Meiryo" panose="020B0604030504040204" pitchFamily="34" charset="-128"/>
              <a:ea typeface="Meiryo" panose="020B0604030504040204" pitchFamily="34" charset="-128"/>
            </a:endParaRPr>
          </a:p>
          <a:p>
            <a:pPr algn="l"/>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33</a:t>
            </a:fld>
            <a:endParaRPr lang="en-JP"/>
          </a:p>
        </p:txBody>
      </p:sp>
    </p:spTree>
    <p:extLst>
      <p:ext uri="{BB962C8B-B14F-4D97-AF65-F5344CB8AC3E}">
        <p14:creationId xmlns:p14="http://schemas.microsoft.com/office/powerpoint/2010/main" val="77033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20038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456649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94024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80018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9879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95071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40</a:t>
            </a:fld>
            <a:endParaRPr lang="en-JP"/>
          </a:p>
        </p:txBody>
      </p:sp>
    </p:spTree>
    <p:extLst>
      <p:ext uri="{BB962C8B-B14F-4D97-AF65-F5344CB8AC3E}">
        <p14:creationId xmlns:p14="http://schemas.microsoft.com/office/powerpoint/2010/main" val="169150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4515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41</a:t>
            </a:fld>
            <a:endParaRPr lang="en-JP"/>
          </a:p>
        </p:txBody>
      </p:sp>
    </p:spTree>
    <p:extLst>
      <p:ext uri="{BB962C8B-B14F-4D97-AF65-F5344CB8AC3E}">
        <p14:creationId xmlns:p14="http://schemas.microsoft.com/office/powerpoint/2010/main" val="34955544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435922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67244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678534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7637F04E-E448-41D8-9F5F-61928B3AA468}" type="slidenum">
              <a:rPr kumimoji="1" lang="ja-JP" altLang="en-US" smtClean="0"/>
              <a:t>49</a:t>
            </a:fld>
            <a:endParaRPr kumimoji="1" lang="ja-JP" altLang="en-US"/>
          </a:p>
        </p:txBody>
      </p:sp>
    </p:spTree>
    <p:extLst>
      <p:ext uri="{BB962C8B-B14F-4D97-AF65-F5344CB8AC3E}">
        <p14:creationId xmlns:p14="http://schemas.microsoft.com/office/powerpoint/2010/main" val="835638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1789598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9358587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17769084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dirty="0"/>
          </a:p>
        </p:txBody>
      </p:sp>
    </p:spTree>
    <p:extLst>
      <p:ext uri="{BB962C8B-B14F-4D97-AF65-F5344CB8AC3E}">
        <p14:creationId xmlns:p14="http://schemas.microsoft.com/office/powerpoint/2010/main" val="29315804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以下の観点をSEC03-BP02に移動</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sz="1200" dirty="0" err="1"/>
              <a:t>マシンによるアクセスについては、必要最小限の権限を付与されたIAMロールによって権限が制御されているか</a:t>
            </a:r>
            <a:r>
              <a:rPr lang="en-US" sz="1200" dirty="0"/>
              <a:t>？</a:t>
            </a:r>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56</a:t>
            </a:fld>
            <a:endParaRPr lang="en-JP"/>
          </a:p>
        </p:txBody>
      </p:sp>
    </p:spTree>
    <p:extLst>
      <p:ext uri="{BB962C8B-B14F-4D97-AF65-F5344CB8AC3E}">
        <p14:creationId xmlns:p14="http://schemas.microsoft.com/office/powerpoint/2010/main" val="2092202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87824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485896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6341167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53815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48997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503917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523471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72</a:t>
            </a:fld>
            <a:endParaRPr lang="en-JP"/>
          </a:p>
        </p:txBody>
      </p:sp>
    </p:spTree>
    <p:extLst>
      <p:ext uri="{BB962C8B-B14F-4D97-AF65-F5344CB8AC3E}">
        <p14:creationId xmlns:p14="http://schemas.microsoft.com/office/powerpoint/2010/main" val="278269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レビュー観点を以下のように修正</a:t>
            </a:r>
          </a:p>
          <a:p>
            <a:r>
              <a:rPr lang="en-JP" dirty="0"/>
              <a:t>「</a:t>
            </a:r>
            <a:r>
              <a:rPr lang="en-JP" sz="1200" dirty="0"/>
              <a:t>アカウント間で重複するリソースを、アドホックに手動で作成していないか」</a:t>
            </a:r>
            <a:endParaRPr lang="en-JP" dirty="0"/>
          </a:p>
          <a:p>
            <a:r>
              <a:rPr lang="en-JP" dirty="0"/>
              <a:t>→「</a:t>
            </a:r>
            <a:r>
              <a:rPr lang="ja-JP" altLang="en-US" b="0" i="0">
                <a:solidFill>
                  <a:srgbClr val="808184"/>
                </a:solidFill>
                <a:effectLst/>
                <a:latin typeface="Amazon-Ember" panose="020B0603020204020204" pitchFamily="34" charset="0"/>
              </a:rPr>
              <a:t>アカウント間で共用で利用可能なリソースについては、個別作成ではなく、共用利用する構成を検討しているか。」</a:t>
            </a:r>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73</a:t>
            </a:fld>
            <a:endParaRPr lang="en-JP"/>
          </a:p>
        </p:txBody>
      </p:sp>
    </p:spTree>
    <p:extLst>
      <p:ext uri="{BB962C8B-B14F-4D97-AF65-F5344CB8AC3E}">
        <p14:creationId xmlns:p14="http://schemas.microsoft.com/office/powerpoint/2010/main" val="40429507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レビュー観点の文言修正</a:t>
            </a:r>
          </a:p>
          <a:p>
            <a:r>
              <a:rPr lang="en-JP" dirty="0"/>
              <a:t>「</a:t>
            </a:r>
            <a:r>
              <a:rPr lang="en-US" dirty="0"/>
              <a:t>CloudTrail</a:t>
            </a:r>
            <a:r>
              <a:rPr lang="ja-JP" altLang="en-US"/>
              <a:t>のログファイル整合性検証を定期的に実施しているか？」</a:t>
            </a:r>
            <a:endParaRPr lang="en-JP" altLang="ja-JP" sz="1200" dirty="0"/>
          </a:p>
          <a:p>
            <a:r>
              <a:rPr lang="en-JP" sz="1200" dirty="0"/>
              <a:t>→</a:t>
            </a:r>
            <a:r>
              <a:rPr lang="ja-JP" altLang="en-US" sz="1200"/>
              <a:t> 「</a:t>
            </a:r>
            <a:r>
              <a:rPr lang="en-US" sz="1200" dirty="0" err="1"/>
              <a:t>CloudTrailのログファイル</a:t>
            </a:r>
            <a:r>
              <a:rPr lang="ja-JP" altLang="en-US" sz="1200"/>
              <a:t>整合性検証機能を有効化しているか？」</a:t>
            </a:r>
            <a:endParaRPr lang="en-JP" sz="1200" dirty="0"/>
          </a:p>
          <a:p>
            <a:endParaRPr lang="en-JP" sz="1200"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78</a:t>
            </a:fld>
            <a:endParaRPr lang="en-JP"/>
          </a:p>
        </p:txBody>
      </p:sp>
    </p:spTree>
    <p:extLst>
      <p:ext uri="{BB962C8B-B14F-4D97-AF65-F5344CB8AC3E}">
        <p14:creationId xmlns:p14="http://schemas.microsoft.com/office/powerpoint/2010/main" val="2475955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37926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56389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54460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32066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53997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509466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1452628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014583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2148963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JP" dirty="0"/>
              <a:t>2023/07/28 以下の観点を削除「</a:t>
            </a:r>
            <a:r>
              <a:rPr lang="en-US" sz="1200" dirty="0" err="1"/>
              <a:t>セキュリティイベント発生時のプロセスやワークフローを定義しているか</a:t>
            </a:r>
            <a:r>
              <a:rPr lang="en-US" sz="1200" dirty="0"/>
              <a:t>？</a:t>
            </a:r>
            <a:r>
              <a:rPr lang="en-JP" sz="1200" dirty="0"/>
              <a:t>」（インシデント管理で類似項目があるため）</a:t>
            </a:r>
          </a:p>
        </p:txBody>
      </p:sp>
      <p:sp>
        <p:nvSpPr>
          <p:cNvPr id="4" name="Slide Number Placeholder 3"/>
          <p:cNvSpPr>
            <a:spLocks noGrp="1"/>
          </p:cNvSpPr>
          <p:nvPr>
            <p:ph type="sldNum" sz="quarter" idx="5"/>
          </p:nvPr>
        </p:nvSpPr>
        <p:spPr/>
        <p:txBody>
          <a:bodyPr/>
          <a:lstStyle/>
          <a:p>
            <a:fld id="{A0EE9049-7CB1-8845-8AC0-AE1FB5E55C3A}" type="slidenum">
              <a:rPr lang="en-JP" smtClean="0"/>
              <a:t>87</a:t>
            </a:fld>
            <a:endParaRPr lang="en-JP"/>
          </a:p>
        </p:txBody>
      </p:sp>
    </p:spTree>
    <p:extLst>
      <p:ext uri="{BB962C8B-B14F-4D97-AF65-F5344CB8AC3E}">
        <p14:creationId xmlns:p14="http://schemas.microsoft.com/office/powerpoint/2010/main" val="41747511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6085535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28958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543243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1567310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91</a:t>
            </a:fld>
            <a:endParaRPr lang="en-JP"/>
          </a:p>
        </p:txBody>
      </p:sp>
    </p:spTree>
    <p:extLst>
      <p:ext uri="{BB962C8B-B14F-4D97-AF65-F5344CB8AC3E}">
        <p14:creationId xmlns:p14="http://schemas.microsoft.com/office/powerpoint/2010/main" val="29830900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726217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72300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92873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0658906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250735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以下の観点を削除</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a:t>
            </a:r>
            <a:r>
              <a:rPr lang="ja-JP" altLang="en-US" sz="1200"/>
              <a:t>ロードバランサーから</a:t>
            </a:r>
            <a:r>
              <a:rPr lang="en-US" altLang="ja-JP" sz="1200" dirty="0"/>
              <a:t>DB</a:t>
            </a:r>
            <a:r>
              <a:rPr lang="ja-JP" altLang="en-US" sz="1200"/>
              <a:t>への直接アクセスを許可していないか？</a:t>
            </a:r>
            <a:endParaRPr lang="en-US" altLang="ja-JP" sz="1200" dirty="0"/>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101</a:t>
            </a:fld>
            <a:endParaRPr lang="en-JP"/>
          </a:p>
        </p:txBody>
      </p:sp>
    </p:spTree>
    <p:extLst>
      <p:ext uri="{BB962C8B-B14F-4D97-AF65-F5344CB8AC3E}">
        <p14:creationId xmlns:p14="http://schemas.microsoft.com/office/powerpoint/2010/main" val="5813111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90082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720987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75036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655743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3963157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2023/07/28 </a:t>
            </a:r>
            <a:r>
              <a:rPr kumimoji="1" lang="ja-JP" altLang="en-US"/>
              <a:t>箇条書きの最後の文言修正（「後述」がないため）</a:t>
            </a:r>
            <a:endParaRPr kumimoji="1" lang="ja-JP" altLang="en-US" dirty="0"/>
          </a:p>
        </p:txBody>
      </p:sp>
    </p:spTree>
    <p:extLst>
      <p:ext uri="{BB962C8B-B14F-4D97-AF65-F5344CB8AC3E}">
        <p14:creationId xmlns:p14="http://schemas.microsoft.com/office/powerpoint/2010/main" val="11025987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0385794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kern="1200" dirty="0">
              <a:solidFill>
                <a:schemeClr val="tx1"/>
              </a:solidFill>
              <a:effectLst/>
              <a:ea typeface="Meiryo" panose="020B0604030504040204" pitchFamily="34" charset="-128"/>
              <a:cs typeface="Meiryo" panose="020B0604030504040204" pitchFamily="34" charset="-128"/>
            </a:endParaRPr>
          </a:p>
        </p:txBody>
      </p:sp>
      <p:sp>
        <p:nvSpPr>
          <p:cNvPr id="4" name="スライド番号プレースホルダー 3"/>
          <p:cNvSpPr>
            <a:spLocks noGrp="1"/>
          </p:cNvSpPr>
          <p:nvPr>
            <p:ph type="sldNum" sz="quarter" idx="10"/>
          </p:nvPr>
        </p:nvSpPr>
        <p:spPr/>
        <p:txBody>
          <a:bodyPr/>
          <a:lstStyle/>
          <a:p>
            <a:fld id="{9F4FBC3A-A12C-40F9-BB8D-BC30C7901396}" type="slidenum">
              <a:rPr lang="en-US" smtClean="0"/>
              <a:pPr/>
              <a:t>110</a:t>
            </a:fld>
            <a:endParaRPr lang="ja-JP"/>
          </a:p>
        </p:txBody>
      </p:sp>
    </p:spTree>
    <p:extLst>
      <p:ext uri="{BB962C8B-B14F-4D97-AF65-F5344CB8AC3E}">
        <p14:creationId xmlns:p14="http://schemas.microsoft.com/office/powerpoint/2010/main" val="3924229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778147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19625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3859058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2761872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90941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819593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2023/07/28 : 誤字修正</a:t>
            </a:r>
          </a:p>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117</a:t>
            </a:fld>
            <a:endParaRPr lang="en-JP"/>
          </a:p>
        </p:txBody>
      </p:sp>
    </p:spTree>
    <p:extLst>
      <p:ext uri="{BB962C8B-B14F-4D97-AF65-F5344CB8AC3E}">
        <p14:creationId xmlns:p14="http://schemas.microsoft.com/office/powerpoint/2010/main" val="7278467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90199744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7850762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4571759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240429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77072032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2217925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40928603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4873669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83419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6189902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208710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963266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191383264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61467801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AWS CloudShell </a:t>
            </a:r>
            <a:r>
              <a:rPr kumimoji="1" lang="ja-JP" altLang="en-US"/>
              <a:t>のご紹介</a:t>
            </a:r>
            <a:endParaRPr kumimoji="1" lang="en-US" altLang="ja-JP"/>
          </a:p>
          <a:p>
            <a:r>
              <a:rPr kumimoji="1" lang="en-US" altLang="ja-JP"/>
              <a:t>https://aws.amazon.com/jp/about-aws/whats-new/2020/12/introducing-aws-cloudshell/</a:t>
            </a:r>
            <a:endParaRPr kumimoji="1" lang="ja-JP" altLang="en-US"/>
          </a:p>
        </p:txBody>
      </p:sp>
    </p:spTree>
    <p:extLst>
      <p:ext uri="{BB962C8B-B14F-4D97-AF65-F5344CB8AC3E}">
        <p14:creationId xmlns:p14="http://schemas.microsoft.com/office/powerpoint/2010/main" val="317385858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A0EE9049-7CB1-8845-8AC0-AE1FB5E55C3A}" type="slidenum">
              <a:rPr lang="en-JP" smtClean="0"/>
              <a:t>137</a:t>
            </a:fld>
            <a:endParaRPr lang="en-JP"/>
          </a:p>
        </p:txBody>
      </p:sp>
    </p:spTree>
    <p:extLst>
      <p:ext uri="{BB962C8B-B14F-4D97-AF65-F5344CB8AC3E}">
        <p14:creationId xmlns:p14="http://schemas.microsoft.com/office/powerpoint/2010/main" val="19446522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600" dirty="0"/>
          </a:p>
          <a:p>
            <a:endParaRPr kumimoji="1" lang="ja-JP" altLang="en-US" dirty="0"/>
          </a:p>
        </p:txBody>
      </p:sp>
    </p:spTree>
    <p:extLst>
      <p:ext uri="{BB962C8B-B14F-4D97-AF65-F5344CB8AC3E}">
        <p14:creationId xmlns:p14="http://schemas.microsoft.com/office/powerpoint/2010/main" val="139977447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940786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0463079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533132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spTree>
      <p:nvGrpSpPr>
        <p:cNvPr id="1" name=""/>
        <p:cNvGrpSpPr/>
        <p:nvPr/>
      </p:nvGrpSpPr>
      <p:grpSpPr>
        <a:xfrm>
          <a:off x="0" y="0"/>
          <a:ext cx="0" cy="0"/>
          <a:chOff x="0" y="0"/>
          <a:chExt cx="0" cy="0"/>
        </a:xfrm>
      </p:grpSpPr>
      <p:pic>
        <p:nvPicPr>
          <p:cNvPr id="16" name="Picture 2" descr="A picture containing circuit&#10;&#10;Description automatically generated">
            <a:extLst>
              <a:ext uri="{FF2B5EF4-FFF2-40B4-BE49-F238E27FC236}">
                <a16:creationId xmlns:a16="http://schemas.microsoft.com/office/drawing/2014/main" id="{07637C4F-DB5F-194B-8EA4-A722C687C0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199" y="4958630"/>
            <a:ext cx="6140117" cy="1122696"/>
          </a:xfrm>
          <a:prstGeom prst="rect">
            <a:avLst/>
          </a:prstGeom>
        </p:spPr>
        <p:txBody>
          <a:bodyPr>
            <a:norm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10882563" cy="992716"/>
          </a:xfrm>
          <a:prstGeom prst="rect">
            <a:avLst/>
          </a:prstGeom>
        </p:spPr>
        <p:txBody>
          <a:bodyPr>
            <a:noAutofit/>
          </a:bodyPr>
          <a:lstStyle>
            <a:lvl1pPr marL="0" indent="0" algn="l">
              <a:buNone/>
              <a:defRPr sz="5333" b="1" i="0" baseline="0">
                <a:latin typeface="Meiryo" panose="020B0604030504040204" pitchFamily="34" charset="-128"/>
                <a:ea typeface="Meiryo" panose="020B0604030504040204" pitchFamily="34" charset="-128"/>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54795"/>
            <a:ext cx="8055443" cy="1026036"/>
          </a:xfrm>
          <a:prstGeom prst="rect">
            <a:avLst/>
          </a:prstGeom>
        </p:spPr>
        <p:txBody>
          <a:bodyPr/>
          <a:lstStyle>
            <a:lvl1pPr marL="0" indent="0" algn="l">
              <a:buNone/>
              <a:defRPr sz="2333"/>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457200" y="766190"/>
            <a:ext cx="2861470" cy="690000"/>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 </a:t>
            </a:r>
          </a:p>
        </p:txBody>
      </p:sp>
      <p:sp>
        <p:nvSpPr>
          <p:cNvPr id="15" name="Text Placeholder 11">
            <a:extLst>
              <a:ext uri="{FF2B5EF4-FFF2-40B4-BE49-F238E27FC236}">
                <a16:creationId xmlns:a16="http://schemas.microsoft.com/office/drawing/2014/main" id="{6285A42C-7324-F143-BCD5-9D1326DDC2C5}"/>
              </a:ext>
            </a:extLst>
          </p:cNvPr>
          <p:cNvSpPr>
            <a:spLocks noGrp="1"/>
          </p:cNvSpPr>
          <p:nvPr>
            <p:ph type="body" sz="quarter" idx="16" hasCustomPrompt="1"/>
          </p:nvPr>
        </p:nvSpPr>
        <p:spPr>
          <a:xfrm>
            <a:off x="457200" y="2003177"/>
            <a:ext cx="8055443" cy="515638"/>
          </a:xfrm>
          <a:prstGeom prst="rect">
            <a:avLst/>
          </a:prstGeom>
        </p:spPr>
        <p:txBody>
          <a:bodyPr/>
          <a:lstStyle>
            <a:lvl1pPr marL="0" indent="0" algn="l">
              <a:buNone/>
              <a:defRPr sz="2333"/>
            </a:lvl1pPr>
          </a:lstStyle>
          <a:p>
            <a:pPr lvl="0"/>
            <a:r>
              <a:rPr lang="ja-JP" altLang="en-US"/>
              <a:t>○○○○株式会社 御中</a:t>
            </a:r>
          </a:p>
        </p:txBody>
      </p:sp>
    </p:spTree>
    <p:extLst>
      <p:ext uri="{BB962C8B-B14F-4D97-AF65-F5344CB8AC3E}">
        <p14:creationId xmlns:p14="http://schemas.microsoft.com/office/powerpoint/2010/main" val="348812931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箇条書き(広域)">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969073"/>
            <a:ext cx="11258550" cy="5160000"/>
          </a:xfrm>
          <a:prstGeom prst="rect">
            <a:avLst/>
          </a:prstGeom>
        </p:spPr>
        <p:txBody>
          <a:bodyPr>
            <a:noAutofit/>
          </a:bodyPr>
          <a:lstStyle>
            <a:lvl1pPr marL="296321" indent="-296321" defTabSz="600580">
              <a:buFont typeface="Arial" panose="020B0604020202020204" pitchFamily="34" charset="0"/>
              <a:buChar char="•"/>
              <a:defRPr sz="2167"/>
            </a:lvl1pPr>
            <a:lvl2pPr marL="600580" indent="-304259" defTabSz="596612">
              <a:defRPr sz="2000"/>
            </a:lvl2pPr>
            <a:lvl3pPr marL="896902" indent="-296321" defTabSz="596612">
              <a:defRPr sz="1833"/>
            </a:lvl3pPr>
            <a:lvl4pPr marL="1222326" indent="-294999" defTabSz="599258">
              <a:buFont typeface="Arial" panose="020B0604020202020204" pitchFamily="34" charset="0"/>
              <a:buChar char="•"/>
              <a:tabLst/>
              <a:defRPr sz="1667"/>
            </a:lvl4pPr>
            <a:lvl5pPr marL="1498805" indent="-305582" defTabSz="599258">
              <a:buFont typeface="Arial" panose="020B0604020202020204" pitchFamily="34" charset="0"/>
              <a:buChar char="•"/>
              <a:defRPr sz="1500"/>
            </a:lvl5pPr>
            <a:lvl6pPr>
              <a:defRPr sz="2400"/>
            </a:lvl6pPr>
            <a:lvl7pPr>
              <a:defRPr sz="2400"/>
            </a:lvl7pPr>
            <a:lvl8pPr>
              <a:defRPr sz="2400"/>
            </a:lvl8pPr>
            <a:lvl9pPr>
              <a:defRPr sz="2400"/>
            </a:lvl9pPr>
          </a:lstStyle>
          <a:p>
            <a:pPr lvl="0"/>
            <a:r>
              <a:rPr lang="en-US" altLang="ja-JP" dirty="0"/>
              <a:t>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478044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表(広域)">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
        <p:nvSpPr>
          <p:cNvPr id="5" name="表プレースホルダー 4">
            <a:extLst>
              <a:ext uri="{FF2B5EF4-FFF2-40B4-BE49-F238E27FC236}">
                <a16:creationId xmlns:a16="http://schemas.microsoft.com/office/drawing/2014/main" id="{10CC88D4-EC29-453B-B8C9-C3417E4005D9}"/>
              </a:ext>
            </a:extLst>
          </p:cNvPr>
          <p:cNvSpPr>
            <a:spLocks noGrp="1"/>
          </p:cNvSpPr>
          <p:nvPr>
            <p:ph type="tbl" sz="quarter" idx="10"/>
          </p:nvPr>
        </p:nvSpPr>
        <p:spPr>
          <a:xfrm>
            <a:off x="444500" y="969073"/>
            <a:ext cx="11271250" cy="5160000"/>
          </a:xfrm>
        </p:spPr>
        <p:txBody>
          <a:bodyPr/>
          <a:lstStyle/>
          <a:p>
            <a:endParaRPr kumimoji="1" lang="ja-JP" altLang="en-US"/>
          </a:p>
        </p:txBody>
      </p:sp>
    </p:spTree>
    <p:extLst>
      <p:ext uri="{BB962C8B-B14F-4D97-AF65-F5344CB8AC3E}">
        <p14:creationId xmlns:p14="http://schemas.microsoft.com/office/powerpoint/2010/main" val="293683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メッセージラインと箇条書き">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954243"/>
            <a:ext cx="11258550" cy="360000"/>
          </a:xfrm>
          <a:prstGeom prst="rect">
            <a:avLst/>
          </a:prstGeom>
        </p:spPr>
        <p:txBody>
          <a:bodyPr>
            <a:noAutofit/>
          </a:bodyPr>
          <a:lstStyle>
            <a:lvl1pPr marL="0" indent="0" defTabSz="600580">
              <a:buFont typeface="Arial" panose="020B0604020202020204" pitchFamily="34" charset="0"/>
              <a:buNone/>
              <a:defRPr sz="2167"/>
            </a:lvl1pPr>
            <a:lvl2pPr marL="600580" indent="-304259" defTabSz="596612">
              <a:defRPr sz="2000"/>
            </a:lvl2pPr>
            <a:lvl3pPr marL="896902" indent="-296321" defTabSz="596612">
              <a:defRPr sz="1833"/>
            </a:lvl3pPr>
            <a:lvl4pPr marL="1193223" indent="-296321" defTabSz="599258">
              <a:buFont typeface="Meiryo" panose="020B0604030504040204" pitchFamily="50" charset="-128"/>
              <a:buChar char="‐"/>
              <a:defRPr sz="1667"/>
            </a:lvl4pPr>
            <a:lvl5pPr marL="1498805" indent="-305582" defTabSz="599258">
              <a:buFont typeface="Meiryo" panose="020B0604030504040204" pitchFamily="50" charset="-128"/>
              <a:buChar char="‐"/>
              <a:defRPr sz="1500"/>
            </a:lvl5pPr>
            <a:lvl6pPr>
              <a:defRPr sz="2400"/>
            </a:lvl6pPr>
            <a:lvl7pPr>
              <a:defRPr sz="2400"/>
            </a:lvl7pPr>
            <a:lvl8pPr>
              <a:defRPr sz="2400"/>
            </a:lvl8pPr>
            <a:lvl9pPr>
              <a:defRPr sz="2400"/>
            </a:lvl9pPr>
          </a:lstStyle>
          <a:p>
            <a:pPr lvl="0"/>
            <a:r>
              <a:rPr lang="en-US" dirty="0"/>
              <a:t>Click to edit Master text styles</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
        <p:nvSpPr>
          <p:cNvPr id="5" name="Content Placeholder 2">
            <a:extLst>
              <a:ext uri="{FF2B5EF4-FFF2-40B4-BE49-F238E27FC236}">
                <a16:creationId xmlns:a16="http://schemas.microsoft.com/office/drawing/2014/main" id="{42F80C85-7102-4E7D-B1A8-4859B337B2D2}"/>
              </a:ext>
            </a:extLst>
          </p:cNvPr>
          <p:cNvSpPr>
            <a:spLocks noGrp="1"/>
          </p:cNvSpPr>
          <p:nvPr>
            <p:ph sz="half" idx="10" hasCustomPrompt="1"/>
          </p:nvPr>
        </p:nvSpPr>
        <p:spPr>
          <a:xfrm>
            <a:off x="457200" y="1365251"/>
            <a:ext cx="11258550" cy="4763823"/>
          </a:xfrm>
          <a:prstGeom prst="rect">
            <a:avLst/>
          </a:prstGeom>
        </p:spPr>
        <p:txBody>
          <a:bodyPr>
            <a:noAutofit/>
          </a:bodyPr>
          <a:lstStyle>
            <a:lvl1pPr marL="296321" indent="-296321" defTabSz="600580">
              <a:buFont typeface="Arial" panose="020B0604020202020204" pitchFamily="34" charset="0"/>
              <a:buChar char="•"/>
              <a:defRPr sz="2167"/>
            </a:lvl1pPr>
            <a:lvl2pPr marL="600580" indent="-304259" defTabSz="596612">
              <a:defRPr sz="2000"/>
            </a:lvl2pPr>
            <a:lvl3pPr marL="896902" indent="-296321" defTabSz="596612">
              <a:defRPr sz="1833"/>
            </a:lvl3pPr>
            <a:lvl4pPr marL="1222326" indent="-294999" defTabSz="599258">
              <a:buFont typeface="Arial" panose="020B0604020202020204" pitchFamily="34" charset="0"/>
              <a:buChar char="•"/>
              <a:tabLst/>
              <a:defRPr sz="1667"/>
            </a:lvl4pPr>
            <a:lvl5pPr marL="1498805" indent="-305582" defTabSz="599258">
              <a:buFont typeface="Arial" panose="020B0604020202020204" pitchFamily="34" charset="0"/>
              <a:buChar char="•"/>
              <a:defRPr sz="1500"/>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altLang="ja-JP" dirty="0"/>
              <a:t>Fifth level</a:t>
            </a:r>
            <a:endParaRPr lang="en-US" dirty="0"/>
          </a:p>
        </p:txBody>
      </p:sp>
    </p:spTree>
    <p:extLst>
      <p:ext uri="{BB962C8B-B14F-4D97-AF65-F5344CB8AC3E}">
        <p14:creationId xmlns:p14="http://schemas.microsoft.com/office/powerpoint/2010/main" val="2265463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メッセージラインと箇条書き">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954243"/>
            <a:ext cx="11258550" cy="360000"/>
          </a:xfrm>
          <a:prstGeom prst="rect">
            <a:avLst/>
          </a:prstGeom>
        </p:spPr>
        <p:txBody>
          <a:bodyPr>
            <a:noAutofit/>
          </a:bodyPr>
          <a:lstStyle>
            <a:lvl1pPr marL="0" indent="0" defTabSz="600580">
              <a:buFont typeface="Arial" panose="020B0604020202020204" pitchFamily="34" charset="0"/>
              <a:buNone/>
              <a:defRPr sz="2167"/>
            </a:lvl1pPr>
            <a:lvl2pPr marL="600580" indent="-304259" defTabSz="596612">
              <a:defRPr sz="2000"/>
            </a:lvl2pPr>
            <a:lvl3pPr marL="896902" indent="-296321" defTabSz="596612">
              <a:defRPr sz="1833"/>
            </a:lvl3pPr>
            <a:lvl4pPr marL="1193223" indent="-296321" defTabSz="599258">
              <a:buFont typeface="Meiryo" panose="020B0604030504040204" pitchFamily="50" charset="-128"/>
              <a:buChar char="‐"/>
              <a:defRPr sz="1667"/>
            </a:lvl4pPr>
            <a:lvl5pPr marL="1498805" indent="-305582" defTabSz="599258">
              <a:buFont typeface="Meiryo" panose="020B0604030504040204" pitchFamily="50" charset="-128"/>
              <a:buChar char="‐"/>
              <a:defRPr sz="1500"/>
            </a:lvl5pPr>
            <a:lvl6pPr>
              <a:defRPr sz="2400"/>
            </a:lvl6pPr>
            <a:lvl7pPr>
              <a:defRPr sz="2400"/>
            </a:lvl7pPr>
            <a:lvl8pPr>
              <a:defRPr sz="2400"/>
            </a:lvl8pPr>
            <a:lvl9pPr>
              <a:defRPr sz="2400"/>
            </a:lvl9pPr>
          </a:lstStyle>
          <a:p>
            <a:pPr lvl="0"/>
            <a:r>
              <a:rPr lang="en-US" dirty="0"/>
              <a:t>Click to edit Master text styles</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
        <p:nvSpPr>
          <p:cNvPr id="7" name="表プレースホルダー 6">
            <a:extLst>
              <a:ext uri="{FF2B5EF4-FFF2-40B4-BE49-F238E27FC236}">
                <a16:creationId xmlns:a16="http://schemas.microsoft.com/office/drawing/2014/main" id="{7039EDB9-98A6-44A6-A667-FF64BACD27CE}"/>
              </a:ext>
            </a:extLst>
          </p:cNvPr>
          <p:cNvSpPr>
            <a:spLocks noGrp="1"/>
          </p:cNvSpPr>
          <p:nvPr>
            <p:ph type="tbl" sz="quarter" idx="10"/>
          </p:nvPr>
        </p:nvSpPr>
        <p:spPr>
          <a:xfrm>
            <a:off x="444500" y="1365250"/>
            <a:ext cx="11271250" cy="4763823"/>
          </a:xfrm>
        </p:spPr>
        <p:txBody>
          <a:bodyPr/>
          <a:lstStyle/>
          <a:p>
            <a:endParaRPr kumimoji="1" lang="ja-JP" altLang="en-US"/>
          </a:p>
        </p:txBody>
      </p:sp>
    </p:spTree>
    <p:extLst>
      <p:ext uri="{BB962C8B-B14F-4D97-AF65-F5344CB8AC3E}">
        <p14:creationId xmlns:p14="http://schemas.microsoft.com/office/powerpoint/2010/main" val="8470090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_Bulleted_Sections">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457199" y="1371600"/>
            <a:ext cx="5334000" cy="4241347"/>
          </a:xfrm>
          <a:prstGeom prst="rect">
            <a:avLst/>
          </a:prstGeo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sz="1500">
                <a:latin typeface="Meiryo" panose="020B0604030504040204" pitchFamily="34" charset="-128"/>
                <a:ea typeface="Meiryo"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hasCustomPrompt="1"/>
          </p:nvPr>
        </p:nvSpPr>
        <p:spPr>
          <a:xfrm>
            <a:off x="6381750" y="1371600"/>
            <a:ext cx="5334000" cy="4241347"/>
          </a:xfrm>
          <a:prstGeom prst="rect">
            <a:avLst/>
          </a:prstGeo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sz="1500">
                <a:latin typeface="Meiryo" panose="020B0604030504040204" pitchFamily="34" charset="-128"/>
                <a:ea typeface="Meiryo" panose="020B0604030504040204" pitchFamily="34" charset="-128"/>
              </a:defRPr>
            </a:lvl5pPr>
          </a:lstStyle>
          <a:p>
            <a:pPr marL="0" marR="0" lvl="0" indent="0" algn="l" defTabSz="609576" rtl="0" eaLnBrk="1" fontAlgn="auto" latinLnBrk="0" hangingPunct="1">
              <a:lnSpc>
                <a:spcPct val="100000"/>
              </a:lnSpc>
              <a:spcBef>
                <a:spcPct val="20000"/>
              </a:spcBef>
              <a:spcAft>
                <a:spcPts val="0"/>
              </a:spcAft>
              <a:buClrTx/>
              <a:buSzTx/>
              <a:buFontTx/>
              <a:buNone/>
              <a:tabLst/>
              <a:defRPr/>
            </a:pPr>
            <a:r>
              <a:rPr lang="en-US" altLang="ja-JP" dirty="0"/>
              <a:t>Edit Master text styles</a:t>
            </a:r>
          </a:p>
          <a:p>
            <a:pPr lvl="1"/>
            <a:r>
              <a:rPr lang="en-US" altLang="ja-JP" dirty="0"/>
              <a:t>Second level</a:t>
            </a:r>
          </a:p>
          <a:p>
            <a:pPr lvl="2"/>
            <a:r>
              <a:rPr lang="en-US" altLang="ja-JP" dirty="0"/>
              <a:t>Third level</a:t>
            </a:r>
          </a:p>
          <a:p>
            <a:pPr lvl="3"/>
            <a:r>
              <a:rPr lang="en-US" altLang="ja-JP" dirty="0"/>
              <a:t>Fourth level</a:t>
            </a:r>
          </a:p>
          <a:p>
            <a:pPr lvl="4"/>
            <a:r>
              <a:rPr lang="en-US" altLang="ja-JP" dirty="0"/>
              <a:t>Fifth level</a:t>
            </a:r>
          </a:p>
        </p:txBody>
      </p:sp>
      <p:sp>
        <p:nvSpPr>
          <p:cNvPr id="7"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3067194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and_Image">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normAutofit/>
          </a:bodyPr>
          <a:lstStyle>
            <a:lvl1pPr>
              <a:defRPr sz="3167"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6381750" y="1371600"/>
            <a:ext cx="5334000" cy="4240288"/>
          </a:xfrm>
          <a:prstGeom prst="rect">
            <a:avLst/>
          </a:prstGeom>
        </p:spPr>
        <p:txBody>
          <a:bodyPr/>
          <a:lstStyle/>
          <a:p>
            <a:endParaRPr lang="en-US" dirty="0"/>
          </a:p>
        </p:txBody>
      </p:sp>
      <p:sp>
        <p:nvSpPr>
          <p:cNvPr id="10" name="Text Placeholder 9">
            <a:extLst>
              <a:ext uri="{FF2B5EF4-FFF2-40B4-BE49-F238E27FC236}">
                <a16:creationId xmlns:a16="http://schemas.microsoft.com/office/drawing/2014/main" id="{3305C376-814F-9B49-99E8-6F17D4026FAD}"/>
              </a:ext>
              <a:ext uri="{C183D7F6-B498-43B3-948B-1728B52AA6E4}">
                <adec:decorative xmlns:adec="http://schemas.microsoft.com/office/drawing/2017/decorative" val="0"/>
              </a:ext>
            </a:extLst>
          </p:cNvPr>
          <p:cNvSpPr>
            <a:spLocks noGrp="1"/>
          </p:cNvSpPr>
          <p:nvPr>
            <p:ph type="body" sz="quarter" idx="12" hasCustomPrompt="1"/>
          </p:nvPr>
        </p:nvSpPr>
        <p:spPr>
          <a:xfrm>
            <a:off x="457199" y="1371600"/>
            <a:ext cx="5334000" cy="4239683"/>
          </a:xfrm>
          <a:prstGeom prst="rect">
            <a:avLst/>
          </a:prstGeom>
        </p:spPr>
        <p:txBody>
          <a:bodyPr/>
          <a:lstStyle>
            <a:lvl1pPr marL="0" marR="0" indent="0" algn="l" defTabSz="609576" rtl="0" eaLnBrk="1" fontAlgn="auto" latinLnBrk="0" hangingPunct="1">
              <a:lnSpc>
                <a:spcPct val="100000"/>
              </a:lnSpc>
              <a:spcBef>
                <a:spcPct val="20000"/>
              </a:spcBef>
              <a:spcAft>
                <a:spcPts val="0"/>
              </a:spcAft>
              <a:buClrTx/>
              <a:buSzTx/>
              <a:buFontTx/>
              <a:buNone/>
              <a:tabLst/>
              <a:defRPr sz="1583" b="1">
                <a:solidFill>
                  <a:schemeClr val="tx1"/>
                </a:solidFill>
                <a:latin typeface="+mn-ea"/>
                <a:ea typeface="+mn-ea"/>
              </a:defRPr>
            </a:lvl1pPr>
            <a:lvl2pPr marL="596612" marR="0" indent="-301613" algn="l" defTabSz="609576" rtl="0" eaLnBrk="1" fontAlgn="auto" latinLnBrk="0" hangingPunct="1">
              <a:lnSpc>
                <a:spcPct val="100000"/>
              </a:lnSpc>
              <a:spcBef>
                <a:spcPct val="20000"/>
              </a:spcBef>
              <a:spcAft>
                <a:spcPts val="0"/>
              </a:spcAft>
              <a:buClrTx/>
              <a:buSzTx/>
              <a:buFont typeface="Arial"/>
              <a:buChar char="•"/>
              <a:tabLst/>
              <a:defRPr/>
            </a:lvl2pPr>
            <a:lvl3pPr marL="892933" marR="0" indent="-302936" algn="l" defTabSz="609576" rtl="0" eaLnBrk="1" fontAlgn="auto" latinLnBrk="0" hangingPunct="1">
              <a:lnSpc>
                <a:spcPct val="100000"/>
              </a:lnSpc>
              <a:spcBef>
                <a:spcPct val="20000"/>
              </a:spcBef>
              <a:spcAft>
                <a:spcPts val="0"/>
              </a:spcAft>
              <a:buClrTx/>
              <a:buSzTx/>
              <a:buFont typeface="Arial"/>
              <a:buChar char="•"/>
              <a:tabLst/>
              <a:defRPr/>
            </a:lvl3pPr>
            <a:lvl4pPr marL="1222326" marR="0"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lvl4pPr>
            <a:lvl5pPr marL="1518648" marR="0"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lvl5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altLang="ja-JP" sz="2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Edit Master text styles</a:t>
            </a:r>
          </a:p>
          <a:p>
            <a:pPr marL="596612" marR="0" lvl="1" indent="-301613"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Second level</a:t>
            </a:r>
          </a:p>
          <a:p>
            <a:pPr marL="892933" marR="0" lvl="2" indent="-302936"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1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Third level</a:t>
            </a:r>
          </a:p>
          <a:p>
            <a:pPr marL="1222326" marR="0" lvl="3"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Fourth level</a:t>
            </a:r>
          </a:p>
          <a:p>
            <a:pPr marL="1518648" marR="0" lvl="4"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Fifth level</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1267480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8550" cy="727655"/>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457200" y="1371600"/>
            <a:ext cx="11258550" cy="41698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1592682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7886" cy="727655"/>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457200" y="1371600"/>
            <a:ext cx="11258550" cy="45381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1057548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e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457200" y="1371600"/>
            <a:ext cx="11258550" cy="45381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2412489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ne_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9"/>
            <a:ext cx="11257886" cy="726923"/>
          </a:xfrm>
        </p:spPr>
        <p:txBody>
          <a:bodyPr/>
          <a:lstStyle>
            <a:lvl1pPr>
              <a:defRPr b="1" i="0">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457200" y="1371600"/>
            <a:ext cx="11258550" cy="4538133"/>
          </a:xfrm>
          <a:prstGeom prst="rect">
            <a:avLst/>
          </a:prstGeom>
        </p:spPr>
        <p:txBody>
          <a:bodyPr/>
          <a:lstStyle>
            <a:lvl1pPr>
              <a:defRPr>
                <a:latin typeface="Meiryo" panose="020B0604030504040204" pitchFamily="34" charset="-128"/>
                <a:ea typeface="Meiryo" panose="020B0604030504040204" pitchFamily="34" charset="-128"/>
              </a:defRPr>
            </a:lvl1pPr>
          </a:lstStyle>
          <a:p>
            <a:endParaRPr lang="en-US" dirty="0"/>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606794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A9BBFA-D0FA-1540-B372-64E01487B25D}"/>
              </a:ext>
            </a:extLst>
          </p:cNvPr>
          <p:cNvSpPr>
            <a:spLocks noGrp="1"/>
          </p:cNvSpPr>
          <p:nvPr>
            <p:ph type="title"/>
          </p:nvPr>
        </p:nvSpPr>
        <p:spPr>
          <a:xfrm>
            <a:off x="457200" y="153248"/>
            <a:ext cx="11259550" cy="727655"/>
          </a:xfrm>
        </p:spPr>
        <p:txBody>
          <a:bodyPr/>
          <a:lstStyle/>
          <a:p>
            <a:r>
              <a:rPr lang="en-US" dirty="0"/>
              <a:t>Click to edit Master title style</a:t>
            </a:r>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3202096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8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11279803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457349" y="811371"/>
            <a:ext cx="2985882" cy="720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5333"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atin typeface="Meiryo" panose="020B0604030504040204" pitchFamily="34" charset="-128"/>
                <a:ea typeface="Meiryo" panose="020B0604030504040204" pitchFamily="34" charset="-128"/>
              </a:defRPr>
            </a:lvl1pPr>
            <a:lvl2pPr marL="609576" indent="0">
              <a:buNone/>
              <a:defRPr/>
            </a:lvl2pPr>
          </a:lstStyle>
          <a:p>
            <a:pPr lvl="0"/>
            <a:r>
              <a:rPr lang="en-US" dirty="0"/>
              <a:t>Edit Master text styles</a:t>
            </a:r>
          </a:p>
        </p:txBody>
      </p:sp>
      <p:pic>
        <p:nvPicPr>
          <p:cNvPr id="9" name="Picture 12">
            <a:extLst>
              <a:ext uri="{FF2B5EF4-FFF2-40B4-BE49-F238E27FC236}">
                <a16:creationId xmlns:a16="http://schemas.microsoft.com/office/drawing/2014/main" id="{607C34F3-DDD5-3F40-891B-659D43772BB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427286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D8E53612-CDE0-F848-BAAD-5E812F350267}"/>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5" name="Title 4"/>
          <p:cNvSpPr>
            <a:spLocks noGrp="1"/>
          </p:cNvSpPr>
          <p:nvPr>
            <p:ph type="title" hasCustomPrompt="1"/>
          </p:nvPr>
        </p:nvSpPr>
        <p:spPr/>
        <p:txBody>
          <a:bodyPr/>
          <a:lstStyle>
            <a:lvl1pPr>
              <a:defRPr b="0"/>
            </a:lvl1pPr>
          </a:lstStyle>
          <a:p>
            <a:r>
              <a:rPr kumimoji="1" lang="ja-JP" altLang="en-US" dirty="0"/>
              <a:t>目次</a:t>
            </a:r>
          </a:p>
        </p:txBody>
      </p:sp>
      <p:sp>
        <p:nvSpPr>
          <p:cNvPr id="7" name="Text Placeholder 6"/>
          <p:cNvSpPr>
            <a:spLocks noGrp="1"/>
          </p:cNvSpPr>
          <p:nvPr>
            <p:ph type="body" sz="quarter" idx="11" hasCustomPrompt="1"/>
          </p:nvPr>
        </p:nvSpPr>
        <p:spPr>
          <a:xfrm>
            <a:off x="460042" y="1034717"/>
            <a:ext cx="7751763" cy="5007161"/>
          </a:xfrm>
        </p:spPr>
        <p:txBody>
          <a:bodyPr/>
          <a:lstStyle>
            <a:lvl1pPr marL="457182" marR="0" indent="-457182" algn="l" defTabSz="914363" rtl="0" eaLnBrk="1" fontAlgn="auto" latinLnBrk="0" hangingPunct="1">
              <a:lnSpc>
                <a:spcPct val="90000"/>
              </a:lnSpc>
              <a:spcBef>
                <a:spcPts val="1000"/>
              </a:spcBef>
              <a:spcAft>
                <a:spcPts val="0"/>
              </a:spcAft>
              <a:buClrTx/>
              <a:buSzTx/>
              <a:buFont typeface="+mj-lt"/>
              <a:buAutoNum type="arabicPeriod"/>
              <a:tabLst/>
              <a:defRPr/>
            </a:lvl1pPr>
            <a:lvl2pPr>
              <a:defRPr baseline="0"/>
            </a:lvl2pPr>
          </a:lstStyle>
          <a:p>
            <a:pPr lvl="0"/>
            <a:r>
              <a:rPr kumimoji="1" lang="ja-JP" altLang="en-US" dirty="0"/>
              <a:t>章タイトル</a:t>
            </a:r>
            <a:endParaRPr kumimoji="1" lang="en-US" altLang="ja-JP" dirty="0"/>
          </a:p>
          <a:p>
            <a:pPr lvl="0"/>
            <a:r>
              <a:rPr kumimoji="1" lang="ja-JP" altLang="en-US" dirty="0"/>
              <a:t>章タイトル</a:t>
            </a:r>
            <a:endParaRPr kumimoji="1" lang="en-US" altLang="ja-JP" dirty="0"/>
          </a:p>
          <a:p>
            <a:pPr lvl="0"/>
            <a:r>
              <a:rPr kumimoji="1" lang="ja-JP" altLang="en-US" dirty="0"/>
              <a:t>章タイトル</a:t>
            </a:r>
            <a:endParaRPr kumimoji="1" lang="en-US" altLang="ja-JP" dirty="0"/>
          </a:p>
          <a:p>
            <a:pPr lvl="0"/>
            <a:r>
              <a:rPr kumimoji="1" lang="ja-JP" altLang="en-US" dirty="0"/>
              <a:t>章タイトル</a:t>
            </a:r>
            <a:endParaRPr kumimoji="1" lang="en-US" altLang="ja-JP" dirty="0"/>
          </a:p>
          <a:p>
            <a:pPr marL="457182" marR="0" lvl="0" indent="-457182" algn="l" defTabSz="914363" rtl="0" eaLnBrk="1" fontAlgn="auto" latinLnBrk="0" hangingPunct="1">
              <a:lnSpc>
                <a:spcPct val="90000"/>
              </a:lnSpc>
              <a:spcBef>
                <a:spcPts val="1000"/>
              </a:spcBef>
              <a:spcAft>
                <a:spcPts val="0"/>
              </a:spcAft>
              <a:buClrTx/>
              <a:buSzTx/>
              <a:buFont typeface="+mj-lt"/>
              <a:buAutoNum type="arabicPeriod"/>
              <a:tabLst/>
              <a:defRPr/>
            </a:pPr>
            <a:r>
              <a:rPr kumimoji="1" lang="ja-JP" altLang="en-US" dirty="0"/>
              <a:t>章タイトル</a:t>
            </a:r>
            <a:endParaRPr kumimoji="1" lang="en-US" altLang="ja-JP" dirty="0"/>
          </a:p>
          <a:p>
            <a:pPr lvl="0"/>
            <a:endParaRPr kumimoji="1" lang="en-US" altLang="ja-JP" dirty="0"/>
          </a:p>
        </p:txBody>
      </p:sp>
    </p:spTree>
    <p:extLst>
      <p:ext uri="{BB962C8B-B14F-4D97-AF65-F5344CB8AC3E}">
        <p14:creationId xmlns:p14="http://schemas.microsoft.com/office/powerpoint/2010/main" val="1456584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49"/>
            <a:ext cx="10940405" cy="726923"/>
          </a:xfrm>
        </p:spPr>
        <p:txBody>
          <a:bodyPr/>
          <a:lstStyle/>
          <a:p>
            <a:r>
              <a:rPr lang="en-US"/>
              <a:t>Click to edit Master title style</a:t>
            </a:r>
            <a:endParaRPr lang="en-US" dirty="0"/>
          </a:p>
        </p:txBody>
      </p:sp>
    </p:spTree>
    <p:extLst>
      <p:ext uri="{BB962C8B-B14F-4D97-AF65-F5344CB8AC3E}">
        <p14:creationId xmlns:p14="http://schemas.microsoft.com/office/powerpoint/2010/main" val="34464084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Message lin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D66B9A-195A-0E40-A133-F57B1399176F}"/>
              </a:ext>
            </a:extLst>
          </p:cNvPr>
          <p:cNvSpPr>
            <a:spLocks noGrp="1"/>
          </p:cNvSpPr>
          <p:nvPr>
            <p:ph type="title"/>
          </p:nvPr>
        </p:nvSpPr>
        <p:spPr/>
        <p:txBody>
          <a:bodyPr/>
          <a:lstStyle>
            <a:lvl1pPr>
              <a:defRPr>
                <a:solidFill>
                  <a:schemeClr val="tx1"/>
                </a:solidFill>
                <a:latin typeface="+mj-ea"/>
                <a:ea typeface="+mj-ea"/>
              </a:defRPr>
            </a:lvl1pPr>
          </a:lstStyle>
          <a:p>
            <a:r>
              <a:rPr kumimoji="1" lang="en-US" altLang="ja-JP" dirty="0"/>
              <a:t>Click to edit Master title style</a:t>
            </a:r>
            <a:endParaRPr kumimoji="1" lang="ja-JP" altLang="en-US"/>
          </a:p>
        </p:txBody>
      </p:sp>
      <p:sp>
        <p:nvSpPr>
          <p:cNvPr id="3" name="スライド番号プレースホルダー 2">
            <a:extLst>
              <a:ext uri="{FF2B5EF4-FFF2-40B4-BE49-F238E27FC236}">
                <a16:creationId xmlns:a16="http://schemas.microsoft.com/office/drawing/2014/main" id="{022F5FD0-4BCB-EC46-A834-95BDE61CC963}"/>
              </a:ext>
            </a:extLst>
          </p:cNvPr>
          <p:cNvSpPr>
            <a:spLocks noGrp="1"/>
          </p:cNvSpPr>
          <p:nvPr>
            <p:ph type="sldNum" sz="quarter" idx="10"/>
          </p:nvPr>
        </p:nvSpPr>
        <p:spPr/>
        <p:txBody>
          <a:bodyPr/>
          <a:lstStyle/>
          <a:p>
            <a:fld id="{0E0E0192-C642-4D4F-AE82-A0D0DC02E26B}" type="slidenum">
              <a:rPr lang="en-US" smtClean="0"/>
              <a:t>‹#›</a:t>
            </a:fld>
            <a:endParaRPr lang="en-US" dirty="0"/>
          </a:p>
        </p:txBody>
      </p:sp>
      <p:sp>
        <p:nvSpPr>
          <p:cNvPr id="7" name="Content Placeholder 5">
            <a:extLst>
              <a:ext uri="{FF2B5EF4-FFF2-40B4-BE49-F238E27FC236}">
                <a16:creationId xmlns:a16="http://schemas.microsoft.com/office/drawing/2014/main" id="{7B96AFA9-85E3-3C4A-A95B-7B5100C4D558}"/>
              </a:ext>
            </a:extLst>
          </p:cNvPr>
          <p:cNvSpPr>
            <a:spLocks noGrp="1"/>
          </p:cNvSpPr>
          <p:nvPr>
            <p:ph sz="quarter" idx="11"/>
          </p:nvPr>
        </p:nvSpPr>
        <p:spPr>
          <a:xfrm>
            <a:off x="253823" y="928651"/>
            <a:ext cx="11696700" cy="610220"/>
          </a:xfrm>
        </p:spPr>
        <p:txBody>
          <a:bodyPr>
            <a:noAutofit/>
          </a:bodyPr>
          <a:lstStyle>
            <a:lvl1pPr marL="0" indent="0">
              <a:lnSpc>
                <a:spcPct val="100000"/>
              </a:lnSpc>
              <a:buNone/>
              <a:defRPr sz="2000"/>
            </a:lvl1pPr>
            <a:lvl2pPr marL="457171" indent="0">
              <a:buNone/>
              <a:defRPr/>
            </a:lvl2pPr>
            <a:lvl3pPr marL="914340" indent="0">
              <a:buNone/>
              <a:defRPr/>
            </a:lvl3pPr>
            <a:lvl4pPr marL="1371511" indent="0">
              <a:buNone/>
              <a:defRPr/>
            </a:lvl4pPr>
            <a:lvl5pPr marL="1828681" indent="0">
              <a:buNone/>
              <a:defRPr/>
            </a:lvl5pPr>
          </a:lstStyle>
          <a:p>
            <a:pPr lvl="0"/>
            <a:r>
              <a:rPr lang="en-US" dirty="0"/>
              <a:t>Edit Master text styles</a:t>
            </a:r>
          </a:p>
        </p:txBody>
      </p:sp>
    </p:spTree>
    <p:extLst>
      <p:ext uri="{BB962C8B-B14F-4D97-AF65-F5344CB8AC3E}">
        <p14:creationId xmlns:p14="http://schemas.microsoft.com/office/powerpoint/2010/main" val="3391941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9053" y="153250"/>
            <a:ext cx="10940405" cy="727655"/>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990535" indent="-380976">
              <a:buFont typeface="Arial"/>
              <a:buChar char="•"/>
              <a:defRPr>
                <a:solidFill>
                  <a:srgbClr val="414042"/>
                </a:solidFill>
              </a:defRPr>
            </a:lvl2pPr>
            <a:lvl3pPr marL="1523902" indent="-304779">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1280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body silde">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D66B9A-195A-0E40-A133-F57B1399176F}"/>
              </a:ext>
            </a:extLst>
          </p:cNvPr>
          <p:cNvSpPr>
            <a:spLocks noGrp="1"/>
          </p:cNvSpPr>
          <p:nvPr>
            <p:ph type="title"/>
          </p:nvPr>
        </p:nvSpPr>
        <p:spPr/>
        <p:txBody>
          <a:bodyPr/>
          <a:lstStyle>
            <a:lvl1pPr>
              <a:defRPr>
                <a:solidFill>
                  <a:schemeClr val="tx1"/>
                </a:solidFill>
                <a:latin typeface="+mj-ea"/>
                <a:ea typeface="+mj-ea"/>
              </a:defRPr>
            </a:lvl1pPr>
          </a:lstStyle>
          <a:p>
            <a:r>
              <a:rPr kumimoji="1" lang="en-US" altLang="ja-JP" dirty="0"/>
              <a:t>Click to edit Master title style</a:t>
            </a:r>
            <a:endParaRPr kumimoji="1" lang="ja-JP" altLang="en-US"/>
          </a:p>
        </p:txBody>
      </p:sp>
      <p:sp>
        <p:nvSpPr>
          <p:cNvPr id="4" name="Content Placeholder 2">
            <a:extLst>
              <a:ext uri="{FF2B5EF4-FFF2-40B4-BE49-F238E27FC236}">
                <a16:creationId xmlns:a16="http://schemas.microsoft.com/office/drawing/2014/main" id="{DE36FD3A-21CB-9044-866B-C3AAD4C4E16B}"/>
              </a:ext>
            </a:extLst>
          </p:cNvPr>
          <p:cNvSpPr>
            <a:spLocks noGrp="1"/>
          </p:cNvSpPr>
          <p:nvPr>
            <p:ph idx="1"/>
          </p:nvPr>
        </p:nvSpPr>
        <p:spPr>
          <a:xfrm>
            <a:off x="247650" y="975467"/>
            <a:ext cx="11715749" cy="5261845"/>
          </a:xfrm>
        </p:spPr>
        <p:txBody>
          <a:bodyPr/>
          <a:lstStyle>
            <a:lvl1pPr marL="0" indent="0">
              <a:buNone/>
              <a:defRPr sz="2000">
                <a:solidFill>
                  <a:schemeClr val="tx1"/>
                </a:solidFill>
                <a:latin typeface="Meiryo UI" panose="020B0604030504040204" pitchFamily="34" charset="-128"/>
                <a:ea typeface="Meiryo UI" panose="020B0604030504040204" pitchFamily="34" charset="-128"/>
              </a:defRPr>
            </a:lvl1pPr>
            <a:lvl2pPr marL="357174" indent="0">
              <a:buNone/>
              <a:tabLst/>
              <a:defRPr>
                <a:solidFill>
                  <a:schemeClr val="tx1"/>
                </a:solidFill>
                <a:latin typeface="Meiryo UI" panose="020B0604030504040204" pitchFamily="34" charset="-128"/>
                <a:ea typeface="Meiryo UI" panose="020B0604030504040204" pitchFamily="34" charset="-128"/>
              </a:defRPr>
            </a:lvl2pPr>
            <a:lvl3pPr marL="714346" indent="0">
              <a:buNone/>
              <a:tabLst/>
              <a:defRPr>
                <a:solidFill>
                  <a:schemeClr val="tx1"/>
                </a:solidFill>
                <a:latin typeface="Meiryo UI" panose="020B0604030504040204" pitchFamily="34" charset="-128"/>
                <a:ea typeface="Meiryo UI" panose="020B0604030504040204" pitchFamily="34" charset="-128"/>
              </a:defRPr>
            </a:lvl3pPr>
            <a:lvl4pPr marL="1071520" indent="0">
              <a:buNone/>
              <a:tabLst/>
              <a:defRPr>
                <a:solidFill>
                  <a:schemeClr val="tx1"/>
                </a:solidFill>
                <a:latin typeface="Meiryo UI" panose="020B0604030504040204" pitchFamily="34" charset="-128"/>
                <a:ea typeface="Meiryo UI" panose="020B0604030504040204" pitchFamily="34" charset="-128"/>
              </a:defRPr>
            </a:lvl4pPr>
            <a:lvl5pPr marL="1428693" indent="0">
              <a:buNone/>
              <a:tabLst/>
              <a:defRPr>
                <a:solidFill>
                  <a:schemeClr val="tx1"/>
                </a:solidFill>
                <a:latin typeface="Meiryo UI" panose="020B0604030504040204" pitchFamily="34" charset="-128"/>
                <a:ea typeface="Meiryo UI" panose="020B0604030504040204" pitchFamily="34" charset="-128"/>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51733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CB3F-2A03-A9A5-9CF2-32D237BACD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JP"/>
          </a:p>
        </p:txBody>
      </p:sp>
      <p:sp>
        <p:nvSpPr>
          <p:cNvPr id="3" name="Subtitle 2">
            <a:extLst>
              <a:ext uri="{FF2B5EF4-FFF2-40B4-BE49-F238E27FC236}">
                <a16:creationId xmlns:a16="http://schemas.microsoft.com/office/drawing/2014/main" id="{687B7092-7060-93D9-2400-C0E91BA3AD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JP"/>
          </a:p>
        </p:txBody>
      </p:sp>
      <p:sp>
        <p:nvSpPr>
          <p:cNvPr id="4" name="Date Placeholder 3">
            <a:extLst>
              <a:ext uri="{FF2B5EF4-FFF2-40B4-BE49-F238E27FC236}">
                <a16:creationId xmlns:a16="http://schemas.microsoft.com/office/drawing/2014/main" id="{4E068AB5-E8B7-2571-8E07-EE5A9F9A2DD6}"/>
              </a:ext>
            </a:extLst>
          </p:cNvPr>
          <p:cNvSpPr>
            <a:spLocks noGrp="1"/>
          </p:cNvSpPr>
          <p:nvPr>
            <p:ph type="dt" sz="half" idx="10"/>
          </p:nvPr>
        </p:nvSpPr>
        <p:spPr/>
        <p:txBody>
          <a:bodyPr/>
          <a:lstStyle/>
          <a:p>
            <a:fld id="{59B83896-7D57-DC46-AF0D-71D6BB89A484}" type="datetimeFigureOut">
              <a:rPr lang="en-JP" smtClean="0"/>
              <a:t>8/18/23</a:t>
            </a:fld>
            <a:endParaRPr lang="en-JP"/>
          </a:p>
        </p:txBody>
      </p:sp>
      <p:sp>
        <p:nvSpPr>
          <p:cNvPr id="5" name="Footer Placeholder 4">
            <a:extLst>
              <a:ext uri="{FF2B5EF4-FFF2-40B4-BE49-F238E27FC236}">
                <a16:creationId xmlns:a16="http://schemas.microsoft.com/office/drawing/2014/main" id="{2936A058-650B-D64D-71C9-1395811D6E74}"/>
              </a:ext>
            </a:extLst>
          </p:cNvPr>
          <p:cNvSpPr>
            <a:spLocks noGrp="1"/>
          </p:cNvSpPr>
          <p:nvPr>
            <p:ph type="ftr" sz="quarter" idx="11"/>
          </p:nvPr>
        </p:nvSpPr>
        <p:spPr/>
        <p:txBody>
          <a:bodyPr/>
          <a:lstStyle/>
          <a:p>
            <a:endParaRPr lang="en-JP"/>
          </a:p>
        </p:txBody>
      </p:sp>
      <p:sp>
        <p:nvSpPr>
          <p:cNvPr id="6" name="Slide Number Placeholder 5">
            <a:extLst>
              <a:ext uri="{FF2B5EF4-FFF2-40B4-BE49-F238E27FC236}">
                <a16:creationId xmlns:a16="http://schemas.microsoft.com/office/drawing/2014/main" id="{73CF5AE1-6E1A-9D51-2D9A-1332200F7CE6}"/>
              </a:ext>
            </a:extLst>
          </p:cNvPr>
          <p:cNvSpPr>
            <a:spLocks noGrp="1"/>
          </p:cNvSpPr>
          <p:nvPr>
            <p:ph type="sldNum" sz="quarter" idx="12"/>
          </p:nvPr>
        </p:nvSpPr>
        <p:spPr/>
        <p:txBody>
          <a:bodyPr/>
          <a:lstStyle/>
          <a:p>
            <a:fld id="{B95FB4ED-B8C8-DA47-9F40-994AEC51AFA8}" type="slidenum">
              <a:rPr lang="en-JP" smtClean="0"/>
              <a:t>‹#›</a:t>
            </a:fld>
            <a:endParaRPr lang="en-JP"/>
          </a:p>
        </p:txBody>
      </p:sp>
    </p:spTree>
    <p:extLst>
      <p:ext uri="{BB962C8B-B14F-4D97-AF65-F5344CB8AC3E}">
        <p14:creationId xmlns:p14="http://schemas.microsoft.com/office/powerpoint/2010/main" val="26152570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セクション見出し">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0" y="1"/>
            <a:ext cx="12188952" cy="6858000"/>
          </a:xfrm>
          <a:prstGeom prst="rect">
            <a:avLst/>
          </a:prstGeom>
        </p:spPr>
      </p:pic>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dirty="0"/>
          </a:p>
        </p:txBody>
      </p:sp>
      <p:sp>
        <p:nvSpPr>
          <p:cNvPr id="14" name="Title 1">
            <a:extLst>
              <a:ext uri="{FF2B5EF4-FFF2-40B4-BE49-F238E27FC236}">
                <a16:creationId xmlns:a16="http://schemas.microsoft.com/office/drawing/2014/main" id="{2F790CF2-D4B8-5A45-95C6-2550BA88C255}"/>
              </a:ext>
            </a:extLst>
          </p:cNvPr>
          <p:cNvSpPr>
            <a:spLocks noGrp="1"/>
          </p:cNvSpPr>
          <p:nvPr>
            <p:ph type="title" hasCustomPrompt="1"/>
          </p:nvPr>
        </p:nvSpPr>
        <p:spPr>
          <a:xfrm>
            <a:off x="609600" y="2539280"/>
            <a:ext cx="8170258" cy="1625599"/>
          </a:xfrm>
          <a:solidFill>
            <a:srgbClr val="00464F"/>
          </a:solidFill>
        </p:spPr>
        <p:txBody>
          <a:bodyPr anchor="t"/>
          <a:lstStyle>
            <a:lvl1pPr>
              <a:defRPr sz="4800">
                <a:solidFill>
                  <a:schemeClr val="tx1"/>
                </a:solidFill>
              </a:defRPr>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E62DD76B-C84A-8142-B9C5-ABB6CA42AE80}"/>
              </a:ext>
            </a:extLst>
          </p:cNvPr>
          <p:cNvSpPr txBox="1"/>
          <p:nvPr userDrawn="1"/>
        </p:nvSpPr>
        <p:spPr>
          <a:xfrm>
            <a:off x="1141084" y="6389813"/>
            <a:ext cx="1946367" cy="184666"/>
          </a:xfrm>
          <a:prstGeom prst="rect">
            <a:avLst/>
          </a:prstGeom>
          <a:noFill/>
        </p:spPr>
        <p:txBody>
          <a:bodyPr wrap="none" rtlCol="0">
            <a:spAutoFit/>
          </a:bodyPr>
          <a:lstStyle/>
          <a:p>
            <a:pPr algn="l"/>
            <a:r>
              <a:rPr lang="en-US" sz="600" dirty="0"/>
              <a:t>© 2022, Amazon Web Services, Inc. or its affiliates.</a:t>
            </a:r>
          </a:p>
        </p:txBody>
      </p:sp>
      <p:pic>
        <p:nvPicPr>
          <p:cNvPr id="9" name="図 8">
            <a:extLst>
              <a:ext uri="{FF2B5EF4-FFF2-40B4-BE49-F238E27FC236}">
                <a16:creationId xmlns:a16="http://schemas.microsoft.com/office/drawing/2014/main" id="{473B12B0-0830-4F3E-960D-E8A4921F69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8970" y="6337382"/>
            <a:ext cx="942114" cy="289528"/>
          </a:xfrm>
          <a:prstGeom prst="rect">
            <a:avLst/>
          </a:prstGeom>
        </p:spPr>
      </p:pic>
    </p:spTree>
    <p:extLst>
      <p:ext uri="{BB962C8B-B14F-4D97-AF65-F5344CB8AC3E}">
        <p14:creationId xmlns:p14="http://schemas.microsoft.com/office/powerpoint/2010/main" val="41482522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spTree>
      <p:nvGrpSpPr>
        <p:cNvPr id="1" name=""/>
        <p:cNvGrpSpPr/>
        <p:nvPr/>
      </p:nvGrpSpPr>
      <p:grpSpPr>
        <a:xfrm>
          <a:off x="0" y="0"/>
          <a:ext cx="0" cy="0"/>
          <a:chOff x="0" y="0"/>
          <a:chExt cx="0" cy="0"/>
        </a:xfrm>
      </p:grpSpPr>
      <p:pic>
        <p:nvPicPr>
          <p:cNvPr id="16" name="Picture 2" descr="A picture containing circuit&#10;&#10;Description automatically generated">
            <a:extLst>
              <a:ext uri="{FF2B5EF4-FFF2-40B4-BE49-F238E27FC236}">
                <a16:creationId xmlns:a16="http://schemas.microsoft.com/office/drawing/2014/main" id="{07637C4F-DB5F-194B-8EA4-A722C687C09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 Placeholder 11"/>
          <p:cNvSpPr>
            <a:spLocks noGrp="1"/>
          </p:cNvSpPr>
          <p:nvPr>
            <p:ph type="body" sz="quarter" idx="10" hasCustomPrompt="1"/>
          </p:nvPr>
        </p:nvSpPr>
        <p:spPr>
          <a:xfrm>
            <a:off x="457199" y="4958630"/>
            <a:ext cx="6140117" cy="1122696"/>
          </a:xfrm>
          <a:prstGeom prst="rect">
            <a:avLst/>
          </a:prstGeom>
        </p:spPr>
        <p:txBody>
          <a:bodyPr wrap="none" lIns="90000">
            <a:noAutofit/>
          </a:bodyPr>
          <a:lstStyle>
            <a:lvl1pPr marL="0" indent="0" algn="l">
              <a:buNone/>
              <a:defRPr sz="2167"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457200" y="2544305"/>
            <a:ext cx="10882563" cy="992716"/>
          </a:xfrm>
          <a:prstGeom prst="rect">
            <a:avLst/>
          </a:prstGeom>
        </p:spPr>
        <p:txBody>
          <a:bodyPr>
            <a:noAutofit/>
          </a:bodyPr>
          <a:lstStyle>
            <a:lvl1pPr marL="0" indent="0" algn="l">
              <a:buNone/>
              <a:defRPr sz="4500" b="1" i="0" baseline="0">
                <a:latin typeface="Meiryo" panose="020B0604030504040204" pitchFamily="34" charset="-128"/>
                <a:ea typeface="Meiryo" panose="020B0604030504040204" pitchFamily="34" charset="-128"/>
                <a:cs typeface="Amazon Ember" panose="020B0603020204020204" pitchFamily="34" charset="0"/>
              </a:defRPr>
            </a:lvl1pPr>
          </a:lstStyle>
          <a:p>
            <a:pPr lvl="0"/>
            <a:r>
              <a:rPr lang="en-US" dirty="0"/>
              <a:t>Click to edit title</a:t>
            </a:r>
          </a:p>
        </p:txBody>
      </p:sp>
      <p:sp>
        <p:nvSpPr>
          <p:cNvPr id="12" name="Text Placeholder 11"/>
          <p:cNvSpPr>
            <a:spLocks noGrp="1"/>
          </p:cNvSpPr>
          <p:nvPr>
            <p:ph type="body" sz="quarter" idx="13" hasCustomPrompt="1"/>
          </p:nvPr>
        </p:nvSpPr>
        <p:spPr>
          <a:xfrm>
            <a:off x="457200" y="3554795"/>
            <a:ext cx="8055443" cy="1026036"/>
          </a:xfrm>
          <a:prstGeom prst="rect">
            <a:avLst/>
          </a:prstGeom>
        </p:spPr>
        <p:txBody>
          <a:bodyPr/>
          <a:lstStyle>
            <a:lvl1pPr marL="0" indent="0" algn="l">
              <a:buNone/>
              <a:defRPr sz="2333"/>
            </a:lvl1pPr>
          </a:lstStyle>
          <a:p>
            <a:pPr lvl="0"/>
            <a:r>
              <a:rPr lang="en-US" dirty="0"/>
              <a:t>Click to edit subtitle</a:t>
            </a:r>
          </a:p>
        </p:txBody>
      </p:sp>
      <p:pic>
        <p:nvPicPr>
          <p:cNvPr id="9" name="Picture 8"/>
          <p:cNvPicPr>
            <a:picLocks noChangeAspect="1"/>
          </p:cNvPicPr>
          <p:nvPr userDrawn="1"/>
        </p:nvPicPr>
        <p:blipFill>
          <a:blip r:embed="rId3"/>
          <a:srcRect/>
          <a:stretch/>
        </p:blipFill>
        <p:spPr>
          <a:xfrm>
            <a:off x="457200" y="766190"/>
            <a:ext cx="2861470" cy="690000"/>
          </a:xfrm>
          <a:prstGeom prst="rect">
            <a:avLst/>
          </a:prstGeom>
        </p:spPr>
      </p:pic>
      <p:sp>
        <p:nvSpPr>
          <p:cNvPr id="7" name="TextBox 6">
            <a:extLst>
              <a:ext uri="{FF2B5EF4-FFF2-40B4-BE49-F238E27FC236}">
                <a16:creationId xmlns:a16="http://schemas.microsoft.com/office/drawing/2014/main" id="{8FA84D03-8133-8347-8776-300EBD9F8B8C}"/>
              </a:ext>
            </a:extLst>
          </p:cNvPr>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 </a:t>
            </a:r>
          </a:p>
        </p:txBody>
      </p:sp>
      <p:sp>
        <p:nvSpPr>
          <p:cNvPr id="15" name="Text Placeholder 11">
            <a:extLst>
              <a:ext uri="{FF2B5EF4-FFF2-40B4-BE49-F238E27FC236}">
                <a16:creationId xmlns:a16="http://schemas.microsoft.com/office/drawing/2014/main" id="{6285A42C-7324-F143-BCD5-9D1326DDC2C5}"/>
              </a:ext>
            </a:extLst>
          </p:cNvPr>
          <p:cNvSpPr>
            <a:spLocks noGrp="1"/>
          </p:cNvSpPr>
          <p:nvPr>
            <p:ph type="body" sz="quarter" idx="16" hasCustomPrompt="1"/>
          </p:nvPr>
        </p:nvSpPr>
        <p:spPr>
          <a:xfrm>
            <a:off x="457200" y="2003177"/>
            <a:ext cx="8055443" cy="515638"/>
          </a:xfrm>
          <a:prstGeom prst="rect">
            <a:avLst/>
          </a:prstGeom>
        </p:spPr>
        <p:txBody>
          <a:bodyPr/>
          <a:lstStyle>
            <a:lvl1pPr marL="0" indent="0" algn="l">
              <a:buNone/>
              <a:defRPr sz="2333"/>
            </a:lvl1pPr>
          </a:lstStyle>
          <a:p>
            <a:pPr lvl="0"/>
            <a:r>
              <a:rPr lang="ja-JP" altLang="en-US"/>
              <a:t>○○○○株式会社 御中</a:t>
            </a:r>
          </a:p>
        </p:txBody>
      </p:sp>
    </p:spTree>
    <p:extLst>
      <p:ext uri="{BB962C8B-B14F-4D97-AF65-F5344CB8AC3E}">
        <p14:creationId xmlns:p14="http://schemas.microsoft.com/office/powerpoint/2010/main" val="3990994798"/>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1pPr marL="0" indent="0">
              <a:buFont typeface="Arial" panose="020B0604020202020204" pitchFamily="34" charset="0"/>
              <a:buNone/>
              <a:tabLst/>
              <a:defRPr/>
            </a:lvl1pPr>
            <a:lvl2pPr marL="596612" indent="-294999">
              <a:tabLst/>
              <a:defRPr/>
            </a:lvl2pPr>
            <a:lvl3pPr marL="892933" indent="-302936">
              <a:tabLst/>
              <a:defRPr/>
            </a:lvl3pPr>
            <a:lvl4pPr marL="1222326" indent="-309550">
              <a:tabLst/>
              <a:defRPr/>
            </a:lvl4pPr>
            <a:lvl5pPr marL="1518648" indent="-316165">
              <a:tabLst/>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45096515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9A9BBFA-D0FA-1540-B372-64E01487B25D}"/>
              </a:ext>
            </a:extLst>
          </p:cNvPr>
          <p:cNvSpPr>
            <a:spLocks noGrp="1"/>
          </p:cNvSpPr>
          <p:nvPr>
            <p:ph type="title"/>
          </p:nvPr>
        </p:nvSpPr>
        <p:spPr>
          <a:xfrm>
            <a:off x="457200" y="153248"/>
            <a:ext cx="11259550" cy="727655"/>
          </a:xfrm>
        </p:spPr>
        <p:txBody>
          <a:bodyPr/>
          <a:lstStyle>
            <a:lvl1pPr>
              <a:defRPr sz="3333"/>
            </a:lvl1pPr>
          </a:lstStyle>
          <a:p>
            <a:r>
              <a:rPr lang="en-US" dirty="0"/>
              <a:t>Click to edit Master title style</a:t>
            </a:r>
          </a:p>
        </p:txBody>
      </p:sp>
      <p:sp>
        <p:nvSpPr>
          <p:cNvPr id="5"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6534346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_Slide">
    <p:spTree>
      <p:nvGrpSpPr>
        <p:cNvPr id="1" name=""/>
        <p:cNvGrpSpPr/>
        <p:nvPr/>
      </p:nvGrpSpPr>
      <p:grpSpPr>
        <a:xfrm>
          <a:off x="0" y="0"/>
          <a:ext cx="0" cy="0"/>
          <a:chOff x="0" y="0"/>
          <a:chExt cx="0" cy="0"/>
        </a:xfrm>
      </p:grpSpPr>
      <p:pic>
        <p:nvPicPr>
          <p:cNvPr id="5" name="Picture 9" descr="A close up of a logo&#10;&#10;Description automatically generated">
            <a:extLst>
              <a:ext uri="{FF2B5EF4-FFF2-40B4-BE49-F238E27FC236}">
                <a16:creationId xmlns:a16="http://schemas.microsoft.com/office/drawing/2014/main" id="{67B303AE-3B23-F44B-8C0B-3DA2AB67BE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54B9FBB6-7378-DB42-BB5A-12045BE94639}"/>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Tree>
    <p:extLst>
      <p:ext uri="{BB962C8B-B14F-4D97-AF65-F5344CB8AC3E}">
        <p14:creationId xmlns:p14="http://schemas.microsoft.com/office/powerpoint/2010/main" val="22830145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Divider_Slide">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5940857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ivider_Slide_SquidInk">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4" name="Picture 3">
            <a:extLst>
              <a:ext uri="{FF2B5EF4-FFF2-40B4-BE49-F238E27FC236}">
                <a16:creationId xmlns:a16="http://schemas.microsoft.com/office/drawing/2014/main" id="{7C1D9C53-338A-6048-8681-FC7B7DE7C513}"/>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Tree>
    <p:extLst>
      <p:ext uri="{BB962C8B-B14F-4D97-AF65-F5344CB8AC3E}">
        <p14:creationId xmlns:p14="http://schemas.microsoft.com/office/powerpoint/2010/main" val="29346824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_Slide_and_Subtitle">
    <p:spTree>
      <p:nvGrpSpPr>
        <p:cNvPr id="1" name=""/>
        <p:cNvGrpSpPr/>
        <p:nvPr/>
      </p:nvGrpSpPr>
      <p:grpSpPr>
        <a:xfrm>
          <a:off x="0" y="0"/>
          <a:ext cx="0" cy="0"/>
          <a:chOff x="0" y="0"/>
          <a:chExt cx="0" cy="0"/>
        </a:xfrm>
      </p:grpSpPr>
      <p:pic>
        <p:nvPicPr>
          <p:cNvPr id="19" name="Picture 18" descr="A close up of a logo&#10;&#10;Description automatically generated">
            <a:extLst>
              <a:ext uri="{FF2B5EF4-FFF2-40B4-BE49-F238E27FC236}">
                <a16:creationId xmlns:a16="http://schemas.microsoft.com/office/drawing/2014/main" id="{1BB08B99-C266-CB41-AD06-12C9349016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60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9634599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ivider_Slide_and_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0820400" y="6126480"/>
            <a:ext cx="1107440" cy="56896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pic>
        <p:nvPicPr>
          <p:cNvPr id="5" name="Picture 4" descr="A picture containing circuit&#10;&#10;Description automatically generated">
            <a:extLst>
              <a:ext uri="{FF2B5EF4-FFF2-40B4-BE49-F238E27FC236}">
                <a16:creationId xmlns:a16="http://schemas.microsoft.com/office/drawing/2014/main" id="{5B69008D-B32B-6543-BFC2-D908D36396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EE6547C1-AC56-604D-B886-E570A90227CB}"/>
              </a:ext>
            </a:extLst>
          </p:cNvPr>
          <p:cNvPicPr>
            <a:picLocks noChangeAspect="1"/>
          </p:cNvPicPr>
          <p:nvPr userDrawn="1"/>
        </p:nvPicPr>
        <p:blipFill>
          <a:blip r:embed="rId3"/>
          <a:srcRect/>
          <a:stretch/>
        </p:blipFill>
        <p:spPr>
          <a:xfrm>
            <a:off x="457349" y="811371"/>
            <a:ext cx="2985882" cy="720000"/>
          </a:xfrm>
          <a:prstGeom prst="rect">
            <a:avLst/>
          </a:prstGeom>
        </p:spPr>
      </p:pic>
      <p:pic>
        <p:nvPicPr>
          <p:cNvPr id="8" name="Picture 7">
            <a:extLst>
              <a:ext uri="{FF2B5EF4-FFF2-40B4-BE49-F238E27FC236}">
                <a16:creationId xmlns:a16="http://schemas.microsoft.com/office/drawing/2014/main" id="{C32CD523-4B88-A444-981F-AFC39B345F82}"/>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
        <p:nvSpPr>
          <p:cNvPr id="2" name="Title 1"/>
          <p:cNvSpPr>
            <a:spLocks noGrp="1"/>
          </p:cNvSpPr>
          <p:nvPr>
            <p:ph type="title" hasCustomPrompt="1"/>
          </p:nvPr>
        </p:nvSpPr>
        <p:spPr>
          <a:xfrm>
            <a:off x="457200" y="2590800"/>
            <a:ext cx="10363200" cy="1240140"/>
          </a:xfrm>
        </p:spPr>
        <p:txBody>
          <a:bodyPr anchor="ctr">
            <a:noAutofit/>
          </a:bodyPr>
          <a:lstStyle>
            <a:lvl1pPr algn="l">
              <a:defRPr sz="50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atin typeface="Meiryo" panose="020B0604030504040204" pitchFamily="34" charset="-128"/>
                <a:ea typeface="Meiryo" panose="020B0604030504040204" pitchFamily="34" charset="-128"/>
              </a:defRPr>
            </a:lvl1pPr>
            <a:lvl2pPr marL="609576" indent="0">
              <a:buNone/>
              <a:defRPr/>
            </a:lvl2pPr>
          </a:lstStyle>
          <a:p>
            <a:pPr lvl="0"/>
            <a:r>
              <a:rPr lang="en-US" dirty="0"/>
              <a:t>Edit Master text styles</a:t>
            </a:r>
          </a:p>
        </p:txBody>
      </p:sp>
    </p:spTree>
    <p:extLst>
      <p:ext uri="{BB962C8B-B14F-4D97-AF65-F5344CB8AC3E}">
        <p14:creationId xmlns:p14="http://schemas.microsoft.com/office/powerpoint/2010/main" val="30079089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セクション見出し">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FBB5F8-2B4C-4CDE-8A00-6203C0E48C8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bwMode="ltGray">
          <a:xfrm>
            <a:off x="0" y="1"/>
            <a:ext cx="12188952" cy="6858000"/>
          </a:xfrm>
          <a:prstGeom prst="rect">
            <a:avLst/>
          </a:prstGeom>
        </p:spPr>
      </p:pic>
      <p:sp>
        <p:nvSpPr>
          <p:cNvPr id="5" name="Slide Number Placeholder 4">
            <a:extLst>
              <a:ext uri="{FF2B5EF4-FFF2-40B4-BE49-F238E27FC236}">
                <a16:creationId xmlns:a16="http://schemas.microsoft.com/office/drawing/2014/main" id="{E15BA352-7A75-6840-8712-8F430F1350B3}"/>
              </a:ext>
            </a:extLst>
          </p:cNvPr>
          <p:cNvSpPr>
            <a:spLocks noGrp="1"/>
          </p:cNvSpPr>
          <p:nvPr>
            <p:ph type="sldNum" sz="quarter" idx="12"/>
          </p:nvPr>
        </p:nvSpPr>
        <p:spPr/>
        <p:txBody>
          <a:bodyPr/>
          <a:lstStyle>
            <a:lvl1pPr>
              <a:defRPr>
                <a:solidFill>
                  <a:schemeClr val="bg1"/>
                </a:solidFill>
              </a:defRPr>
            </a:lvl1pPr>
          </a:lstStyle>
          <a:p>
            <a:fld id="{7834CDD4-D76F-4459-B025-0310E913C243}" type="slidenum">
              <a:rPr lang="en-US" smtClean="0"/>
              <a:pPr/>
              <a:t>‹#›</a:t>
            </a:fld>
            <a:endParaRPr lang="en-US" dirty="0"/>
          </a:p>
        </p:txBody>
      </p:sp>
      <p:sp>
        <p:nvSpPr>
          <p:cNvPr id="14" name="Title 1">
            <a:extLst>
              <a:ext uri="{FF2B5EF4-FFF2-40B4-BE49-F238E27FC236}">
                <a16:creationId xmlns:a16="http://schemas.microsoft.com/office/drawing/2014/main" id="{2F790CF2-D4B8-5A45-95C6-2550BA88C255}"/>
              </a:ext>
            </a:extLst>
          </p:cNvPr>
          <p:cNvSpPr>
            <a:spLocks noGrp="1"/>
          </p:cNvSpPr>
          <p:nvPr>
            <p:ph type="title" hasCustomPrompt="1"/>
          </p:nvPr>
        </p:nvSpPr>
        <p:spPr>
          <a:xfrm>
            <a:off x="609600" y="2539280"/>
            <a:ext cx="8170258" cy="1625599"/>
          </a:xfrm>
          <a:solidFill>
            <a:srgbClr val="00464F"/>
          </a:solidFill>
        </p:spPr>
        <p:txBody>
          <a:bodyPr anchor="t"/>
          <a:lstStyle>
            <a:lvl1pPr>
              <a:defRPr sz="4800"/>
            </a:lvl1pPr>
          </a:lstStyle>
          <a:p>
            <a:r>
              <a:rPr lang="en-US" dirty="0"/>
              <a:t>Section divider – </a:t>
            </a:r>
            <a:br>
              <a:rPr lang="en-US" dirty="0"/>
            </a:br>
            <a:r>
              <a:rPr lang="en-US" dirty="0"/>
              <a:t>Type section name here</a:t>
            </a:r>
          </a:p>
        </p:txBody>
      </p:sp>
      <p:sp>
        <p:nvSpPr>
          <p:cNvPr id="8" name="TextBox 7">
            <a:extLst>
              <a:ext uri="{FF2B5EF4-FFF2-40B4-BE49-F238E27FC236}">
                <a16:creationId xmlns:a16="http://schemas.microsoft.com/office/drawing/2014/main" id="{E62DD76B-C84A-8142-B9C5-ABB6CA42AE80}"/>
              </a:ext>
            </a:extLst>
          </p:cNvPr>
          <p:cNvSpPr txBox="1"/>
          <p:nvPr userDrawn="1"/>
        </p:nvSpPr>
        <p:spPr>
          <a:xfrm>
            <a:off x="1141084" y="6389813"/>
            <a:ext cx="1946367" cy="184666"/>
          </a:xfrm>
          <a:prstGeom prst="rect">
            <a:avLst/>
          </a:prstGeom>
          <a:noFill/>
        </p:spPr>
        <p:txBody>
          <a:bodyPr wrap="none" rtlCol="0">
            <a:spAutoFit/>
          </a:bodyPr>
          <a:lstStyle/>
          <a:p>
            <a:pPr algn="l"/>
            <a:r>
              <a:rPr lang="en-US" sz="600" dirty="0"/>
              <a:t>© 2022, Amazon Web Services, Inc. or its affiliates.</a:t>
            </a:r>
          </a:p>
        </p:txBody>
      </p:sp>
      <p:pic>
        <p:nvPicPr>
          <p:cNvPr id="9" name="図 8">
            <a:extLst>
              <a:ext uri="{FF2B5EF4-FFF2-40B4-BE49-F238E27FC236}">
                <a16:creationId xmlns:a16="http://schemas.microsoft.com/office/drawing/2014/main" id="{473B12B0-0830-4F3E-960D-E8A4921F69C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98970" y="6337382"/>
            <a:ext cx="942114" cy="289528"/>
          </a:xfrm>
          <a:prstGeom prst="rect">
            <a:avLst/>
          </a:prstGeom>
        </p:spPr>
      </p:pic>
    </p:spTree>
    <p:extLst>
      <p:ext uri="{BB962C8B-B14F-4D97-AF65-F5344CB8AC3E}">
        <p14:creationId xmlns:p14="http://schemas.microsoft.com/office/powerpoint/2010/main" val="70760121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4608">
          <p15:clr>
            <a:srgbClr val="FBAE40"/>
          </p15:clr>
        </p15:guide>
        <p15:guide id="2" orient="horz" pos="12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_of_Content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DBF470-E5D5-A05D-6425-89F4B51980D6}"/>
              </a:ext>
            </a:extLst>
          </p:cNvPr>
          <p:cNvSpPr/>
          <p:nvPr userDrawn="1"/>
        </p:nvSpPr>
        <p:spPr>
          <a:xfrm>
            <a:off x="0" y="0"/>
            <a:ext cx="12192000" cy="1243013"/>
          </a:xfrm>
          <a:prstGeom prst="rect">
            <a:avLst/>
          </a:prstGeom>
          <a:solidFill>
            <a:srgbClr val="35C2B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1pPr marL="0" indent="0">
              <a:buFont typeface="Arial" panose="020B0604020202020204" pitchFamily="34" charset="0"/>
              <a:buNone/>
              <a:tabLst/>
              <a:defRPr/>
            </a:lvl1pPr>
            <a:lvl2pPr marL="596612" indent="-294999">
              <a:tabLst/>
              <a:defRPr/>
            </a:lvl2pPr>
            <a:lvl3pPr marL="892933" indent="-302936">
              <a:tabLst/>
              <a:defRPr/>
            </a:lvl3pPr>
            <a:lvl4pPr marL="1222326" indent="-309550">
              <a:tabLst/>
              <a:defRPr/>
            </a:lvl4pPr>
            <a:lvl5pPr marL="1518648" indent="-316165">
              <a:tabLst/>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476951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_Slide_and_Subtitle">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686548D8-D9FB-054A-9AD0-44D0696002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457200" y="3960284"/>
            <a:ext cx="6849533" cy="652565"/>
          </a:xfrm>
          <a:prstGeom prst="rect">
            <a:avLst/>
          </a:prstGeom>
        </p:spPr>
        <p:txBody>
          <a:bodyPr/>
          <a:lstStyle>
            <a:lvl1pPr>
              <a:defRPr sz="2417"/>
            </a:lvl1pPr>
            <a:lvl2pPr marL="609576" indent="0">
              <a:buNone/>
              <a:defRPr/>
            </a:lvl2pPr>
          </a:lstStyle>
          <a:p>
            <a:pPr lvl="0"/>
            <a:r>
              <a:rPr lang="en-US" dirty="0"/>
              <a:t>Edit Master text styles</a:t>
            </a:r>
          </a:p>
        </p:txBody>
      </p:sp>
      <p:pic>
        <p:nvPicPr>
          <p:cNvPr id="6" name="Picture 12">
            <a:extLst>
              <a:ext uri="{FF2B5EF4-FFF2-40B4-BE49-F238E27FC236}">
                <a16:creationId xmlns:a16="http://schemas.microsoft.com/office/drawing/2014/main" id="{B7A4320B-7ABE-6440-AF87-6492A6290C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37635405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_Slide">
    <p:spTree>
      <p:nvGrpSpPr>
        <p:cNvPr id="1" name=""/>
        <p:cNvGrpSpPr/>
        <p:nvPr/>
      </p:nvGrpSpPr>
      <p:grpSpPr>
        <a:xfrm>
          <a:off x="0" y="0"/>
          <a:ext cx="0" cy="0"/>
          <a:chOff x="0" y="0"/>
          <a:chExt cx="0" cy="0"/>
        </a:xfrm>
      </p:grpSpPr>
      <p:pic>
        <p:nvPicPr>
          <p:cNvPr id="5" name="Picture 9" descr="A close up of a logo&#10;&#10;Description automatically generated">
            <a:extLst>
              <a:ext uri="{FF2B5EF4-FFF2-40B4-BE49-F238E27FC236}">
                <a16:creationId xmlns:a16="http://schemas.microsoft.com/office/drawing/2014/main" id="{67B303AE-3B23-F44B-8C0B-3DA2AB67BEA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6" name="Picture 12">
            <a:extLst>
              <a:ext uri="{FF2B5EF4-FFF2-40B4-BE49-F238E27FC236}">
                <a16:creationId xmlns:a16="http://schemas.microsoft.com/office/drawing/2014/main" id="{B9EF658D-C64F-5346-AE45-70F38F27E20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265689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ivider_Slide">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22E1C8C4-E63C-3F41-ABD7-B5CC6193865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spTree>
    <p:extLst>
      <p:ext uri="{BB962C8B-B14F-4D97-AF65-F5344CB8AC3E}">
        <p14:creationId xmlns:p14="http://schemas.microsoft.com/office/powerpoint/2010/main" val="612697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vider_Slide_SquidInk">
    <p:spTree>
      <p:nvGrpSpPr>
        <p:cNvPr id="1" name=""/>
        <p:cNvGrpSpPr/>
        <p:nvPr/>
      </p:nvGrpSpPr>
      <p:grpSpPr>
        <a:xfrm>
          <a:off x="0" y="0"/>
          <a:ext cx="0" cy="0"/>
          <a:chOff x="0" y="0"/>
          <a:chExt cx="0" cy="0"/>
        </a:xfrm>
      </p:grpSpPr>
      <p:pic>
        <p:nvPicPr>
          <p:cNvPr id="6" name="Picture 5" descr="A picture containing clock&#10;&#10;Description automatically generated">
            <a:extLst>
              <a:ext uri="{FF2B5EF4-FFF2-40B4-BE49-F238E27FC236}">
                <a16:creationId xmlns:a16="http://schemas.microsoft.com/office/drawing/2014/main" id="{8600DD44-FCC7-ED47-B3B5-752A8267009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57200" y="2590800"/>
            <a:ext cx="10363200" cy="1240140"/>
          </a:xfrm>
        </p:spPr>
        <p:txBody>
          <a:bodyPr anchor="ctr">
            <a:noAutofit/>
          </a:bodyPr>
          <a:lstStyle>
            <a:lvl1pPr algn="l">
              <a:defRPr sz="4500" b="1" i="0" cap="none">
                <a:solidFill>
                  <a:schemeClr val="tx1"/>
                </a:solidFill>
                <a:latin typeface="Meiryo" panose="020B0604030504040204" pitchFamily="34" charset="-128"/>
                <a:ea typeface="Meiryo" panose="020B0604030504040204" pitchFamily="34" charset="-128"/>
                <a:cs typeface="Amazon Ember" panose="020B0603020204020204" pitchFamily="34" charset="0"/>
              </a:defRPr>
            </a:lvl1pPr>
          </a:lstStyle>
          <a:p>
            <a:r>
              <a:rPr lang="en-US" dirty="0"/>
              <a:t>Click to edit Master title style</a:t>
            </a:r>
          </a:p>
        </p:txBody>
      </p:sp>
      <p:pic>
        <p:nvPicPr>
          <p:cNvPr id="5" name="Picture 12">
            <a:extLst>
              <a:ext uri="{FF2B5EF4-FFF2-40B4-BE49-F238E27FC236}">
                <a16:creationId xmlns:a16="http://schemas.microsoft.com/office/drawing/2014/main" id="{B55AC8AC-1EF6-DC4C-B03F-30ACACC3A8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1416796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ne_Bulleted_List">
    <p:spTree>
      <p:nvGrpSpPr>
        <p:cNvPr id="1" name=""/>
        <p:cNvGrpSpPr/>
        <p:nvPr/>
      </p:nvGrpSpPr>
      <p:grpSpPr>
        <a:xfrm>
          <a:off x="0" y="0"/>
          <a:ext cx="0" cy="0"/>
          <a:chOff x="0" y="0"/>
          <a:chExt cx="0" cy="0"/>
        </a:xfrm>
      </p:grpSpPr>
      <p:sp>
        <p:nvSpPr>
          <p:cNvPr id="2" name="Title 1"/>
          <p:cNvSpPr>
            <a:spLocks noGrp="1"/>
          </p:cNvSpPr>
          <p:nvPr>
            <p:ph type="title"/>
          </p:nvPr>
        </p:nvSpPr>
        <p:spPr>
          <a:xfrm>
            <a:off x="457200" y="153248"/>
            <a:ext cx="11259550" cy="727655"/>
          </a:xfrm>
        </p:spPr>
        <p:txBody>
          <a:bodyPr/>
          <a:lstStyle/>
          <a:p>
            <a:r>
              <a:rPr lang="en-US" dirty="0"/>
              <a:t>Click to edit Master title style</a:t>
            </a:r>
          </a:p>
        </p:txBody>
      </p:sp>
      <p:sp>
        <p:nvSpPr>
          <p:cNvPr id="3" name="Content Placeholder 2"/>
          <p:cNvSpPr>
            <a:spLocks noGrp="1"/>
          </p:cNvSpPr>
          <p:nvPr>
            <p:ph sz="half" idx="1" hasCustomPrompt="1"/>
          </p:nvPr>
        </p:nvSpPr>
        <p:spPr>
          <a:xfrm>
            <a:off x="457200" y="1371600"/>
            <a:ext cx="11258550" cy="4525963"/>
          </a:xfrm>
          <a:prstGeom prst="rect">
            <a:avLst/>
          </a:prstGeom>
        </p:spPr>
        <p:txBody>
          <a:bodyPr>
            <a:normAutofit/>
          </a:bodyPr>
          <a:lstStyle>
            <a:lvl1pPr marL="0" marR="0" indent="0" algn="l" defTabSz="609576" rtl="0" eaLnBrk="1" fontAlgn="auto" latinLnBrk="0" hangingPunct="1">
              <a:lnSpc>
                <a:spcPct val="100000"/>
              </a:lnSpc>
              <a:spcBef>
                <a:spcPct val="20000"/>
              </a:spcBef>
              <a:spcAft>
                <a:spcPts val="0"/>
              </a:spcAft>
              <a:buClrTx/>
              <a:buSzTx/>
              <a:buFontTx/>
              <a:buNone/>
              <a:tabLst/>
              <a:defRPr sz="2000"/>
            </a:lvl1pPr>
            <a:lvl2pPr marL="596612" marR="0" indent="-301613" algn="l" defTabSz="609576" rtl="0" eaLnBrk="1" fontAlgn="auto" latinLnBrk="0" hangingPunct="1">
              <a:lnSpc>
                <a:spcPct val="100000"/>
              </a:lnSpc>
              <a:spcBef>
                <a:spcPct val="20000"/>
              </a:spcBef>
              <a:spcAft>
                <a:spcPts val="0"/>
              </a:spcAft>
              <a:buClrTx/>
              <a:buSzTx/>
              <a:buFont typeface="Arial"/>
              <a:buChar char="•"/>
              <a:tabLst/>
              <a:defRPr sz="2000"/>
            </a:lvl2pPr>
            <a:lvl3pPr marL="892933" marR="0" indent="-302936" algn="l" defTabSz="609576" rtl="0" eaLnBrk="1" fontAlgn="auto" latinLnBrk="0" hangingPunct="1">
              <a:lnSpc>
                <a:spcPct val="100000"/>
              </a:lnSpc>
              <a:spcBef>
                <a:spcPct val="20000"/>
              </a:spcBef>
              <a:spcAft>
                <a:spcPts val="0"/>
              </a:spcAft>
              <a:buClrTx/>
              <a:buSzTx/>
              <a:buFont typeface="Arial"/>
              <a:buChar char="•"/>
              <a:tabLst/>
              <a:defRPr sz="1667"/>
            </a:lvl3pPr>
            <a:lvl4pPr marL="1222326" marR="0"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sz="1667"/>
            </a:lvl4pPr>
            <a:lvl5pPr marL="1518648" marR="0"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sz="2133"/>
            </a:lvl5pPr>
            <a:lvl6pPr>
              <a:defRPr sz="2400"/>
            </a:lvl6pPr>
            <a:lvl7pPr>
              <a:defRPr sz="2400"/>
            </a:lvl7pPr>
            <a:lvl8pPr>
              <a:defRPr sz="2400"/>
            </a:lvl8pPr>
            <a:lvl9pPr>
              <a:defRPr sz="2400"/>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0" lang="en-US" altLang="ja-JP" sz="2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Edit Master text styles</a:t>
            </a:r>
          </a:p>
          <a:p>
            <a:pPr marL="596612" marR="0" lvl="1" indent="-301613"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Second level</a:t>
            </a:r>
          </a:p>
          <a:p>
            <a:pPr marL="892933" marR="0" lvl="2" indent="-302936" algn="l" defTabSz="609576" rtl="0" eaLnBrk="1" fontAlgn="auto" latinLnBrk="0" hangingPunct="1">
              <a:lnSpc>
                <a:spcPct val="100000"/>
              </a:lnSpc>
              <a:spcBef>
                <a:spcPct val="20000"/>
              </a:spcBef>
              <a:spcAft>
                <a:spcPts val="0"/>
              </a:spcAft>
              <a:buClrTx/>
              <a:buSzTx/>
              <a:buFont typeface="Arial"/>
              <a:buChar char="•"/>
              <a:tabLst/>
              <a:defRPr/>
            </a:pPr>
            <a:r>
              <a:rPr kumimoji="0" lang="en-US" altLang="ja-JP" sz="1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Third level</a:t>
            </a:r>
          </a:p>
          <a:p>
            <a:pPr marL="1222326" marR="0" lvl="3" indent="-3095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Fourth level</a:t>
            </a:r>
          </a:p>
          <a:p>
            <a:pPr marL="1518648" marR="0" lvl="4" indent="-316165"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Fifth level</a:t>
            </a:r>
          </a:p>
        </p:txBody>
      </p:sp>
      <p:sp>
        <p:nvSpPr>
          <p:cNvPr id="6" name="Text Placeholder 2"/>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690893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image" Target="../media/image10.png"/><Relationship Id="rId4" Type="http://schemas.openxmlformats.org/officeDocument/2006/relationships/slideLayout" Target="../slideLayouts/slideLayout3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3248"/>
            <a:ext cx="11258551" cy="11430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198" y="1358636"/>
            <a:ext cx="11250000" cy="47704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a:t>
            </a:r>
          </a:p>
        </p:txBody>
      </p:sp>
      <p:pic>
        <p:nvPicPr>
          <p:cNvPr id="8" name="Picture 12">
            <a:extLst>
              <a:ext uri="{FF2B5EF4-FFF2-40B4-BE49-F238E27FC236}">
                <a16:creationId xmlns:a16="http://schemas.microsoft.com/office/drawing/2014/main" id="{4CA416C0-4104-824C-AC7A-E50AE1335FBA}"/>
              </a:ext>
            </a:extLst>
          </p:cNvPr>
          <p:cNvPicPr>
            <a:picLocks noChangeAspect="1"/>
          </p:cNvPicPr>
          <p:nvPr userDrawn="1"/>
        </p:nvPicPr>
        <p:blipFill>
          <a:blip r:embed="rId30" cstate="email">
            <a:extLst>
              <a:ext uri="{28A0092B-C50C-407E-A947-70E740481C1C}">
                <a14:useLocalDpi xmlns:a14="http://schemas.microsoft.com/office/drawing/2010/main"/>
              </a:ext>
            </a:extLst>
          </a:blip>
          <a:stretch>
            <a:fillRect/>
          </a:stretch>
        </p:blipFill>
        <p:spPr>
          <a:xfrm>
            <a:off x="10221557" y="6295753"/>
            <a:ext cx="1485642" cy="361272"/>
          </a:xfrm>
          <a:prstGeom prst="rect">
            <a:avLst/>
          </a:prstGeom>
        </p:spPr>
      </p:pic>
    </p:spTree>
    <p:extLst>
      <p:ext uri="{BB962C8B-B14F-4D97-AF65-F5344CB8AC3E}">
        <p14:creationId xmlns:p14="http://schemas.microsoft.com/office/powerpoint/2010/main" val="24504848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9"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700" r:id="rId28"/>
  </p:sldLayoutIdLst>
  <p:hf sldNum="0" hdr="0" dt="0"/>
  <p:txStyles>
    <p:titleStyle>
      <a:lvl1pPr algn="l" defTabSz="609576" rtl="0" eaLnBrk="1" latinLnBrk="0" hangingPunct="1">
        <a:spcBef>
          <a:spcPct val="0"/>
        </a:spcBef>
        <a:buNone/>
        <a:defRPr sz="3167" b="1" i="0" kern="1200">
          <a:solidFill>
            <a:schemeClr val="tx1"/>
          </a:solidFill>
          <a:latin typeface="Meiryo" panose="020B0604030504040204" pitchFamily="34" charset="-128"/>
          <a:ea typeface="Meiryo" panose="020B0604030504040204" pitchFamily="34" charset="-128"/>
          <a:cs typeface="Amazon Ember" panose="020B0603020204020204" pitchFamily="34" charset="0"/>
        </a:defRPr>
      </a:lvl1pPr>
    </p:titleStyle>
    <p:body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27">
          <p15:clr>
            <a:srgbClr val="F26B43"/>
          </p15:clr>
        </p15:guide>
        <p15:guide id="4" orient="horz" pos="4633">
          <p15:clr>
            <a:srgbClr val="F26B43"/>
          </p15:clr>
        </p15:guide>
        <p15:guide id="5" orient="horz" pos="510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3249"/>
            <a:ext cx="11258551" cy="575678"/>
          </a:xfrm>
          <a:prstGeom prst="rect">
            <a:avLst/>
          </a:prstGeom>
        </p:spPr>
        <p:txBody>
          <a:bodyPr vert="horz" lIns="91440" tIns="45720" rIns="91440" bIns="45720" rtlCol="0" anchor="t">
            <a:noAutofit/>
          </a:bodyPr>
          <a:lstStyle/>
          <a:p>
            <a:r>
              <a:rPr lang="en-US" dirty="0"/>
              <a:t>Click to edit Master title style</a:t>
            </a:r>
          </a:p>
        </p:txBody>
      </p:sp>
      <p:sp>
        <p:nvSpPr>
          <p:cNvPr id="6" name="TextBox 5"/>
          <p:cNvSpPr txBox="1"/>
          <p:nvPr userDrawn="1"/>
        </p:nvSpPr>
        <p:spPr>
          <a:xfrm>
            <a:off x="449053" y="6403251"/>
            <a:ext cx="5929575" cy="143565"/>
          </a:xfrm>
          <a:prstGeom prst="rect">
            <a:avLst/>
          </a:prstGeom>
          <a:noFill/>
        </p:spPr>
        <p:txBody>
          <a:bodyPr wrap="square" lIns="0" tIns="0" rIns="0" bIns="0" rtlCol="0">
            <a:spAutoFit/>
          </a:bodyPr>
          <a:lstStyle/>
          <a:p>
            <a:pPr marL="0" marR="0" indent="0" algn="l" defTabSz="609576" rtl="0" eaLnBrk="1" fontAlgn="auto" latinLnBrk="0" hangingPunct="1">
              <a:lnSpc>
                <a:spcPct val="100000"/>
              </a:lnSpc>
              <a:spcBef>
                <a:spcPts val="0"/>
              </a:spcBef>
              <a:spcAft>
                <a:spcPts val="0"/>
              </a:spcAft>
              <a:buClrTx/>
              <a:buSzTx/>
              <a:buFontTx/>
              <a:buNone/>
              <a:tabLst/>
              <a:defRPr/>
            </a:pPr>
            <a:r>
              <a:rPr lang="en-US" sz="933" b="0" i="0" dirty="0">
                <a:solidFill>
                  <a:schemeClr val="bg1">
                    <a:lumMod val="50000"/>
                  </a:schemeClr>
                </a:solidFill>
                <a:latin typeface="+mn-ea"/>
                <a:ea typeface="+mn-ea"/>
                <a:cs typeface="Amazon Ember" panose="020B0603020204020204" pitchFamily="34" charset="0"/>
              </a:rPr>
              <a:t>© 2023, Amazon Web Services, Inc. or its Affiliates. All rights reserved.</a:t>
            </a:r>
          </a:p>
        </p:txBody>
      </p:sp>
      <p:pic>
        <p:nvPicPr>
          <p:cNvPr id="7" name="Picture 6"/>
          <p:cNvPicPr>
            <a:picLocks noChangeAspect="1"/>
          </p:cNvPicPr>
          <p:nvPr userDrawn="1"/>
        </p:nvPicPr>
        <p:blipFill>
          <a:blip r:embed="rId10" cstate="email">
            <a:extLst>
              <a:ext uri="{28A0092B-C50C-407E-A947-70E740481C1C}">
                <a14:useLocalDpi xmlns:a14="http://schemas.microsoft.com/office/drawing/2010/main"/>
              </a:ext>
            </a:extLst>
          </a:blip>
          <a:srcRect/>
          <a:stretch/>
        </p:blipFill>
        <p:spPr>
          <a:xfrm>
            <a:off x="10257307" y="6295065"/>
            <a:ext cx="1485641" cy="360000"/>
          </a:xfrm>
          <a:prstGeom prst="rect">
            <a:avLst/>
          </a:prstGeom>
          <a:solidFill>
            <a:schemeClr val="bg1"/>
          </a:solidFill>
        </p:spPr>
      </p:pic>
      <p:sp>
        <p:nvSpPr>
          <p:cNvPr id="8" name="Text Placeholder 2">
            <a:extLst>
              <a:ext uri="{FF2B5EF4-FFF2-40B4-BE49-F238E27FC236}">
                <a16:creationId xmlns:a16="http://schemas.microsoft.com/office/drawing/2014/main" id="{BE88DE09-DA6B-F044-BC47-41974C804E23}"/>
              </a:ext>
            </a:extLst>
          </p:cNvPr>
          <p:cNvSpPr txBox="1">
            <a:spLocks/>
          </p:cNvSpPr>
          <p:nvPr userDrawn="1"/>
        </p:nvSpPr>
        <p:spPr>
          <a:xfrm flipH="1">
            <a:off x="11719559" y="6515100"/>
            <a:ext cx="345441" cy="286762"/>
          </a:xfrm>
          <a:prstGeom prst="rect">
            <a:avLst/>
          </a:prstGeom>
        </p:spPr>
        <p:txBody>
          <a:bodyPr vert="horz" lIns="76200" tIns="38100" rIns="76200" bIns="38100" rtlCol="0">
            <a:noAutofit/>
          </a:bodyPr>
          <a:lstStyle>
            <a:lvl1pPr marL="0" indent="0" algn="l" defTabSz="731520" rtl="0" eaLnBrk="1" latinLnBrk="0" hangingPunct="1">
              <a:spcBef>
                <a:spcPct val="20000"/>
              </a:spcBef>
              <a:buFontTx/>
              <a:buNone/>
              <a:defRPr sz="2900" b="0" i="0" kern="1200">
                <a:solidFill>
                  <a:schemeClr val="tx1"/>
                </a:solidFill>
                <a:latin typeface="Meiryo" panose="020B0604030504040204" pitchFamily="34" charset="-128"/>
                <a:ea typeface="Meiryo" panose="020B0604030504040204" pitchFamily="34" charset="-128"/>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Meiryo" panose="020B0604030504040204" pitchFamily="34" charset="-128"/>
                <a:ea typeface="Meiryo" panose="020B0604030504040204" pitchFamily="34" charset="-128"/>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Meiryo" panose="020B0604030504040204" pitchFamily="34" charset="-128"/>
                <a:ea typeface="Meiryo" panose="020B0604030504040204" pitchFamily="34" charset="-128"/>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Meiryo" panose="020B0604030504040204" pitchFamily="34" charset="-128"/>
                <a:ea typeface="Meiryo" panose="020B0604030504040204" pitchFamily="34" charset="-128"/>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algn="ctr"/>
            <a:fld id="{8ACF1DE9-08EA-4D2B-AC7A-71BF6C3A9094}" type="slidenum">
              <a:rPr lang="en-US" sz="875" smtClean="0">
                <a:solidFill>
                  <a:schemeClr val="bg1">
                    <a:lumMod val="50000"/>
                  </a:schemeClr>
                </a:solidFill>
              </a:rPr>
              <a:pPr algn="ctr"/>
              <a:t>‹#›</a:t>
            </a:fld>
            <a:endParaRPr lang="en-US" sz="875" dirty="0">
              <a:solidFill>
                <a:schemeClr val="bg1">
                  <a:lumMod val="50000"/>
                </a:schemeClr>
              </a:solidFill>
            </a:endParaRPr>
          </a:p>
        </p:txBody>
      </p:sp>
    </p:spTree>
    <p:extLst>
      <p:ext uri="{BB962C8B-B14F-4D97-AF65-F5344CB8AC3E}">
        <p14:creationId xmlns:p14="http://schemas.microsoft.com/office/powerpoint/2010/main" val="225372328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8" r:id="rId8"/>
  </p:sldLayoutIdLst>
  <p:hf sldNum="0" hdr="0" dt="0"/>
  <p:txStyles>
    <p:titleStyle>
      <a:lvl1pPr algn="l" defTabSz="609576" rtl="0" eaLnBrk="1" latinLnBrk="0" hangingPunct="1">
        <a:spcBef>
          <a:spcPct val="0"/>
        </a:spcBef>
        <a:buNone/>
        <a:defRPr sz="3333" b="1" i="0" kern="1200">
          <a:solidFill>
            <a:schemeClr val="tx1"/>
          </a:solidFill>
          <a:latin typeface="Meiryo" panose="020B0604030504040204" pitchFamily="34" charset="-128"/>
          <a:ea typeface="Meiryo" panose="020B0604030504040204" pitchFamily="34" charset="-128"/>
          <a:cs typeface="Amazon Ember" panose="020B0603020204020204" pitchFamily="34" charset="0"/>
        </a:defRPr>
      </a:lvl1pPr>
    </p:titleStyle>
    <p:body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6" rtl="0" eaLnBrk="1" latinLnBrk="0" hangingPunct="1">
        <a:defRPr sz="2400" kern="1200">
          <a:solidFill>
            <a:schemeClr val="tx1"/>
          </a:solidFill>
          <a:latin typeface="+mn-lt"/>
          <a:ea typeface="+mn-ea"/>
          <a:cs typeface="+mn-cs"/>
        </a:defRPr>
      </a:lvl1pPr>
      <a:lvl2pPr marL="609576" algn="l" defTabSz="609576" rtl="0" eaLnBrk="1" latinLnBrk="0" hangingPunct="1">
        <a:defRPr sz="2400" kern="1200">
          <a:solidFill>
            <a:schemeClr val="tx1"/>
          </a:solidFill>
          <a:latin typeface="+mn-lt"/>
          <a:ea typeface="+mn-ea"/>
          <a:cs typeface="+mn-cs"/>
        </a:defRPr>
      </a:lvl2pPr>
      <a:lvl3pPr marL="1219151" algn="l" defTabSz="609576" rtl="0" eaLnBrk="1" latinLnBrk="0" hangingPunct="1">
        <a:defRPr sz="2400" kern="1200">
          <a:solidFill>
            <a:schemeClr val="tx1"/>
          </a:solidFill>
          <a:latin typeface="+mn-lt"/>
          <a:ea typeface="+mn-ea"/>
          <a:cs typeface="+mn-cs"/>
        </a:defRPr>
      </a:lvl3pPr>
      <a:lvl4pPr marL="1828727" algn="l" defTabSz="609576" rtl="0" eaLnBrk="1" latinLnBrk="0" hangingPunct="1">
        <a:defRPr sz="2400" kern="1200">
          <a:solidFill>
            <a:schemeClr val="tx1"/>
          </a:solidFill>
          <a:latin typeface="+mn-lt"/>
          <a:ea typeface="+mn-ea"/>
          <a:cs typeface="+mn-cs"/>
        </a:defRPr>
      </a:lvl4pPr>
      <a:lvl5pPr marL="2438302" algn="l" defTabSz="609576" rtl="0" eaLnBrk="1" latinLnBrk="0" hangingPunct="1">
        <a:defRPr sz="2400" kern="1200">
          <a:solidFill>
            <a:schemeClr val="tx1"/>
          </a:solidFill>
          <a:latin typeface="+mn-lt"/>
          <a:ea typeface="+mn-ea"/>
          <a:cs typeface="+mn-cs"/>
        </a:defRPr>
      </a:lvl5pPr>
      <a:lvl6pPr marL="3047878" algn="l" defTabSz="609576" rtl="0" eaLnBrk="1" latinLnBrk="0" hangingPunct="1">
        <a:defRPr sz="2400" kern="1200">
          <a:solidFill>
            <a:schemeClr val="tx1"/>
          </a:solidFill>
          <a:latin typeface="+mn-lt"/>
          <a:ea typeface="+mn-ea"/>
          <a:cs typeface="+mn-cs"/>
        </a:defRPr>
      </a:lvl6pPr>
      <a:lvl7pPr marL="3657454" algn="l" defTabSz="609576" rtl="0" eaLnBrk="1" latinLnBrk="0" hangingPunct="1">
        <a:defRPr sz="2400" kern="1200">
          <a:solidFill>
            <a:schemeClr val="tx1"/>
          </a:solidFill>
          <a:latin typeface="+mn-lt"/>
          <a:ea typeface="+mn-ea"/>
          <a:cs typeface="+mn-cs"/>
        </a:defRPr>
      </a:lvl7pPr>
      <a:lvl8pPr marL="4267029" algn="l" defTabSz="609576" rtl="0" eaLnBrk="1" latinLnBrk="0" hangingPunct="1">
        <a:defRPr sz="2400" kern="1200">
          <a:solidFill>
            <a:schemeClr val="tx1"/>
          </a:solidFill>
          <a:latin typeface="+mn-lt"/>
          <a:ea typeface="+mn-ea"/>
          <a:cs typeface="+mn-cs"/>
        </a:defRPr>
      </a:lvl8pPr>
      <a:lvl9pPr marL="4876605" algn="l" defTabSz="609576"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p15:clr>
            <a:srgbClr val="F26B43"/>
          </p15:clr>
        </p15:guide>
        <p15:guide id="2" pos="8856">
          <p15:clr>
            <a:srgbClr val="F26B43"/>
          </p15:clr>
        </p15:guide>
        <p15:guide id="3" orient="horz" pos="1027">
          <p15:clr>
            <a:srgbClr val="F26B43"/>
          </p15:clr>
        </p15:guide>
        <p15:guide id="4" orient="horz" pos="4633">
          <p15:clr>
            <a:srgbClr val="F26B43"/>
          </p15:clr>
        </p15:guide>
        <p15:guide id="5" orient="horz" pos="510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aws.amazon.com/ja_jp/organizations/latest/userguide/orgs_getting-started_concepts.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slide" Target="slide133.xml"/><Relationship Id="rId3" Type="http://schemas.openxmlformats.org/officeDocument/2006/relationships/slide" Target="slide105.xml"/><Relationship Id="rId7" Type="http://schemas.openxmlformats.org/officeDocument/2006/relationships/slide" Target="slide132.xml"/><Relationship Id="rId2" Type="http://schemas.openxmlformats.org/officeDocument/2006/relationships/slide" Target="slide101.xml"/><Relationship Id="rId1" Type="http://schemas.openxmlformats.org/officeDocument/2006/relationships/slideLayout" Target="../slideLayouts/slideLayout4.xml"/><Relationship Id="rId6" Type="http://schemas.openxmlformats.org/officeDocument/2006/relationships/slide" Target="slide130.xml"/><Relationship Id="rId5" Type="http://schemas.openxmlformats.org/officeDocument/2006/relationships/slide" Target="slide121.xml"/><Relationship Id="rId10" Type="http://schemas.openxmlformats.org/officeDocument/2006/relationships/slide" Target="slide140.xml"/><Relationship Id="rId4" Type="http://schemas.openxmlformats.org/officeDocument/2006/relationships/slide" Target="slide117.xml"/><Relationship Id="rId9" Type="http://schemas.openxmlformats.org/officeDocument/2006/relationships/slide" Target="slide13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8" Type="http://schemas.openxmlformats.org/officeDocument/2006/relationships/image" Target="../media/image260.svg"/><Relationship Id="rId13" Type="http://schemas.openxmlformats.org/officeDocument/2006/relationships/image" Target="../media/image265.png"/><Relationship Id="rId18" Type="http://schemas.openxmlformats.org/officeDocument/2006/relationships/image" Target="../media/image270.svg"/><Relationship Id="rId26" Type="http://schemas.openxmlformats.org/officeDocument/2006/relationships/image" Target="../media/image274.svg"/><Relationship Id="rId3" Type="http://schemas.openxmlformats.org/officeDocument/2006/relationships/image" Target="../media/image257.png"/><Relationship Id="rId21" Type="http://schemas.openxmlformats.org/officeDocument/2006/relationships/image" Target="../media/image37.png"/><Relationship Id="rId7" Type="http://schemas.openxmlformats.org/officeDocument/2006/relationships/image" Target="../media/image259.png"/><Relationship Id="rId12" Type="http://schemas.openxmlformats.org/officeDocument/2006/relationships/image" Target="../media/image264.svg"/><Relationship Id="rId17" Type="http://schemas.openxmlformats.org/officeDocument/2006/relationships/image" Target="../media/image269.png"/><Relationship Id="rId25" Type="http://schemas.openxmlformats.org/officeDocument/2006/relationships/image" Target="../media/image273.png"/><Relationship Id="rId2" Type="http://schemas.openxmlformats.org/officeDocument/2006/relationships/notesSlide" Target="../notesSlides/notesSlide68.xml"/><Relationship Id="rId16" Type="http://schemas.openxmlformats.org/officeDocument/2006/relationships/image" Target="../media/image268.svg"/><Relationship Id="rId20" Type="http://schemas.openxmlformats.org/officeDocument/2006/relationships/image" Target="../media/image26.sv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263.png"/><Relationship Id="rId24" Type="http://schemas.openxmlformats.org/officeDocument/2006/relationships/image" Target="../media/image272.svg"/><Relationship Id="rId5" Type="http://schemas.openxmlformats.org/officeDocument/2006/relationships/image" Target="../media/image19.png"/><Relationship Id="rId15" Type="http://schemas.openxmlformats.org/officeDocument/2006/relationships/image" Target="../media/image267.png"/><Relationship Id="rId23" Type="http://schemas.openxmlformats.org/officeDocument/2006/relationships/image" Target="../media/image271.png"/><Relationship Id="rId28" Type="http://schemas.openxmlformats.org/officeDocument/2006/relationships/image" Target="../media/image276.svg"/><Relationship Id="rId10" Type="http://schemas.openxmlformats.org/officeDocument/2006/relationships/image" Target="../media/image262.svg"/><Relationship Id="rId19" Type="http://schemas.openxmlformats.org/officeDocument/2006/relationships/image" Target="../media/image25.png"/><Relationship Id="rId4" Type="http://schemas.openxmlformats.org/officeDocument/2006/relationships/image" Target="../media/image258.svg"/><Relationship Id="rId9" Type="http://schemas.openxmlformats.org/officeDocument/2006/relationships/image" Target="../media/image261.png"/><Relationship Id="rId14" Type="http://schemas.openxmlformats.org/officeDocument/2006/relationships/image" Target="../media/image266.svg"/><Relationship Id="rId22" Type="http://schemas.openxmlformats.org/officeDocument/2006/relationships/image" Target="../media/image38.svg"/><Relationship Id="rId27" Type="http://schemas.openxmlformats.org/officeDocument/2006/relationships/image" Target="../media/image275.png"/></Relationships>
</file>

<file path=ppt/slides/_rels/slide103.xml.rels><?xml version="1.0" encoding="UTF-8" standalone="yes"?>
<Relationships xmlns="http://schemas.openxmlformats.org/package/2006/relationships"><Relationship Id="rId3" Type="http://schemas.openxmlformats.org/officeDocument/2006/relationships/hyperlink" Target="https://docs.aws.amazon.com/ja_jp/vpc/latest/tgw/tgw-best-design-practices.htm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d1.awsstatic.com/webinars/jp/pdf/services/20191113_AWS-BlackBelt_Transit_Gateway.pdf" TargetMode="Externa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12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278.svg"/></Relationships>
</file>

<file path=ppt/slides/_rels/slide107.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88.sv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129.png"/><Relationship Id="rId4" Type="http://schemas.openxmlformats.org/officeDocument/2006/relationships/image" Target="../media/image278.sv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aws.amazon.com/jp/privatelink/pricing/"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docs.aws.amazon.com/ja_jp/vpc/latest/privatelink/endpoint-services-overview.html" TargetMode="External"/><Relationship Id="rId5" Type="http://schemas.openxmlformats.org/officeDocument/2006/relationships/hyperlink" Target="https://docs.aws.amazon.com/ja_jp/vpc/latest/userguide/endpoint-services-overview.html" TargetMode="External"/><Relationship Id="rId4" Type="http://schemas.openxmlformats.org/officeDocument/2006/relationships/hyperlink" Target="https://aws.amazon.com/about-aws/whats-new/2021/02/amazon-s3-now-supports-aws-privatelin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283.svg"/><Relationship Id="rId13" Type="http://schemas.openxmlformats.org/officeDocument/2006/relationships/image" Target="../media/image270.svg"/><Relationship Id="rId3" Type="http://schemas.openxmlformats.org/officeDocument/2006/relationships/hyperlink" Target="https://aws.amazon.com/jp/vpc/faqs/" TargetMode="External"/><Relationship Id="rId7" Type="http://schemas.openxmlformats.org/officeDocument/2006/relationships/image" Target="../media/image282.png"/><Relationship Id="rId12" Type="http://schemas.openxmlformats.org/officeDocument/2006/relationships/image" Target="../media/image269.png"/><Relationship Id="rId2" Type="http://schemas.openxmlformats.org/officeDocument/2006/relationships/notesSlide" Target="../notesSlides/notesSlide74.xml"/><Relationship Id="rId16"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81.svg"/><Relationship Id="rId11" Type="http://schemas.openxmlformats.org/officeDocument/2006/relationships/image" Target="../media/image286.svg"/><Relationship Id="rId5" Type="http://schemas.openxmlformats.org/officeDocument/2006/relationships/image" Target="../media/image280.png"/><Relationship Id="rId15" Type="http://schemas.openxmlformats.org/officeDocument/2006/relationships/image" Target="../media/image288.svg"/><Relationship Id="rId10" Type="http://schemas.openxmlformats.org/officeDocument/2006/relationships/image" Target="../media/image285.png"/><Relationship Id="rId4" Type="http://schemas.openxmlformats.org/officeDocument/2006/relationships/image" Target="../media/image279.png"/><Relationship Id="rId9" Type="http://schemas.openxmlformats.org/officeDocument/2006/relationships/image" Target="../media/image284.png"/><Relationship Id="rId14" Type="http://schemas.openxmlformats.org/officeDocument/2006/relationships/image" Target="../media/image28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3" Type="http://schemas.openxmlformats.org/officeDocument/2006/relationships/image" Target="../media/image273.png"/><Relationship Id="rId18" Type="http://schemas.openxmlformats.org/officeDocument/2006/relationships/image" Target="../media/image299.svg"/><Relationship Id="rId26" Type="http://schemas.openxmlformats.org/officeDocument/2006/relationships/image" Target="../media/image306.png"/><Relationship Id="rId39" Type="http://schemas.openxmlformats.org/officeDocument/2006/relationships/image" Target="../media/image316.svg"/><Relationship Id="rId21" Type="http://schemas.openxmlformats.org/officeDocument/2006/relationships/image" Target="../media/image302.svg"/><Relationship Id="rId34" Type="http://schemas.openxmlformats.org/officeDocument/2006/relationships/image" Target="../media/image313.svg"/><Relationship Id="rId42" Type="http://schemas.openxmlformats.org/officeDocument/2006/relationships/image" Target="../media/image265.png"/><Relationship Id="rId47" Type="http://schemas.openxmlformats.org/officeDocument/2006/relationships/image" Target="../media/image321.png"/><Relationship Id="rId50" Type="http://schemas.openxmlformats.org/officeDocument/2006/relationships/image" Target="../media/image261.png"/><Relationship Id="rId7" Type="http://schemas.openxmlformats.org/officeDocument/2006/relationships/image" Target="../media/image271.png"/><Relationship Id="rId2" Type="http://schemas.openxmlformats.org/officeDocument/2006/relationships/notesSlide" Target="../notesSlides/notesSlide75.xml"/><Relationship Id="rId16" Type="http://schemas.openxmlformats.org/officeDocument/2006/relationships/image" Target="../media/image298.svg"/><Relationship Id="rId29" Type="http://schemas.openxmlformats.org/officeDocument/2006/relationships/image" Target="../media/image309.png"/><Relationship Id="rId11" Type="http://schemas.openxmlformats.org/officeDocument/2006/relationships/image" Target="../media/image257.png"/><Relationship Id="rId24" Type="http://schemas.openxmlformats.org/officeDocument/2006/relationships/image" Target="../media/image304.png"/><Relationship Id="rId32" Type="http://schemas.openxmlformats.org/officeDocument/2006/relationships/image" Target="../media/image312.svg"/><Relationship Id="rId37" Type="http://schemas.openxmlformats.org/officeDocument/2006/relationships/image" Target="../media/image315.svg"/><Relationship Id="rId40" Type="http://schemas.openxmlformats.org/officeDocument/2006/relationships/image" Target="../media/image269.png"/><Relationship Id="rId45" Type="http://schemas.openxmlformats.org/officeDocument/2006/relationships/image" Target="../media/image319.svg"/><Relationship Id="rId53" Type="http://schemas.openxmlformats.org/officeDocument/2006/relationships/image" Target="../media/image326.svg"/><Relationship Id="rId5" Type="http://schemas.openxmlformats.org/officeDocument/2006/relationships/image" Target="../media/image290.png"/><Relationship Id="rId10" Type="http://schemas.openxmlformats.org/officeDocument/2006/relationships/image" Target="../media/image294.svg"/><Relationship Id="rId19" Type="http://schemas.openxmlformats.org/officeDocument/2006/relationships/image" Target="../media/image300.png"/><Relationship Id="rId31" Type="http://schemas.openxmlformats.org/officeDocument/2006/relationships/image" Target="../media/image311.png"/><Relationship Id="rId44" Type="http://schemas.openxmlformats.org/officeDocument/2006/relationships/image" Target="../media/image267.png"/><Relationship Id="rId52" Type="http://schemas.openxmlformats.org/officeDocument/2006/relationships/image" Target="../media/image325.png"/><Relationship Id="rId4" Type="http://schemas.openxmlformats.org/officeDocument/2006/relationships/image" Target="../media/image289.svg"/><Relationship Id="rId9" Type="http://schemas.openxmlformats.org/officeDocument/2006/relationships/image" Target="../media/image293.png"/><Relationship Id="rId14" Type="http://schemas.openxmlformats.org/officeDocument/2006/relationships/image" Target="../media/image296.svg"/><Relationship Id="rId22" Type="http://schemas.openxmlformats.org/officeDocument/2006/relationships/image" Target="../media/image275.png"/><Relationship Id="rId27" Type="http://schemas.openxmlformats.org/officeDocument/2006/relationships/image" Target="../media/image307.png"/><Relationship Id="rId30" Type="http://schemas.openxmlformats.org/officeDocument/2006/relationships/image" Target="../media/image310.svg"/><Relationship Id="rId35" Type="http://schemas.openxmlformats.org/officeDocument/2006/relationships/image" Target="../media/image314.png"/><Relationship Id="rId43" Type="http://schemas.openxmlformats.org/officeDocument/2006/relationships/image" Target="../media/image318.svg"/><Relationship Id="rId48" Type="http://schemas.openxmlformats.org/officeDocument/2006/relationships/image" Target="../media/image322.png"/><Relationship Id="rId8" Type="http://schemas.openxmlformats.org/officeDocument/2006/relationships/image" Target="../media/image292.svg"/><Relationship Id="rId51" Type="http://schemas.openxmlformats.org/officeDocument/2006/relationships/image" Target="../media/image324.svg"/><Relationship Id="rId3" Type="http://schemas.openxmlformats.org/officeDocument/2006/relationships/image" Target="../media/image19.png"/><Relationship Id="rId12" Type="http://schemas.openxmlformats.org/officeDocument/2006/relationships/image" Target="../media/image295.svg"/><Relationship Id="rId17" Type="http://schemas.openxmlformats.org/officeDocument/2006/relationships/image" Target="../media/image277.png"/><Relationship Id="rId25" Type="http://schemas.openxmlformats.org/officeDocument/2006/relationships/image" Target="../media/image305.svg"/><Relationship Id="rId33" Type="http://schemas.openxmlformats.org/officeDocument/2006/relationships/image" Target="../media/image163.png"/><Relationship Id="rId38" Type="http://schemas.openxmlformats.org/officeDocument/2006/relationships/image" Target="../media/image263.png"/><Relationship Id="rId46" Type="http://schemas.openxmlformats.org/officeDocument/2006/relationships/image" Target="../media/image320.png"/><Relationship Id="rId20" Type="http://schemas.openxmlformats.org/officeDocument/2006/relationships/image" Target="../media/image301.png"/><Relationship Id="rId41" Type="http://schemas.openxmlformats.org/officeDocument/2006/relationships/image" Target="../media/image317.svg"/><Relationship Id="rId1" Type="http://schemas.openxmlformats.org/officeDocument/2006/relationships/slideLayout" Target="../slideLayouts/slideLayout2.xml"/><Relationship Id="rId6" Type="http://schemas.openxmlformats.org/officeDocument/2006/relationships/image" Target="../media/image291.svg"/><Relationship Id="rId15" Type="http://schemas.openxmlformats.org/officeDocument/2006/relationships/image" Target="../media/image297.png"/><Relationship Id="rId23" Type="http://schemas.openxmlformats.org/officeDocument/2006/relationships/image" Target="../media/image303.svg"/><Relationship Id="rId28" Type="http://schemas.openxmlformats.org/officeDocument/2006/relationships/image" Target="../media/image308.svg"/><Relationship Id="rId36" Type="http://schemas.openxmlformats.org/officeDocument/2006/relationships/image" Target="../media/image259.png"/><Relationship Id="rId49" Type="http://schemas.openxmlformats.org/officeDocument/2006/relationships/image" Target="../media/image323.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336.png"/><Relationship Id="rId18" Type="http://schemas.openxmlformats.org/officeDocument/2006/relationships/image" Target="../media/image339.png"/><Relationship Id="rId3" Type="http://schemas.openxmlformats.org/officeDocument/2006/relationships/image" Target="../media/image327.png"/><Relationship Id="rId7" Type="http://schemas.openxmlformats.org/officeDocument/2006/relationships/image" Target="../media/image331.png"/><Relationship Id="rId12" Type="http://schemas.openxmlformats.org/officeDocument/2006/relationships/image" Target="../media/image335.png"/><Relationship Id="rId17" Type="http://schemas.openxmlformats.org/officeDocument/2006/relationships/image" Target="../media/image338.svg"/><Relationship Id="rId2" Type="http://schemas.openxmlformats.org/officeDocument/2006/relationships/notesSlide" Target="../notesSlides/notesSlide77.xml"/><Relationship Id="rId16" Type="http://schemas.openxmlformats.org/officeDocument/2006/relationships/image" Target="../media/image337.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34.png"/><Relationship Id="rId5" Type="http://schemas.openxmlformats.org/officeDocument/2006/relationships/image" Target="../media/image329.png"/><Relationship Id="rId15" Type="http://schemas.openxmlformats.org/officeDocument/2006/relationships/image" Target="../media/image88.svg"/><Relationship Id="rId10" Type="http://schemas.openxmlformats.org/officeDocument/2006/relationships/image" Target="../media/image333.png"/><Relationship Id="rId19" Type="http://schemas.openxmlformats.org/officeDocument/2006/relationships/image" Target="../media/image340.svg"/><Relationship Id="rId4" Type="http://schemas.openxmlformats.org/officeDocument/2006/relationships/image" Target="../media/image328.png"/><Relationship Id="rId9" Type="http://schemas.openxmlformats.org/officeDocument/2006/relationships/image" Target="../media/image332.png"/><Relationship Id="rId14" Type="http://schemas.openxmlformats.org/officeDocument/2006/relationships/image" Target="../media/image87.png"/></Relationships>
</file>

<file path=ppt/slides/_rels/slide115.xml.rels><?xml version="1.0" encoding="UTF-8" standalone="yes"?>
<Relationships xmlns="http://schemas.openxmlformats.org/package/2006/relationships"><Relationship Id="rId3" Type="http://schemas.openxmlformats.org/officeDocument/2006/relationships/hyperlink" Target="https://aws.amazon.com/jp/shield/" TargetMode="External"/><Relationship Id="rId7" Type="http://schemas.openxmlformats.org/officeDocument/2006/relationships/image" Target="../media/image341.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hyperlink" Target="https://aws.amazon.com/jp/about-aws/whats-new/2021/12/aws-shield-advanced-application-layer-ddos-mitigation/?nc1=h_ls" TargetMode="External"/><Relationship Id="rId5" Type="http://schemas.openxmlformats.org/officeDocument/2006/relationships/hyperlink" Target="https://aws.amazon.com/jp/shield/pricing/" TargetMode="External"/><Relationship Id="rId4" Type="http://schemas.openxmlformats.org/officeDocument/2006/relationships/hyperlink" Target="https://docs.aws.amazon.com/ja_jp/waf/latest/developerguide/ddos-overview.html"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hyperlink" Target="https://aws.amazon.com/jp/waf/faqs/" TargetMode="External"/><Relationship Id="rId5" Type="http://schemas.openxmlformats.org/officeDocument/2006/relationships/hyperlink" Target="https://docs.aws.amazon.com/ja_jp/waf/latest/developerguide/waf-compliance.html" TargetMode="External"/><Relationship Id="rId4" Type="http://schemas.openxmlformats.org/officeDocument/2006/relationships/hyperlink" Target="https://aws.amazon.com/jp/waf/"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hyperlink" Target="https://docs.aws.amazon.com/ja_jp/waf/latest/developerguide/fms-chapter.html"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hyperlink" Target="https://aws.amazon.com/jp/firewall-manager/faqs/" TargetMode="External"/><Relationship Id="rId5" Type="http://schemas.openxmlformats.org/officeDocument/2006/relationships/hyperlink" Target="https://aws.amazon.com/jp/firewall-manager/" TargetMode="External"/><Relationship Id="rId4" Type="http://schemas.openxmlformats.org/officeDocument/2006/relationships/image" Target="../media/image343.svg"/></Relationships>
</file>

<file path=ppt/slides/_rels/slide119.xml.rels><?xml version="1.0" encoding="UTF-8" standalone="yes"?>
<Relationships xmlns="http://schemas.openxmlformats.org/package/2006/relationships"><Relationship Id="rId8" Type="http://schemas.openxmlformats.org/officeDocument/2006/relationships/image" Target="../media/image343.svg"/><Relationship Id="rId13" Type="http://schemas.openxmlformats.org/officeDocument/2006/relationships/image" Target="../media/image326.svg"/><Relationship Id="rId3" Type="http://schemas.openxmlformats.org/officeDocument/2006/relationships/image" Target="../media/image31.png"/><Relationship Id="rId7" Type="http://schemas.openxmlformats.org/officeDocument/2006/relationships/image" Target="../media/image217.png"/><Relationship Id="rId12" Type="http://schemas.openxmlformats.org/officeDocument/2006/relationships/image" Target="../media/image32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305.svg"/><Relationship Id="rId11" Type="http://schemas.openxmlformats.org/officeDocument/2006/relationships/image" Target="../media/image347.png"/><Relationship Id="rId5" Type="http://schemas.openxmlformats.org/officeDocument/2006/relationships/image" Target="../media/image304.png"/><Relationship Id="rId10" Type="http://schemas.openxmlformats.org/officeDocument/2006/relationships/image" Target="../media/image346.svg"/><Relationship Id="rId4" Type="http://schemas.openxmlformats.org/officeDocument/2006/relationships/image" Target="../media/image344.svg"/><Relationship Id="rId9" Type="http://schemas.openxmlformats.org/officeDocument/2006/relationships/image" Target="../media/image345.png"/></Relationships>
</file>

<file path=ppt/slides/_rels/slide12.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19.png"/><Relationship Id="rId7" Type="http://schemas.openxmlformats.org/officeDocument/2006/relationships/image" Target="../media/image33.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notesSlide" Target="../notesSlides/notesSlide8.xml"/><Relationship Id="rId16" Type="http://schemas.openxmlformats.org/officeDocument/2006/relationships/image" Target="../media/image42.svg"/><Relationship Id="rId20" Type="http://schemas.openxmlformats.org/officeDocument/2006/relationships/image" Target="../media/image46.svg"/><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svg"/><Relationship Id="rId19" Type="http://schemas.openxmlformats.org/officeDocument/2006/relationships/image" Target="../media/image45.png"/><Relationship Id="rId4" Type="http://schemas.openxmlformats.org/officeDocument/2006/relationships/image" Target="../media/image20.svg"/><Relationship Id="rId9" Type="http://schemas.openxmlformats.org/officeDocument/2006/relationships/image" Target="../media/image35.png"/><Relationship Id="rId14" Type="http://schemas.openxmlformats.org/officeDocument/2006/relationships/image" Target="../media/image40.sv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3" Type="http://schemas.openxmlformats.org/officeDocument/2006/relationships/image" Target="../media/image54.svg"/><Relationship Id="rId18" Type="http://schemas.openxmlformats.org/officeDocument/2006/relationships/image" Target="../media/image74.svg"/><Relationship Id="rId26" Type="http://schemas.openxmlformats.org/officeDocument/2006/relationships/image" Target="../media/image366.png"/><Relationship Id="rId3" Type="http://schemas.openxmlformats.org/officeDocument/2006/relationships/image" Target="../media/image349.svg"/><Relationship Id="rId21" Type="http://schemas.openxmlformats.org/officeDocument/2006/relationships/image" Target="../media/image361.svg"/><Relationship Id="rId7" Type="http://schemas.openxmlformats.org/officeDocument/2006/relationships/image" Target="../media/image351.svg"/><Relationship Id="rId12" Type="http://schemas.openxmlformats.org/officeDocument/2006/relationships/image" Target="../media/image53.png"/><Relationship Id="rId17" Type="http://schemas.openxmlformats.org/officeDocument/2006/relationships/image" Target="../media/image73.png"/><Relationship Id="rId25" Type="http://schemas.openxmlformats.org/officeDocument/2006/relationships/image" Target="../media/image365.svg"/><Relationship Id="rId33" Type="http://schemas.openxmlformats.org/officeDocument/2006/relationships/image" Target="../media/image373.svg"/><Relationship Id="rId2" Type="http://schemas.openxmlformats.org/officeDocument/2006/relationships/image" Target="../media/image348.png"/><Relationship Id="rId16" Type="http://schemas.openxmlformats.org/officeDocument/2006/relationships/image" Target="../media/image358.png"/><Relationship Id="rId20" Type="http://schemas.openxmlformats.org/officeDocument/2006/relationships/image" Target="../media/image360.png"/><Relationship Id="rId29" Type="http://schemas.openxmlformats.org/officeDocument/2006/relationships/image" Target="../media/image369.svg"/><Relationship Id="rId1" Type="http://schemas.openxmlformats.org/officeDocument/2006/relationships/slideLayout" Target="../slideLayouts/slideLayout4.xml"/><Relationship Id="rId6" Type="http://schemas.openxmlformats.org/officeDocument/2006/relationships/image" Target="../media/image350.png"/><Relationship Id="rId11" Type="http://schemas.openxmlformats.org/officeDocument/2006/relationships/image" Target="../media/image355.svg"/><Relationship Id="rId24" Type="http://schemas.openxmlformats.org/officeDocument/2006/relationships/image" Target="../media/image364.png"/><Relationship Id="rId32" Type="http://schemas.openxmlformats.org/officeDocument/2006/relationships/image" Target="../media/image372.png"/><Relationship Id="rId5" Type="http://schemas.openxmlformats.org/officeDocument/2006/relationships/image" Target="../media/image72.svg"/><Relationship Id="rId15" Type="http://schemas.openxmlformats.org/officeDocument/2006/relationships/image" Target="../media/image357.svg"/><Relationship Id="rId23" Type="http://schemas.openxmlformats.org/officeDocument/2006/relationships/image" Target="../media/image363.svg"/><Relationship Id="rId28" Type="http://schemas.openxmlformats.org/officeDocument/2006/relationships/image" Target="../media/image368.png"/><Relationship Id="rId10" Type="http://schemas.openxmlformats.org/officeDocument/2006/relationships/image" Target="../media/image354.png"/><Relationship Id="rId19" Type="http://schemas.openxmlformats.org/officeDocument/2006/relationships/image" Target="../media/image359.png"/><Relationship Id="rId31" Type="http://schemas.openxmlformats.org/officeDocument/2006/relationships/image" Target="../media/image371.svg"/><Relationship Id="rId4" Type="http://schemas.openxmlformats.org/officeDocument/2006/relationships/image" Target="../media/image71.png"/><Relationship Id="rId9" Type="http://schemas.openxmlformats.org/officeDocument/2006/relationships/image" Target="../media/image353.svg"/><Relationship Id="rId14" Type="http://schemas.openxmlformats.org/officeDocument/2006/relationships/image" Target="../media/image356.png"/><Relationship Id="rId22" Type="http://schemas.openxmlformats.org/officeDocument/2006/relationships/image" Target="../media/image362.png"/><Relationship Id="rId27" Type="http://schemas.openxmlformats.org/officeDocument/2006/relationships/image" Target="../media/image367.svg"/><Relationship Id="rId30" Type="http://schemas.openxmlformats.org/officeDocument/2006/relationships/image" Target="../media/image370.png"/><Relationship Id="rId8" Type="http://schemas.openxmlformats.org/officeDocument/2006/relationships/image" Target="../media/image352.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75.png"/><Relationship Id="rId7" Type="http://schemas.openxmlformats.org/officeDocument/2006/relationships/image" Target="../media/image377.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239.png"/><Relationship Id="rId4" Type="http://schemas.openxmlformats.org/officeDocument/2006/relationships/image" Target="../media/image376.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docs.aws.amazon.com/ja_jp/AmazonRDS/latest/UserGuide/USER_UpgradeDBInstance.Maintenance.html"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hyperlink" Target="https://aws.amazon.com/jp/premiumsupport/knowledge-center/rds-required-maintenance/" TargetMode="External"/><Relationship Id="rId5" Type="http://schemas.openxmlformats.org/officeDocument/2006/relationships/hyperlink" Target="https://docs.aws.amazon.com/ja_jp/AmazonRDS/latest/UserGuide/USER_UpgradeDBInstance.Upgrading.html" TargetMode="External"/><Relationship Id="rId4" Type="http://schemas.openxmlformats.org/officeDocument/2006/relationships/hyperlink" Target="https://aws.amazon.com/jp/premiumsupport/knowledge-center/maintenance-window-amazon-rds-how-long/"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362.png"/><Relationship Id="rId3" Type="http://schemas.openxmlformats.org/officeDocument/2006/relationships/image" Target="../media/image125.png"/><Relationship Id="rId7" Type="http://schemas.openxmlformats.org/officeDocument/2006/relationships/image" Target="../media/image61.png"/><Relationship Id="rId12" Type="http://schemas.openxmlformats.org/officeDocument/2006/relationships/image" Target="../media/image381.svg"/><Relationship Id="rId2" Type="http://schemas.openxmlformats.org/officeDocument/2006/relationships/notesSlide" Target="../notesSlides/notesSlide91.xml"/><Relationship Id="rId16" Type="http://schemas.openxmlformats.org/officeDocument/2006/relationships/image" Target="../media/image383.svg"/><Relationship Id="rId1" Type="http://schemas.openxmlformats.org/officeDocument/2006/relationships/slideLayout" Target="../slideLayouts/slideLayout2.xml"/><Relationship Id="rId6" Type="http://schemas.openxmlformats.org/officeDocument/2006/relationships/image" Target="../media/image373.svg"/><Relationship Id="rId11" Type="http://schemas.openxmlformats.org/officeDocument/2006/relationships/image" Target="../media/image380.png"/><Relationship Id="rId5" Type="http://schemas.openxmlformats.org/officeDocument/2006/relationships/image" Target="../media/image372.png"/><Relationship Id="rId15" Type="http://schemas.openxmlformats.org/officeDocument/2006/relationships/image" Target="../media/image382.png"/><Relationship Id="rId10" Type="http://schemas.openxmlformats.org/officeDocument/2006/relationships/image" Target="../media/image379.svg"/><Relationship Id="rId4" Type="http://schemas.openxmlformats.org/officeDocument/2006/relationships/image" Target="../media/image126.svg"/><Relationship Id="rId9" Type="http://schemas.openxmlformats.org/officeDocument/2006/relationships/image" Target="../media/image378.png"/><Relationship Id="rId14" Type="http://schemas.openxmlformats.org/officeDocument/2006/relationships/image" Target="../media/image36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hyperlink" Target="https://owasp.org/www-community/Fuzzing" TargetMode="Externa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image" Target="../media/image384.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385.sv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3" Type="http://schemas.openxmlformats.org/officeDocument/2006/relationships/hyperlink" Target="https://docs.aws.amazon.com/ja_jp/systems-manager/latest/userguide/patch-manager-how-it-works-selection.html"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8" Type="http://schemas.openxmlformats.org/officeDocument/2006/relationships/image" Target="../media/image164.svg"/><Relationship Id="rId13" Type="http://schemas.openxmlformats.org/officeDocument/2006/relationships/image" Target="../media/image390.png"/><Relationship Id="rId3" Type="http://schemas.openxmlformats.org/officeDocument/2006/relationships/image" Target="../media/image19.png"/><Relationship Id="rId7" Type="http://schemas.openxmlformats.org/officeDocument/2006/relationships/image" Target="../media/image163.png"/><Relationship Id="rId12" Type="http://schemas.openxmlformats.org/officeDocument/2006/relationships/image" Target="../media/image389.svg"/><Relationship Id="rId2" Type="http://schemas.openxmlformats.org/officeDocument/2006/relationships/notesSlide" Target="../notesSlides/notesSlide94.xml"/><Relationship Id="rId1" Type="http://schemas.openxmlformats.org/officeDocument/2006/relationships/slideLayout" Target="../slideLayouts/slideLayout23.xml"/><Relationship Id="rId6" Type="http://schemas.openxmlformats.org/officeDocument/2006/relationships/image" Target="../media/image92.svg"/><Relationship Id="rId11" Type="http://schemas.openxmlformats.org/officeDocument/2006/relationships/image" Target="../media/image388.png"/><Relationship Id="rId5" Type="http://schemas.openxmlformats.org/officeDocument/2006/relationships/image" Target="../media/image91.png"/><Relationship Id="rId10" Type="http://schemas.openxmlformats.org/officeDocument/2006/relationships/image" Target="../media/image387.svg"/><Relationship Id="rId4" Type="http://schemas.openxmlformats.org/officeDocument/2006/relationships/image" Target="../media/image20.svg"/><Relationship Id="rId9" Type="http://schemas.openxmlformats.org/officeDocument/2006/relationships/image" Target="../media/image386.png"/><Relationship Id="rId14" Type="http://schemas.openxmlformats.org/officeDocument/2006/relationships/image" Target="../media/image391.svg"/></Relationships>
</file>

<file path=ppt/slides/_rels/slide1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92.png"/><Relationship Id="rId7" Type="http://schemas.openxmlformats.org/officeDocument/2006/relationships/image" Target="../media/image394.svg"/><Relationship Id="rId12" Type="http://schemas.openxmlformats.org/officeDocument/2006/relationships/image" Target="../media/image397.png"/><Relationship Id="rId2" Type="http://schemas.openxmlformats.org/officeDocument/2006/relationships/notesSlide" Target="../notesSlides/notesSlide95.xml"/><Relationship Id="rId1" Type="http://schemas.openxmlformats.org/officeDocument/2006/relationships/slideLayout" Target="../slideLayouts/slideLayout23.xml"/><Relationship Id="rId6" Type="http://schemas.openxmlformats.org/officeDocument/2006/relationships/image" Target="../media/image393.png"/><Relationship Id="rId11" Type="http://schemas.openxmlformats.org/officeDocument/2006/relationships/image" Target="../media/image396.png"/><Relationship Id="rId5" Type="http://schemas.openxmlformats.org/officeDocument/2006/relationships/image" Target="../media/image278.svg"/><Relationship Id="rId10" Type="http://schemas.openxmlformats.org/officeDocument/2006/relationships/image" Target="../media/image395.png"/><Relationship Id="rId4" Type="http://schemas.openxmlformats.org/officeDocument/2006/relationships/image" Target="../media/image277.png"/><Relationship Id="rId9" Type="http://schemas.openxmlformats.org/officeDocument/2006/relationships/image" Target="../media/image88.svg"/></Relationships>
</file>

<file path=ppt/slides/_rels/slide13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405.png"/><Relationship Id="rId3" Type="http://schemas.openxmlformats.org/officeDocument/2006/relationships/image" Target="../media/image399.svg"/><Relationship Id="rId7" Type="http://schemas.openxmlformats.org/officeDocument/2006/relationships/image" Target="../media/image401.svg"/><Relationship Id="rId12" Type="http://schemas.openxmlformats.org/officeDocument/2006/relationships/image" Target="../media/image404.png"/><Relationship Id="rId17" Type="http://schemas.openxmlformats.org/officeDocument/2006/relationships/image" Target="../media/image409.png"/><Relationship Id="rId2" Type="http://schemas.openxmlformats.org/officeDocument/2006/relationships/image" Target="../media/image398.png"/><Relationship Id="rId16" Type="http://schemas.openxmlformats.org/officeDocument/2006/relationships/image" Target="../media/image408.png"/><Relationship Id="rId1" Type="http://schemas.openxmlformats.org/officeDocument/2006/relationships/slideLayout" Target="../slideLayouts/slideLayout23.xml"/><Relationship Id="rId6" Type="http://schemas.openxmlformats.org/officeDocument/2006/relationships/image" Target="../media/image400.png"/><Relationship Id="rId11" Type="http://schemas.openxmlformats.org/officeDocument/2006/relationships/image" Target="../media/image403.svg"/><Relationship Id="rId5" Type="http://schemas.openxmlformats.org/officeDocument/2006/relationships/image" Target="../media/image389.svg"/><Relationship Id="rId15" Type="http://schemas.openxmlformats.org/officeDocument/2006/relationships/image" Target="../media/image407.png"/><Relationship Id="rId10" Type="http://schemas.openxmlformats.org/officeDocument/2006/relationships/image" Target="../media/image402.png"/><Relationship Id="rId4" Type="http://schemas.openxmlformats.org/officeDocument/2006/relationships/image" Target="../media/image388.png"/><Relationship Id="rId9" Type="http://schemas.openxmlformats.org/officeDocument/2006/relationships/image" Target="../media/image18.svg"/><Relationship Id="rId14" Type="http://schemas.openxmlformats.org/officeDocument/2006/relationships/image" Target="../media/image406.png"/></Relationships>
</file>

<file path=ppt/slides/_rels/slide139.xml.rels><?xml version="1.0" encoding="UTF-8" standalone="yes"?>
<Relationships xmlns="http://schemas.openxmlformats.org/package/2006/relationships"><Relationship Id="rId8" Type="http://schemas.openxmlformats.org/officeDocument/2006/relationships/image" Target="../media/image364.png"/><Relationship Id="rId13" Type="http://schemas.openxmlformats.org/officeDocument/2006/relationships/image" Target="../media/image417.svg"/><Relationship Id="rId18" Type="http://schemas.openxmlformats.org/officeDocument/2006/relationships/image" Target="../media/image67.png"/><Relationship Id="rId3" Type="http://schemas.openxmlformats.org/officeDocument/2006/relationships/image" Target="../media/image126.svg"/><Relationship Id="rId21" Type="http://schemas.openxmlformats.org/officeDocument/2006/relationships/image" Target="../media/image421.svg"/><Relationship Id="rId7" Type="http://schemas.openxmlformats.org/officeDocument/2006/relationships/image" Target="../media/image413.svg"/><Relationship Id="rId12" Type="http://schemas.openxmlformats.org/officeDocument/2006/relationships/image" Target="../media/image416.png"/><Relationship Id="rId17" Type="http://schemas.openxmlformats.org/officeDocument/2006/relationships/image" Target="../media/image419.svg"/><Relationship Id="rId2" Type="http://schemas.openxmlformats.org/officeDocument/2006/relationships/image" Target="../media/image125.png"/><Relationship Id="rId16" Type="http://schemas.openxmlformats.org/officeDocument/2006/relationships/image" Target="../media/image418.png"/><Relationship Id="rId20" Type="http://schemas.openxmlformats.org/officeDocument/2006/relationships/image" Target="../media/image420.png"/><Relationship Id="rId1" Type="http://schemas.openxmlformats.org/officeDocument/2006/relationships/slideLayout" Target="../slideLayouts/slideLayout2.xml"/><Relationship Id="rId6" Type="http://schemas.openxmlformats.org/officeDocument/2006/relationships/image" Target="../media/image412.png"/><Relationship Id="rId11" Type="http://schemas.openxmlformats.org/officeDocument/2006/relationships/image" Target="../media/image415.svg"/><Relationship Id="rId5" Type="http://schemas.openxmlformats.org/officeDocument/2006/relationships/image" Target="../media/image411.svg"/><Relationship Id="rId15" Type="http://schemas.openxmlformats.org/officeDocument/2006/relationships/image" Target="../media/image66.svg"/><Relationship Id="rId23" Type="http://schemas.openxmlformats.org/officeDocument/2006/relationships/image" Target="../media/image423.svg"/><Relationship Id="rId10" Type="http://schemas.openxmlformats.org/officeDocument/2006/relationships/image" Target="../media/image414.png"/><Relationship Id="rId19" Type="http://schemas.openxmlformats.org/officeDocument/2006/relationships/image" Target="../media/image68.svg"/><Relationship Id="rId4" Type="http://schemas.openxmlformats.org/officeDocument/2006/relationships/image" Target="../media/image410.png"/><Relationship Id="rId9" Type="http://schemas.openxmlformats.org/officeDocument/2006/relationships/image" Target="../media/image365.svg"/><Relationship Id="rId14" Type="http://schemas.openxmlformats.org/officeDocument/2006/relationships/image" Target="../media/image65.png"/><Relationship Id="rId22" Type="http://schemas.openxmlformats.org/officeDocument/2006/relationships/image" Target="../media/image4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428.png"/><Relationship Id="rId13" Type="http://schemas.openxmlformats.org/officeDocument/2006/relationships/image" Target="../media/image431.png"/><Relationship Id="rId3" Type="http://schemas.openxmlformats.org/officeDocument/2006/relationships/image" Target="../media/image425.svg"/><Relationship Id="rId7" Type="http://schemas.openxmlformats.org/officeDocument/2006/relationships/image" Target="../media/image353.svg"/><Relationship Id="rId12" Type="http://schemas.openxmlformats.org/officeDocument/2006/relationships/image" Target="../media/image430.svg"/><Relationship Id="rId2" Type="http://schemas.openxmlformats.org/officeDocument/2006/relationships/image" Target="../media/image424.png"/><Relationship Id="rId16" Type="http://schemas.openxmlformats.org/officeDocument/2006/relationships/image" Target="../media/image434.svg"/><Relationship Id="rId1" Type="http://schemas.openxmlformats.org/officeDocument/2006/relationships/slideLayout" Target="../slideLayouts/slideLayout4.xml"/><Relationship Id="rId6" Type="http://schemas.openxmlformats.org/officeDocument/2006/relationships/image" Target="../media/image352.png"/><Relationship Id="rId11" Type="http://schemas.openxmlformats.org/officeDocument/2006/relationships/image" Target="../media/image429.png"/><Relationship Id="rId5" Type="http://schemas.openxmlformats.org/officeDocument/2006/relationships/image" Target="../media/image427.svg"/><Relationship Id="rId15" Type="http://schemas.openxmlformats.org/officeDocument/2006/relationships/image" Target="../media/image433.png"/><Relationship Id="rId10" Type="http://schemas.openxmlformats.org/officeDocument/2006/relationships/image" Target="../media/image126.svg"/><Relationship Id="rId4" Type="http://schemas.openxmlformats.org/officeDocument/2006/relationships/image" Target="../media/image426.png"/><Relationship Id="rId9" Type="http://schemas.openxmlformats.org/officeDocument/2006/relationships/image" Target="../media/image125.png"/><Relationship Id="rId14" Type="http://schemas.openxmlformats.org/officeDocument/2006/relationships/image" Target="../media/image432.svg"/></Relationships>
</file>

<file path=ppt/slides/_rels/slide141.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427.sv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3.xml.rels><?xml version="1.0" encoding="UTF-8" standalone="yes"?>
<Relationships xmlns="http://schemas.openxmlformats.org/package/2006/relationships"><Relationship Id="rId8" Type="http://schemas.openxmlformats.org/officeDocument/2006/relationships/slide" Target="slide181.xml"/><Relationship Id="rId13" Type="http://schemas.openxmlformats.org/officeDocument/2006/relationships/slide" Target="slide193.xml"/><Relationship Id="rId3" Type="http://schemas.openxmlformats.org/officeDocument/2006/relationships/slide" Target="slide152.xml"/><Relationship Id="rId7" Type="http://schemas.openxmlformats.org/officeDocument/2006/relationships/slide" Target="slide173.xml"/><Relationship Id="rId12" Type="http://schemas.openxmlformats.org/officeDocument/2006/relationships/slide" Target="slide192.xml"/><Relationship Id="rId2" Type="http://schemas.openxmlformats.org/officeDocument/2006/relationships/slide" Target="slide145.xml"/><Relationship Id="rId1" Type="http://schemas.openxmlformats.org/officeDocument/2006/relationships/slideLayout" Target="../slideLayouts/slideLayout4.xml"/><Relationship Id="rId6" Type="http://schemas.openxmlformats.org/officeDocument/2006/relationships/slide" Target="slide169.xml"/><Relationship Id="rId11" Type="http://schemas.openxmlformats.org/officeDocument/2006/relationships/slide" Target="slide186.xml"/><Relationship Id="rId5" Type="http://schemas.openxmlformats.org/officeDocument/2006/relationships/slide" Target="slide164.xml"/><Relationship Id="rId10" Type="http://schemas.openxmlformats.org/officeDocument/2006/relationships/slide" Target="slide185.xml"/><Relationship Id="rId4" Type="http://schemas.openxmlformats.org/officeDocument/2006/relationships/slide" Target="slide161.xml"/><Relationship Id="rId9" Type="http://schemas.openxmlformats.org/officeDocument/2006/relationships/slide" Target="slide182.xml"/><Relationship Id="rId14" Type="http://schemas.openxmlformats.org/officeDocument/2006/relationships/slide" Target="slide19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440.svg"/><Relationship Id="rId13" Type="http://schemas.openxmlformats.org/officeDocument/2006/relationships/image" Target="../media/image445.png"/><Relationship Id="rId3" Type="http://schemas.openxmlformats.org/officeDocument/2006/relationships/image" Target="../media/image435.png"/><Relationship Id="rId7" Type="http://schemas.openxmlformats.org/officeDocument/2006/relationships/image" Target="../media/image439.png"/><Relationship Id="rId12" Type="http://schemas.openxmlformats.org/officeDocument/2006/relationships/image" Target="../media/image444.svg"/><Relationship Id="rId2" Type="http://schemas.openxmlformats.org/officeDocument/2006/relationships/hyperlink" Target="https://docs.aws.amazon.com/whitepapers/latest/data-classification/data-classification.html" TargetMode="External"/><Relationship Id="rId16" Type="http://schemas.openxmlformats.org/officeDocument/2006/relationships/image" Target="../media/image353.svg"/><Relationship Id="rId1" Type="http://schemas.openxmlformats.org/officeDocument/2006/relationships/slideLayout" Target="../slideLayouts/slideLayout4.xml"/><Relationship Id="rId6" Type="http://schemas.openxmlformats.org/officeDocument/2006/relationships/image" Target="../media/image438.svg"/><Relationship Id="rId11" Type="http://schemas.openxmlformats.org/officeDocument/2006/relationships/image" Target="../media/image443.png"/><Relationship Id="rId5" Type="http://schemas.openxmlformats.org/officeDocument/2006/relationships/image" Target="../media/image437.png"/><Relationship Id="rId15" Type="http://schemas.openxmlformats.org/officeDocument/2006/relationships/image" Target="../media/image352.png"/><Relationship Id="rId10" Type="http://schemas.openxmlformats.org/officeDocument/2006/relationships/image" Target="../media/image442.svg"/><Relationship Id="rId4" Type="http://schemas.openxmlformats.org/officeDocument/2006/relationships/image" Target="../media/image436.svg"/><Relationship Id="rId9" Type="http://schemas.openxmlformats.org/officeDocument/2006/relationships/image" Target="../media/image441.png"/><Relationship Id="rId14" Type="http://schemas.openxmlformats.org/officeDocument/2006/relationships/image" Target="../media/image446.sv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448.svg"/><Relationship Id="rId5" Type="http://schemas.openxmlformats.org/officeDocument/2006/relationships/image" Target="../media/image280.png"/><Relationship Id="rId4" Type="http://schemas.openxmlformats.org/officeDocument/2006/relationships/image" Target="../media/image447.sv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8" Type="http://schemas.openxmlformats.org/officeDocument/2006/relationships/image" Target="../media/image452.png"/><Relationship Id="rId13" Type="http://schemas.openxmlformats.org/officeDocument/2006/relationships/image" Target="../media/image457.png"/><Relationship Id="rId18" Type="http://schemas.openxmlformats.org/officeDocument/2006/relationships/image" Target="../media/image377.png"/><Relationship Id="rId3" Type="http://schemas.openxmlformats.org/officeDocument/2006/relationships/image" Target="../media/image293.png"/><Relationship Id="rId7" Type="http://schemas.openxmlformats.org/officeDocument/2006/relationships/image" Target="../media/image451.png"/><Relationship Id="rId12" Type="http://schemas.openxmlformats.org/officeDocument/2006/relationships/image" Target="../media/image456.png"/><Relationship Id="rId17" Type="http://schemas.openxmlformats.org/officeDocument/2006/relationships/image" Target="../media/image461.png"/><Relationship Id="rId2" Type="http://schemas.openxmlformats.org/officeDocument/2006/relationships/notesSlide" Target="../notesSlides/notesSlide103.xml"/><Relationship Id="rId16"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450.png"/><Relationship Id="rId11" Type="http://schemas.openxmlformats.org/officeDocument/2006/relationships/image" Target="../media/image455.png"/><Relationship Id="rId5" Type="http://schemas.openxmlformats.org/officeDocument/2006/relationships/image" Target="../media/image449.png"/><Relationship Id="rId15" Type="http://schemas.openxmlformats.org/officeDocument/2006/relationships/image" Target="../media/image459.png"/><Relationship Id="rId10" Type="http://schemas.openxmlformats.org/officeDocument/2006/relationships/image" Target="../media/image454.png"/><Relationship Id="rId19" Type="http://schemas.openxmlformats.org/officeDocument/2006/relationships/image" Target="../media/image134.png"/><Relationship Id="rId4" Type="http://schemas.openxmlformats.org/officeDocument/2006/relationships/image" Target="../media/image294.svg"/><Relationship Id="rId9" Type="http://schemas.openxmlformats.org/officeDocument/2006/relationships/image" Target="../media/image453.png"/><Relationship Id="rId14" Type="http://schemas.openxmlformats.org/officeDocument/2006/relationships/image" Target="../media/image458.png"/></Relationships>
</file>

<file path=ppt/slides/_rels/slide152.xml.rels><?xml version="1.0" encoding="UTF-8" standalone="yes"?>
<Relationships xmlns="http://schemas.openxmlformats.org/package/2006/relationships"><Relationship Id="rId2" Type="http://schemas.openxmlformats.org/officeDocument/2006/relationships/hyperlink" Target="https://docs.aws.amazon.com/ja_jp/" TargetMode="Externa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289.svg"/><Relationship Id="rId13" Type="http://schemas.openxmlformats.org/officeDocument/2006/relationships/image" Target="../media/image297.png"/><Relationship Id="rId18" Type="http://schemas.openxmlformats.org/officeDocument/2006/relationships/image" Target="../media/image467.svg"/><Relationship Id="rId26" Type="http://schemas.openxmlformats.org/officeDocument/2006/relationships/image" Target="../media/image324.svg"/><Relationship Id="rId3" Type="http://schemas.openxmlformats.org/officeDocument/2006/relationships/image" Target="../media/image273.png"/><Relationship Id="rId21" Type="http://schemas.openxmlformats.org/officeDocument/2006/relationships/image" Target="../media/image91.png"/><Relationship Id="rId7" Type="http://schemas.openxmlformats.org/officeDocument/2006/relationships/image" Target="../media/image19.png"/><Relationship Id="rId12" Type="http://schemas.openxmlformats.org/officeDocument/2006/relationships/image" Target="../media/image463.svg"/><Relationship Id="rId17" Type="http://schemas.openxmlformats.org/officeDocument/2006/relationships/image" Target="../media/image466.png"/><Relationship Id="rId25" Type="http://schemas.openxmlformats.org/officeDocument/2006/relationships/image" Target="../media/image261.png"/><Relationship Id="rId2" Type="http://schemas.openxmlformats.org/officeDocument/2006/relationships/notesSlide" Target="../notesSlides/notesSlide105.xml"/><Relationship Id="rId16" Type="http://schemas.openxmlformats.org/officeDocument/2006/relationships/image" Target="../media/image465.svg"/><Relationship Id="rId20" Type="http://schemas.openxmlformats.org/officeDocument/2006/relationships/image" Target="../media/image468.svg"/><Relationship Id="rId1" Type="http://schemas.openxmlformats.org/officeDocument/2006/relationships/slideLayout" Target="../slideLayouts/slideLayout2.xml"/><Relationship Id="rId6" Type="http://schemas.openxmlformats.org/officeDocument/2006/relationships/image" Target="../media/image316.svg"/><Relationship Id="rId11" Type="http://schemas.openxmlformats.org/officeDocument/2006/relationships/image" Target="../media/image462.png"/><Relationship Id="rId24" Type="http://schemas.openxmlformats.org/officeDocument/2006/relationships/image" Target="../media/image471.svg"/><Relationship Id="rId5" Type="http://schemas.openxmlformats.org/officeDocument/2006/relationships/image" Target="../media/image263.png"/><Relationship Id="rId15" Type="http://schemas.openxmlformats.org/officeDocument/2006/relationships/image" Target="../media/image464.png"/><Relationship Id="rId23" Type="http://schemas.openxmlformats.org/officeDocument/2006/relationships/image" Target="../media/image470.png"/><Relationship Id="rId10" Type="http://schemas.openxmlformats.org/officeDocument/2006/relationships/image" Target="../media/image295.svg"/><Relationship Id="rId19" Type="http://schemas.openxmlformats.org/officeDocument/2006/relationships/image" Target="../media/image402.png"/><Relationship Id="rId4" Type="http://schemas.openxmlformats.org/officeDocument/2006/relationships/image" Target="../media/image296.svg"/><Relationship Id="rId9" Type="http://schemas.openxmlformats.org/officeDocument/2006/relationships/image" Target="../media/image257.png"/><Relationship Id="rId14" Type="http://schemas.openxmlformats.org/officeDocument/2006/relationships/image" Target="../media/image298.svg"/><Relationship Id="rId22" Type="http://schemas.openxmlformats.org/officeDocument/2006/relationships/image" Target="../media/image469.sv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docs.aws.amazon.com/ja_jp/IAM/latest/UserGuide/reference_aws-services-that-work-with-iam.html#storage_svcs"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472.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hyperlink" Target="https://docs.aws.amazon.com/ja_jp/AmazonS3/latest/userguide/ServerLogs.html" TargetMode="External"/><Relationship Id="rId5" Type="http://schemas.openxmlformats.org/officeDocument/2006/relationships/hyperlink" Target="https://docs.aws.amazon.com/ja_jp/AmazonS3/latest/userguide/logging-with-S3.html" TargetMode="External"/><Relationship Id="rId4" Type="http://schemas.openxmlformats.org/officeDocument/2006/relationships/hyperlink" Target="https://docs.aws.amazon.com/ja_jp/AmazonS3/latest/userguide/monitoring-overview.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aws.amazon.com/jp/builders-flash/202007/multi-accounts-best-practice"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hyperlink" Target="https://docs.aws.amazon.com/ja_jp/AmazonS3/latest/userguide/cloudtrail-logging.html" TargetMode="External"/><Relationship Id="rId5" Type="http://schemas.openxmlformats.org/officeDocument/2006/relationships/hyperlink" Target="https://docs.aws.amazon.com/ja_jp/AmazonS3/latest/userguide/logging-with-S3.html" TargetMode="External"/><Relationship Id="rId4" Type="http://schemas.openxmlformats.org/officeDocument/2006/relationships/hyperlink" Target="https://docs.aws.amazon.com/ja_jp/AmazonS3/latest/userguide/monitoring-overview.html" TargetMode="External"/></Relationships>
</file>

<file path=ppt/slides/_rels/slide161.xml.rels><?xml version="1.0" encoding="UTF-8" standalone="yes"?>
<Relationships xmlns="http://schemas.openxmlformats.org/package/2006/relationships"><Relationship Id="rId8" Type="http://schemas.openxmlformats.org/officeDocument/2006/relationships/image" Target="../media/image368.png"/><Relationship Id="rId13" Type="http://schemas.openxmlformats.org/officeDocument/2006/relationships/image" Target="../media/image479.svg"/><Relationship Id="rId18" Type="http://schemas.openxmlformats.org/officeDocument/2006/relationships/image" Target="../media/image65.png"/><Relationship Id="rId3" Type="http://schemas.openxmlformats.org/officeDocument/2006/relationships/image" Target="../media/image432.svg"/><Relationship Id="rId7" Type="http://schemas.openxmlformats.org/officeDocument/2006/relationships/image" Target="../media/image475.svg"/><Relationship Id="rId12" Type="http://schemas.openxmlformats.org/officeDocument/2006/relationships/image" Target="../media/image478.png"/><Relationship Id="rId17" Type="http://schemas.openxmlformats.org/officeDocument/2006/relationships/image" Target="../media/image481.svg"/><Relationship Id="rId2" Type="http://schemas.openxmlformats.org/officeDocument/2006/relationships/image" Target="../media/image431.png"/><Relationship Id="rId16" Type="http://schemas.openxmlformats.org/officeDocument/2006/relationships/image" Target="../media/image480.png"/><Relationship Id="rId1" Type="http://schemas.openxmlformats.org/officeDocument/2006/relationships/slideLayout" Target="../slideLayouts/slideLayout4.xml"/><Relationship Id="rId6" Type="http://schemas.openxmlformats.org/officeDocument/2006/relationships/image" Target="../media/image474.png"/><Relationship Id="rId11" Type="http://schemas.openxmlformats.org/officeDocument/2006/relationships/image" Target="../media/image477.svg"/><Relationship Id="rId5" Type="http://schemas.openxmlformats.org/officeDocument/2006/relationships/image" Target="../media/image442.svg"/><Relationship Id="rId15" Type="http://schemas.openxmlformats.org/officeDocument/2006/relationships/image" Target="../media/image353.svg"/><Relationship Id="rId10" Type="http://schemas.openxmlformats.org/officeDocument/2006/relationships/image" Target="../media/image476.png"/><Relationship Id="rId19" Type="http://schemas.openxmlformats.org/officeDocument/2006/relationships/image" Target="../media/image66.svg"/><Relationship Id="rId4" Type="http://schemas.openxmlformats.org/officeDocument/2006/relationships/image" Target="../media/image441.png"/><Relationship Id="rId9" Type="http://schemas.openxmlformats.org/officeDocument/2006/relationships/image" Target="../media/image369.svg"/><Relationship Id="rId14" Type="http://schemas.openxmlformats.org/officeDocument/2006/relationships/image" Target="../media/image352.png"/></Relationships>
</file>

<file path=ppt/slides/_rels/slide162.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442.svg"/></Relationships>
</file>

<file path=ppt/slides/_rels/slide163.xml.rels><?xml version="1.0" encoding="UTF-8" standalone="yes"?>
<Relationships xmlns="http://schemas.openxmlformats.org/package/2006/relationships"><Relationship Id="rId8" Type="http://schemas.openxmlformats.org/officeDocument/2006/relationships/image" Target="../media/image432.svg"/><Relationship Id="rId13" Type="http://schemas.openxmlformats.org/officeDocument/2006/relationships/image" Target="../media/image482.png"/><Relationship Id="rId3" Type="http://schemas.openxmlformats.org/officeDocument/2006/relationships/image" Target="../media/image437.png"/><Relationship Id="rId7" Type="http://schemas.openxmlformats.org/officeDocument/2006/relationships/image" Target="../media/image431.png"/><Relationship Id="rId12" Type="http://schemas.openxmlformats.org/officeDocument/2006/relationships/image" Target="../media/image446.svg"/><Relationship Id="rId2" Type="http://schemas.openxmlformats.org/officeDocument/2006/relationships/notesSlide" Target="../notesSlides/notesSlide113.xml"/><Relationship Id="rId16" Type="http://schemas.openxmlformats.org/officeDocument/2006/relationships/hyperlink" Target="https://aws.amazon.com/jp/blogs/security/detecting-sensitive-data-in-dynamodb-with-macie/" TargetMode="External"/><Relationship Id="rId1" Type="http://schemas.openxmlformats.org/officeDocument/2006/relationships/slideLayout" Target="../slideLayouts/slideLayout2.xml"/><Relationship Id="rId6" Type="http://schemas.openxmlformats.org/officeDocument/2006/relationships/image" Target="../media/image440.svg"/><Relationship Id="rId11" Type="http://schemas.openxmlformats.org/officeDocument/2006/relationships/image" Target="../media/image445.png"/><Relationship Id="rId5" Type="http://schemas.openxmlformats.org/officeDocument/2006/relationships/image" Target="../media/image439.png"/><Relationship Id="rId15" Type="http://schemas.openxmlformats.org/officeDocument/2006/relationships/hyperlink" Target="https://aws.amazon.com/jp/blogs/news/enabling-data-classification-for-amazon-rds-database-with-amazon-macie/" TargetMode="External"/><Relationship Id="rId10" Type="http://schemas.openxmlformats.org/officeDocument/2006/relationships/image" Target="../media/image442.svg"/><Relationship Id="rId4" Type="http://schemas.openxmlformats.org/officeDocument/2006/relationships/image" Target="../media/image438.svg"/><Relationship Id="rId9" Type="http://schemas.openxmlformats.org/officeDocument/2006/relationships/image" Target="../media/image441.png"/><Relationship Id="rId14" Type="http://schemas.openxmlformats.org/officeDocument/2006/relationships/image" Target="../media/image483.sv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484.png"/><Relationship Id="rId7" Type="http://schemas.openxmlformats.org/officeDocument/2006/relationships/hyperlink" Target="https://docs.aws.amazon.com/ja_jp/AmazonS3/latest/userguide/object-lifecycle-mgmt.html"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487.svg"/><Relationship Id="rId5" Type="http://schemas.openxmlformats.org/officeDocument/2006/relationships/image" Target="../media/image486.png"/><Relationship Id="rId4" Type="http://schemas.openxmlformats.org/officeDocument/2006/relationships/image" Target="../media/image485.svg"/></Relationships>
</file>

<file path=ppt/slides/_rels/slide166.xml.rels><?xml version="1.0" encoding="UTF-8" standalone="yes"?>
<Relationships xmlns="http://schemas.openxmlformats.org/package/2006/relationships"><Relationship Id="rId3" Type="http://schemas.openxmlformats.org/officeDocument/2006/relationships/hyperlink" Target="https://docs.aws.amazon.com/ja_jp/AmazonS3/latest/userguide/lifecycle-transition-general-considerations.html"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hyperlink" Target="https://docs.aws.amazon.com/ja_jp/AmazonS3/latest/userguide/storage-class-intro.html#sc-dynamic-data-access"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488.png"/><Relationship Id="rId4" Type="http://schemas.openxmlformats.org/officeDocument/2006/relationships/hyperlink" Target="https://aws.amazon.com/jp/blogs/news/new-automatic-cost-optimization-for-amazon-s3-via-intelligent-tiering/" TargetMode="External"/></Relationships>
</file>

<file path=ppt/slides/_rels/slide168.xml.rels><?xml version="1.0" encoding="UTF-8" standalone="yes"?>
<Relationships xmlns="http://schemas.openxmlformats.org/package/2006/relationships"><Relationship Id="rId3" Type="http://schemas.openxmlformats.org/officeDocument/2006/relationships/image" Target="../media/image489.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490.sv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491.png"/><Relationship Id="rId7" Type="http://schemas.openxmlformats.org/officeDocument/2006/relationships/hyperlink" Target="https://d1.awsstatic.com/webinars/jp/pdf/services/20181121_AWS-BlackBelt-KMS.pdf"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hyperlink" Target="https://aws.amazon.com/jp/kms/faqs/" TargetMode="External"/><Relationship Id="rId5" Type="http://schemas.openxmlformats.org/officeDocument/2006/relationships/hyperlink" Target="https://aws.amazon.com/jp/kms/" TargetMode="External"/><Relationship Id="rId4" Type="http://schemas.openxmlformats.org/officeDocument/2006/relationships/image" Target="../media/image492.svg"/></Relationships>
</file>

<file path=ppt/slides/_rels/slide171.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492.sv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8" Type="http://schemas.openxmlformats.org/officeDocument/2006/relationships/image" Target="../media/image495.png"/><Relationship Id="rId13" Type="http://schemas.openxmlformats.org/officeDocument/2006/relationships/image" Target="../media/image498.svg"/><Relationship Id="rId3" Type="http://schemas.openxmlformats.org/officeDocument/2006/relationships/image" Target="../media/image494.svg"/><Relationship Id="rId7" Type="http://schemas.openxmlformats.org/officeDocument/2006/relationships/image" Target="../media/image355.svg"/><Relationship Id="rId12" Type="http://schemas.openxmlformats.org/officeDocument/2006/relationships/image" Target="../media/image497.png"/><Relationship Id="rId2" Type="http://schemas.openxmlformats.org/officeDocument/2006/relationships/image" Target="../media/image493.png"/><Relationship Id="rId1" Type="http://schemas.openxmlformats.org/officeDocument/2006/relationships/slideLayout" Target="../slideLayouts/slideLayout4.xml"/><Relationship Id="rId6" Type="http://schemas.openxmlformats.org/officeDocument/2006/relationships/image" Target="../media/image354.png"/><Relationship Id="rId11" Type="http://schemas.openxmlformats.org/officeDocument/2006/relationships/image" Target="../media/image438.svg"/><Relationship Id="rId5" Type="http://schemas.openxmlformats.org/officeDocument/2006/relationships/image" Target="../media/image357.svg"/><Relationship Id="rId10" Type="http://schemas.openxmlformats.org/officeDocument/2006/relationships/image" Target="../media/image437.png"/><Relationship Id="rId4" Type="http://schemas.openxmlformats.org/officeDocument/2006/relationships/image" Target="../media/image356.png"/><Relationship Id="rId9" Type="http://schemas.openxmlformats.org/officeDocument/2006/relationships/image" Target="../media/image496.svg"/></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image" Target="../media/image289.svg"/><Relationship Id="rId13" Type="http://schemas.openxmlformats.org/officeDocument/2006/relationships/image" Target="../media/image505.png"/><Relationship Id="rId18" Type="http://schemas.openxmlformats.org/officeDocument/2006/relationships/image" Target="../media/image509.svg"/><Relationship Id="rId26" Type="http://schemas.openxmlformats.org/officeDocument/2006/relationships/image" Target="../media/image514.svg"/><Relationship Id="rId3" Type="http://schemas.openxmlformats.org/officeDocument/2006/relationships/image" Target="../media/image273.png"/><Relationship Id="rId21" Type="http://schemas.openxmlformats.org/officeDocument/2006/relationships/image" Target="../media/image293.png"/><Relationship Id="rId7" Type="http://schemas.openxmlformats.org/officeDocument/2006/relationships/image" Target="../media/image19.png"/><Relationship Id="rId12" Type="http://schemas.openxmlformats.org/officeDocument/2006/relationships/image" Target="../media/image504.svg"/><Relationship Id="rId17" Type="http://schemas.openxmlformats.org/officeDocument/2006/relationships/image" Target="../media/image39.png"/><Relationship Id="rId25" Type="http://schemas.openxmlformats.org/officeDocument/2006/relationships/image" Target="../media/image513.png"/><Relationship Id="rId2" Type="http://schemas.openxmlformats.org/officeDocument/2006/relationships/notesSlide" Target="../notesSlides/notesSlide122.xml"/><Relationship Id="rId16" Type="http://schemas.openxmlformats.org/officeDocument/2006/relationships/image" Target="../media/image508.svg"/><Relationship Id="rId20" Type="http://schemas.openxmlformats.org/officeDocument/2006/relationships/image" Target="../media/image511.svg"/><Relationship Id="rId1" Type="http://schemas.openxmlformats.org/officeDocument/2006/relationships/slideLayout" Target="../slideLayouts/slideLayout2.xml"/><Relationship Id="rId6" Type="http://schemas.openxmlformats.org/officeDocument/2006/relationships/image" Target="../media/image500.svg"/><Relationship Id="rId11" Type="http://schemas.openxmlformats.org/officeDocument/2006/relationships/image" Target="../media/image503.png"/><Relationship Id="rId24" Type="http://schemas.openxmlformats.org/officeDocument/2006/relationships/image" Target="../media/image141.png"/><Relationship Id="rId5" Type="http://schemas.openxmlformats.org/officeDocument/2006/relationships/image" Target="../media/image499.png"/><Relationship Id="rId15" Type="http://schemas.openxmlformats.org/officeDocument/2006/relationships/image" Target="../media/image507.png"/><Relationship Id="rId23" Type="http://schemas.openxmlformats.org/officeDocument/2006/relationships/image" Target="../media/image512.png"/><Relationship Id="rId10" Type="http://schemas.openxmlformats.org/officeDocument/2006/relationships/image" Target="../media/image502.svg"/><Relationship Id="rId19" Type="http://schemas.openxmlformats.org/officeDocument/2006/relationships/image" Target="../media/image510.png"/><Relationship Id="rId4" Type="http://schemas.openxmlformats.org/officeDocument/2006/relationships/image" Target="../media/image296.svg"/><Relationship Id="rId9" Type="http://schemas.openxmlformats.org/officeDocument/2006/relationships/image" Target="../media/image501.png"/><Relationship Id="rId14" Type="http://schemas.openxmlformats.org/officeDocument/2006/relationships/image" Target="../media/image506.svg"/><Relationship Id="rId22" Type="http://schemas.openxmlformats.org/officeDocument/2006/relationships/image" Target="../media/image294.svg"/></Relationships>
</file>

<file path=ppt/slides/_rels/slide177.xml.rels><?xml version="1.0" encoding="UTF-8" standalone="yes"?>
<Relationships xmlns="http://schemas.openxmlformats.org/package/2006/relationships"><Relationship Id="rId8" Type="http://schemas.openxmlformats.org/officeDocument/2006/relationships/image" Target="../media/image516.svg"/><Relationship Id="rId13" Type="http://schemas.openxmlformats.org/officeDocument/2006/relationships/image" Target="../media/image499.png"/><Relationship Id="rId18" Type="http://schemas.openxmlformats.org/officeDocument/2006/relationships/image" Target="../media/image126.svg"/><Relationship Id="rId3" Type="http://schemas.openxmlformats.org/officeDocument/2006/relationships/image" Target="../media/image293.png"/><Relationship Id="rId21" Type="http://schemas.openxmlformats.org/officeDocument/2006/relationships/image" Target="../media/image190.png"/><Relationship Id="rId7" Type="http://schemas.openxmlformats.org/officeDocument/2006/relationships/image" Target="../media/image515.png"/><Relationship Id="rId12" Type="http://schemas.openxmlformats.org/officeDocument/2006/relationships/image" Target="../media/image520.svg"/><Relationship Id="rId17" Type="http://schemas.openxmlformats.org/officeDocument/2006/relationships/image" Target="../media/image125.png"/><Relationship Id="rId25" Type="http://schemas.openxmlformats.org/officeDocument/2006/relationships/image" Target="../media/image522.png"/><Relationship Id="rId2" Type="http://schemas.openxmlformats.org/officeDocument/2006/relationships/notesSlide" Target="../notesSlides/notesSlide123.xml"/><Relationship Id="rId16" Type="http://schemas.openxmlformats.org/officeDocument/2006/relationships/image" Target="../media/image141.png"/><Relationship Id="rId20"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514.svg"/><Relationship Id="rId11" Type="http://schemas.openxmlformats.org/officeDocument/2006/relationships/image" Target="../media/image519.png"/><Relationship Id="rId24" Type="http://schemas.openxmlformats.org/officeDocument/2006/relationships/image" Target="../media/image377.png"/><Relationship Id="rId5" Type="http://schemas.openxmlformats.org/officeDocument/2006/relationships/image" Target="../media/image513.png"/><Relationship Id="rId15" Type="http://schemas.openxmlformats.org/officeDocument/2006/relationships/image" Target="../media/image512.png"/><Relationship Id="rId23" Type="http://schemas.openxmlformats.org/officeDocument/2006/relationships/image" Target="../media/image521.png"/><Relationship Id="rId10" Type="http://schemas.openxmlformats.org/officeDocument/2006/relationships/image" Target="../media/image518.svg"/><Relationship Id="rId19" Type="http://schemas.openxmlformats.org/officeDocument/2006/relationships/image" Target="../media/image279.png"/><Relationship Id="rId4" Type="http://schemas.openxmlformats.org/officeDocument/2006/relationships/image" Target="../media/image294.svg"/><Relationship Id="rId9" Type="http://schemas.openxmlformats.org/officeDocument/2006/relationships/image" Target="../media/image517.png"/><Relationship Id="rId14" Type="http://schemas.openxmlformats.org/officeDocument/2006/relationships/image" Target="../media/image500.svg"/><Relationship Id="rId22" Type="http://schemas.openxmlformats.org/officeDocument/2006/relationships/image" Target="../media/image130.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17.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18.svg"/><Relationship Id="rId9" Type="http://schemas.openxmlformats.org/officeDocument/2006/relationships/hyperlink" Target="https://docs.aws.amazon.com/ja_jp/general/latest/gr/root-vs-iam.html"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8" Type="http://schemas.openxmlformats.org/officeDocument/2006/relationships/image" Target="../media/image372.png"/><Relationship Id="rId3" Type="http://schemas.openxmlformats.org/officeDocument/2006/relationships/image" Target="../media/image524.svg"/><Relationship Id="rId7" Type="http://schemas.openxmlformats.org/officeDocument/2006/relationships/image" Target="../media/image528.svg"/><Relationship Id="rId2" Type="http://schemas.openxmlformats.org/officeDocument/2006/relationships/image" Target="../media/image523.png"/><Relationship Id="rId1" Type="http://schemas.openxmlformats.org/officeDocument/2006/relationships/slideLayout" Target="../slideLayouts/slideLayout4.xml"/><Relationship Id="rId6" Type="http://schemas.openxmlformats.org/officeDocument/2006/relationships/image" Target="../media/image527.png"/><Relationship Id="rId11" Type="http://schemas.openxmlformats.org/officeDocument/2006/relationships/image" Target="../media/image417.svg"/><Relationship Id="rId5" Type="http://schemas.openxmlformats.org/officeDocument/2006/relationships/image" Target="../media/image526.svg"/><Relationship Id="rId10" Type="http://schemas.openxmlformats.org/officeDocument/2006/relationships/image" Target="../media/image416.png"/><Relationship Id="rId4" Type="http://schemas.openxmlformats.org/officeDocument/2006/relationships/image" Target="../media/image525.png"/><Relationship Id="rId9" Type="http://schemas.openxmlformats.org/officeDocument/2006/relationships/image" Target="../media/image373.sv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3" Type="http://schemas.openxmlformats.org/officeDocument/2006/relationships/hyperlink" Target="https://docs.aws.amazon.com/ja_jp/AmazonS3/latest/userguide/Versioning.html" TargetMode="External"/><Relationship Id="rId2" Type="http://schemas.openxmlformats.org/officeDocument/2006/relationships/notesSlide" Target="../notesSlides/notesSlide126.xml"/><Relationship Id="rId1" Type="http://schemas.openxmlformats.org/officeDocument/2006/relationships/slideLayout" Target="../slideLayouts/slideLayout25.xml"/></Relationships>
</file>

<file path=ppt/slides/_rels/slide184.xml.rels><?xml version="1.0" encoding="UTF-8" standalone="yes"?>
<Relationships xmlns="http://schemas.openxmlformats.org/package/2006/relationships"><Relationship Id="rId8" Type="http://schemas.openxmlformats.org/officeDocument/2006/relationships/image" Target="../media/image532.png"/><Relationship Id="rId3" Type="http://schemas.openxmlformats.org/officeDocument/2006/relationships/image" Target="../media/image484.png"/><Relationship Id="rId7" Type="http://schemas.openxmlformats.org/officeDocument/2006/relationships/image" Target="../media/image531.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530.svg"/><Relationship Id="rId11" Type="http://schemas.openxmlformats.org/officeDocument/2006/relationships/hyperlink" Target="https://docs.aws.amazon.com/ja_jp/AmazonS3/latest/userguide/replication.html" TargetMode="External"/><Relationship Id="rId5" Type="http://schemas.openxmlformats.org/officeDocument/2006/relationships/image" Target="../media/image529.png"/><Relationship Id="rId10" Type="http://schemas.openxmlformats.org/officeDocument/2006/relationships/image" Target="../media/image289.svg"/><Relationship Id="rId4" Type="http://schemas.openxmlformats.org/officeDocument/2006/relationships/image" Target="../media/image485.svg"/><Relationship Id="rId9" Type="http://schemas.openxmlformats.org/officeDocument/2006/relationships/image" Target="../media/image19.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4.png"/><Relationship Id="rId2" Type="http://schemas.openxmlformats.org/officeDocument/2006/relationships/image" Target="../media/image533.png"/><Relationship Id="rId1" Type="http://schemas.openxmlformats.org/officeDocument/2006/relationships/slideLayout" Target="../slideLayouts/slideLayout4.xml"/><Relationship Id="rId6" Type="http://schemas.openxmlformats.org/officeDocument/2006/relationships/image" Target="../media/image535.png"/><Relationship Id="rId5" Type="http://schemas.openxmlformats.org/officeDocument/2006/relationships/image" Target="../media/image534.png"/><Relationship Id="rId4" Type="http://schemas.openxmlformats.org/officeDocument/2006/relationships/image" Target="../media/image188.png"/></Relationships>
</file>

<file path=ppt/slides/_rels/slide187.xml.rels><?xml version="1.0" encoding="UTF-8" standalone="yes"?>
<Relationships xmlns="http://schemas.openxmlformats.org/package/2006/relationships"><Relationship Id="rId8" Type="http://schemas.openxmlformats.org/officeDocument/2006/relationships/image" Target="../media/image295.svg"/><Relationship Id="rId13" Type="http://schemas.openxmlformats.org/officeDocument/2006/relationships/image" Target="../media/image271.png"/><Relationship Id="rId18" Type="http://schemas.openxmlformats.org/officeDocument/2006/relationships/image" Target="../media/image291.svg"/><Relationship Id="rId3" Type="http://schemas.openxmlformats.org/officeDocument/2006/relationships/image" Target="../media/image263.png"/><Relationship Id="rId21" Type="http://schemas.openxmlformats.org/officeDocument/2006/relationships/image" Target="../media/image261.png"/><Relationship Id="rId7" Type="http://schemas.openxmlformats.org/officeDocument/2006/relationships/image" Target="../media/image257.png"/><Relationship Id="rId12" Type="http://schemas.openxmlformats.org/officeDocument/2006/relationships/image" Target="../media/image296.svg"/><Relationship Id="rId17" Type="http://schemas.openxmlformats.org/officeDocument/2006/relationships/image" Target="../media/image290.png"/><Relationship Id="rId2" Type="http://schemas.openxmlformats.org/officeDocument/2006/relationships/notesSlide" Target="../notesSlides/notesSlide128.xml"/><Relationship Id="rId16" Type="http://schemas.openxmlformats.org/officeDocument/2006/relationships/image" Target="../media/image294.svg"/><Relationship Id="rId20" Type="http://schemas.openxmlformats.org/officeDocument/2006/relationships/image" Target="../media/image313.svg"/><Relationship Id="rId1" Type="http://schemas.openxmlformats.org/officeDocument/2006/relationships/slideLayout" Target="../slideLayouts/slideLayout2.xml"/><Relationship Id="rId6" Type="http://schemas.openxmlformats.org/officeDocument/2006/relationships/image" Target="../media/image289.svg"/><Relationship Id="rId11" Type="http://schemas.openxmlformats.org/officeDocument/2006/relationships/image" Target="../media/image273.png"/><Relationship Id="rId24" Type="http://schemas.openxmlformats.org/officeDocument/2006/relationships/image" Target="../media/image539.svg"/><Relationship Id="rId5" Type="http://schemas.openxmlformats.org/officeDocument/2006/relationships/image" Target="../media/image19.png"/><Relationship Id="rId15" Type="http://schemas.openxmlformats.org/officeDocument/2006/relationships/image" Target="../media/image293.png"/><Relationship Id="rId23" Type="http://schemas.openxmlformats.org/officeDocument/2006/relationships/image" Target="../media/image538.png"/><Relationship Id="rId10" Type="http://schemas.openxmlformats.org/officeDocument/2006/relationships/image" Target="../media/image537.svg"/><Relationship Id="rId19" Type="http://schemas.openxmlformats.org/officeDocument/2006/relationships/image" Target="../media/image163.png"/><Relationship Id="rId4" Type="http://schemas.openxmlformats.org/officeDocument/2006/relationships/image" Target="../media/image316.svg"/><Relationship Id="rId9" Type="http://schemas.openxmlformats.org/officeDocument/2006/relationships/image" Target="../media/image536.png"/><Relationship Id="rId14" Type="http://schemas.openxmlformats.org/officeDocument/2006/relationships/image" Target="../media/image292.svg"/><Relationship Id="rId22" Type="http://schemas.openxmlformats.org/officeDocument/2006/relationships/image" Target="../media/image324.svg"/></Relationships>
</file>

<file path=ppt/slides/_rels/slide188.xml.rels><?xml version="1.0" encoding="UTF-8" standalone="yes"?>
<Relationships xmlns="http://schemas.openxmlformats.org/package/2006/relationships"><Relationship Id="rId8" Type="http://schemas.openxmlformats.org/officeDocument/2006/relationships/hyperlink" Target="https://docs.aws.amazon.com/ja_jp/privateca/latest/userguide/PcaWelcome.html" TargetMode="External"/><Relationship Id="rId3" Type="http://schemas.openxmlformats.org/officeDocument/2006/relationships/image" Target="../media/image540.png"/><Relationship Id="rId7" Type="http://schemas.openxmlformats.org/officeDocument/2006/relationships/hyperlink" Target="https://d1.awsstatic.com/webinars/jp/pdf/services/20181219_BlackBeltSeminar_AWS_Certificate_Manager.pdf" TargetMode="External"/><Relationship Id="rId2" Type="http://schemas.openxmlformats.org/officeDocument/2006/relationships/notesSlide" Target="../notesSlides/notesSlide129.xml"/><Relationship Id="rId1" Type="http://schemas.openxmlformats.org/officeDocument/2006/relationships/slideLayout" Target="../slideLayouts/slideLayout2.xml"/><Relationship Id="rId6" Type="http://schemas.openxmlformats.org/officeDocument/2006/relationships/hyperlink" Target="https://aws.amazon.com/jp/certificate-manager/faqs/?nc=sn&amp;loc=5" TargetMode="External"/><Relationship Id="rId5" Type="http://schemas.openxmlformats.org/officeDocument/2006/relationships/hyperlink" Target="https://aws.amazon.com/jp/certificate-manager/" TargetMode="External"/><Relationship Id="rId4" Type="http://schemas.openxmlformats.org/officeDocument/2006/relationships/image" Target="../media/image541.svg"/></Relationships>
</file>

<file path=ppt/slides/_rels/slide189.xml.rels><?xml version="1.0" encoding="UTF-8" standalone="yes"?>
<Relationships xmlns="http://schemas.openxmlformats.org/package/2006/relationships"><Relationship Id="rId3" Type="http://schemas.openxmlformats.org/officeDocument/2006/relationships/hyperlink" Target="https://aws.amazon.com/jp/certificate-manager/pricing/" TargetMode="External"/><Relationship Id="rId2" Type="http://schemas.openxmlformats.org/officeDocument/2006/relationships/image" Target="../media/image54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ocs.aws.amazon.com/ja_jp/general/latest/gr/aws_tasks-that-require-root.html" TargetMode="Externa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8" Type="http://schemas.openxmlformats.org/officeDocument/2006/relationships/image" Target="../media/image534.png"/><Relationship Id="rId3" Type="http://schemas.openxmlformats.org/officeDocument/2006/relationships/hyperlink" Target="https://aws.amazon.com/jp/premiumsupport/knowledge-center/configure-acm-certificates-ec2/" TargetMode="External"/><Relationship Id="rId7" Type="http://schemas.openxmlformats.org/officeDocument/2006/relationships/image" Target="../media/image188.png"/><Relationship Id="rId2" Type="http://schemas.openxmlformats.org/officeDocument/2006/relationships/hyperlink" Target="https://docs.aws.amazon.com/ja_jp/acm/latest/userguide/gs.html" TargetMode="Externa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533.png"/><Relationship Id="rId10" Type="http://schemas.openxmlformats.org/officeDocument/2006/relationships/image" Target="../media/image134.png"/><Relationship Id="rId4" Type="http://schemas.openxmlformats.org/officeDocument/2006/relationships/hyperlink" Target="https://docs.aws.amazon.com/ja_jp/AWSEC2/latest/UserGuide/SSL-on-amazon-linux-2.html" TargetMode="External"/><Relationship Id="rId9" Type="http://schemas.openxmlformats.org/officeDocument/2006/relationships/image" Target="../media/image535.png"/></Relationships>
</file>

<file path=ppt/slides/_rels/slide192.xml.rels><?xml version="1.0" encoding="UTF-8" standalone="yes"?>
<Relationships xmlns="http://schemas.openxmlformats.org/package/2006/relationships"><Relationship Id="rId8" Type="http://schemas.openxmlformats.org/officeDocument/2006/relationships/image" Target="../media/image354.png"/><Relationship Id="rId13" Type="http://schemas.openxmlformats.org/officeDocument/2006/relationships/image" Target="../media/image550.svg"/><Relationship Id="rId3" Type="http://schemas.openxmlformats.org/officeDocument/2006/relationships/image" Target="../media/image544.svg"/><Relationship Id="rId7" Type="http://schemas.openxmlformats.org/officeDocument/2006/relationships/image" Target="../media/image546.svg"/><Relationship Id="rId12" Type="http://schemas.openxmlformats.org/officeDocument/2006/relationships/image" Target="../media/image549.png"/><Relationship Id="rId2" Type="http://schemas.openxmlformats.org/officeDocument/2006/relationships/image" Target="../media/image543.png"/><Relationship Id="rId1" Type="http://schemas.openxmlformats.org/officeDocument/2006/relationships/slideLayout" Target="../slideLayouts/slideLayout4.xml"/><Relationship Id="rId6" Type="http://schemas.openxmlformats.org/officeDocument/2006/relationships/image" Target="../media/image545.png"/><Relationship Id="rId11" Type="http://schemas.openxmlformats.org/officeDocument/2006/relationships/image" Target="../media/image548.svg"/><Relationship Id="rId5" Type="http://schemas.openxmlformats.org/officeDocument/2006/relationships/image" Target="../media/image411.svg"/><Relationship Id="rId15" Type="http://schemas.openxmlformats.org/officeDocument/2006/relationships/image" Target="../media/image552.svg"/><Relationship Id="rId10" Type="http://schemas.openxmlformats.org/officeDocument/2006/relationships/image" Target="../media/image547.png"/><Relationship Id="rId4" Type="http://schemas.openxmlformats.org/officeDocument/2006/relationships/image" Target="../media/image410.png"/><Relationship Id="rId9" Type="http://schemas.openxmlformats.org/officeDocument/2006/relationships/image" Target="../media/image355.svg"/><Relationship Id="rId14" Type="http://schemas.openxmlformats.org/officeDocument/2006/relationships/image" Target="../media/image551.png"/></Relationships>
</file>

<file path=ppt/slides/_rels/slide193.xml.rels><?xml version="1.0" encoding="UTF-8" standalone="yes"?>
<Relationships xmlns="http://schemas.openxmlformats.org/package/2006/relationships"><Relationship Id="rId8" Type="http://schemas.openxmlformats.org/officeDocument/2006/relationships/image" Target="../media/image354.png"/><Relationship Id="rId13" Type="http://schemas.openxmlformats.org/officeDocument/2006/relationships/image" Target="../media/image556.svg"/><Relationship Id="rId3" Type="http://schemas.openxmlformats.org/officeDocument/2006/relationships/image" Target="../media/image544.svg"/><Relationship Id="rId7" Type="http://schemas.openxmlformats.org/officeDocument/2006/relationships/image" Target="../media/image413.svg"/><Relationship Id="rId12" Type="http://schemas.openxmlformats.org/officeDocument/2006/relationships/image" Target="../media/image555.png"/><Relationship Id="rId2" Type="http://schemas.openxmlformats.org/officeDocument/2006/relationships/image" Target="../media/image543.png"/><Relationship Id="rId1" Type="http://schemas.openxmlformats.org/officeDocument/2006/relationships/slideLayout" Target="../slideLayouts/slideLayout4.xml"/><Relationship Id="rId6" Type="http://schemas.openxmlformats.org/officeDocument/2006/relationships/image" Target="../media/image412.png"/><Relationship Id="rId11" Type="http://schemas.openxmlformats.org/officeDocument/2006/relationships/image" Target="../media/image554.svg"/><Relationship Id="rId5" Type="http://schemas.openxmlformats.org/officeDocument/2006/relationships/image" Target="../media/image411.svg"/><Relationship Id="rId15" Type="http://schemas.openxmlformats.org/officeDocument/2006/relationships/image" Target="../media/image558.svg"/><Relationship Id="rId10" Type="http://schemas.openxmlformats.org/officeDocument/2006/relationships/image" Target="../media/image553.png"/><Relationship Id="rId4" Type="http://schemas.openxmlformats.org/officeDocument/2006/relationships/image" Target="../media/image410.png"/><Relationship Id="rId9" Type="http://schemas.openxmlformats.org/officeDocument/2006/relationships/image" Target="../media/image355.svg"/><Relationship Id="rId14" Type="http://schemas.openxmlformats.org/officeDocument/2006/relationships/image" Target="../media/image557.png"/></Relationships>
</file>

<file path=ppt/slides/_rels/slide19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hyperlink" Target="https://docs.aws.amazon.com/ja_jp/IAM/latest/UserGuide/what-is-access-analyzer.html" TargetMode="External"/><Relationship Id="rId4" Type="http://schemas.openxmlformats.org/officeDocument/2006/relationships/hyperlink" Target="https://docs.aws.amazon.com/ja_jp/IAM/latest/UserGuide/access-analyzer-resources.html" TargetMode="External"/></Relationships>
</file>

<file path=ppt/slides/_rels/slide195.xml.rels><?xml version="1.0" encoding="UTF-8" standalone="yes"?>
<Relationships xmlns="http://schemas.openxmlformats.org/package/2006/relationships"><Relationship Id="rId2" Type="http://schemas.openxmlformats.org/officeDocument/2006/relationships/image" Target="../media/image55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216.svg"/><Relationship Id="rId7" Type="http://schemas.openxmlformats.org/officeDocument/2006/relationships/image" Target="../media/image561.sv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560.png"/><Relationship Id="rId5" Type="http://schemas.openxmlformats.org/officeDocument/2006/relationships/image" Target="../media/image195.svg"/><Relationship Id="rId4" Type="http://schemas.openxmlformats.org/officeDocument/2006/relationships/image" Target="../media/image194.png"/><Relationship Id="rId9" Type="http://schemas.openxmlformats.org/officeDocument/2006/relationships/image" Target="../media/image138.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9.xml.rels><?xml version="1.0" encoding="UTF-8" standalone="yes"?>
<Relationships xmlns="http://schemas.openxmlformats.org/package/2006/relationships"><Relationship Id="rId8" Type="http://schemas.openxmlformats.org/officeDocument/2006/relationships/slide" Target="slide220.xml"/><Relationship Id="rId3" Type="http://schemas.openxmlformats.org/officeDocument/2006/relationships/slide" Target="slide207.xml"/><Relationship Id="rId7" Type="http://schemas.openxmlformats.org/officeDocument/2006/relationships/slide" Target="slide228.xml"/><Relationship Id="rId2" Type="http://schemas.openxmlformats.org/officeDocument/2006/relationships/slide" Target="slide205.xml"/><Relationship Id="rId1" Type="http://schemas.openxmlformats.org/officeDocument/2006/relationships/slideLayout" Target="../slideLayouts/slideLayout4.xml"/><Relationship Id="rId6" Type="http://schemas.openxmlformats.org/officeDocument/2006/relationships/slide" Target="slide226.xml"/><Relationship Id="rId5" Type="http://schemas.openxmlformats.org/officeDocument/2006/relationships/slide" Target="slide225.xml"/><Relationship Id="rId4" Type="http://schemas.openxmlformats.org/officeDocument/2006/relationships/slide" Target="slide2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hyperlink" Target="https://aws.amazon.com/jp/products/security/?nc=sn&amp;loc=2" TargetMode="External"/><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hyperlink" Target="https://wa.aws.amazon.com/wellarchitected/2020-07-02T19-33-23/wat.question.SEC_10.ja.html"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hyperlink" Target="https://docs.aws.amazon.com/ja_jp/whitepapers/latest/aws-security-incident-response-guide/aws-security-incident-response-guide.html" TargetMode="Externa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hyperlink" Target="http://www.jpcert.or.jp/ed/2002/ed020002.tx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cve.mitre.org/cve/?ref=wellarchitected" TargetMode="External"/><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hyperlink" Target="http://www.jpcert.or.jp/ed/2002/ed020002.txt" TargetMode="Externa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hyperlink" Target="http://www.jpcert.or.jp/ed/2002/ed020002.txt" TargetMode="Externa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56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8" Type="http://schemas.openxmlformats.org/officeDocument/2006/relationships/image" Target="../media/image568.png"/><Relationship Id="rId13" Type="http://schemas.openxmlformats.org/officeDocument/2006/relationships/image" Target="../media/image267.png"/><Relationship Id="rId18" Type="http://schemas.openxmlformats.org/officeDocument/2006/relationships/image" Target="../media/image574.png"/><Relationship Id="rId3" Type="http://schemas.openxmlformats.org/officeDocument/2006/relationships/image" Target="../media/image563.png"/><Relationship Id="rId21" Type="http://schemas.openxmlformats.org/officeDocument/2006/relationships/image" Target="../media/image577.png"/><Relationship Id="rId7" Type="http://schemas.openxmlformats.org/officeDocument/2006/relationships/image" Target="../media/image567.png"/><Relationship Id="rId12" Type="http://schemas.openxmlformats.org/officeDocument/2006/relationships/image" Target="../media/image316.svg"/><Relationship Id="rId17" Type="http://schemas.openxmlformats.org/officeDocument/2006/relationships/image" Target="../media/image573.png"/><Relationship Id="rId25" Type="http://schemas.openxmlformats.org/officeDocument/2006/relationships/image" Target="../media/image239.png"/><Relationship Id="rId2" Type="http://schemas.openxmlformats.org/officeDocument/2006/relationships/notesSlide" Target="../notesSlides/notesSlide134.xml"/><Relationship Id="rId16" Type="http://schemas.openxmlformats.org/officeDocument/2006/relationships/image" Target="../media/image572.png"/><Relationship Id="rId20" Type="http://schemas.openxmlformats.org/officeDocument/2006/relationships/image" Target="../media/image576.png"/><Relationship Id="rId1" Type="http://schemas.openxmlformats.org/officeDocument/2006/relationships/slideLayout" Target="../slideLayouts/slideLayout2.xml"/><Relationship Id="rId6" Type="http://schemas.openxmlformats.org/officeDocument/2006/relationships/image" Target="../media/image566.png"/><Relationship Id="rId11" Type="http://schemas.openxmlformats.org/officeDocument/2006/relationships/image" Target="../media/image263.png"/><Relationship Id="rId24" Type="http://schemas.openxmlformats.org/officeDocument/2006/relationships/image" Target="../media/image88.svg"/><Relationship Id="rId5" Type="http://schemas.openxmlformats.org/officeDocument/2006/relationships/image" Target="../media/image565.png"/><Relationship Id="rId15" Type="http://schemas.openxmlformats.org/officeDocument/2006/relationships/image" Target="../media/image571.png"/><Relationship Id="rId23" Type="http://schemas.openxmlformats.org/officeDocument/2006/relationships/image" Target="../media/image87.png"/><Relationship Id="rId10" Type="http://schemas.openxmlformats.org/officeDocument/2006/relationships/image" Target="../media/image570.png"/><Relationship Id="rId19" Type="http://schemas.openxmlformats.org/officeDocument/2006/relationships/image" Target="../media/image575.png"/><Relationship Id="rId4" Type="http://schemas.openxmlformats.org/officeDocument/2006/relationships/image" Target="../media/image564.png"/><Relationship Id="rId9" Type="http://schemas.openxmlformats.org/officeDocument/2006/relationships/image" Target="../media/image569.png"/><Relationship Id="rId14" Type="http://schemas.openxmlformats.org/officeDocument/2006/relationships/image" Target="../media/image319.svg"/><Relationship Id="rId22" Type="http://schemas.openxmlformats.org/officeDocument/2006/relationships/image" Target="../media/image214.png"/></Relationships>
</file>

<file path=ppt/slides/_rels/slide21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578.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8" Type="http://schemas.openxmlformats.org/officeDocument/2006/relationships/image" Target="../media/image582.png"/><Relationship Id="rId13" Type="http://schemas.openxmlformats.org/officeDocument/2006/relationships/image" Target="../media/image587.svg"/><Relationship Id="rId3" Type="http://schemas.openxmlformats.org/officeDocument/2006/relationships/image" Target="../media/image195.svg"/><Relationship Id="rId7" Type="http://schemas.openxmlformats.org/officeDocument/2006/relationships/image" Target="../media/image581.svg"/><Relationship Id="rId12" Type="http://schemas.openxmlformats.org/officeDocument/2006/relationships/image" Target="../media/image586.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580.png"/><Relationship Id="rId11" Type="http://schemas.openxmlformats.org/officeDocument/2006/relationships/image" Target="../media/image585.svg"/><Relationship Id="rId5" Type="http://schemas.openxmlformats.org/officeDocument/2006/relationships/image" Target="../media/image579.svg"/><Relationship Id="rId10" Type="http://schemas.openxmlformats.org/officeDocument/2006/relationships/image" Target="../media/image584.png"/><Relationship Id="rId4" Type="http://schemas.openxmlformats.org/officeDocument/2006/relationships/image" Target="../media/image41.png"/><Relationship Id="rId9" Type="http://schemas.openxmlformats.org/officeDocument/2006/relationships/image" Target="../media/image583.svg"/><Relationship Id="rId14" Type="http://schemas.openxmlformats.org/officeDocument/2006/relationships/image" Target="../media/image239.png"/></Relationships>
</file>

<file path=ppt/slides/_rels/slide217.xml.rels><?xml version="1.0" encoding="UTF-8" standalone="yes"?>
<Relationships xmlns="http://schemas.openxmlformats.org/package/2006/relationships"><Relationship Id="rId3" Type="http://schemas.openxmlformats.org/officeDocument/2006/relationships/image" Target="../media/image589.svg"/><Relationship Id="rId2" Type="http://schemas.openxmlformats.org/officeDocument/2006/relationships/image" Target="../media/image58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8" Type="http://schemas.openxmlformats.org/officeDocument/2006/relationships/image" Target="../media/image595.svg"/><Relationship Id="rId13" Type="http://schemas.openxmlformats.org/officeDocument/2006/relationships/image" Target="../media/image600.png"/><Relationship Id="rId18" Type="http://schemas.openxmlformats.org/officeDocument/2006/relationships/image" Target="../media/image602.png"/><Relationship Id="rId3" Type="http://schemas.openxmlformats.org/officeDocument/2006/relationships/image" Target="../media/image590.png"/><Relationship Id="rId21" Type="http://schemas.openxmlformats.org/officeDocument/2006/relationships/image" Target="../media/image588.png"/><Relationship Id="rId7" Type="http://schemas.openxmlformats.org/officeDocument/2006/relationships/image" Target="../media/image594.png"/><Relationship Id="rId12" Type="http://schemas.openxmlformats.org/officeDocument/2006/relationships/image" Target="../media/image599.svg"/><Relationship Id="rId17" Type="http://schemas.openxmlformats.org/officeDocument/2006/relationships/image" Target="../media/image64.svg"/><Relationship Id="rId2" Type="http://schemas.openxmlformats.org/officeDocument/2006/relationships/notesSlide" Target="../notesSlides/notesSlide135.xml"/><Relationship Id="rId16" Type="http://schemas.openxmlformats.org/officeDocument/2006/relationships/image" Target="../media/image63.png"/><Relationship Id="rId20" Type="http://schemas.openxmlformats.org/officeDocument/2006/relationships/image" Target="../media/image603.png"/><Relationship Id="rId1" Type="http://schemas.openxmlformats.org/officeDocument/2006/relationships/slideLayout" Target="../slideLayouts/slideLayout2.xml"/><Relationship Id="rId6" Type="http://schemas.openxmlformats.org/officeDocument/2006/relationships/image" Target="../media/image593.png"/><Relationship Id="rId11" Type="http://schemas.openxmlformats.org/officeDocument/2006/relationships/image" Target="../media/image598.png"/><Relationship Id="rId5" Type="http://schemas.openxmlformats.org/officeDocument/2006/relationships/image" Target="../media/image592.png"/><Relationship Id="rId15" Type="http://schemas.openxmlformats.org/officeDocument/2006/relationships/image" Target="../media/image250.png"/><Relationship Id="rId10" Type="http://schemas.openxmlformats.org/officeDocument/2006/relationships/image" Target="../media/image597.svg"/><Relationship Id="rId19" Type="http://schemas.openxmlformats.org/officeDocument/2006/relationships/image" Target="../media/image239.png"/><Relationship Id="rId4" Type="http://schemas.openxmlformats.org/officeDocument/2006/relationships/image" Target="../media/image591.png"/><Relationship Id="rId9" Type="http://schemas.openxmlformats.org/officeDocument/2006/relationships/image" Target="../media/image596.png"/><Relationship Id="rId14" Type="http://schemas.openxmlformats.org/officeDocument/2006/relationships/image" Target="../media/image601.png"/><Relationship Id="rId22" Type="http://schemas.openxmlformats.org/officeDocument/2006/relationships/image" Target="../media/image589.svg"/></Relationships>
</file>

<file path=ppt/slides/_rels/slide219.xml.rels><?xml version="1.0" encoding="UTF-8" standalone="yes"?>
<Relationships xmlns="http://schemas.openxmlformats.org/package/2006/relationships"><Relationship Id="rId8" Type="http://schemas.openxmlformats.org/officeDocument/2006/relationships/image" Target="../media/image378.png"/><Relationship Id="rId3" Type="http://schemas.openxmlformats.org/officeDocument/2006/relationships/image" Target="../media/image605.svg"/><Relationship Id="rId7" Type="http://schemas.openxmlformats.org/officeDocument/2006/relationships/image" Target="../media/image353.svg"/><Relationship Id="rId2" Type="http://schemas.openxmlformats.org/officeDocument/2006/relationships/image" Target="../media/image604.png"/><Relationship Id="rId1" Type="http://schemas.openxmlformats.org/officeDocument/2006/relationships/slideLayout" Target="../slideLayouts/slideLayout4.xml"/><Relationship Id="rId6" Type="http://schemas.openxmlformats.org/officeDocument/2006/relationships/image" Target="../media/image352.png"/><Relationship Id="rId5" Type="http://schemas.openxmlformats.org/officeDocument/2006/relationships/image" Target="../media/image607.svg"/><Relationship Id="rId10" Type="http://schemas.openxmlformats.org/officeDocument/2006/relationships/image" Target="../media/image608.png"/><Relationship Id="rId4" Type="http://schemas.openxmlformats.org/officeDocument/2006/relationships/image" Target="../media/image606.png"/><Relationship Id="rId9" Type="http://schemas.openxmlformats.org/officeDocument/2006/relationships/image" Target="../media/image379.svg"/></Relationships>
</file>

<file path=ppt/slides/_rels/slide22.xml.rels><?xml version="1.0" encoding="UTF-8" standalone="yes"?>
<Relationships xmlns="http://schemas.openxmlformats.org/package/2006/relationships"><Relationship Id="rId3" Type="http://schemas.openxmlformats.org/officeDocument/2006/relationships/hyperlink" Target="https://aws.amazon.com/jp/security/security-bulletins/?card-body.sort-by=item.additionalFields.bulletinDateSort&amp;card-body.sort-order=desc&amp;awsf.bulletins-year=year%232009&amp;awsf.bulletins-flag=*all" TargetMode="External"/><Relationship Id="rId7" Type="http://schemas.openxmlformats.org/officeDocument/2006/relationships/hyperlink" Target="https://docs.aws.amazon.com/ja_jp/index.html"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aws.amazon.com/jp/blogs/security/?ref=wellarchitected" TargetMode="External"/><Relationship Id="rId5" Type="http://schemas.openxmlformats.org/officeDocument/2006/relationships/hyperlink" Target="https://aws.amazon.com/jp/blogs/news/tag/%E3%82%BB%E3%82%AD%E3%83%A5%E3%83%AA%E3%83%86%E3%82%A3/" TargetMode="External"/><Relationship Id="rId4" Type="http://schemas.openxmlformats.org/officeDocument/2006/relationships/hyperlink" Target="https://wellarchitectedlabs.com/?ref=wellarchitected" TargetMode="External"/></Relationships>
</file>

<file path=ppt/slides/_rels/slide220.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126.svg"/><Relationship Id="rId18" Type="http://schemas.openxmlformats.org/officeDocument/2006/relationships/image" Target="../media/image615.png"/><Relationship Id="rId3" Type="http://schemas.openxmlformats.org/officeDocument/2006/relationships/image" Target="../media/image610.svg"/><Relationship Id="rId7" Type="http://schemas.openxmlformats.org/officeDocument/2006/relationships/image" Target="../media/image434.svg"/><Relationship Id="rId12" Type="http://schemas.openxmlformats.org/officeDocument/2006/relationships/image" Target="../media/image125.png"/><Relationship Id="rId17" Type="http://schemas.openxmlformats.org/officeDocument/2006/relationships/image" Target="../media/image614.svg"/><Relationship Id="rId2" Type="http://schemas.openxmlformats.org/officeDocument/2006/relationships/image" Target="../media/image609.png"/><Relationship Id="rId16" Type="http://schemas.openxmlformats.org/officeDocument/2006/relationships/image" Target="../media/image613.png"/><Relationship Id="rId1" Type="http://schemas.openxmlformats.org/officeDocument/2006/relationships/slideLayout" Target="../slideLayouts/slideLayout4.xml"/><Relationship Id="rId6" Type="http://schemas.openxmlformats.org/officeDocument/2006/relationships/image" Target="../media/image433.png"/><Relationship Id="rId11" Type="http://schemas.openxmlformats.org/officeDocument/2006/relationships/image" Target="../media/image357.svg"/><Relationship Id="rId5" Type="http://schemas.openxmlformats.org/officeDocument/2006/relationships/image" Target="../media/image612.svg"/><Relationship Id="rId15" Type="http://schemas.openxmlformats.org/officeDocument/2006/relationships/image" Target="../media/image64.svg"/><Relationship Id="rId10" Type="http://schemas.openxmlformats.org/officeDocument/2006/relationships/image" Target="../media/image356.png"/><Relationship Id="rId19" Type="http://schemas.openxmlformats.org/officeDocument/2006/relationships/image" Target="../media/image616.svg"/><Relationship Id="rId4" Type="http://schemas.openxmlformats.org/officeDocument/2006/relationships/image" Target="../media/image611.png"/><Relationship Id="rId9" Type="http://schemas.openxmlformats.org/officeDocument/2006/relationships/image" Target="../media/image444.svg"/><Relationship Id="rId14" Type="http://schemas.openxmlformats.org/officeDocument/2006/relationships/image" Target="../media/image6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587.svg"/><Relationship Id="rId7" Type="http://schemas.openxmlformats.org/officeDocument/2006/relationships/image" Target="../media/image239.png"/><Relationship Id="rId2" Type="http://schemas.openxmlformats.org/officeDocument/2006/relationships/image" Target="../media/image586.png"/><Relationship Id="rId1" Type="http://schemas.openxmlformats.org/officeDocument/2006/relationships/slideLayout" Target="../slideLayouts/slideLayout2.xml"/><Relationship Id="rId6" Type="http://schemas.openxmlformats.org/officeDocument/2006/relationships/image" Target="../media/image578.png"/><Relationship Id="rId5" Type="http://schemas.openxmlformats.org/officeDocument/2006/relationships/image" Target="../media/image618.svg"/><Relationship Id="rId4" Type="http://schemas.openxmlformats.org/officeDocument/2006/relationships/image" Target="../media/image617.png"/></Relationships>
</file>

<file path=ppt/slides/_rels/slide224.xml.rels><?xml version="1.0" encoding="UTF-8" standalone="yes"?>
<Relationships xmlns="http://schemas.openxmlformats.org/package/2006/relationships"><Relationship Id="rId8" Type="http://schemas.openxmlformats.org/officeDocument/2006/relationships/image" Target="../media/image623.png"/><Relationship Id="rId3" Type="http://schemas.openxmlformats.org/officeDocument/2006/relationships/image" Target="../media/image620.png"/><Relationship Id="rId7" Type="http://schemas.openxmlformats.org/officeDocument/2006/relationships/image" Target="../media/image141.png"/><Relationship Id="rId12" Type="http://schemas.openxmlformats.org/officeDocument/2006/relationships/image" Target="../media/image239.png"/><Relationship Id="rId2" Type="http://schemas.openxmlformats.org/officeDocument/2006/relationships/image" Target="../media/image619.png"/><Relationship Id="rId1" Type="http://schemas.openxmlformats.org/officeDocument/2006/relationships/slideLayout" Target="../slideLayouts/slideLayout2.xml"/><Relationship Id="rId6" Type="http://schemas.openxmlformats.org/officeDocument/2006/relationships/image" Target="../media/image512.png"/><Relationship Id="rId11" Type="http://schemas.openxmlformats.org/officeDocument/2006/relationships/image" Target="../media/image135.png"/><Relationship Id="rId5" Type="http://schemas.openxmlformats.org/officeDocument/2006/relationships/image" Target="../media/image622.png"/><Relationship Id="rId10" Type="http://schemas.openxmlformats.org/officeDocument/2006/relationships/image" Target="../media/image625.png"/><Relationship Id="rId4" Type="http://schemas.openxmlformats.org/officeDocument/2006/relationships/image" Target="../media/image621.png"/><Relationship Id="rId9" Type="http://schemas.openxmlformats.org/officeDocument/2006/relationships/image" Target="../media/image624.png"/></Relationships>
</file>

<file path=ppt/slides/_rels/slide225.xml.rels><?xml version="1.0" encoding="UTF-8" standalone="yes"?>
<Relationships xmlns="http://schemas.openxmlformats.org/package/2006/relationships"><Relationship Id="rId3" Type="http://schemas.openxmlformats.org/officeDocument/2006/relationships/image" Target="../media/image627.svg"/><Relationship Id="rId2" Type="http://schemas.openxmlformats.org/officeDocument/2006/relationships/image" Target="../media/image626.png"/><Relationship Id="rId1" Type="http://schemas.openxmlformats.org/officeDocument/2006/relationships/slideLayout" Target="../slideLayouts/slideLayout4.xml"/><Relationship Id="rId5" Type="http://schemas.openxmlformats.org/officeDocument/2006/relationships/image" Target="../media/image88.svg"/><Relationship Id="rId4" Type="http://schemas.openxmlformats.org/officeDocument/2006/relationships/image" Target="../media/image87.png"/></Relationships>
</file>

<file path=ppt/slides/_rels/slide226.xml.rels><?xml version="1.0" encoding="UTF-8" standalone="yes"?>
<Relationships xmlns="http://schemas.openxmlformats.org/package/2006/relationships"><Relationship Id="rId8" Type="http://schemas.openxmlformats.org/officeDocument/2006/relationships/image" Target="../media/image630.png"/><Relationship Id="rId13" Type="http://schemas.openxmlformats.org/officeDocument/2006/relationships/image" Target="../media/image361.svg"/><Relationship Id="rId18" Type="http://schemas.openxmlformats.org/officeDocument/2006/relationships/image" Target="../media/image634.png"/><Relationship Id="rId3" Type="http://schemas.openxmlformats.org/officeDocument/2006/relationships/image" Target="../media/image351.svg"/><Relationship Id="rId7" Type="http://schemas.openxmlformats.org/officeDocument/2006/relationships/image" Target="../media/image629.svg"/><Relationship Id="rId12" Type="http://schemas.openxmlformats.org/officeDocument/2006/relationships/image" Target="../media/image360.png"/><Relationship Id="rId17" Type="http://schemas.openxmlformats.org/officeDocument/2006/relationships/image" Target="../media/image633.svg"/><Relationship Id="rId2" Type="http://schemas.openxmlformats.org/officeDocument/2006/relationships/image" Target="../media/image350.png"/><Relationship Id="rId16" Type="http://schemas.openxmlformats.org/officeDocument/2006/relationships/image" Target="../media/image632.png"/><Relationship Id="rId1" Type="http://schemas.openxmlformats.org/officeDocument/2006/relationships/slideLayout" Target="../slideLayouts/slideLayout4.xml"/><Relationship Id="rId6" Type="http://schemas.openxmlformats.org/officeDocument/2006/relationships/image" Target="../media/image628.png"/><Relationship Id="rId11" Type="http://schemas.openxmlformats.org/officeDocument/2006/relationships/image" Target="../media/image434.svg"/><Relationship Id="rId5" Type="http://schemas.openxmlformats.org/officeDocument/2006/relationships/image" Target="../media/image442.svg"/><Relationship Id="rId15" Type="http://schemas.openxmlformats.org/officeDocument/2006/relationships/image" Target="../media/image554.svg"/><Relationship Id="rId10" Type="http://schemas.openxmlformats.org/officeDocument/2006/relationships/image" Target="../media/image433.png"/><Relationship Id="rId19" Type="http://schemas.openxmlformats.org/officeDocument/2006/relationships/image" Target="../media/image635.svg"/><Relationship Id="rId4" Type="http://schemas.openxmlformats.org/officeDocument/2006/relationships/image" Target="../media/image441.png"/><Relationship Id="rId9" Type="http://schemas.openxmlformats.org/officeDocument/2006/relationships/image" Target="../media/image631.svg"/><Relationship Id="rId14" Type="http://schemas.openxmlformats.org/officeDocument/2006/relationships/image" Target="../media/image553.png"/></Relationships>
</file>

<file path=ppt/slides/_rels/slide227.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635.sv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hyperlink" Target="https://d1.awsstatic.com/whitepapers/aws_security_incident_response.pdf" TargetMode="External"/><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aws.amazon.com/jp/blogs/mt/introducing-aws-cloudformation-guard-2-0/"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aws.amazon.com/jp/blogs/security/integrating-aws-cloudformation-security-tests-with-aws-security-hub-and-aws-codebuild-reports/"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1.xml.rels><?xml version="1.0" encoding="UTF-8" standalone="yes"?>
<Relationships xmlns="http://schemas.openxmlformats.org/package/2006/relationships"><Relationship Id="rId8" Type="http://schemas.openxmlformats.org/officeDocument/2006/relationships/slide" Target="slide245.xml"/><Relationship Id="rId3" Type="http://schemas.openxmlformats.org/officeDocument/2006/relationships/slide" Target="slide233.xml"/><Relationship Id="rId7" Type="http://schemas.openxmlformats.org/officeDocument/2006/relationships/slide" Target="slide241.xml"/><Relationship Id="rId2" Type="http://schemas.openxmlformats.org/officeDocument/2006/relationships/slide" Target="slide232.xml"/><Relationship Id="rId1" Type="http://schemas.openxmlformats.org/officeDocument/2006/relationships/slideLayout" Target="../slideLayouts/slideLayout4.xml"/><Relationship Id="rId6" Type="http://schemas.openxmlformats.org/officeDocument/2006/relationships/slide" Target="slide239.xml"/><Relationship Id="rId5" Type="http://schemas.openxmlformats.org/officeDocument/2006/relationships/slide" Target="slide238.xml"/><Relationship Id="rId4" Type="http://schemas.openxmlformats.org/officeDocument/2006/relationships/slide" Target="slide236.xml"/><Relationship Id="rId9" Type="http://schemas.openxmlformats.org/officeDocument/2006/relationships/slide" Target="slide246.xml"/></Relationships>
</file>

<file path=ppt/slides/_rels/slide232.xml.rels><?xml version="1.0" encoding="UTF-8" standalone="yes"?>
<Relationships xmlns="http://schemas.openxmlformats.org/package/2006/relationships"><Relationship Id="rId2" Type="http://schemas.openxmlformats.org/officeDocument/2006/relationships/hyperlink" Target="https://catalog.workshops.aws/threatmodel/en-US" TargetMode="Externa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423.svg"/><Relationship Id="rId18" Type="http://schemas.openxmlformats.org/officeDocument/2006/relationships/image" Target="../media/image354.png"/><Relationship Id="rId3" Type="http://schemas.openxmlformats.org/officeDocument/2006/relationships/hyperlink" Target="https://en.wikipedia.org/wiki/Dynamic_application_security_testing" TargetMode="External"/><Relationship Id="rId21" Type="http://schemas.openxmlformats.org/officeDocument/2006/relationships/image" Target="../media/image74.svg"/><Relationship Id="rId7" Type="http://schemas.openxmlformats.org/officeDocument/2006/relationships/image" Target="../media/image54.svg"/><Relationship Id="rId12" Type="http://schemas.openxmlformats.org/officeDocument/2006/relationships/image" Target="../media/image422.png"/><Relationship Id="rId17" Type="http://schemas.openxmlformats.org/officeDocument/2006/relationships/image" Target="../media/image68.svg"/><Relationship Id="rId2" Type="http://schemas.openxmlformats.org/officeDocument/2006/relationships/hyperlink" Target="https://en.wikipedia.org/wiki/Static_application_security_testing" TargetMode="External"/><Relationship Id="rId16" Type="http://schemas.openxmlformats.org/officeDocument/2006/relationships/image" Target="../media/image67.png"/><Relationship Id="rId20"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53.png"/><Relationship Id="rId11" Type="http://schemas.openxmlformats.org/officeDocument/2006/relationships/image" Target="../media/image60.svg"/><Relationship Id="rId5" Type="http://schemas.openxmlformats.org/officeDocument/2006/relationships/hyperlink" Target="https://circleci.com/ja/blog/sast-vs-dast-when-to-use-them/" TargetMode="External"/><Relationship Id="rId15" Type="http://schemas.openxmlformats.org/officeDocument/2006/relationships/image" Target="../media/image72.svg"/><Relationship Id="rId23" Type="http://schemas.openxmlformats.org/officeDocument/2006/relationships/hyperlink" Target="https://www.zaproxy.org/" TargetMode="External"/><Relationship Id="rId10" Type="http://schemas.openxmlformats.org/officeDocument/2006/relationships/image" Target="../media/image59.png"/><Relationship Id="rId19" Type="http://schemas.openxmlformats.org/officeDocument/2006/relationships/image" Target="../media/image355.svg"/><Relationship Id="rId4" Type="http://schemas.openxmlformats.org/officeDocument/2006/relationships/hyperlink" Target="https://ja.wikipedia.org/wiki/%E3%83%9A%E3%83%8D%E3%83%88%E3%83%AC%E3%83%BC%E3%82%B7%E3%83%A7%E3%83%B3%E3%83%86%E3%82%B9%E3%83%88" TargetMode="External"/><Relationship Id="rId9" Type="http://schemas.openxmlformats.org/officeDocument/2006/relationships/image" Target="../media/image56.svg"/><Relationship Id="rId14" Type="http://schemas.openxmlformats.org/officeDocument/2006/relationships/image" Target="../media/image71.png"/><Relationship Id="rId22" Type="http://schemas.openxmlformats.org/officeDocument/2006/relationships/hyperlink" Target="https://catalog.workshops.aws/sec4devs/en-US"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4.svg"/><Relationship Id="rId7" Type="http://schemas.openxmlformats.org/officeDocument/2006/relationships/image" Target="../media/image637.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636.png"/><Relationship Id="rId11" Type="http://schemas.openxmlformats.org/officeDocument/2006/relationships/image" Target="../media/image74.svg"/><Relationship Id="rId5" Type="http://schemas.openxmlformats.org/officeDocument/2006/relationships/image" Target="../media/image359.png"/><Relationship Id="rId10" Type="http://schemas.openxmlformats.org/officeDocument/2006/relationships/image" Target="../media/image73.png"/><Relationship Id="rId4" Type="http://schemas.openxmlformats.org/officeDocument/2006/relationships/image" Target="../media/image358.png"/><Relationship Id="rId9" Type="http://schemas.openxmlformats.org/officeDocument/2006/relationships/image" Target="../media/image64.svg"/></Relationships>
</file>

<file path=ppt/slides/_rels/slide236.xml.rels><?xml version="1.0" encoding="UTF-8" standalone="yes"?>
<Relationships xmlns="http://schemas.openxmlformats.org/package/2006/relationships"><Relationship Id="rId2" Type="http://schemas.openxmlformats.org/officeDocument/2006/relationships/hyperlink" Target="https://aws.amazon.com/blogs/security/how-to-approach-threat-modeling/" TargetMode="External"/><Relationship Id="rId1" Type="http://schemas.openxmlformats.org/officeDocument/2006/relationships/slideLayout" Target="../slideLayouts/slideLayout4.xml"/></Relationships>
</file>

<file path=ppt/slides/_rels/slide237.xml.rels><?xml version="1.0" encoding="UTF-8" standalone="yes"?>
<Relationships xmlns="http://schemas.openxmlformats.org/package/2006/relationships"><Relationship Id="rId3" Type="http://schemas.openxmlformats.org/officeDocument/2006/relationships/hyperlink" Target="https://aws.amazon.com/jp/security/ddos-simulation-testing/" TargetMode="External"/><Relationship Id="rId2" Type="http://schemas.openxmlformats.org/officeDocument/2006/relationships/hyperlink" Target="https://aws.amazon.com/jp/security/penetration-testing/?nc1=h_ls" TargetMode="Externa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240.xml.rels><?xml version="1.0" encoding="UTF-8" standalone="yes"?>
<Relationships xmlns="http://schemas.openxmlformats.org/package/2006/relationships"><Relationship Id="rId3" Type="http://schemas.openxmlformats.org/officeDocument/2006/relationships/image" Target="../media/image638.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639.svg"/></Relationships>
</file>

<file path=ppt/slides/_rels/slide241.xml.rels><?xml version="1.0" encoding="UTF-8" standalone="yes"?>
<Relationships xmlns="http://schemas.openxmlformats.org/package/2006/relationships"><Relationship Id="rId3" Type="http://schemas.openxmlformats.org/officeDocument/2006/relationships/hyperlink" Target="https://12factor.net/ja/" TargetMode="External"/><Relationship Id="rId2" Type="http://schemas.openxmlformats.org/officeDocument/2006/relationships/hyperlink" Target="https://docs.aws.amazon.com/whitepapers/latest/organizing-your-aws-environment/organizing-your-aws-environment.html" TargetMode="Externa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641.svg"/><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642.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hyperlink" Target="https://aws.amazon.com/blogs/aws/new_deployment_pipelines_reference_architecture_and_-reference_implementations/" TargetMode="External"/><Relationship Id="rId2" Type="http://schemas.openxmlformats.org/officeDocument/2006/relationships/hyperlink" Target="https://pipelines.devops.aws.dev/" TargetMode="External"/><Relationship Id="rId1" Type="http://schemas.openxmlformats.org/officeDocument/2006/relationships/slideLayout" Target="../slideLayouts/slideLayout4.xml"/><Relationship Id="rId4" Type="http://schemas.openxmlformats.org/officeDocument/2006/relationships/image" Target="../media/image64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5.png"/><Relationship Id="rId18" Type="http://schemas.openxmlformats.org/officeDocument/2006/relationships/image" Target="../media/image70.svg"/><Relationship Id="rId3" Type="http://schemas.openxmlformats.org/officeDocument/2006/relationships/image" Target="../media/image53.png"/><Relationship Id="rId21" Type="http://schemas.openxmlformats.org/officeDocument/2006/relationships/image" Target="../media/image73.png"/><Relationship Id="rId7" Type="http://schemas.openxmlformats.org/officeDocument/2006/relationships/image" Target="../media/image57.png"/><Relationship Id="rId12" Type="http://schemas.openxmlformats.org/officeDocument/2006/relationships/image" Target="../media/image64.svg"/><Relationship Id="rId17" Type="http://schemas.openxmlformats.org/officeDocument/2006/relationships/image" Target="../media/image69.png"/><Relationship Id="rId2" Type="http://schemas.openxmlformats.org/officeDocument/2006/relationships/hyperlink" Target="https://aws.amazon.com/jp/builders-flash/202208/create-devsecops-pipeline/?awsf.filter-name=*all" TargetMode="External"/><Relationship Id="rId16" Type="http://schemas.openxmlformats.org/officeDocument/2006/relationships/image" Target="../media/image68.svg"/><Relationship Id="rId20" Type="http://schemas.openxmlformats.org/officeDocument/2006/relationships/image" Target="../media/image72.svg"/><Relationship Id="rId1" Type="http://schemas.openxmlformats.org/officeDocument/2006/relationships/slideLayout" Target="../slideLayouts/slideLayout2.xml"/><Relationship Id="rId6" Type="http://schemas.openxmlformats.org/officeDocument/2006/relationships/image" Target="../media/image56.svg"/><Relationship Id="rId11" Type="http://schemas.openxmlformats.org/officeDocument/2006/relationships/image" Target="../media/image63.png"/><Relationship Id="rId5" Type="http://schemas.openxmlformats.org/officeDocument/2006/relationships/image" Target="../media/image55.png"/><Relationship Id="rId15" Type="http://schemas.openxmlformats.org/officeDocument/2006/relationships/image" Target="../media/image67.png"/><Relationship Id="rId10" Type="http://schemas.openxmlformats.org/officeDocument/2006/relationships/image" Target="../media/image60.svg"/><Relationship Id="rId19" Type="http://schemas.openxmlformats.org/officeDocument/2006/relationships/image" Target="../media/image71.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6.svg"/><Relationship Id="rId22" Type="http://schemas.openxmlformats.org/officeDocument/2006/relationships/image" Target="../media/image74.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aws.amazon.com/jp/cloudtrail/faq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hyperlink" Target="https://d1.awsstatic.com/webinars/jp/pdf/services/20210119_AWSBlackbelt_CloudTrail.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8" Type="http://schemas.openxmlformats.org/officeDocument/2006/relationships/slide" Target="slide56.xml"/><Relationship Id="rId13" Type="http://schemas.openxmlformats.org/officeDocument/2006/relationships/slide" Target="slide70.xml"/><Relationship Id="rId3" Type="http://schemas.openxmlformats.org/officeDocument/2006/relationships/slide" Target="slide40.xml"/><Relationship Id="rId7" Type="http://schemas.openxmlformats.org/officeDocument/2006/relationships/slide" Target="slide53.xml"/><Relationship Id="rId12" Type="http://schemas.openxmlformats.org/officeDocument/2006/relationships/slide" Target="slide69.xml"/><Relationship Id="rId2" Type="http://schemas.openxmlformats.org/officeDocument/2006/relationships/slide" Target="slide33.xml"/><Relationship Id="rId16" Type="http://schemas.openxmlformats.org/officeDocument/2006/relationships/slide" Target="slide74.xml"/><Relationship Id="rId1" Type="http://schemas.openxmlformats.org/officeDocument/2006/relationships/slideLayout" Target="../slideLayouts/slideLayout4.xml"/><Relationship Id="rId6" Type="http://schemas.openxmlformats.org/officeDocument/2006/relationships/slide" Target="slide51.xml"/><Relationship Id="rId11" Type="http://schemas.openxmlformats.org/officeDocument/2006/relationships/slide" Target="slide64.xml"/><Relationship Id="rId5" Type="http://schemas.openxmlformats.org/officeDocument/2006/relationships/slide" Target="slide45.xml"/><Relationship Id="rId15" Type="http://schemas.openxmlformats.org/officeDocument/2006/relationships/slide" Target="slide73.xml"/><Relationship Id="rId10" Type="http://schemas.openxmlformats.org/officeDocument/2006/relationships/slide" Target="slide63.xml"/><Relationship Id="rId4" Type="http://schemas.openxmlformats.org/officeDocument/2006/relationships/slide" Target="slide41.xml"/><Relationship Id="rId9" Type="http://schemas.openxmlformats.org/officeDocument/2006/relationships/slide" Target="slide57.xml"/><Relationship Id="rId14" Type="http://schemas.openxmlformats.org/officeDocument/2006/relationships/slide" Target="slide7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20.svg"/></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0.png"/><Relationship Id="rId7" Type="http://schemas.openxmlformats.org/officeDocument/2006/relationships/image" Target="../media/image92.sv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91.png"/><Relationship Id="rId5" Type="http://schemas.openxmlformats.org/officeDocument/2006/relationships/image" Target="../media/image20.svg"/><Relationship Id="rId10" Type="http://schemas.openxmlformats.org/officeDocument/2006/relationships/image" Target="../media/image95.png"/><Relationship Id="rId4" Type="http://schemas.openxmlformats.org/officeDocument/2006/relationships/image" Target="../media/image19.png"/><Relationship Id="rId9" Type="http://schemas.openxmlformats.org/officeDocument/2006/relationships/image" Target="../media/image94.svg"/></Relationships>
</file>

<file path=ppt/slides/_rels/slide38.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90.png"/><Relationship Id="rId7" Type="http://schemas.openxmlformats.org/officeDocument/2006/relationships/image" Target="../media/image91.png"/><Relationship Id="rId12" Type="http://schemas.openxmlformats.org/officeDocument/2006/relationships/image" Target="../media/image94.sv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20.svg"/><Relationship Id="rId11" Type="http://schemas.openxmlformats.org/officeDocument/2006/relationships/image" Target="../media/image93.png"/><Relationship Id="rId5" Type="http://schemas.openxmlformats.org/officeDocument/2006/relationships/image" Target="../media/image19.png"/><Relationship Id="rId10" Type="http://schemas.openxmlformats.org/officeDocument/2006/relationships/image" Target="../media/image98.svg"/><Relationship Id="rId4" Type="http://schemas.openxmlformats.org/officeDocument/2006/relationships/image" Target="../media/image96.png"/><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102.sv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slides/_rels/slide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17.xml"/><Relationship Id="rId7" Type="http://schemas.openxmlformats.org/officeDocument/2006/relationships/slide" Target="slide23.xml"/><Relationship Id="rId2" Type="http://schemas.openxmlformats.org/officeDocument/2006/relationships/slide" Target="slide5.xml"/><Relationship Id="rId1" Type="http://schemas.openxmlformats.org/officeDocument/2006/relationships/slideLayout" Target="../slideLayouts/slideLayout4.xml"/><Relationship Id="rId6" Type="http://schemas.openxmlformats.org/officeDocument/2006/relationships/slide" Target="slide22.xml"/><Relationship Id="rId5" Type="http://schemas.openxmlformats.org/officeDocument/2006/relationships/slide" Target="slide21.xml"/><Relationship Id="rId4" Type="http://schemas.openxmlformats.org/officeDocument/2006/relationships/slide" Target="slide20.xml"/><Relationship Id="rId9" Type="http://schemas.openxmlformats.org/officeDocument/2006/relationships/slide" Target="slide2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5.xml"/><Relationship Id="rId6" Type="http://schemas.openxmlformats.org/officeDocument/2006/relationships/image" Target="../media/image111.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5.xml"/><Relationship Id="rId5" Type="http://schemas.openxmlformats.org/officeDocument/2006/relationships/image" Target="../media/image119.png"/><Relationship Id="rId4" Type="http://schemas.openxmlformats.org/officeDocument/2006/relationships/image" Target="../media/image118.png"/></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5.xml"/><Relationship Id="rId4" Type="http://schemas.openxmlformats.org/officeDocument/2006/relationships/image" Target="../media/image1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87.png"/><Relationship Id="rId7" Type="http://schemas.openxmlformats.org/officeDocument/2006/relationships/image" Target="../media/image123.png"/><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88.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docs.aws.amazon.com/ja_jp/IAM/latest/UserGuide/id_roles_providers_enable-console-saml.html" TargetMode="External"/><Relationship Id="rId7" Type="http://schemas.openxmlformats.org/officeDocument/2006/relationships/image" Target="../media/image128.svg"/><Relationship Id="rId12" Type="http://schemas.openxmlformats.org/officeDocument/2006/relationships/image" Target="../media/image131.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27.png"/><Relationship Id="rId11" Type="http://schemas.openxmlformats.org/officeDocument/2006/relationships/image" Target="../media/image130.png"/><Relationship Id="rId5" Type="http://schemas.openxmlformats.org/officeDocument/2006/relationships/image" Target="../media/image126.svg"/><Relationship Id="rId10" Type="http://schemas.openxmlformats.org/officeDocument/2006/relationships/image" Target="../media/image129.png"/><Relationship Id="rId4" Type="http://schemas.openxmlformats.org/officeDocument/2006/relationships/image" Target="../media/image125.png"/><Relationship Id="rId9" Type="http://schemas.openxmlformats.org/officeDocument/2006/relationships/image" Target="../media/image64.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49.svg"/><Relationship Id="rId3" Type="http://schemas.openxmlformats.org/officeDocument/2006/relationships/image" Target="../media/image129.png"/><Relationship Id="rId21" Type="http://schemas.openxmlformats.org/officeDocument/2006/relationships/image" Target="../media/image130.png"/><Relationship Id="rId34" Type="http://schemas.openxmlformats.org/officeDocument/2006/relationships/image" Target="../media/image157.sv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svg"/><Relationship Id="rId25" Type="http://schemas.openxmlformats.org/officeDocument/2006/relationships/image" Target="../media/image148.png"/><Relationship Id="rId33" Type="http://schemas.openxmlformats.org/officeDocument/2006/relationships/image" Target="../media/image156.png"/><Relationship Id="rId2" Type="http://schemas.openxmlformats.org/officeDocument/2006/relationships/notesSlide" Target="../notesSlides/notesSlide35.xml"/><Relationship Id="rId16" Type="http://schemas.openxmlformats.org/officeDocument/2006/relationships/image" Target="../media/image142.png"/><Relationship Id="rId20" Type="http://schemas.openxmlformats.org/officeDocument/2006/relationships/image" Target="../media/image20.svg"/><Relationship Id="rId29"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47.svg"/><Relationship Id="rId32" Type="http://schemas.openxmlformats.org/officeDocument/2006/relationships/image" Target="../media/image155.svg"/><Relationship Id="rId5" Type="http://schemas.openxmlformats.org/officeDocument/2006/relationships/image" Target="../media/image64.svg"/><Relationship Id="rId15" Type="http://schemas.openxmlformats.org/officeDocument/2006/relationships/image" Target="../media/image141.png"/><Relationship Id="rId23" Type="http://schemas.openxmlformats.org/officeDocument/2006/relationships/image" Target="../media/image146.png"/><Relationship Id="rId28" Type="http://schemas.openxmlformats.org/officeDocument/2006/relationships/image" Target="../media/image151.svg"/><Relationship Id="rId10" Type="http://schemas.openxmlformats.org/officeDocument/2006/relationships/image" Target="../media/image136.png"/><Relationship Id="rId19" Type="http://schemas.openxmlformats.org/officeDocument/2006/relationships/image" Target="../media/image19.png"/><Relationship Id="rId31" Type="http://schemas.openxmlformats.org/officeDocument/2006/relationships/image" Target="../media/image154.png"/><Relationship Id="rId4" Type="http://schemas.openxmlformats.org/officeDocument/2006/relationships/image" Target="../media/image63.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5.png"/><Relationship Id="rId27" Type="http://schemas.openxmlformats.org/officeDocument/2006/relationships/image" Target="../media/image150.png"/><Relationship Id="rId30" Type="http://schemas.openxmlformats.org/officeDocument/2006/relationships/image" Target="../media/image153.svg"/><Relationship Id="rId8" Type="http://schemas.openxmlformats.org/officeDocument/2006/relationships/image" Target="../media/image134.png"/></Relationships>
</file>

<file path=ppt/slides/_rels/slide51.xml.rels><?xml version="1.0" encoding="UTF-8" standalone="yes"?>
<Relationships xmlns="http://schemas.openxmlformats.org/package/2006/relationships"><Relationship Id="rId2" Type="http://schemas.openxmlformats.org/officeDocument/2006/relationships/hyperlink" Target="https://docs.aws.amazon.com/ja_jp/IAM/latest/UserGuide/id_credentials_access-keys.html#Using_RotateAccessKey"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hyperlink" Target="https://docs.aws.amazon.com/ja_jp/singlesignon/latest/userguide/abac.html" TargetMode="External"/><Relationship Id="rId3" Type="http://schemas.openxmlformats.org/officeDocument/2006/relationships/hyperlink" Target="https://docs.aws.amazon.com/ja_jp/IAM/latest/UserGuide/reference_aws-services-that-work-with-iam.html" TargetMode="External"/><Relationship Id="rId7" Type="http://schemas.openxmlformats.org/officeDocument/2006/relationships/image" Target="../media/image84.pn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 Id="rId9" Type="http://schemas.openxmlformats.org/officeDocument/2006/relationships/image" Target="../media/image162.png"/></Relationships>
</file>

<file path=ppt/slides/_rels/slide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26.xml"/><Relationship Id="rId5" Type="http://schemas.openxmlformats.org/officeDocument/2006/relationships/image" Target="../media/image162.png"/><Relationship Id="rId4" Type="http://schemas.openxmlformats.org/officeDocument/2006/relationships/image" Target="../media/image164.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image" Target="../media/image165.png"/><Relationship Id="rId1" Type="http://schemas.openxmlformats.org/officeDocument/2006/relationships/slideLayout" Target="../slideLayouts/slideLayout23.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60.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41.xml"/><Relationship Id="rId1" Type="http://schemas.openxmlformats.org/officeDocument/2006/relationships/slideLayout" Target="../slideLayouts/slideLayout23.xml"/><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slides/_rels/slide61.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42.xml"/><Relationship Id="rId1" Type="http://schemas.openxmlformats.org/officeDocument/2006/relationships/slideLayout" Target="../slideLayouts/slideLayout23.xml"/><Relationship Id="rId6" Type="http://schemas.openxmlformats.org/officeDocument/2006/relationships/image" Target="../media/image178.svg"/><Relationship Id="rId5" Type="http://schemas.openxmlformats.org/officeDocument/2006/relationships/image" Target="../media/image177.png"/><Relationship Id="rId4" Type="http://schemas.openxmlformats.org/officeDocument/2006/relationships/image" Target="../media/image176.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3.xml"/><Relationship Id="rId5" Type="http://schemas.openxmlformats.org/officeDocument/2006/relationships/hyperlink" Target="https://docs.aws.amazon.com/ja_jp/AmazonS3/latest/userguide/cloudwatch-monitoring.html" TargetMode="External"/><Relationship Id="rId4" Type="http://schemas.openxmlformats.org/officeDocument/2006/relationships/image" Target="../media/image18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image" Target="../media/image23.sv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hyperlink" Target="https://docs.aws.amazon.com/ja_jp/ram/latest/userguide/shareable.html" TargetMode="External"/><Relationship Id="rId2" Type="http://schemas.openxmlformats.org/officeDocument/2006/relationships/hyperlink" Target="https://docs.aws.amazon.com/ja_jp/ram/latest/userguide/what-is.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docs.aws.amazon.com/ja_jp/IAM/latest/UserGuide/what-is-access-analyzer.html?ref=wellarchitected"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hyperlink" Target="https://aws.amazon.com/jp/blogs/security/how-to-use-aws-config-to-monitor-for-and-respond-to-amazon-s3-buckets-allowing-public-access/"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hyperlink" Target="https://docs.aws.amazon.com/ja_jp/IAM/latest/UserGuide/id_roles_create_for-user_externalid.html"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45.png"/><Relationship Id="rId1" Type="http://schemas.openxmlformats.org/officeDocument/2006/relationships/slideLayout" Target="../slideLayouts/slideLayout3.xml"/><Relationship Id="rId4" Type="http://schemas.openxmlformats.org/officeDocument/2006/relationships/image" Target="../media/image88.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slide" Target="slide78.xml"/><Relationship Id="rId1" Type="http://schemas.openxmlformats.org/officeDocument/2006/relationships/slideLayout" Target="../slideLayouts/slideLayout4.xml"/><Relationship Id="rId5" Type="http://schemas.openxmlformats.org/officeDocument/2006/relationships/slide" Target="slide97.xml"/><Relationship Id="rId4" Type="http://schemas.openxmlformats.org/officeDocument/2006/relationships/slide" Target="slide9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89.png"/><Relationship Id="rId11" Type="http://schemas.openxmlformats.org/officeDocument/2006/relationships/image" Target="../media/image88.svg"/><Relationship Id="rId5" Type="http://schemas.openxmlformats.org/officeDocument/2006/relationships/image" Target="../media/image188.png"/><Relationship Id="rId10" Type="http://schemas.openxmlformats.org/officeDocument/2006/relationships/image" Target="../media/image87.png"/><Relationship Id="rId4" Type="http://schemas.openxmlformats.org/officeDocument/2006/relationships/image" Target="../media/image187.pn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jp/organizations/faq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95.svg"/><Relationship Id="rId5" Type="http://schemas.openxmlformats.org/officeDocument/2006/relationships/image" Target="../media/image194.png"/><Relationship Id="rId4" Type="http://schemas.openxmlformats.org/officeDocument/2006/relationships/image" Target="../media/image193.png"/></Relationships>
</file>

<file path=ppt/slides/_rels/slide8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83.xml.rels><?xml version="1.0" encoding="UTF-8" standalone="yes"?>
<Relationships xmlns="http://schemas.openxmlformats.org/package/2006/relationships"><Relationship Id="rId8" Type="http://schemas.openxmlformats.org/officeDocument/2006/relationships/image" Target="../media/image200.svg"/><Relationship Id="rId13" Type="http://schemas.openxmlformats.org/officeDocument/2006/relationships/image" Target="../media/image205.png"/><Relationship Id="rId3" Type="http://schemas.openxmlformats.org/officeDocument/2006/relationships/image" Target="../media/image198.png"/><Relationship Id="rId7" Type="http://schemas.openxmlformats.org/officeDocument/2006/relationships/image" Target="../media/image199.png"/><Relationship Id="rId12" Type="http://schemas.openxmlformats.org/officeDocument/2006/relationships/image" Target="../media/image204.sv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hyperlink" Target="https://docs.aws.amazon.com/ja_jp/awscloudtrail/latest/userguide/cloudtrail-log-file-validation-intro.html" TargetMode="External"/><Relationship Id="rId11" Type="http://schemas.openxmlformats.org/officeDocument/2006/relationships/image" Target="../media/image203.png"/><Relationship Id="rId5" Type="http://schemas.openxmlformats.org/officeDocument/2006/relationships/image" Target="../media/image195.svg"/><Relationship Id="rId15" Type="http://schemas.openxmlformats.org/officeDocument/2006/relationships/image" Target="../media/image207.png"/><Relationship Id="rId10" Type="http://schemas.openxmlformats.org/officeDocument/2006/relationships/image" Target="../media/image202.svg"/><Relationship Id="rId4" Type="http://schemas.openxmlformats.org/officeDocument/2006/relationships/image" Target="../media/image194.png"/><Relationship Id="rId9" Type="http://schemas.openxmlformats.org/officeDocument/2006/relationships/image" Target="../media/image201.png"/><Relationship Id="rId14" Type="http://schemas.openxmlformats.org/officeDocument/2006/relationships/image" Target="../media/image206.svg"/></Relationships>
</file>

<file path=ppt/slides/_rels/slide84.xml.rels><?xml version="1.0" encoding="UTF-8" standalone="yes"?>
<Relationships xmlns="http://schemas.openxmlformats.org/package/2006/relationships"><Relationship Id="rId8" Type="http://schemas.openxmlformats.org/officeDocument/2006/relationships/hyperlink" Target="https://aws.amazon.com/jp/builders-flash/202007/multi-accounts-best-practice/?awsf.filter-name=*all" TargetMode="External"/><Relationship Id="rId3" Type="http://schemas.openxmlformats.org/officeDocument/2006/relationships/image" Target="../media/image37.png"/><Relationship Id="rId7" Type="http://schemas.openxmlformats.org/officeDocument/2006/relationships/hyperlink" Target="https://d1.awsstatic.com/events/jp/2020/innovate/pdf/S-7_AWSInnovate_Online_Conference_2020_Spring_MultiAccount.pdf"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08.svg"/></Relationships>
</file>

<file path=ppt/slides/_rels/slide85.xml.rels><?xml version="1.0" encoding="UTF-8" standalone="yes"?>
<Relationships xmlns="http://schemas.openxmlformats.org/package/2006/relationships"><Relationship Id="rId8" Type="http://schemas.openxmlformats.org/officeDocument/2006/relationships/image" Target="../media/image212.svg"/><Relationship Id="rId3" Type="http://schemas.openxmlformats.org/officeDocument/2006/relationships/image" Target="../media/image37.png"/><Relationship Id="rId7" Type="http://schemas.openxmlformats.org/officeDocument/2006/relationships/image" Target="../media/image21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95.svg"/><Relationship Id="rId5" Type="http://schemas.openxmlformats.org/officeDocument/2006/relationships/image" Target="../media/image194.png"/><Relationship Id="rId10" Type="http://schemas.openxmlformats.org/officeDocument/2006/relationships/image" Target="../media/image214.png"/><Relationship Id="rId4" Type="http://schemas.openxmlformats.org/officeDocument/2006/relationships/image" Target="../media/image208.svg"/><Relationship Id="rId9" Type="http://schemas.openxmlformats.org/officeDocument/2006/relationships/image" Target="../media/image213.png"/></Relationships>
</file>

<file path=ppt/slides/_rels/slide86.xml.rels><?xml version="1.0" encoding="UTF-8" standalone="yes"?>
<Relationships xmlns="http://schemas.openxmlformats.org/package/2006/relationships"><Relationship Id="rId3" Type="http://schemas.openxmlformats.org/officeDocument/2006/relationships/hyperlink" Target="https://docs.aws.amazon.com/ja_jp/elasticloadbalancing/latest/application/load-balancer-access-logs.html"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8" Type="http://schemas.openxmlformats.org/officeDocument/2006/relationships/image" Target="../media/image218.svg"/><Relationship Id="rId13" Type="http://schemas.openxmlformats.org/officeDocument/2006/relationships/image" Target="../media/image221.png"/><Relationship Id="rId18" Type="http://schemas.openxmlformats.org/officeDocument/2006/relationships/image" Target="../media/image226.png"/><Relationship Id="rId3" Type="http://schemas.openxmlformats.org/officeDocument/2006/relationships/image" Target="../media/image215.png"/><Relationship Id="rId7" Type="http://schemas.openxmlformats.org/officeDocument/2006/relationships/image" Target="../media/image217.png"/><Relationship Id="rId12" Type="http://schemas.openxmlformats.org/officeDocument/2006/relationships/image" Target="../media/image18.svg"/><Relationship Id="rId17" Type="http://schemas.openxmlformats.org/officeDocument/2006/relationships/image" Target="../media/image225.png"/><Relationship Id="rId2" Type="http://schemas.openxmlformats.org/officeDocument/2006/relationships/notesSlide" Target="../notesSlides/notesSlide58.xml"/><Relationship Id="rId16"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hyperlink" Target="https://d1.awsstatic.com/webinars/jp/pdf/services/20210119_AWSBlackbelt_CloudTrail.pdf" TargetMode="External"/><Relationship Id="rId11" Type="http://schemas.openxmlformats.org/officeDocument/2006/relationships/image" Target="../media/image17.png"/><Relationship Id="rId5" Type="http://schemas.openxmlformats.org/officeDocument/2006/relationships/hyperlink" Target="https://aws.amazon.com/jp/cloudtrail/faqs/" TargetMode="External"/><Relationship Id="rId15" Type="http://schemas.openxmlformats.org/officeDocument/2006/relationships/image" Target="../media/image223.png"/><Relationship Id="rId10" Type="http://schemas.openxmlformats.org/officeDocument/2006/relationships/image" Target="../media/image220.svg"/><Relationship Id="rId4" Type="http://schemas.openxmlformats.org/officeDocument/2006/relationships/image" Target="../media/image216.svg"/><Relationship Id="rId9" Type="http://schemas.openxmlformats.org/officeDocument/2006/relationships/image" Target="../media/image219.png"/><Relationship Id="rId14" Type="http://schemas.openxmlformats.org/officeDocument/2006/relationships/image" Target="../media/image222.png"/></Relationships>
</file>

<file path=ppt/slides/_rels/slide89.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github.com/aws-samples/siem-on-amazon-opensearch-service/blob/main/README_ja.md" TargetMode="External"/><Relationship Id="rId4" Type="http://schemas.openxmlformats.org/officeDocument/2006/relationships/hyperlink" Target="https://aws.amazon.com/jp/blogs/news/siem-on-amazon-elasticsearch-servic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github.com/aws-samples/siem-on-amazon-elasticsearch-service/blob/main/README_ja.md"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8" Type="http://schemas.openxmlformats.org/officeDocument/2006/relationships/image" Target="../media/image233.svg"/><Relationship Id="rId13" Type="http://schemas.openxmlformats.org/officeDocument/2006/relationships/hyperlink" Target="https://docs.aws.amazon.com/ja_jp/awscloudtrail/latest/userguide/cloudtrail-concepts.html#cloudtrail-concepts-monitoring" TargetMode="External"/><Relationship Id="rId3" Type="http://schemas.openxmlformats.org/officeDocument/2006/relationships/image" Target="../media/image194.png"/><Relationship Id="rId7" Type="http://schemas.openxmlformats.org/officeDocument/2006/relationships/image" Target="../media/image232.png"/><Relationship Id="rId12" Type="http://schemas.openxmlformats.org/officeDocument/2006/relationships/image" Target="../media/image236.svg"/><Relationship Id="rId2" Type="http://schemas.openxmlformats.org/officeDocument/2006/relationships/notesSlide" Target="../notesSlides/notesSlide62.xml"/><Relationship Id="rId16"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31.svg"/><Relationship Id="rId11" Type="http://schemas.openxmlformats.org/officeDocument/2006/relationships/image" Target="../media/image235.png"/><Relationship Id="rId5" Type="http://schemas.openxmlformats.org/officeDocument/2006/relationships/image" Target="../media/image230.png"/><Relationship Id="rId15" Type="http://schemas.openxmlformats.org/officeDocument/2006/relationships/image" Target="../media/image238.png"/><Relationship Id="rId10" Type="http://schemas.openxmlformats.org/officeDocument/2006/relationships/image" Target="../media/image234.svg"/><Relationship Id="rId4" Type="http://schemas.openxmlformats.org/officeDocument/2006/relationships/image" Target="../media/image229.svg"/><Relationship Id="rId9" Type="http://schemas.openxmlformats.org/officeDocument/2006/relationships/image" Target="../media/image209.png"/><Relationship Id="rId14" Type="http://schemas.openxmlformats.org/officeDocument/2006/relationships/image" Target="../media/image237.png"/></Relationships>
</file>

<file path=ppt/slides/_rels/slide9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d1.awsstatic.com/webinars/jp/pdf/services/20210119_AWSBlackbelt_CloudTrail.pdf" TargetMode="External"/><Relationship Id="rId5" Type="http://schemas.openxmlformats.org/officeDocument/2006/relationships/hyperlink" Target="https://aws.amazon.com/jp/cloudtrail/faqs/" TargetMode="External"/><Relationship Id="rId4" Type="http://schemas.openxmlformats.org/officeDocument/2006/relationships/hyperlink" Target="https://aws.amazon.com/jp/config/" TargetMode="External"/></Relationships>
</file>

<file path=ppt/slides/_rels/slide94.xml.rels><?xml version="1.0" encoding="UTF-8" standalone="yes"?>
<Relationships xmlns="http://schemas.openxmlformats.org/package/2006/relationships"><Relationship Id="rId8" Type="http://schemas.openxmlformats.org/officeDocument/2006/relationships/image" Target="../media/image245.svg"/><Relationship Id="rId3" Type="http://schemas.openxmlformats.org/officeDocument/2006/relationships/image" Target="../media/image43.png"/><Relationship Id="rId7" Type="http://schemas.openxmlformats.org/officeDocument/2006/relationships/image" Target="../media/image244.png"/><Relationship Id="rId12" Type="http://schemas.openxmlformats.org/officeDocument/2006/relationships/image" Target="../media/image23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43.svg"/><Relationship Id="rId11" Type="http://schemas.openxmlformats.org/officeDocument/2006/relationships/image" Target="../media/image231.svg"/><Relationship Id="rId5" Type="http://schemas.openxmlformats.org/officeDocument/2006/relationships/image" Target="../media/image242.png"/><Relationship Id="rId10" Type="http://schemas.openxmlformats.org/officeDocument/2006/relationships/image" Target="../media/image230.png"/><Relationship Id="rId4" Type="http://schemas.openxmlformats.org/officeDocument/2006/relationships/image" Target="../media/image241.svg"/><Relationship Id="rId9" Type="http://schemas.openxmlformats.org/officeDocument/2006/relationships/hyperlink" Target="https://aws.amazon.com/jp/about-aws/whats-new/2020/02/introducing-content-filtering-amazon-eventbridge/"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249.svg"/><Relationship Id="rId13" Type="http://schemas.openxmlformats.org/officeDocument/2006/relationships/image" Target="../media/image254.png"/><Relationship Id="rId3" Type="http://schemas.openxmlformats.org/officeDocument/2006/relationships/image" Target="../media/image215.png"/><Relationship Id="rId7" Type="http://schemas.openxmlformats.org/officeDocument/2006/relationships/image" Target="../media/image248.png"/><Relationship Id="rId12" Type="http://schemas.openxmlformats.org/officeDocument/2006/relationships/image" Target="../media/image253.sv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39.png"/><Relationship Id="rId10" Type="http://schemas.openxmlformats.org/officeDocument/2006/relationships/image" Target="../media/image251.png"/><Relationship Id="rId4" Type="http://schemas.openxmlformats.org/officeDocument/2006/relationships/image" Target="../media/image216.svg"/><Relationship Id="rId9" Type="http://schemas.openxmlformats.org/officeDocument/2006/relationships/image" Target="../media/image250.png"/><Relationship Id="rId14" Type="http://schemas.openxmlformats.org/officeDocument/2006/relationships/image" Target="../media/image255.svg"/></Relationships>
</file>

<file path=ppt/slides/_rels/slide97.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9.svg"/><Relationship Id="rId7" Type="http://schemas.openxmlformats.org/officeDocument/2006/relationships/image" Target="../media/image236.sv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235.png"/><Relationship Id="rId5" Type="http://schemas.openxmlformats.org/officeDocument/2006/relationships/image" Target="../media/image234.svg"/><Relationship Id="rId10" Type="http://schemas.openxmlformats.org/officeDocument/2006/relationships/image" Target="../media/image237.png"/><Relationship Id="rId4" Type="http://schemas.openxmlformats.org/officeDocument/2006/relationships/image" Target="../media/image209.png"/><Relationship Id="rId9" Type="http://schemas.openxmlformats.org/officeDocument/2006/relationships/image" Target="../media/image231.svg"/></Relationships>
</file>

<file path=ppt/slides/_rels/slide98.xml.rels><?xml version="1.0" encoding="UTF-8" standalone="yes"?>
<Relationships xmlns="http://schemas.openxmlformats.org/package/2006/relationships"><Relationship Id="rId3" Type="http://schemas.openxmlformats.org/officeDocument/2006/relationships/hyperlink" Target="https://docs.aws.amazon.com/ja_jp/awscloudtrail/latest/userguide/cloudtrail-event-reference-record-contents.html"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hyperlink" Target="https://docs.aws.amazon.com/ja_jp/awscloudtrail/latest/userguide/cloudwatch-alarms-for-cloudtrail.html"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C262CE-81F1-66BA-FB70-B5FF0936EF2B}"/>
              </a:ext>
            </a:extLst>
          </p:cNvPr>
          <p:cNvSpPr>
            <a:spLocks noGrp="1"/>
          </p:cNvSpPr>
          <p:nvPr>
            <p:ph type="body" sz="quarter" idx="10"/>
          </p:nvPr>
        </p:nvSpPr>
        <p:spPr/>
        <p:txBody>
          <a:bodyPr/>
          <a:lstStyle/>
          <a:p>
            <a:r>
              <a:rPr lang="en-US" dirty="0"/>
              <a:t>Ver.1.0（2023/08）</a:t>
            </a:r>
            <a:endParaRPr lang="en-JP" dirty="0"/>
          </a:p>
        </p:txBody>
      </p:sp>
      <p:sp>
        <p:nvSpPr>
          <p:cNvPr id="4" name="Text Placeholder 3">
            <a:extLst>
              <a:ext uri="{FF2B5EF4-FFF2-40B4-BE49-F238E27FC236}">
                <a16:creationId xmlns:a16="http://schemas.microsoft.com/office/drawing/2014/main" id="{EA9DC565-2605-571F-BB35-C73EF3FEC974}"/>
              </a:ext>
            </a:extLst>
          </p:cNvPr>
          <p:cNvSpPr>
            <a:spLocks noGrp="1"/>
          </p:cNvSpPr>
          <p:nvPr>
            <p:ph type="body" sz="quarter" idx="12"/>
          </p:nvPr>
        </p:nvSpPr>
        <p:spPr/>
        <p:txBody>
          <a:bodyPr/>
          <a:lstStyle/>
          <a:p>
            <a:r>
              <a:rPr lang="en-US" dirty="0" err="1"/>
              <a:t>レビュー観点説明資料</a:t>
            </a:r>
            <a:endParaRPr lang="en-JP" dirty="0"/>
          </a:p>
        </p:txBody>
      </p:sp>
      <p:sp>
        <p:nvSpPr>
          <p:cNvPr id="5" name="Text Placeholder 4">
            <a:extLst>
              <a:ext uri="{FF2B5EF4-FFF2-40B4-BE49-F238E27FC236}">
                <a16:creationId xmlns:a16="http://schemas.microsoft.com/office/drawing/2014/main" id="{1D49E46B-E483-12CB-FAA9-07D107E0322F}"/>
              </a:ext>
            </a:extLst>
          </p:cNvPr>
          <p:cNvSpPr>
            <a:spLocks noGrp="1"/>
          </p:cNvSpPr>
          <p:nvPr>
            <p:ph type="body" sz="quarter" idx="13"/>
          </p:nvPr>
        </p:nvSpPr>
        <p:spPr/>
        <p:txBody>
          <a:bodyPr/>
          <a:lstStyle/>
          <a:p>
            <a:r>
              <a:rPr lang="en-JP" dirty="0"/>
              <a:t>Well-Architected Framework – セキュリティの柱</a:t>
            </a:r>
          </a:p>
          <a:p>
            <a:r>
              <a:rPr lang="en-JP" dirty="0"/>
              <a:t>説明補足資料</a:t>
            </a:r>
          </a:p>
        </p:txBody>
      </p:sp>
    </p:spTree>
    <p:extLst>
      <p:ext uri="{BB962C8B-B14F-4D97-AF65-F5344CB8AC3E}">
        <p14:creationId xmlns:p14="http://schemas.microsoft.com/office/powerpoint/2010/main" val="4001799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四角形: 角を丸くする 5">
            <a:extLst>
              <a:ext uri="{FF2B5EF4-FFF2-40B4-BE49-F238E27FC236}">
                <a16:creationId xmlns:a16="http://schemas.microsoft.com/office/drawing/2014/main" id="{89D98B61-F770-41CB-9FBD-FF0AC4953067}"/>
              </a:ext>
            </a:extLst>
          </p:cNvPr>
          <p:cNvSpPr/>
          <p:nvPr/>
        </p:nvSpPr>
        <p:spPr>
          <a:xfrm>
            <a:off x="7587435" y="1757067"/>
            <a:ext cx="4214815" cy="4320845"/>
          </a:xfrm>
          <a:prstGeom prst="roundRect">
            <a:avLst>
              <a:gd name="adj" fmla="val 0"/>
            </a:avLst>
          </a:prstGeom>
          <a:solidFill>
            <a:srgbClr val="9DC3E6"/>
          </a:solidFill>
          <a:ln w="1905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r"/>
            <a:r>
              <a:rPr kumimoji="1" lang="ja-JP" altLang="en-US" sz="16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a:t>
            </a:r>
          </a:p>
        </p:txBody>
      </p:sp>
      <p:sp>
        <p:nvSpPr>
          <p:cNvPr id="8" name="楕円 7">
            <a:extLst>
              <a:ext uri="{FF2B5EF4-FFF2-40B4-BE49-F238E27FC236}">
                <a16:creationId xmlns:a16="http://schemas.microsoft.com/office/drawing/2014/main" id="{FDE5A935-67D0-4E01-BE32-B24A8DCE5102}"/>
              </a:ext>
            </a:extLst>
          </p:cNvPr>
          <p:cNvSpPr/>
          <p:nvPr/>
        </p:nvSpPr>
        <p:spPr>
          <a:xfrm>
            <a:off x="8674575" y="3888816"/>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cxnSp>
        <p:nvCxnSpPr>
          <p:cNvPr id="11" name="直線コネクタ 10">
            <a:extLst>
              <a:ext uri="{FF2B5EF4-FFF2-40B4-BE49-F238E27FC236}">
                <a16:creationId xmlns:a16="http://schemas.microsoft.com/office/drawing/2014/main" id="{684148CE-E6F8-4F11-AF95-09A42828618E}"/>
              </a:ext>
            </a:extLst>
          </p:cNvPr>
          <p:cNvCxnSpPr>
            <a:stCxn id="7" idx="2"/>
            <a:endCxn id="25" idx="0"/>
          </p:cNvCxnSpPr>
          <p:nvPr/>
        </p:nvCxnSpPr>
        <p:spPr>
          <a:xfrm flipH="1">
            <a:off x="8743527" y="2484822"/>
            <a:ext cx="979278" cy="582656"/>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32" name="直線コネクタ 31">
            <a:extLst>
              <a:ext uri="{FF2B5EF4-FFF2-40B4-BE49-F238E27FC236}">
                <a16:creationId xmlns:a16="http://schemas.microsoft.com/office/drawing/2014/main" id="{4E3A67AB-F7C8-48C5-96E9-2D41C579FAFE}"/>
              </a:ext>
            </a:extLst>
          </p:cNvPr>
          <p:cNvCxnSpPr>
            <a:cxnSpLocks/>
            <a:stCxn id="7" idx="2"/>
            <a:endCxn id="26" idx="0"/>
          </p:cNvCxnSpPr>
          <p:nvPr/>
        </p:nvCxnSpPr>
        <p:spPr>
          <a:xfrm>
            <a:off x="9722805" y="2484822"/>
            <a:ext cx="979273" cy="597698"/>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35" name="直線コネクタ 34">
            <a:extLst>
              <a:ext uri="{FF2B5EF4-FFF2-40B4-BE49-F238E27FC236}">
                <a16:creationId xmlns:a16="http://schemas.microsoft.com/office/drawing/2014/main" id="{F40D8992-209E-4F31-9983-A5C60F78A8E6}"/>
              </a:ext>
            </a:extLst>
          </p:cNvPr>
          <p:cNvCxnSpPr>
            <a:cxnSpLocks/>
            <a:stCxn id="25" idx="2"/>
            <a:endCxn id="8" idx="0"/>
          </p:cNvCxnSpPr>
          <p:nvPr/>
        </p:nvCxnSpPr>
        <p:spPr>
          <a:xfrm>
            <a:off x="8743527" y="3499942"/>
            <a:ext cx="420687" cy="388874"/>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39" name="楕円 38">
            <a:extLst>
              <a:ext uri="{FF2B5EF4-FFF2-40B4-BE49-F238E27FC236}">
                <a16:creationId xmlns:a16="http://schemas.microsoft.com/office/drawing/2014/main" id="{09C08768-D9B5-4F04-80DF-0FAF5077C79E}"/>
              </a:ext>
            </a:extLst>
          </p:cNvPr>
          <p:cNvSpPr/>
          <p:nvPr/>
        </p:nvSpPr>
        <p:spPr>
          <a:xfrm>
            <a:off x="10755259" y="3888816"/>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sp>
        <p:nvSpPr>
          <p:cNvPr id="40" name="楕円 39">
            <a:extLst>
              <a:ext uri="{FF2B5EF4-FFF2-40B4-BE49-F238E27FC236}">
                <a16:creationId xmlns:a16="http://schemas.microsoft.com/office/drawing/2014/main" id="{16E64E6C-4D79-4F8D-8317-B4503F1339FA}"/>
              </a:ext>
            </a:extLst>
          </p:cNvPr>
          <p:cNvSpPr/>
          <p:nvPr/>
        </p:nvSpPr>
        <p:spPr>
          <a:xfrm>
            <a:off x="9689684" y="3888816"/>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cxnSp>
        <p:nvCxnSpPr>
          <p:cNvPr id="41" name="直線コネクタ 40">
            <a:extLst>
              <a:ext uri="{FF2B5EF4-FFF2-40B4-BE49-F238E27FC236}">
                <a16:creationId xmlns:a16="http://schemas.microsoft.com/office/drawing/2014/main" id="{9E0FEEBD-6F7B-42FC-8D16-A595FECC04F3}"/>
              </a:ext>
            </a:extLst>
          </p:cNvPr>
          <p:cNvCxnSpPr>
            <a:cxnSpLocks/>
            <a:stCxn id="26" idx="2"/>
            <a:endCxn id="40" idx="0"/>
          </p:cNvCxnSpPr>
          <p:nvPr/>
        </p:nvCxnSpPr>
        <p:spPr>
          <a:xfrm flipH="1">
            <a:off x="10179323" y="3514984"/>
            <a:ext cx="522755" cy="373832"/>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44" name="直線コネクタ 43">
            <a:extLst>
              <a:ext uri="{FF2B5EF4-FFF2-40B4-BE49-F238E27FC236}">
                <a16:creationId xmlns:a16="http://schemas.microsoft.com/office/drawing/2014/main" id="{0962B890-1F0B-4840-A1A0-DE97C68494BB}"/>
              </a:ext>
            </a:extLst>
          </p:cNvPr>
          <p:cNvCxnSpPr>
            <a:cxnSpLocks/>
            <a:stCxn id="26" idx="2"/>
            <a:endCxn id="39" idx="0"/>
          </p:cNvCxnSpPr>
          <p:nvPr/>
        </p:nvCxnSpPr>
        <p:spPr>
          <a:xfrm>
            <a:off x="10702078" y="3514984"/>
            <a:ext cx="542820" cy="373832"/>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48" name="直線コネクタ 47">
            <a:extLst>
              <a:ext uri="{FF2B5EF4-FFF2-40B4-BE49-F238E27FC236}">
                <a16:creationId xmlns:a16="http://schemas.microsoft.com/office/drawing/2014/main" id="{7EA68801-637E-4786-8CC0-859725285A37}"/>
              </a:ext>
            </a:extLst>
          </p:cNvPr>
          <p:cNvCxnSpPr>
            <a:cxnSpLocks/>
            <a:stCxn id="25" idx="2"/>
            <a:endCxn id="27" idx="0"/>
          </p:cNvCxnSpPr>
          <p:nvPr/>
        </p:nvCxnSpPr>
        <p:spPr>
          <a:xfrm flipH="1">
            <a:off x="8455071" y="3499943"/>
            <a:ext cx="288456" cy="1140198"/>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9" name="楕円 58">
            <a:extLst>
              <a:ext uri="{FF2B5EF4-FFF2-40B4-BE49-F238E27FC236}">
                <a16:creationId xmlns:a16="http://schemas.microsoft.com/office/drawing/2014/main" id="{5C34A7B7-8272-4809-911A-94A01F7E4817}"/>
              </a:ext>
            </a:extLst>
          </p:cNvPr>
          <p:cNvSpPr/>
          <p:nvPr/>
        </p:nvSpPr>
        <p:spPr>
          <a:xfrm>
            <a:off x="8551672" y="5461479"/>
            <a:ext cx="979278" cy="421848"/>
          </a:xfrm>
          <a:prstGeom prst="ellipse">
            <a:avLst/>
          </a:prstGeom>
          <a:solidFill>
            <a:srgbClr val="FFC000"/>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br>
              <a:rPr kumimoji="1" lang="en-US" altLang="ja-JP"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a:t>
            </a:r>
          </a:p>
        </p:txBody>
      </p:sp>
      <p:cxnSp>
        <p:nvCxnSpPr>
          <p:cNvPr id="60" name="直線コネクタ 59">
            <a:extLst>
              <a:ext uri="{FF2B5EF4-FFF2-40B4-BE49-F238E27FC236}">
                <a16:creationId xmlns:a16="http://schemas.microsoft.com/office/drawing/2014/main" id="{FE1687D5-C18C-4777-B88C-F57AAF374946}"/>
              </a:ext>
            </a:extLst>
          </p:cNvPr>
          <p:cNvCxnSpPr>
            <a:cxnSpLocks/>
            <a:stCxn id="27" idx="2"/>
            <a:endCxn id="59" idx="0"/>
          </p:cNvCxnSpPr>
          <p:nvPr/>
        </p:nvCxnSpPr>
        <p:spPr>
          <a:xfrm>
            <a:off x="8455071" y="5072605"/>
            <a:ext cx="586240" cy="388874"/>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5" name="正方形/長方形 24">
            <a:extLst>
              <a:ext uri="{FF2B5EF4-FFF2-40B4-BE49-F238E27FC236}">
                <a16:creationId xmlns:a16="http://schemas.microsoft.com/office/drawing/2014/main" id="{EDB4FD0E-12A4-45E8-9646-183F204829B9}"/>
              </a:ext>
            </a:extLst>
          </p:cNvPr>
          <p:cNvSpPr/>
          <p:nvPr/>
        </p:nvSpPr>
        <p:spPr>
          <a:xfrm>
            <a:off x="8290100" y="3067478"/>
            <a:ext cx="906856" cy="432464"/>
          </a:xfrm>
          <a:prstGeom prst="rect">
            <a:avLst/>
          </a:prstGeom>
          <a:solidFill>
            <a:srgbClr val="FFF2CC"/>
          </a:solidFill>
          <a:ln>
            <a:solidFill>
              <a:srgbClr val="009E4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a:t>
            </a:r>
            <a:b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OU</a:t>
            </a:r>
          </a:p>
        </p:txBody>
      </p:sp>
      <p:sp>
        <p:nvSpPr>
          <p:cNvPr id="26" name="正方形/長方形 25">
            <a:extLst>
              <a:ext uri="{FF2B5EF4-FFF2-40B4-BE49-F238E27FC236}">
                <a16:creationId xmlns:a16="http://schemas.microsoft.com/office/drawing/2014/main" id="{7593CEF6-0DC9-43F7-AFBC-E0B26B21EFA8}"/>
              </a:ext>
            </a:extLst>
          </p:cNvPr>
          <p:cNvSpPr/>
          <p:nvPr/>
        </p:nvSpPr>
        <p:spPr>
          <a:xfrm>
            <a:off x="10248650" y="3082521"/>
            <a:ext cx="906856" cy="432464"/>
          </a:xfrm>
          <a:prstGeom prst="rect">
            <a:avLst/>
          </a:prstGeom>
          <a:solidFill>
            <a:srgbClr val="FFF2CC"/>
          </a:solidFill>
          <a:ln>
            <a:solidFill>
              <a:srgbClr val="009E4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a:t>
            </a:r>
            <a:b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OU</a:t>
            </a:r>
          </a:p>
        </p:txBody>
      </p:sp>
      <p:sp>
        <p:nvSpPr>
          <p:cNvPr id="27" name="正方形/長方形 26">
            <a:extLst>
              <a:ext uri="{FF2B5EF4-FFF2-40B4-BE49-F238E27FC236}">
                <a16:creationId xmlns:a16="http://schemas.microsoft.com/office/drawing/2014/main" id="{0D71CCB1-F3A1-45DE-9FBD-48072EBCD054}"/>
              </a:ext>
            </a:extLst>
          </p:cNvPr>
          <p:cNvSpPr/>
          <p:nvPr/>
        </p:nvSpPr>
        <p:spPr>
          <a:xfrm>
            <a:off x="8001643" y="4640141"/>
            <a:ext cx="906856" cy="432464"/>
          </a:xfrm>
          <a:prstGeom prst="rect">
            <a:avLst/>
          </a:prstGeom>
          <a:solidFill>
            <a:srgbClr val="FFF2CC"/>
          </a:solidFill>
          <a:ln>
            <a:solidFill>
              <a:srgbClr val="009E49"/>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a:t>
            </a:r>
            <a:b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OU</a:t>
            </a:r>
          </a:p>
        </p:txBody>
      </p:sp>
      <p:sp>
        <p:nvSpPr>
          <p:cNvPr id="7" name="正方形/長方形 6">
            <a:extLst>
              <a:ext uri="{FF2B5EF4-FFF2-40B4-BE49-F238E27FC236}">
                <a16:creationId xmlns:a16="http://schemas.microsoft.com/office/drawing/2014/main" id="{BB9DE9FB-48FF-414A-A312-D4B43C894729}"/>
              </a:ext>
            </a:extLst>
          </p:cNvPr>
          <p:cNvSpPr/>
          <p:nvPr/>
        </p:nvSpPr>
        <p:spPr>
          <a:xfrm>
            <a:off x="9255992" y="2013864"/>
            <a:ext cx="933625" cy="470958"/>
          </a:xfrm>
          <a:prstGeom prst="rect">
            <a:avLst/>
          </a:prstGeom>
          <a:solidFill>
            <a:srgbClr val="DEEBF7"/>
          </a:solidFill>
          <a:ln>
            <a:solidFill>
              <a:srgbClr val="0072C6"/>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ja-JP" altLang="en-US" sz="12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a:t>
            </a:r>
            <a:br>
              <a:rPr kumimoji="1" lang="en-US" altLang="ja-JP"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2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ルート</a:t>
            </a:r>
          </a:p>
        </p:txBody>
      </p:sp>
      <p:sp>
        <p:nvSpPr>
          <p:cNvPr id="33" name="四角形: メモ 32">
            <a:extLst>
              <a:ext uri="{FF2B5EF4-FFF2-40B4-BE49-F238E27FC236}">
                <a16:creationId xmlns:a16="http://schemas.microsoft.com/office/drawing/2014/main" id="{9012523E-23DF-4D58-ACA7-532897F55E50}"/>
              </a:ext>
            </a:extLst>
          </p:cNvPr>
          <p:cNvSpPr/>
          <p:nvPr/>
        </p:nvSpPr>
        <p:spPr>
          <a:xfrm>
            <a:off x="11004804" y="3358064"/>
            <a:ext cx="676545" cy="273102"/>
          </a:xfrm>
          <a:prstGeom prst="foldedCorner">
            <a:avLst/>
          </a:prstGeom>
          <a:solidFill>
            <a:srgbClr val="9B4F96"/>
          </a:solidFill>
          <a:ln>
            <a:noFill/>
          </a:ln>
          <a:effectLst/>
        </p:spPr>
        <p:style>
          <a:lnRef idx="1">
            <a:schemeClr val="accent1"/>
          </a:lnRef>
          <a:fillRef idx="3">
            <a:schemeClr val="accent1"/>
          </a:fillRef>
          <a:effectRef idx="2">
            <a:schemeClr val="accent1"/>
          </a:effectRef>
          <a:fontRef idx="minor">
            <a:schemeClr val="lt1"/>
          </a:fontRef>
        </p:style>
        <p:txBody>
          <a:bodyPr lIns="0" tIns="48000" rIns="0" bIns="0" rtlCol="0" anchor="ctr"/>
          <a:lstStyle/>
          <a:p>
            <a:pPr algn="ctr"/>
            <a:r>
              <a:rPr kumimoji="1" lang="ja-JP" altLang="en-US" sz="11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ポリシー</a:t>
            </a:r>
          </a:p>
        </p:txBody>
      </p:sp>
      <p:sp>
        <p:nvSpPr>
          <p:cNvPr id="34" name="四角形: メモ 33">
            <a:extLst>
              <a:ext uri="{FF2B5EF4-FFF2-40B4-BE49-F238E27FC236}">
                <a16:creationId xmlns:a16="http://schemas.microsoft.com/office/drawing/2014/main" id="{16C89578-2B3D-4DD2-BC9D-126D995C8E57}"/>
              </a:ext>
            </a:extLst>
          </p:cNvPr>
          <p:cNvSpPr/>
          <p:nvPr/>
        </p:nvSpPr>
        <p:spPr>
          <a:xfrm>
            <a:off x="9034596" y="3358064"/>
            <a:ext cx="651998" cy="273102"/>
          </a:xfrm>
          <a:prstGeom prst="foldedCorner">
            <a:avLst/>
          </a:prstGeom>
          <a:solidFill>
            <a:srgbClr val="00188F"/>
          </a:solidFill>
          <a:ln>
            <a:noFill/>
          </a:ln>
          <a:effectLst/>
        </p:spPr>
        <p:style>
          <a:lnRef idx="1">
            <a:schemeClr val="accent1"/>
          </a:lnRef>
          <a:fillRef idx="3">
            <a:schemeClr val="accent1"/>
          </a:fillRef>
          <a:effectRef idx="2">
            <a:schemeClr val="accent1"/>
          </a:effectRef>
          <a:fontRef idx="minor">
            <a:schemeClr val="lt1"/>
          </a:fontRef>
        </p:style>
        <p:txBody>
          <a:bodyPr lIns="0" tIns="48000" rIns="0" bIns="0" rtlCol="0" anchor="ctr"/>
          <a:lstStyle/>
          <a:p>
            <a:pPr algn="ctr"/>
            <a:r>
              <a:rPr kumimoji="1" lang="ja-JP" altLang="en-US" sz="11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ポリシー</a:t>
            </a:r>
          </a:p>
        </p:txBody>
      </p:sp>
      <p:sp>
        <p:nvSpPr>
          <p:cNvPr id="36" name="四角形: メモ 35">
            <a:extLst>
              <a:ext uri="{FF2B5EF4-FFF2-40B4-BE49-F238E27FC236}">
                <a16:creationId xmlns:a16="http://schemas.microsoft.com/office/drawing/2014/main" id="{A77F81DA-687B-40BD-8452-F373A9F31750}"/>
              </a:ext>
            </a:extLst>
          </p:cNvPr>
          <p:cNvSpPr/>
          <p:nvPr/>
        </p:nvSpPr>
        <p:spPr>
          <a:xfrm>
            <a:off x="8749105" y="4932340"/>
            <a:ext cx="612822" cy="273102"/>
          </a:xfrm>
          <a:prstGeom prst="foldedCorner">
            <a:avLst/>
          </a:prstGeom>
          <a:solidFill>
            <a:srgbClr val="505050"/>
          </a:solidFill>
          <a:ln>
            <a:noFill/>
          </a:ln>
          <a:effectLst/>
        </p:spPr>
        <p:style>
          <a:lnRef idx="1">
            <a:schemeClr val="accent1"/>
          </a:lnRef>
          <a:fillRef idx="3">
            <a:schemeClr val="accent1"/>
          </a:fillRef>
          <a:effectRef idx="2">
            <a:schemeClr val="accent1"/>
          </a:effectRef>
          <a:fontRef idx="minor">
            <a:schemeClr val="lt1"/>
          </a:fontRef>
        </p:style>
        <p:txBody>
          <a:bodyPr lIns="0" tIns="48000" rIns="0" bIns="0" rtlCol="0" anchor="ctr"/>
          <a:lstStyle/>
          <a:p>
            <a:pPr algn="ctr"/>
            <a:r>
              <a:rPr kumimoji="1" lang="ja-JP" altLang="en-US" sz="11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ポリシー</a:t>
            </a:r>
          </a:p>
        </p:txBody>
      </p:sp>
      <p:sp>
        <p:nvSpPr>
          <p:cNvPr id="5" name="正方形/長方形 4">
            <a:extLst>
              <a:ext uri="{FF2B5EF4-FFF2-40B4-BE49-F238E27FC236}">
                <a16:creationId xmlns:a16="http://schemas.microsoft.com/office/drawing/2014/main" id="{F42EFA73-BAA6-495D-8D73-89C58CBC8517}"/>
              </a:ext>
            </a:extLst>
          </p:cNvPr>
          <p:cNvSpPr/>
          <p:nvPr/>
        </p:nvSpPr>
        <p:spPr>
          <a:xfrm>
            <a:off x="7587435" y="1016716"/>
            <a:ext cx="4214815" cy="624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24000" tIns="24000" rIns="24000" bIns="24000" numCol="1" spcCol="0" rtlCol="0" fromWordArt="0" anchor="ctr" anchorCtr="0" forceAA="0" compatLnSpc="1">
            <a:prstTxWarp prst="textNoShape">
              <a:avLst/>
            </a:prstTxWarp>
            <a:noAutofit/>
          </a:bodyPr>
          <a:lstStyle/>
          <a:p>
            <a:pPr algn="ctr"/>
            <a:r>
              <a:rPr kumimoji="1" lang="en-US" altLang="ja-JP"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Organizations</a:t>
            </a: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概念図</a:t>
            </a:r>
            <a:endParaRPr kumimoji="1" lang="ja-JP" altLang="en-US"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38" name="楕円 37">
            <a:extLst>
              <a:ext uri="{FF2B5EF4-FFF2-40B4-BE49-F238E27FC236}">
                <a16:creationId xmlns:a16="http://schemas.microsoft.com/office/drawing/2014/main" id="{20B83CC6-10B8-47E6-A6B8-C95C3A8258BC}"/>
              </a:ext>
            </a:extLst>
          </p:cNvPr>
          <p:cNvSpPr/>
          <p:nvPr/>
        </p:nvSpPr>
        <p:spPr>
          <a:xfrm>
            <a:off x="7620021" y="2502688"/>
            <a:ext cx="979278" cy="421848"/>
          </a:xfrm>
          <a:prstGeom prst="ellipse">
            <a:avLst/>
          </a:prstGeom>
          <a:solidFill>
            <a:srgbClr val="009E49"/>
          </a:solidFill>
          <a:ln>
            <a:solidFill>
              <a:srgbClr val="23814A"/>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90000"/>
              </a:lnSpc>
            </a:pPr>
            <a:r>
              <a:rPr kumimoji="1" lang="ja-JP" altLang="en-US" sz="10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管理</a:t>
            </a:r>
            <a:br>
              <a:rPr kumimoji="1" lang="en-US" altLang="ja-JP" sz="10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br>
            <a:r>
              <a:rPr kumimoji="1" lang="ja-JP" altLang="en-US" sz="10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a:t>
            </a:r>
          </a:p>
        </p:txBody>
      </p:sp>
      <p:cxnSp>
        <p:nvCxnSpPr>
          <p:cNvPr id="49" name="直線コネクタ 48">
            <a:extLst>
              <a:ext uri="{FF2B5EF4-FFF2-40B4-BE49-F238E27FC236}">
                <a16:creationId xmlns:a16="http://schemas.microsoft.com/office/drawing/2014/main" id="{2AF83A0A-274A-4239-BA44-BD5DC1F45826}"/>
              </a:ext>
            </a:extLst>
          </p:cNvPr>
          <p:cNvCxnSpPr/>
          <p:nvPr/>
        </p:nvCxnSpPr>
        <p:spPr>
          <a:xfrm>
            <a:off x="7587435" y="1640716"/>
            <a:ext cx="4214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graphicFrame>
        <p:nvGraphicFramePr>
          <p:cNvPr id="28" name="Content Placeholder 4">
            <a:extLst>
              <a:ext uri="{FF2B5EF4-FFF2-40B4-BE49-F238E27FC236}">
                <a16:creationId xmlns:a16="http://schemas.microsoft.com/office/drawing/2014/main" id="{6741F470-DEC0-4DE6-BBFB-55424A7AFC4F}"/>
              </a:ext>
            </a:extLst>
          </p:cNvPr>
          <p:cNvGraphicFramePr>
            <a:graphicFrameLocks/>
          </p:cNvGraphicFramePr>
          <p:nvPr>
            <p:extLst>
              <p:ext uri="{D42A27DB-BD31-4B8C-83A1-F6EECF244321}">
                <p14:modId xmlns:p14="http://schemas.microsoft.com/office/powerpoint/2010/main" val="1604962090"/>
              </p:ext>
            </p:extLst>
          </p:nvPr>
        </p:nvGraphicFramePr>
        <p:xfrm>
          <a:off x="361317" y="1016718"/>
          <a:ext cx="6981882" cy="5061197"/>
        </p:xfrm>
        <a:graphic>
          <a:graphicData uri="http://schemas.openxmlformats.org/drawingml/2006/table">
            <a:tbl>
              <a:tblPr firstRow="1" bandRow="1">
                <a:tableStyleId>{5C22544A-7EE6-4342-B048-85BDC9FD1C3A}</a:tableStyleId>
              </a:tblPr>
              <a:tblGrid>
                <a:gridCol w="1833882">
                  <a:extLst>
                    <a:ext uri="{9D8B030D-6E8A-4147-A177-3AD203B41FA5}">
                      <a16:colId xmlns:a16="http://schemas.microsoft.com/office/drawing/2014/main" val="20000"/>
                    </a:ext>
                  </a:extLst>
                </a:gridCol>
                <a:gridCol w="5148000">
                  <a:extLst>
                    <a:ext uri="{9D8B030D-6E8A-4147-A177-3AD203B41FA5}">
                      <a16:colId xmlns:a16="http://schemas.microsoft.com/office/drawing/2014/main" val="20001"/>
                    </a:ext>
                  </a:extLst>
                </a:gridCol>
              </a:tblGrid>
              <a:tr h="609005">
                <a:tc>
                  <a:txBody>
                    <a:bodyPr/>
                    <a:lstStyle/>
                    <a:p>
                      <a:pPr algn="ctr"/>
                      <a:r>
                        <a:rPr lang="ja-JP" alt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用語</a:t>
                      </a:r>
                      <a:endParaRPr 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txBody>
                  <a:tcPr marL="48000" marR="48000" marT="48000" marB="48000" anchor="ctr">
                    <a:lnB w="3175" cap="flat" cmpd="sng" algn="ctr">
                      <a:solidFill>
                        <a:schemeClr val="tx1"/>
                      </a:solidFill>
                      <a:prstDash val="solid"/>
                      <a:round/>
                      <a:headEnd type="none" w="med" len="med"/>
                      <a:tailEnd type="none" w="med" len="med"/>
                    </a:lnB>
                    <a:solidFill>
                      <a:srgbClr val="163D51"/>
                    </a:solidFill>
                  </a:tcPr>
                </a:tc>
                <a:tc>
                  <a:txBody>
                    <a:bodyPr/>
                    <a:lstStyle/>
                    <a:p>
                      <a:pPr algn="ctr"/>
                      <a:r>
                        <a:rPr lang="ja-JP" alt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説明</a:t>
                      </a:r>
                      <a:endParaRPr lang="en-US" sz="2000" b="0" baseline="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txBody>
                  <a:tcPr marL="48000" marR="48000" marT="48000" marB="48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10000"/>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組織</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90000" marR="0" lvl="1" indent="-900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一元管理可能な複数</a:t>
                      </a:r>
                      <a:r>
                        <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アカウントの集まり</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p>
                      <a:pPr marL="90000" marR="0" lvl="1" indent="-900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最低</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1</a:t>
                      </a:r>
                      <a:r>
                        <a:rPr lang="ja-JP" altLang="en-US" sz="1500" b="0" baseline="0" dirty="0" err="1">
                          <a:solidFill>
                            <a:schemeClr val="tx1">
                              <a:lumMod val="75000"/>
                            </a:schemeClr>
                          </a:solidFill>
                          <a:latin typeface="Meiryo" panose="020B0604030504040204" pitchFamily="34" charset="-128"/>
                          <a:ea typeface="Meiryo" panose="020B0604030504040204" pitchFamily="34" charset="-128"/>
                          <a:cs typeface="Meiryo" charset="-128"/>
                        </a:rPr>
                        <a:t>つの</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管理アカウント</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旧マスターアカウント</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から構成される</a:t>
                      </a:r>
                      <a:endPar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42032">
                <a:tc>
                  <a:txBody>
                    <a:bodyPr/>
                    <a:lstStyle/>
                    <a:p>
                      <a:pPr algn="ctr"/>
                      <a:r>
                        <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AWS</a:t>
                      </a:r>
                      <a:br>
                        <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 Organizations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で管理する</a:t>
                      </a:r>
                      <a:r>
                        <a:rPr lang="ja-JP" altLang="en-US" sz="1500" b="0" baseline="0">
                          <a:solidFill>
                            <a:schemeClr val="tx1">
                              <a:lumMod val="75000"/>
                            </a:schemeClr>
                          </a:solidFill>
                          <a:latin typeface="Meiryo" panose="020B0604030504040204" pitchFamily="34" charset="-128"/>
                          <a:ea typeface="Meiryo" panose="020B0604030504040204" pitchFamily="34" charset="-128"/>
                          <a:cs typeface="Meiryo" charset="-128"/>
                        </a:rPr>
                        <a:t>最小単位</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ja-JP" altLang="en-US" sz="1500" b="0" baseline="0">
                          <a:solidFill>
                            <a:schemeClr val="tx1">
                              <a:lumMod val="75000"/>
                            </a:schemeClr>
                          </a:solidFill>
                          <a:latin typeface="Meiryo" panose="020B0604030504040204" pitchFamily="34" charset="-128"/>
                          <a:ea typeface="Meiryo" panose="020B0604030504040204" pitchFamily="34" charset="-128"/>
                          <a:cs typeface="Meiryo" charset="-128"/>
                        </a:rPr>
                        <a:t>（メンバーアカウント）</a:t>
                      </a:r>
                      <a:endPar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管理</a:t>
                      </a:r>
                      <a:b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a:t>
                      </a:r>
                      <a: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t>(※)</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アカウントの作成、招待、削除、ポリシーの適用および組織に</a:t>
                      </a:r>
                      <a:r>
                        <a:rPr lang="ja-JP" altLang="en-US" sz="1500" b="0" baseline="0">
                          <a:solidFill>
                            <a:schemeClr val="tx1">
                              <a:lumMod val="75000"/>
                            </a:schemeClr>
                          </a:solidFill>
                          <a:latin typeface="Meiryo" panose="020B0604030504040204" pitchFamily="34" charset="-128"/>
                          <a:ea typeface="Meiryo" panose="020B0604030504040204" pitchFamily="34" charset="-128"/>
                          <a:cs typeface="Meiryo" charset="-128"/>
                        </a:rPr>
                        <a:t>おける支払いを行うアカウント</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組織単位</a:t>
                      </a:r>
                      <a: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t>(OU)</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組織内の複数</a:t>
                      </a:r>
                      <a:r>
                        <a:rPr 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アカウントの論理的なグループ</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742032">
                <a:tc>
                  <a:txBody>
                    <a:bodyPr/>
                    <a:lstStyle/>
                    <a:p>
                      <a:pPr algn="ctr"/>
                      <a:r>
                        <a:rPr lang="ja-JP" altLang="en-US" sz="1500" b="1" baseline="0">
                          <a:solidFill>
                            <a:schemeClr val="tx1">
                              <a:lumMod val="75000"/>
                            </a:schemeClr>
                          </a:solidFill>
                          <a:latin typeface="Meiryo" panose="020B0604030504040204" pitchFamily="34" charset="-128"/>
                          <a:ea typeface="Meiryo" panose="020B0604030504040204" pitchFamily="34" charset="-128"/>
                          <a:cs typeface="Meiryo" charset="-128"/>
                        </a:rPr>
                        <a:t>組織ルート</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1" indent="0" algn="l" defTabSz="457200" rtl="0" eaLnBrk="1" fontAlgn="auto" latinLnBrk="0" hangingPunct="1">
                        <a:lnSpc>
                          <a:spcPct val="100000"/>
                        </a:lnSpc>
                        <a:spcBef>
                          <a:spcPts val="0"/>
                        </a:spcBef>
                        <a:spcAft>
                          <a:spcPts val="0"/>
                        </a:spcAft>
                        <a:buClrTx/>
                        <a:buSzTx/>
                        <a:buFont typeface="Arial" charset="0"/>
                        <a:buNone/>
                        <a:tabLst/>
                        <a:defRPr/>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組織単位 </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(OU) </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の階層全体の開始点</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742032">
                <a:tc>
                  <a:txBody>
                    <a:bodyPr/>
                    <a:lstStyle/>
                    <a:p>
                      <a:pPr algn="ctr"/>
                      <a:r>
                        <a:rPr lang="ja-JP" alt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rPr>
                        <a:t>サービスコントロールポリシー</a:t>
                      </a:r>
                      <a:r>
                        <a:rPr lang="en-US" altLang="ja-JP" sz="1500" b="1" baseline="0" dirty="0">
                          <a:solidFill>
                            <a:schemeClr val="tx1">
                              <a:lumMod val="75000"/>
                            </a:schemeClr>
                          </a:solidFill>
                          <a:latin typeface="Meiryo" panose="020B0604030504040204" pitchFamily="34" charset="-128"/>
                          <a:ea typeface="Meiryo" panose="020B0604030504040204" pitchFamily="34" charset="-128"/>
                          <a:cs typeface="Meiryo" charset="-128"/>
                        </a:rPr>
                        <a:t>(SCP)</a:t>
                      </a:r>
                      <a:endParaRPr lang="en-US" sz="1500" b="1"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solidFill>
                      <a:schemeClr val="bg1">
                        <a:lumMod val="85000"/>
                      </a:schemeClr>
                    </a:solidFill>
                  </a:tcPr>
                </a:tc>
                <a:tc>
                  <a:txBody>
                    <a:bodyPr/>
                    <a:lstStyle/>
                    <a:p>
                      <a:pPr marL="0" lvl="0" indent="0">
                        <a:buFont typeface="Arial" charset="0"/>
                        <a:buNone/>
                      </a:pP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アカウントに適用するコントロールを定義したドキュメントで</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AWS</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サービスの</a:t>
                      </a:r>
                      <a:r>
                        <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rPr>
                        <a:t>API</a:t>
                      </a:r>
                      <a:r>
                        <a:rPr lang="ja-JP" altLang="en-US" sz="1500" b="0" baseline="0" dirty="0">
                          <a:solidFill>
                            <a:schemeClr val="tx1">
                              <a:lumMod val="75000"/>
                            </a:schemeClr>
                          </a:solidFill>
                          <a:latin typeface="Meiryo" panose="020B0604030504040204" pitchFamily="34" charset="-128"/>
                          <a:ea typeface="Meiryo" panose="020B0604030504040204" pitchFamily="34" charset="-128"/>
                          <a:cs typeface="Meiryo" charset="-128"/>
                        </a:rPr>
                        <a:t>にアクセス可能かを制御（許可・拒否）する</a:t>
                      </a:r>
                      <a:endParaRPr lang="en-US" altLang="ja-JP" sz="1500" b="0" baseline="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24000" marR="24000" marT="24000" marB="24000" anchor="ctr">
                    <a:lnT w="3175" cap="flat" cmpd="sng" algn="ctr">
                      <a:solidFill>
                        <a:schemeClr val="tx1"/>
                      </a:solidFill>
                      <a:prstDash val="solid"/>
                      <a:round/>
                      <a:headEnd type="none" w="med" len="med"/>
                      <a:tailEnd type="none" w="med" len="med"/>
                    </a:lnT>
                    <a:lnB w="952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37930231"/>
                  </a:ext>
                </a:extLst>
              </a:tr>
            </a:tbl>
          </a:graphicData>
        </a:graphic>
      </p:graphicFrame>
      <p:sp>
        <p:nvSpPr>
          <p:cNvPr id="2" name="テキスト ボックス 1"/>
          <p:cNvSpPr txBox="1"/>
          <p:nvPr/>
        </p:nvSpPr>
        <p:spPr>
          <a:xfrm>
            <a:off x="3312000" y="6114168"/>
            <a:ext cx="7516392" cy="425822"/>
          </a:xfrm>
          <a:prstGeom prst="rect">
            <a:avLst/>
          </a:prstGeom>
          <a:noFill/>
        </p:spPr>
        <p:txBody>
          <a:bodyPr wrap="square" rtlCol="0">
            <a:spAutoFit/>
          </a:bodyPr>
          <a:lstStyle/>
          <a:p>
            <a:r>
              <a:rPr kumimoji="1" lang="ja-JP" altLang="en-US" sz="1067">
                <a:solidFill>
                  <a:schemeClr val="tx1">
                    <a:lumMod val="75000"/>
                  </a:schemeClr>
                </a:solidFill>
                <a:latin typeface="Meiryo" panose="020B0604030504040204" pitchFamily="34" charset="-128"/>
                <a:ea typeface="Meiryo" panose="020B0604030504040204" pitchFamily="34" charset="-128"/>
              </a:rPr>
              <a:t>参考</a:t>
            </a:r>
            <a:r>
              <a:rPr kumimoji="1" lang="en-US" altLang="ja-JP" sz="1067" dirty="0">
                <a:solidFill>
                  <a:schemeClr val="tx1">
                    <a:lumMod val="75000"/>
                  </a:schemeClr>
                </a:solidFill>
                <a:latin typeface="Meiryo" panose="020B0604030504040204" pitchFamily="34" charset="-128"/>
                <a:ea typeface="Meiryo" panose="020B0604030504040204" pitchFamily="34" charset="-128"/>
              </a:rPr>
              <a:t>: </a:t>
            </a:r>
            <a:r>
              <a:rPr lang="en-US" sz="1100" b="0" i="0" dirty="0">
                <a:solidFill>
                  <a:srgbClr val="16191F"/>
                </a:solidFill>
                <a:effectLst/>
                <a:latin typeface="Amazon Ember" panose="020B0603020204020204" pitchFamily="34" charset="0"/>
              </a:rPr>
              <a:t>AWS Organizations </a:t>
            </a:r>
            <a:r>
              <a:rPr lang="ja-JP" altLang="en-US" sz="1100" b="0" i="0">
                <a:solidFill>
                  <a:srgbClr val="16191F"/>
                </a:solidFill>
                <a:effectLst/>
                <a:latin typeface="Amazon Ember" panose="020B0603020204020204" pitchFamily="34" charset="0"/>
              </a:rPr>
              <a:t>の用語と概念</a:t>
            </a:r>
          </a:p>
          <a:p>
            <a:r>
              <a:rPr kumimoji="1" lang="en-US" altLang="ja-JP" sz="1067" dirty="0">
                <a:solidFill>
                  <a:schemeClr val="tx1">
                    <a:lumMod val="75000"/>
                  </a:schemeClr>
                </a:solidFill>
                <a:latin typeface="Meiryo" panose="020B0604030504040204" pitchFamily="34" charset="-128"/>
                <a:ea typeface="Meiryo" panose="020B0604030504040204" pitchFamily="34" charset="-128"/>
                <a:hlinkClick r:id="rId3"/>
              </a:rPr>
              <a:t>https://docs.aws.amazon.com/ja_jp/organizations/latest/userguide/orgs_getting-started_concepts.html</a:t>
            </a:r>
            <a:endParaRPr kumimoji="1" lang="ja-JP" altLang="en-US" sz="1067" dirty="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D64B7A1F-C586-BB4B-96E4-D31A51BBE713}"/>
              </a:ext>
            </a:extLst>
          </p:cNvPr>
          <p:cNvSpPr>
            <a:spLocks noGrp="1"/>
          </p:cNvSpPr>
          <p:nvPr>
            <p:ph type="title"/>
          </p:nvPr>
        </p:nvSpPr>
        <p:spPr/>
        <p:txBody>
          <a:bodyPr/>
          <a:lstStyle/>
          <a:p>
            <a:r>
              <a:rPr lang="ja-JP" altLang="en-US" sz="2800" b="0"/>
              <a:t>参考</a:t>
            </a:r>
            <a:r>
              <a:rPr lang="en-US" altLang="ja-JP" sz="2800" b="0" dirty="0"/>
              <a:t>: AWS Organizations</a:t>
            </a:r>
            <a:r>
              <a:rPr lang="ja-JP" altLang="en-US" sz="2800" b="0"/>
              <a:t>の用語</a:t>
            </a:r>
          </a:p>
        </p:txBody>
      </p:sp>
      <p:cxnSp>
        <p:nvCxnSpPr>
          <p:cNvPr id="10" name="直線コネクタ 10">
            <a:extLst>
              <a:ext uri="{FF2B5EF4-FFF2-40B4-BE49-F238E27FC236}">
                <a16:creationId xmlns:a16="http://schemas.microsoft.com/office/drawing/2014/main" id="{3B80583A-C33B-FFD2-894E-16626808E8EE}"/>
              </a:ext>
            </a:extLst>
          </p:cNvPr>
          <p:cNvCxnSpPr>
            <a:cxnSpLocks/>
          </p:cNvCxnSpPr>
          <p:nvPr/>
        </p:nvCxnSpPr>
        <p:spPr>
          <a:xfrm flipH="1">
            <a:off x="8581194" y="2502687"/>
            <a:ext cx="1105400" cy="249009"/>
          </a:xfrm>
          <a:prstGeom prst="line">
            <a:avLst/>
          </a:prstGeom>
          <a:ln w="31750">
            <a:solidFill>
              <a:schemeClr val="bg1">
                <a:lumMod val="50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4" name="テキスト ボックス 3">
            <a:extLst>
              <a:ext uri="{FF2B5EF4-FFF2-40B4-BE49-F238E27FC236}">
                <a16:creationId xmlns:a16="http://schemas.microsoft.com/office/drawing/2014/main" id="{F3C73F30-E638-6B58-00B2-14FCCBAB611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38108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インフラストラクチャ保護</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966570"/>
          </a:xfrm>
        </p:spPr>
        <p:txBody>
          <a:bodyPr/>
          <a:lstStyle/>
          <a:p>
            <a:r>
              <a:rPr lang="en-JP" sz="1600" b="1" i="0" dirty="0">
                <a:solidFill>
                  <a:srgbClr val="16191F"/>
                </a:solidFill>
                <a:effectLst/>
                <a:latin typeface="Amazon Ember" panose="020B0603020204020204" pitchFamily="34" charset="0"/>
              </a:rPr>
              <a:t>ネットワークの保護</a:t>
            </a:r>
          </a:p>
          <a:p>
            <a:r>
              <a:rPr lang="en-JP" sz="1600" dirty="0"/>
              <a:t>ネットワークを正しく設計し、管理することで、</a:t>
            </a:r>
            <a:r>
              <a:rPr lang="ja-JP" altLang="en-US" sz="1600"/>
              <a:t>ワークロード内のリソースを分離し境界を作ることにより、ワークロードの保護が可能になる。</a:t>
            </a:r>
            <a:endParaRPr lang="en-JP" sz="1600" dirty="0"/>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2" action="ppaction://hlinksldjump"/>
              </a:rPr>
              <a:t>SEC05-BP01 </a:t>
            </a:r>
            <a:r>
              <a:rPr lang="ja-JP" altLang="en-US" sz="1600" b="0" i="0">
                <a:solidFill>
                  <a:srgbClr val="16191F"/>
                </a:solidFill>
                <a:effectLst/>
                <a:latin typeface="Amazon Ember" panose="020B0603020204020204" pitchFamily="34" charset="0"/>
                <a:hlinkClick r:id="rId2" action="ppaction://hlinksldjump"/>
              </a:rPr>
              <a:t>ネットワークレイヤーを作成する</a:t>
            </a:r>
            <a:endParaRPr lang="ja-JP" altLang="en-US" sz="16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3" action="ppaction://hlinksldjump"/>
              </a:rPr>
              <a:t>SEC05-BP02 </a:t>
            </a:r>
            <a:r>
              <a:rPr lang="ja-JP" altLang="en-US" sz="1600" b="0" i="0">
                <a:solidFill>
                  <a:srgbClr val="16191F"/>
                </a:solidFill>
                <a:effectLst/>
                <a:latin typeface="Amazon Ember" panose="020B0603020204020204" pitchFamily="34" charset="0"/>
                <a:hlinkClick r:id="rId3" action="ppaction://hlinksldjump"/>
              </a:rPr>
              <a:t>すべてのレイヤーでトラフィックを制御する</a:t>
            </a:r>
            <a:endParaRPr lang="ja-JP" altLang="en-US" sz="16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3" action="ppaction://hlinksldjump"/>
              </a:rPr>
              <a:t>SEC05-BP03 </a:t>
            </a:r>
            <a:r>
              <a:rPr lang="ja-JP" altLang="en-US" sz="1600" b="0" i="0">
                <a:solidFill>
                  <a:srgbClr val="16191F"/>
                </a:solidFill>
                <a:effectLst/>
                <a:latin typeface="Amazon Ember" panose="020B0603020204020204" pitchFamily="34" charset="0"/>
                <a:hlinkClick r:id="rId3" action="ppaction://hlinksldjump"/>
              </a:rPr>
              <a:t>ネットワーク保護を自動化する</a:t>
            </a:r>
            <a:endParaRPr lang="ja-JP" altLang="en-US" sz="16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b="0" i="0" dirty="0">
                <a:solidFill>
                  <a:srgbClr val="16191F"/>
                </a:solidFill>
                <a:effectLst/>
                <a:latin typeface="Amazon Ember" panose="020B0603020204020204" pitchFamily="34" charset="0"/>
                <a:hlinkClick r:id="rId4" action="ppaction://hlinksldjump"/>
              </a:rPr>
              <a:t>SEC05-BP04 </a:t>
            </a:r>
            <a:r>
              <a:rPr lang="ja-JP" altLang="en-US" sz="1600" b="0" i="0">
                <a:solidFill>
                  <a:srgbClr val="16191F"/>
                </a:solidFill>
                <a:effectLst/>
                <a:latin typeface="Amazon Ember" panose="020B0603020204020204" pitchFamily="34" charset="0"/>
                <a:hlinkClick r:id="rId4" action="ppaction://hlinksldjump"/>
              </a:rPr>
              <a:t>検査と保護を実装する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endParaRPr lang="en-US" altLang="ja-JP" sz="1600" dirty="0">
              <a:solidFill>
                <a:srgbClr val="16191F"/>
              </a:solidFill>
              <a:latin typeface="Amazon Ember" panose="020B0603020204020204" pitchFamily="34" charset="0"/>
            </a:endParaRPr>
          </a:p>
          <a:p>
            <a:r>
              <a:rPr lang="en-JP" sz="1600" b="1" i="0" dirty="0">
                <a:solidFill>
                  <a:srgbClr val="16191F"/>
                </a:solidFill>
                <a:effectLst/>
                <a:latin typeface="Amazon Ember" panose="020B0603020204020204" pitchFamily="34" charset="0"/>
              </a:rPr>
              <a:t>コンピューティングの保護</a:t>
            </a:r>
          </a:p>
          <a:p>
            <a:r>
              <a:rPr lang="en-US" sz="1600" dirty="0"/>
              <a:t>EC2 </a:t>
            </a:r>
            <a:r>
              <a:rPr lang="ja-JP" altLang="en-US" sz="1600"/>
              <a:t>インスタンス、コンテナ、</a:t>
            </a:r>
            <a:r>
              <a:rPr lang="en-US" sz="1600" dirty="0"/>
              <a:t>AWS Lambda </a:t>
            </a:r>
            <a:r>
              <a:rPr lang="ja-JP" altLang="en-US" sz="1600"/>
              <a:t>関数、データベースサービス、</a:t>
            </a:r>
            <a:r>
              <a:rPr lang="en-US" sz="1600" dirty="0"/>
              <a:t>IoT </a:t>
            </a:r>
            <a:r>
              <a:rPr lang="ja-JP" altLang="en-US" sz="1600"/>
              <a:t>デバイスなどのコンピューティングリソースを保護する。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5" action="ppaction://hlinksldjump"/>
              </a:rPr>
              <a:t>SEC06-BP01 </a:t>
            </a:r>
            <a:r>
              <a:rPr lang="ja-JP" altLang="en-US" sz="1600">
                <a:solidFill>
                  <a:srgbClr val="16191F"/>
                </a:solidFill>
                <a:latin typeface="Amazon Ember" panose="020B0603020204020204" pitchFamily="34" charset="0"/>
                <a:hlinkClick r:id="rId5" action="ppaction://hlinksldjump"/>
              </a:rPr>
              <a:t>脆弱性管理を実行する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6" action="ppaction://hlinksldjump"/>
              </a:rPr>
              <a:t>SEC06-BP02 </a:t>
            </a:r>
            <a:r>
              <a:rPr lang="ja-JP" altLang="en-US" sz="1600">
                <a:solidFill>
                  <a:srgbClr val="16191F"/>
                </a:solidFill>
                <a:latin typeface="Amazon Ember" panose="020B0603020204020204" pitchFamily="34" charset="0"/>
                <a:hlinkClick r:id="rId6" action="ppaction://hlinksldjump"/>
              </a:rPr>
              <a:t>攻撃対象領域を縮小する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7" action="ppaction://hlinksldjump"/>
              </a:rPr>
              <a:t>SEC06-BP03 </a:t>
            </a:r>
            <a:r>
              <a:rPr lang="ja-JP" altLang="en-US" sz="1600">
                <a:solidFill>
                  <a:srgbClr val="16191F"/>
                </a:solidFill>
                <a:latin typeface="Amazon Ember" panose="020B0603020204020204" pitchFamily="34" charset="0"/>
                <a:hlinkClick r:id="rId7" action="ppaction://hlinksldjump"/>
              </a:rPr>
              <a:t>マネージドサービスを活用する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8" action="ppaction://hlinksldjump"/>
              </a:rPr>
              <a:t>SEC06-BP04 </a:t>
            </a:r>
            <a:r>
              <a:rPr lang="ja-JP" altLang="en-US" sz="1600">
                <a:solidFill>
                  <a:srgbClr val="16191F"/>
                </a:solidFill>
                <a:latin typeface="Amazon Ember" panose="020B0603020204020204" pitchFamily="34" charset="0"/>
                <a:hlinkClick r:id="rId8" action="ppaction://hlinksldjump"/>
              </a:rPr>
              <a:t>コンピューティング保護を自動化する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9" action="ppaction://hlinksldjump"/>
              </a:rPr>
              <a:t>SEC06-BP05 </a:t>
            </a:r>
            <a:r>
              <a:rPr lang="ja-JP" altLang="en-US" sz="1600">
                <a:solidFill>
                  <a:srgbClr val="16191F"/>
                </a:solidFill>
                <a:latin typeface="Amazon Ember" panose="020B0603020204020204" pitchFamily="34" charset="0"/>
                <a:hlinkClick r:id="rId9" action="ppaction://hlinksldjump"/>
              </a:rPr>
              <a:t>ユーザーがリモートからアクションを実行できるようにする</a:t>
            </a:r>
            <a:endParaRPr lang="ja-JP" altLang="en-US" sz="1600">
              <a:solidFill>
                <a:srgbClr val="16191F"/>
              </a:solidFill>
              <a:latin typeface="Amazon Ember" panose="020B0603020204020204" pitchFamily="34" charset="0"/>
            </a:endParaRPr>
          </a:p>
          <a:p>
            <a:pPr marL="285750" indent="-285750">
              <a:buFont typeface="Arial" panose="020B0604020202020204" pitchFamily="34" charset="0"/>
              <a:buChar char="•"/>
            </a:pPr>
            <a:r>
              <a:rPr lang="en-US" sz="1600" dirty="0">
                <a:solidFill>
                  <a:srgbClr val="16191F"/>
                </a:solidFill>
                <a:latin typeface="Amazon Ember" panose="020B0603020204020204" pitchFamily="34" charset="0"/>
                <a:hlinkClick r:id="rId10" action="ppaction://hlinksldjump"/>
              </a:rPr>
              <a:t>SEC06-BP06 </a:t>
            </a:r>
            <a:r>
              <a:rPr lang="ja-JP" altLang="en-US" sz="1600">
                <a:solidFill>
                  <a:srgbClr val="16191F"/>
                </a:solidFill>
                <a:latin typeface="Amazon Ember" panose="020B0603020204020204" pitchFamily="34" charset="0"/>
                <a:hlinkClick r:id="rId10" action="ppaction://hlinksldjump"/>
              </a:rPr>
              <a:t>ソフトウェアの整合性を検証する</a:t>
            </a:r>
            <a:endParaRPr lang="en-US" sz="1600" dirty="0">
              <a:solidFill>
                <a:srgbClr val="16191F"/>
              </a:solidFill>
              <a:latin typeface="Amazon Ember" panose="020B0603020204020204" pitchFamily="34" charset="0"/>
            </a:endParaRPr>
          </a:p>
          <a:p>
            <a:endParaRPr lang="en-JP" sz="1600" dirty="0"/>
          </a:p>
        </p:txBody>
      </p:sp>
    </p:spTree>
    <p:extLst>
      <p:ext uri="{BB962C8B-B14F-4D97-AF65-F5344CB8AC3E}">
        <p14:creationId xmlns:p14="http://schemas.microsoft.com/office/powerpoint/2010/main" val="38552712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SEC05-BP01 </a:t>
            </a:r>
            <a:r>
              <a:rPr lang="ja-JP" altLang="en-US" sz="2800" b="0" i="0">
                <a:solidFill>
                  <a:srgbClr val="16191F"/>
                </a:solidFill>
                <a:effectLst/>
                <a:latin typeface="Amazon Ember" panose="020B0603020204020204" pitchFamily="34" charset="0"/>
              </a:rPr>
              <a:t>ネットワークレイヤーを作成する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246914"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機密度要件の同じコンポーネントをグループ化するなどして、階層型のネットワークを作成する</a:t>
            </a:r>
            <a:r>
              <a:rPr lang="en-US" sz="1400" dirty="0"/>
              <a:t>。</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ja-JP" altLang="en-US" sz="1400"/>
              <a:t>単一 </a:t>
            </a:r>
            <a:r>
              <a:rPr lang="en-US" sz="1400" dirty="0"/>
              <a:t>VPC </a:t>
            </a:r>
            <a:r>
              <a:rPr lang="ja-JP" altLang="en-US" sz="1400"/>
              <a:t>またはサブネットですべてのリソースを作成していないか？</a:t>
            </a:r>
          </a:p>
          <a:p>
            <a:pPr marL="285750" indent="-285750">
              <a:buFont typeface="Arial" panose="020B0604020202020204" pitchFamily="34" charset="0"/>
              <a:buChar char="•"/>
            </a:pPr>
            <a:r>
              <a:rPr lang="ja-JP" altLang="en-US" sz="1400"/>
              <a:t>セキュリティグループで必要のないネットワークアクセスを許可していないか？</a:t>
            </a:r>
          </a:p>
          <a:p>
            <a:pPr marL="285750" indent="-285750">
              <a:buFont typeface="Arial" panose="020B0604020202020204" pitchFamily="34" charset="0"/>
              <a:buChar char="•"/>
            </a:pPr>
            <a:r>
              <a:rPr lang="ja-JP" altLang="en-US" sz="1400"/>
              <a:t>サブネットによりワークロードを分離せず、</a:t>
            </a:r>
            <a:r>
              <a:rPr lang="ja-JP" altLang="en-JP" sz="1400"/>
              <a:t>すべて</a:t>
            </a:r>
            <a:r>
              <a:rPr lang="ja-JP" altLang="en-US" sz="1400"/>
              <a:t>を１つのサブネットに入れていないか？</a:t>
            </a:r>
          </a:p>
          <a:p>
            <a:pPr marL="285750" indent="-285750">
              <a:buFont typeface="Arial" panose="020B0604020202020204" pitchFamily="34" charset="0"/>
              <a:buChar char="•"/>
            </a:pPr>
            <a:r>
              <a:rPr lang="ja-JP" altLang="en-US" sz="1400"/>
              <a:t>インターネットアクセスの必要なコンポーネントと、不要なコンポーネントを同じサブネットに配置していないか？</a:t>
            </a:r>
            <a:endParaRPr lang="en-US" altLang="ja-JP" sz="1400" dirty="0"/>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E3D33655-1B0F-D47B-203E-C72413BA683D}"/>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err="1"/>
              <a:t>アクセス要件や機密度を考慮してVPCやサブネットの構成を設計し、正しいルートテーブルを関連付ける</a:t>
            </a:r>
            <a:endParaRPr lang="en-US" sz="1400" dirty="0"/>
          </a:p>
          <a:p>
            <a:pPr marL="285750" indent="-285750">
              <a:buFont typeface="Arial" panose="020B0604020202020204" pitchFamily="34" charset="0"/>
              <a:buChar char="•"/>
            </a:pPr>
            <a:r>
              <a:rPr lang="en-US" sz="1400" dirty="0" err="1"/>
              <a:t>必要ない場合はリソースをパブリックサブネットに配置しない</a:t>
            </a:r>
            <a:endParaRPr lang="en-US" sz="1400" dirty="0"/>
          </a:p>
          <a:p>
            <a:pPr marL="882362" lvl="1" indent="-285750">
              <a:buFont typeface="Arial" panose="020B0604020202020204" pitchFamily="34" charset="0"/>
              <a:buChar char="•"/>
            </a:pPr>
            <a:r>
              <a:rPr lang="en-US" sz="1233" dirty="0" err="1"/>
              <a:t>API公開時は</a:t>
            </a:r>
            <a:r>
              <a:rPr lang="en-US" sz="1233" dirty="0"/>
              <a:t> API Gateway </a:t>
            </a:r>
            <a:r>
              <a:rPr lang="en-US" sz="1233" dirty="0" err="1"/>
              <a:t>の背後にLambda関数を配置することを検討する</a:t>
            </a:r>
            <a:endParaRPr lang="en-US" sz="1233" dirty="0"/>
          </a:p>
          <a:p>
            <a:pPr marL="285750" indent="-285750">
              <a:buFont typeface="Arial" panose="020B0604020202020204" pitchFamily="34" charset="0"/>
              <a:buChar char="•"/>
            </a:pPr>
            <a:r>
              <a:rPr lang="en-US" sz="1400" dirty="0"/>
              <a:t>Amazon </a:t>
            </a:r>
            <a:r>
              <a:rPr lang="en-US" sz="1400" dirty="0" err="1"/>
              <a:t>CloudFrontをCNDとして使用することで、エッジセキュリティを改善する</a:t>
            </a:r>
            <a:endParaRPr lang="en-US" sz="1400" dirty="0"/>
          </a:p>
          <a:p>
            <a:pPr marL="285750" indent="-285750">
              <a:buFont typeface="Arial" panose="020B0604020202020204" pitchFamily="34" charset="0"/>
              <a:buChar char="•"/>
            </a:pPr>
            <a:r>
              <a:rPr lang="en-US" sz="1400" dirty="0"/>
              <a:t>AWS Firewall </a:t>
            </a:r>
            <a:r>
              <a:rPr lang="en-US" sz="1400" dirty="0" err="1"/>
              <a:t>Managerを使ってVPCセキュリティグループを集中的に管理する</a:t>
            </a:r>
            <a:endParaRPr lang="en-US" sz="1400" dirty="0"/>
          </a:p>
          <a:p>
            <a:pPr marL="285750" indent="-285750">
              <a:buFont typeface="Arial" panose="020B0604020202020204" pitchFamily="34" charset="0"/>
              <a:buChar char="•"/>
            </a:pPr>
            <a:r>
              <a:rPr lang="en-US" sz="1400" dirty="0" err="1"/>
              <a:t>多数のVPCやAWSアカウントを接続する場合は、AWS</a:t>
            </a:r>
            <a:r>
              <a:rPr lang="en-US" sz="1400" dirty="0"/>
              <a:t> Transit Gateway </a:t>
            </a:r>
            <a:r>
              <a:rPr lang="en-US" sz="1400" dirty="0" err="1"/>
              <a:t>を利用する</a:t>
            </a:r>
            <a:endParaRPr lang="en-US" sz="1400" dirty="0"/>
          </a:p>
          <a:p>
            <a:pPr marL="285750" indent="-285750">
              <a:buFont typeface="Arial" panose="020B0604020202020204" pitchFamily="34" charset="0"/>
              <a:buChar char="•"/>
            </a:pPr>
            <a:endParaRPr lang="en-JP" sz="1400" dirty="0"/>
          </a:p>
          <a:p>
            <a:endParaRPr lang="en-JP" dirty="0"/>
          </a:p>
        </p:txBody>
      </p:sp>
    </p:spTree>
    <p:extLst>
      <p:ext uri="{BB962C8B-B14F-4D97-AF65-F5344CB8AC3E}">
        <p14:creationId xmlns:p14="http://schemas.microsoft.com/office/powerpoint/2010/main" val="22370332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Rectangle 25">
            <a:extLst>
              <a:ext uri="{FF2B5EF4-FFF2-40B4-BE49-F238E27FC236}">
                <a16:creationId xmlns:a16="http://schemas.microsoft.com/office/drawing/2014/main" id="{BCA2D1B1-2C58-0D43-BAA2-26F1CCDFEBE7}"/>
              </a:ext>
            </a:extLst>
          </p:cNvPr>
          <p:cNvSpPr/>
          <p:nvPr/>
        </p:nvSpPr>
        <p:spPr>
          <a:xfrm>
            <a:off x="8022953" y="2138286"/>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154" name="Graphic 66">
            <a:extLst>
              <a:ext uri="{FF2B5EF4-FFF2-40B4-BE49-F238E27FC236}">
                <a16:creationId xmlns:a16="http://schemas.microsoft.com/office/drawing/2014/main" id="{4CB55C27-826F-CD48-B768-10805DBA9C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22954" y="2139399"/>
            <a:ext cx="375153" cy="375153"/>
          </a:xfrm>
          <a:prstGeom prst="rect">
            <a:avLst/>
          </a:prstGeom>
        </p:spPr>
      </p:pic>
      <p:sp>
        <p:nvSpPr>
          <p:cNvPr id="155" name="Rectangle 34">
            <a:extLst>
              <a:ext uri="{FF2B5EF4-FFF2-40B4-BE49-F238E27FC236}">
                <a16:creationId xmlns:a16="http://schemas.microsoft.com/office/drawing/2014/main" id="{E675671E-BD4C-A64A-B74B-227FA70A5709}"/>
              </a:ext>
            </a:extLst>
          </p:cNvPr>
          <p:cNvSpPr/>
          <p:nvPr/>
        </p:nvSpPr>
        <p:spPr>
          <a:xfrm>
            <a:off x="7948158" y="1514207"/>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56" name="Graphic 11">
            <a:extLst>
              <a:ext uri="{FF2B5EF4-FFF2-40B4-BE49-F238E27FC236}">
                <a16:creationId xmlns:a16="http://schemas.microsoft.com/office/drawing/2014/main" id="{D55057A2-CDCC-3E47-ADC4-3E12F7F049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48160" y="1513680"/>
            <a:ext cx="396729" cy="396729"/>
          </a:xfrm>
          <a:prstGeom prst="rect">
            <a:avLst/>
          </a:prstGeom>
        </p:spPr>
      </p:pic>
      <p:sp>
        <p:nvSpPr>
          <p:cNvPr id="157" name="TextBox 197">
            <a:extLst>
              <a:ext uri="{FF2B5EF4-FFF2-40B4-BE49-F238E27FC236}">
                <a16:creationId xmlns:a16="http://schemas.microsoft.com/office/drawing/2014/main" id="{89577131-83F9-B942-A962-BE3546E26B90}"/>
              </a:ext>
            </a:extLst>
          </p:cNvPr>
          <p:cNvSpPr txBox="1"/>
          <p:nvPr/>
        </p:nvSpPr>
        <p:spPr>
          <a:xfrm>
            <a:off x="8292456" y="1545123"/>
            <a:ext cx="1552156" cy="400110"/>
          </a:xfrm>
          <a:prstGeom prst="rect">
            <a:avLst/>
          </a:prstGeom>
          <a:noFill/>
        </p:spPr>
        <p:txBody>
          <a:bodyPr wrap="square" rtlCol="0">
            <a:spAutoFit/>
          </a:bodyPr>
          <a:lstStyle/>
          <a:p>
            <a:pPr defTabSz="609561">
              <a:defRPr/>
            </a:pPr>
            <a:r>
              <a:rPr lang="en-US" altLang="ja-JP" sz="1000" dirty="0">
                <a:solidFill>
                  <a:schemeClr val="tx1">
                    <a:lumMod val="75000"/>
                  </a:schemeClr>
                </a:solidFill>
                <a:latin typeface="Meiryo" panose="020B0604030504040204" pitchFamily="34" charset="-128"/>
                <a:ea typeface="Meiryo" panose="020B0604030504040204" pitchFamily="34" charset="-128"/>
              </a:rPr>
              <a:t>A</a:t>
            </a:r>
            <a:r>
              <a:rPr lang="ja-JP" altLang="en-US" sz="1000" dirty="0">
                <a:solidFill>
                  <a:schemeClr val="tx1">
                    <a:lumMod val="75000"/>
                  </a:schemeClr>
                </a:solidFill>
                <a:latin typeface="Meiryo" panose="020B0604030504040204" pitchFamily="34" charset="-128"/>
                <a:ea typeface="Meiryo" panose="020B0604030504040204" pitchFamily="34" charset="-128"/>
              </a:rPr>
              <a:t>システム</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dirty="0">
                <a:solidFill>
                  <a:schemeClr val="tx1">
                    <a:lumMod val="75000"/>
                  </a:schemeClr>
                </a:solidFill>
                <a:latin typeface="Meiryo" panose="020B0604030504040204" pitchFamily="34" charset="-128"/>
                <a:ea typeface="Meiryo" panose="020B0604030504040204" pitchFamily="34" charset="-128"/>
              </a:rPr>
              <a:t>開発アカウント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sp>
        <p:nvSpPr>
          <p:cNvPr id="158" name="Rectangle 34">
            <a:extLst>
              <a:ext uri="{FF2B5EF4-FFF2-40B4-BE49-F238E27FC236}">
                <a16:creationId xmlns:a16="http://schemas.microsoft.com/office/drawing/2014/main" id="{8C832AF1-9C49-474C-8DB6-0F5E4F3C1A27}"/>
              </a:ext>
            </a:extLst>
          </p:cNvPr>
          <p:cNvSpPr/>
          <p:nvPr/>
        </p:nvSpPr>
        <p:spPr>
          <a:xfrm>
            <a:off x="4935224" y="3976599"/>
            <a:ext cx="2492128" cy="16443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59" name="Graphic 11">
            <a:extLst>
              <a:ext uri="{FF2B5EF4-FFF2-40B4-BE49-F238E27FC236}">
                <a16:creationId xmlns:a16="http://schemas.microsoft.com/office/drawing/2014/main" id="{7A9953D0-786A-314D-A635-A52AC210EE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31699" y="3976600"/>
            <a:ext cx="396729" cy="396729"/>
          </a:xfrm>
          <a:prstGeom prst="rect">
            <a:avLst/>
          </a:prstGeom>
        </p:spPr>
      </p:pic>
      <p:sp>
        <p:nvSpPr>
          <p:cNvPr id="160" name="TextBox 197">
            <a:extLst>
              <a:ext uri="{FF2B5EF4-FFF2-40B4-BE49-F238E27FC236}">
                <a16:creationId xmlns:a16="http://schemas.microsoft.com/office/drawing/2014/main" id="{3134DABF-D60F-C74A-A8FD-3EC2ADA128FE}"/>
              </a:ext>
            </a:extLst>
          </p:cNvPr>
          <p:cNvSpPr txBox="1"/>
          <p:nvPr/>
        </p:nvSpPr>
        <p:spPr>
          <a:xfrm>
            <a:off x="5261406" y="3966455"/>
            <a:ext cx="1733649" cy="400110"/>
          </a:xfrm>
          <a:prstGeom prst="rect">
            <a:avLst/>
          </a:prstGeom>
          <a:noFill/>
        </p:spPr>
        <p:txBody>
          <a:bodyPr wrap="square" rtlCol="0">
            <a:spAutoFit/>
          </a:bodyPr>
          <a:lstStyle/>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共通サービス</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161" name="Graphic 17">
            <a:extLst>
              <a:ext uri="{FF2B5EF4-FFF2-40B4-BE49-F238E27FC236}">
                <a16:creationId xmlns:a16="http://schemas.microsoft.com/office/drawing/2014/main" id="{D036F9F0-A45D-0441-98B6-3874CE2F481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24712" y="4417545"/>
            <a:ext cx="373143" cy="373143"/>
          </a:xfrm>
          <a:prstGeom prst="rect">
            <a:avLst/>
          </a:prstGeom>
        </p:spPr>
      </p:pic>
      <p:sp>
        <p:nvSpPr>
          <p:cNvPr id="162" name="TextBox 197">
            <a:extLst>
              <a:ext uri="{FF2B5EF4-FFF2-40B4-BE49-F238E27FC236}">
                <a16:creationId xmlns:a16="http://schemas.microsoft.com/office/drawing/2014/main" id="{F693F8D6-F374-3F4F-A8E8-DFD86C4AF2C0}"/>
              </a:ext>
            </a:extLst>
          </p:cNvPr>
          <p:cNvSpPr txBox="1"/>
          <p:nvPr/>
        </p:nvSpPr>
        <p:spPr>
          <a:xfrm>
            <a:off x="6571656" y="4795444"/>
            <a:ext cx="839293" cy="4515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Transit Gateway</a:t>
            </a:r>
          </a:p>
        </p:txBody>
      </p:sp>
      <p:pic>
        <p:nvPicPr>
          <p:cNvPr id="163" name="Graphic 11">
            <a:extLst>
              <a:ext uri="{FF2B5EF4-FFF2-40B4-BE49-F238E27FC236}">
                <a16:creationId xmlns:a16="http://schemas.microsoft.com/office/drawing/2014/main" id="{429E9260-9B38-174D-AE81-AA8BED9B06C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17503" y="4425163"/>
            <a:ext cx="365762" cy="365762"/>
          </a:xfrm>
          <a:prstGeom prst="rect">
            <a:avLst/>
          </a:prstGeom>
        </p:spPr>
      </p:pic>
      <p:sp>
        <p:nvSpPr>
          <p:cNvPr id="164" name="TextBox 197">
            <a:extLst>
              <a:ext uri="{FF2B5EF4-FFF2-40B4-BE49-F238E27FC236}">
                <a16:creationId xmlns:a16="http://schemas.microsoft.com/office/drawing/2014/main" id="{0657E3CC-DD96-434F-813C-D94B883FE304}"/>
              </a:ext>
            </a:extLst>
          </p:cNvPr>
          <p:cNvSpPr txBox="1"/>
          <p:nvPr/>
        </p:nvSpPr>
        <p:spPr>
          <a:xfrm>
            <a:off x="5378736" y="4752249"/>
            <a:ext cx="839293" cy="631135"/>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Direct Connect</a:t>
            </a:r>
          </a:p>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Gateway</a:t>
            </a:r>
          </a:p>
        </p:txBody>
      </p:sp>
      <p:sp>
        <p:nvSpPr>
          <p:cNvPr id="165" name="Rectangle 100">
            <a:extLst>
              <a:ext uri="{FF2B5EF4-FFF2-40B4-BE49-F238E27FC236}">
                <a16:creationId xmlns:a16="http://schemas.microsoft.com/office/drawing/2014/main" id="{4E5250EF-504A-E849-9F7F-12B73BA78904}"/>
              </a:ext>
            </a:extLst>
          </p:cNvPr>
          <p:cNvSpPr/>
          <p:nvPr/>
        </p:nvSpPr>
        <p:spPr>
          <a:xfrm>
            <a:off x="1842849" y="4081104"/>
            <a:ext cx="1655075" cy="10206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defTabSz="914363"/>
            <a:r>
              <a:rPr lang="ja-JP" altLang="en-US" sz="1000">
                <a:solidFill>
                  <a:schemeClr val="tx1">
                    <a:lumMod val="75000"/>
                  </a:schemeClr>
                </a:solidFill>
                <a:latin typeface="Meiryo" panose="020B0604030504040204" pitchFamily="34" charset="-128"/>
                <a:ea typeface="Meiryo" panose="020B0604030504040204" pitchFamily="34" charset="-128"/>
                <a:cs typeface="Calibri" panose="020F0502020204030204" pitchFamily="34" charset="0"/>
              </a:rPr>
              <a:t>オンプレ</a:t>
            </a:r>
            <a:r>
              <a:rPr lang="en-US" altLang="ja-JP" sz="1000" dirty="0">
                <a:solidFill>
                  <a:schemeClr val="tx1">
                    <a:lumMod val="75000"/>
                  </a:schemeClr>
                </a:solidFill>
                <a:latin typeface="Meiryo" panose="020B0604030504040204" pitchFamily="34" charset="-128"/>
                <a:ea typeface="Meiryo" panose="020B0604030504040204" pitchFamily="34" charset="-128"/>
                <a:cs typeface="Calibri" panose="020F0502020204030204" pitchFamily="34" charset="0"/>
              </a:rPr>
              <a:t>DC</a:t>
            </a:r>
          </a:p>
        </p:txBody>
      </p:sp>
      <p:pic>
        <p:nvPicPr>
          <p:cNvPr id="166" name="Graphic 19">
            <a:extLst>
              <a:ext uri="{FF2B5EF4-FFF2-40B4-BE49-F238E27FC236}">
                <a16:creationId xmlns:a16="http://schemas.microsoft.com/office/drawing/2014/main" id="{449EC3BA-118A-314A-9013-880D0CE704F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30633" y="4079933"/>
            <a:ext cx="330200" cy="330200"/>
          </a:xfrm>
          <a:prstGeom prst="rect">
            <a:avLst/>
          </a:prstGeom>
        </p:spPr>
      </p:pic>
      <p:pic>
        <p:nvPicPr>
          <p:cNvPr id="167" name="Graphic 13">
            <a:extLst>
              <a:ext uri="{FF2B5EF4-FFF2-40B4-BE49-F238E27FC236}">
                <a16:creationId xmlns:a16="http://schemas.microsoft.com/office/drawing/2014/main" id="{0F145C45-4C77-F046-9651-C486AD09DC9F}"/>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618659" y="4610091"/>
            <a:ext cx="298868" cy="298868"/>
          </a:xfrm>
          <a:prstGeom prst="rect">
            <a:avLst/>
          </a:prstGeom>
        </p:spPr>
      </p:pic>
      <p:pic>
        <p:nvPicPr>
          <p:cNvPr id="168" name="Graphic 37">
            <a:extLst>
              <a:ext uri="{FF2B5EF4-FFF2-40B4-BE49-F238E27FC236}">
                <a16:creationId xmlns:a16="http://schemas.microsoft.com/office/drawing/2014/main" id="{0F34B80D-83E6-DD4D-8C65-9C77FE7AFA9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284792" y="4400702"/>
            <a:ext cx="469900" cy="469900"/>
          </a:xfrm>
          <a:prstGeom prst="rect">
            <a:avLst/>
          </a:prstGeom>
        </p:spPr>
      </p:pic>
      <p:cxnSp>
        <p:nvCxnSpPr>
          <p:cNvPr id="169" name="Straight Arrow Connector 28">
            <a:extLst>
              <a:ext uri="{FF2B5EF4-FFF2-40B4-BE49-F238E27FC236}">
                <a16:creationId xmlns:a16="http://schemas.microsoft.com/office/drawing/2014/main" id="{AFE941BD-1E2F-D44C-BD0B-355368BD6187}"/>
              </a:ext>
            </a:extLst>
          </p:cNvPr>
          <p:cNvCxnSpPr>
            <a:cxnSpLocks/>
            <a:stCxn id="184" idx="1"/>
            <a:endCxn id="170" idx="3"/>
          </p:cNvCxnSpPr>
          <p:nvPr/>
        </p:nvCxnSpPr>
        <p:spPr>
          <a:xfrm flipH="1">
            <a:off x="3648723" y="4604114"/>
            <a:ext cx="486585" cy="3403"/>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70" name="Graphic 46">
            <a:extLst>
              <a:ext uri="{FF2B5EF4-FFF2-40B4-BE49-F238E27FC236}">
                <a16:creationId xmlns:a16="http://schemas.microsoft.com/office/drawing/2014/main" id="{644148EC-51AF-CD42-9B6F-EC06ED7D51FE}"/>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87154" y="4476732"/>
            <a:ext cx="261568" cy="261568"/>
          </a:xfrm>
          <a:prstGeom prst="rect">
            <a:avLst/>
          </a:prstGeom>
        </p:spPr>
      </p:pic>
      <p:cxnSp>
        <p:nvCxnSpPr>
          <p:cNvPr id="171" name="Straight Arrow Connector 28">
            <a:extLst>
              <a:ext uri="{FF2B5EF4-FFF2-40B4-BE49-F238E27FC236}">
                <a16:creationId xmlns:a16="http://schemas.microsoft.com/office/drawing/2014/main" id="{A5B469E2-9898-5E47-90F3-B77DD1DB57B0}"/>
              </a:ext>
            </a:extLst>
          </p:cNvPr>
          <p:cNvCxnSpPr>
            <a:cxnSpLocks/>
            <a:stCxn id="163" idx="3"/>
            <a:endCxn id="161" idx="1"/>
          </p:cNvCxnSpPr>
          <p:nvPr/>
        </p:nvCxnSpPr>
        <p:spPr>
          <a:xfrm flipV="1">
            <a:off x="5983265" y="4604114"/>
            <a:ext cx="841447" cy="3928"/>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28">
            <a:extLst>
              <a:ext uri="{FF2B5EF4-FFF2-40B4-BE49-F238E27FC236}">
                <a16:creationId xmlns:a16="http://schemas.microsoft.com/office/drawing/2014/main" id="{2433543B-931D-4143-BACA-EB24F88B9C38}"/>
              </a:ext>
            </a:extLst>
          </p:cNvPr>
          <p:cNvCxnSpPr>
            <a:cxnSpLocks/>
            <a:stCxn id="161" idx="0"/>
            <a:endCxn id="186" idx="2"/>
          </p:cNvCxnSpPr>
          <p:nvPr/>
        </p:nvCxnSpPr>
        <p:spPr>
          <a:xfrm flipH="1" flipV="1">
            <a:off x="4525619" y="3078981"/>
            <a:ext cx="2485664"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28">
            <a:extLst>
              <a:ext uri="{FF2B5EF4-FFF2-40B4-BE49-F238E27FC236}">
                <a16:creationId xmlns:a16="http://schemas.microsoft.com/office/drawing/2014/main" id="{80B87842-0030-3246-A442-2DE013C8A6A4}"/>
              </a:ext>
            </a:extLst>
          </p:cNvPr>
          <p:cNvCxnSpPr>
            <a:cxnSpLocks/>
            <a:stCxn id="161" idx="0"/>
            <a:endCxn id="188" idx="2"/>
          </p:cNvCxnSpPr>
          <p:nvPr/>
        </p:nvCxnSpPr>
        <p:spPr>
          <a:xfrm flipH="1" flipV="1">
            <a:off x="6464694" y="3078981"/>
            <a:ext cx="546589"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4" name="Rectangle 25">
            <a:extLst>
              <a:ext uri="{FF2B5EF4-FFF2-40B4-BE49-F238E27FC236}">
                <a16:creationId xmlns:a16="http://schemas.microsoft.com/office/drawing/2014/main" id="{A5292996-5B3D-5E4B-8CEC-04AEAABD7B72}"/>
              </a:ext>
            </a:extLst>
          </p:cNvPr>
          <p:cNvSpPr/>
          <p:nvPr/>
        </p:nvSpPr>
        <p:spPr>
          <a:xfrm>
            <a:off x="6071285" y="2138730"/>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175" name="Graphic 66">
            <a:extLst>
              <a:ext uri="{FF2B5EF4-FFF2-40B4-BE49-F238E27FC236}">
                <a16:creationId xmlns:a16="http://schemas.microsoft.com/office/drawing/2014/main" id="{DA5DE36C-9495-F54F-A6E6-18E92F987D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1286" y="2139399"/>
            <a:ext cx="375153" cy="375153"/>
          </a:xfrm>
          <a:prstGeom prst="rect">
            <a:avLst/>
          </a:prstGeom>
        </p:spPr>
      </p:pic>
      <p:sp>
        <p:nvSpPr>
          <p:cNvPr id="176" name="Rectangle 34">
            <a:extLst>
              <a:ext uri="{FF2B5EF4-FFF2-40B4-BE49-F238E27FC236}">
                <a16:creationId xmlns:a16="http://schemas.microsoft.com/office/drawing/2014/main" id="{EB2321DB-4D37-B74F-B55A-31B5F840C0B7}"/>
              </a:ext>
            </a:extLst>
          </p:cNvPr>
          <p:cNvSpPr/>
          <p:nvPr/>
        </p:nvSpPr>
        <p:spPr>
          <a:xfrm>
            <a:off x="5996489" y="1514652"/>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77" name="Graphic 11">
            <a:extLst>
              <a:ext uri="{FF2B5EF4-FFF2-40B4-BE49-F238E27FC236}">
                <a16:creationId xmlns:a16="http://schemas.microsoft.com/office/drawing/2014/main" id="{81482121-D2BA-5047-BE89-09E3AC55F1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6492" y="1514124"/>
            <a:ext cx="396729" cy="396729"/>
          </a:xfrm>
          <a:prstGeom prst="rect">
            <a:avLst/>
          </a:prstGeom>
        </p:spPr>
      </p:pic>
      <p:sp>
        <p:nvSpPr>
          <p:cNvPr id="178" name="TextBox 197">
            <a:extLst>
              <a:ext uri="{FF2B5EF4-FFF2-40B4-BE49-F238E27FC236}">
                <a16:creationId xmlns:a16="http://schemas.microsoft.com/office/drawing/2014/main" id="{C033201C-3F81-4A4F-BDB4-DAB0ABA302A1}"/>
              </a:ext>
            </a:extLst>
          </p:cNvPr>
          <p:cNvSpPr txBox="1"/>
          <p:nvPr/>
        </p:nvSpPr>
        <p:spPr>
          <a:xfrm>
            <a:off x="6330900" y="1547151"/>
            <a:ext cx="1552156" cy="400110"/>
          </a:xfrm>
          <a:prstGeom prst="rect">
            <a:avLst/>
          </a:prstGeom>
          <a:noFill/>
        </p:spPr>
        <p:txBody>
          <a:bodyPr wrap="square" rtlCol="0">
            <a:spAutoFit/>
          </a:bodyPr>
          <a:lstStyle/>
          <a:p>
            <a:pPr defTabSz="609561">
              <a:defRPr/>
            </a:pPr>
            <a:r>
              <a:rPr lang="en-US" altLang="ja-JP" sz="1000" dirty="0">
                <a:solidFill>
                  <a:schemeClr val="tx1">
                    <a:lumMod val="75000"/>
                  </a:schemeClr>
                </a:solidFill>
                <a:latin typeface="Meiryo" panose="020B0604030504040204" pitchFamily="34" charset="-128"/>
                <a:ea typeface="Meiryo" panose="020B0604030504040204" pitchFamily="34" charset="-128"/>
              </a:rPr>
              <a:t>A</a:t>
            </a:r>
            <a:r>
              <a:rPr lang="ja-JP" altLang="en-US" sz="1000">
                <a:solidFill>
                  <a:schemeClr val="tx1">
                    <a:lumMod val="75000"/>
                  </a:schemeClr>
                </a:solidFill>
                <a:latin typeface="Meiryo" panose="020B0604030504040204" pitchFamily="34" charset="-128"/>
                <a:ea typeface="Meiryo" panose="020B0604030504040204" pitchFamily="34" charset="-128"/>
              </a:rPr>
              <a:t>システム</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検証アカウント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sp>
        <p:nvSpPr>
          <p:cNvPr id="179" name="Rectangle 25">
            <a:extLst>
              <a:ext uri="{FF2B5EF4-FFF2-40B4-BE49-F238E27FC236}">
                <a16:creationId xmlns:a16="http://schemas.microsoft.com/office/drawing/2014/main" id="{D60C108B-02AD-5D47-A00C-FA4ACDDABBCD}"/>
              </a:ext>
            </a:extLst>
          </p:cNvPr>
          <p:cNvSpPr/>
          <p:nvPr/>
        </p:nvSpPr>
        <p:spPr>
          <a:xfrm>
            <a:off x="4127738" y="2140312"/>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180" name="Graphic 66">
            <a:extLst>
              <a:ext uri="{FF2B5EF4-FFF2-40B4-BE49-F238E27FC236}">
                <a16:creationId xmlns:a16="http://schemas.microsoft.com/office/drawing/2014/main" id="{4A1AF69D-1078-5946-A417-93339E30DC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27739" y="2139399"/>
            <a:ext cx="375153" cy="375153"/>
          </a:xfrm>
          <a:prstGeom prst="rect">
            <a:avLst/>
          </a:prstGeom>
        </p:spPr>
      </p:pic>
      <p:sp>
        <p:nvSpPr>
          <p:cNvPr id="181" name="Rectangle 34">
            <a:extLst>
              <a:ext uri="{FF2B5EF4-FFF2-40B4-BE49-F238E27FC236}">
                <a16:creationId xmlns:a16="http://schemas.microsoft.com/office/drawing/2014/main" id="{51AF1792-8927-E149-99AD-0295145972E8}"/>
              </a:ext>
            </a:extLst>
          </p:cNvPr>
          <p:cNvSpPr/>
          <p:nvPr/>
        </p:nvSpPr>
        <p:spPr>
          <a:xfrm>
            <a:off x="4052941" y="1516236"/>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82" name="Graphic 11">
            <a:extLst>
              <a:ext uri="{FF2B5EF4-FFF2-40B4-BE49-F238E27FC236}">
                <a16:creationId xmlns:a16="http://schemas.microsoft.com/office/drawing/2014/main" id="{40A09012-DB56-9D4D-A096-0510E174BE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2944" y="1515706"/>
            <a:ext cx="396729" cy="396729"/>
          </a:xfrm>
          <a:prstGeom prst="rect">
            <a:avLst/>
          </a:prstGeom>
        </p:spPr>
      </p:pic>
      <p:sp>
        <p:nvSpPr>
          <p:cNvPr id="183" name="TextBox 197">
            <a:extLst>
              <a:ext uri="{FF2B5EF4-FFF2-40B4-BE49-F238E27FC236}">
                <a16:creationId xmlns:a16="http://schemas.microsoft.com/office/drawing/2014/main" id="{B1436145-C899-C549-A0C0-C12BE850FD58}"/>
              </a:ext>
            </a:extLst>
          </p:cNvPr>
          <p:cNvSpPr txBox="1"/>
          <p:nvPr/>
        </p:nvSpPr>
        <p:spPr>
          <a:xfrm>
            <a:off x="4397240" y="1547151"/>
            <a:ext cx="1552156" cy="400110"/>
          </a:xfrm>
          <a:prstGeom prst="rect">
            <a:avLst/>
          </a:prstGeom>
          <a:noFill/>
        </p:spPr>
        <p:txBody>
          <a:bodyPr wrap="square" rtlCol="0">
            <a:spAutoFit/>
          </a:bodyPr>
          <a:lstStyle/>
          <a:p>
            <a:pPr defTabSz="609561">
              <a:defRPr/>
            </a:pPr>
            <a:r>
              <a:rPr lang="en-US" altLang="ja-JP" sz="1000" dirty="0">
                <a:solidFill>
                  <a:schemeClr val="tx1">
                    <a:lumMod val="75000"/>
                  </a:schemeClr>
                </a:solidFill>
                <a:latin typeface="Meiryo" panose="020B0604030504040204" pitchFamily="34" charset="-128"/>
                <a:ea typeface="Meiryo" panose="020B0604030504040204" pitchFamily="34" charset="-128"/>
              </a:rPr>
              <a:t>A</a:t>
            </a:r>
            <a:r>
              <a:rPr lang="ja-JP" altLang="en-US" sz="1000">
                <a:solidFill>
                  <a:schemeClr val="tx1">
                    <a:lumMod val="75000"/>
                  </a:schemeClr>
                </a:solidFill>
                <a:latin typeface="Meiryo" panose="020B0604030504040204" pitchFamily="34" charset="-128"/>
                <a:ea typeface="Meiryo" panose="020B0604030504040204" pitchFamily="34" charset="-128"/>
              </a:rPr>
              <a:t>システム</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本番アカウント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184" name="Graphic 11">
            <a:extLst>
              <a:ext uri="{FF2B5EF4-FFF2-40B4-BE49-F238E27FC236}">
                <a16:creationId xmlns:a16="http://schemas.microsoft.com/office/drawing/2014/main" id="{F0E854CC-18C7-1946-83DA-D155C0477FC0}"/>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135308" y="4421234"/>
            <a:ext cx="365762" cy="365762"/>
          </a:xfrm>
          <a:prstGeom prst="rect">
            <a:avLst/>
          </a:prstGeom>
        </p:spPr>
      </p:pic>
      <p:cxnSp>
        <p:nvCxnSpPr>
          <p:cNvPr id="185" name="Straight Arrow Connector 28">
            <a:extLst>
              <a:ext uri="{FF2B5EF4-FFF2-40B4-BE49-F238E27FC236}">
                <a16:creationId xmlns:a16="http://schemas.microsoft.com/office/drawing/2014/main" id="{1A681F9E-87B7-BC46-9C1E-ACB3F7813DCA}"/>
              </a:ext>
            </a:extLst>
          </p:cNvPr>
          <p:cNvCxnSpPr>
            <a:cxnSpLocks/>
            <a:stCxn id="184" idx="3"/>
            <a:endCxn id="163" idx="1"/>
          </p:cNvCxnSpPr>
          <p:nvPr/>
        </p:nvCxnSpPr>
        <p:spPr>
          <a:xfrm>
            <a:off x="4501070" y="4604116"/>
            <a:ext cx="1116433" cy="3929"/>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6" name="Rectangle 36">
            <a:extLst>
              <a:ext uri="{FF2B5EF4-FFF2-40B4-BE49-F238E27FC236}">
                <a16:creationId xmlns:a16="http://schemas.microsoft.com/office/drawing/2014/main" id="{AE836B05-5461-5D4B-9226-75B35F848DC1}"/>
              </a:ext>
            </a:extLst>
          </p:cNvPr>
          <p:cNvSpPr/>
          <p:nvPr/>
        </p:nvSpPr>
        <p:spPr>
          <a:xfrm>
            <a:off x="4192615"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sp>
        <p:nvSpPr>
          <p:cNvPr id="187" name="Rectangle 36">
            <a:extLst>
              <a:ext uri="{FF2B5EF4-FFF2-40B4-BE49-F238E27FC236}">
                <a16:creationId xmlns:a16="http://schemas.microsoft.com/office/drawing/2014/main" id="{488EB552-8D45-8A49-BA96-844EAB80F9E6}"/>
              </a:ext>
            </a:extLst>
          </p:cNvPr>
          <p:cNvSpPr/>
          <p:nvPr/>
        </p:nvSpPr>
        <p:spPr>
          <a:xfrm>
            <a:off x="4945707"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#2</a:t>
            </a:r>
          </a:p>
        </p:txBody>
      </p:sp>
      <p:sp>
        <p:nvSpPr>
          <p:cNvPr id="188" name="Rectangle 36">
            <a:extLst>
              <a:ext uri="{FF2B5EF4-FFF2-40B4-BE49-F238E27FC236}">
                <a16:creationId xmlns:a16="http://schemas.microsoft.com/office/drawing/2014/main" id="{5BB19A06-1266-2D4A-99C7-23B4F5184DEE}"/>
              </a:ext>
            </a:extLst>
          </p:cNvPr>
          <p:cNvSpPr/>
          <p:nvPr/>
        </p:nvSpPr>
        <p:spPr>
          <a:xfrm>
            <a:off x="6131690"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sp>
        <p:nvSpPr>
          <p:cNvPr id="189" name="Rectangle 36">
            <a:extLst>
              <a:ext uri="{FF2B5EF4-FFF2-40B4-BE49-F238E27FC236}">
                <a16:creationId xmlns:a16="http://schemas.microsoft.com/office/drawing/2014/main" id="{21EC8741-B8AD-404D-B4D5-A21AEB898DA1}"/>
              </a:ext>
            </a:extLst>
          </p:cNvPr>
          <p:cNvSpPr/>
          <p:nvPr/>
        </p:nvSpPr>
        <p:spPr>
          <a:xfrm>
            <a:off x="6884782"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#2</a:t>
            </a:r>
          </a:p>
        </p:txBody>
      </p:sp>
      <p:sp>
        <p:nvSpPr>
          <p:cNvPr id="190" name="Rectangle 36">
            <a:extLst>
              <a:ext uri="{FF2B5EF4-FFF2-40B4-BE49-F238E27FC236}">
                <a16:creationId xmlns:a16="http://schemas.microsoft.com/office/drawing/2014/main" id="{2B67D15E-AB06-6140-B8D0-EBD700E82560}"/>
              </a:ext>
            </a:extLst>
          </p:cNvPr>
          <p:cNvSpPr/>
          <p:nvPr/>
        </p:nvSpPr>
        <p:spPr>
          <a:xfrm>
            <a:off x="8447165"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cxnSp>
        <p:nvCxnSpPr>
          <p:cNvPr id="191" name="Straight Arrow Connector 28">
            <a:extLst>
              <a:ext uri="{FF2B5EF4-FFF2-40B4-BE49-F238E27FC236}">
                <a16:creationId xmlns:a16="http://schemas.microsoft.com/office/drawing/2014/main" id="{A208A2CB-8FE4-C045-B6B2-605C870E1877}"/>
              </a:ext>
            </a:extLst>
          </p:cNvPr>
          <p:cNvCxnSpPr>
            <a:cxnSpLocks/>
            <a:stCxn id="161" idx="0"/>
            <a:endCxn id="187" idx="2"/>
          </p:cNvCxnSpPr>
          <p:nvPr/>
        </p:nvCxnSpPr>
        <p:spPr>
          <a:xfrm flipH="1" flipV="1">
            <a:off x="5278712" y="3078981"/>
            <a:ext cx="1732572"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Arrow Connector 28">
            <a:extLst>
              <a:ext uri="{FF2B5EF4-FFF2-40B4-BE49-F238E27FC236}">
                <a16:creationId xmlns:a16="http://schemas.microsoft.com/office/drawing/2014/main" id="{26A02065-F7E8-5443-B698-19EDAE8E6355}"/>
              </a:ext>
            </a:extLst>
          </p:cNvPr>
          <p:cNvCxnSpPr>
            <a:cxnSpLocks/>
            <a:stCxn id="161" idx="0"/>
            <a:endCxn id="189" idx="2"/>
          </p:cNvCxnSpPr>
          <p:nvPr/>
        </p:nvCxnSpPr>
        <p:spPr>
          <a:xfrm flipV="1">
            <a:off x="7011284" y="3078981"/>
            <a:ext cx="206503"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28">
            <a:extLst>
              <a:ext uri="{FF2B5EF4-FFF2-40B4-BE49-F238E27FC236}">
                <a16:creationId xmlns:a16="http://schemas.microsoft.com/office/drawing/2014/main" id="{F2E819AF-5CD3-8345-AAC3-616C1920F2D3}"/>
              </a:ext>
            </a:extLst>
          </p:cNvPr>
          <p:cNvCxnSpPr>
            <a:cxnSpLocks/>
            <a:stCxn id="161" idx="0"/>
            <a:endCxn id="190" idx="2"/>
          </p:cNvCxnSpPr>
          <p:nvPr/>
        </p:nvCxnSpPr>
        <p:spPr>
          <a:xfrm flipV="1">
            <a:off x="7011283" y="3078981"/>
            <a:ext cx="1768885"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4" name="Rectangle 34">
            <a:extLst>
              <a:ext uri="{FF2B5EF4-FFF2-40B4-BE49-F238E27FC236}">
                <a16:creationId xmlns:a16="http://schemas.microsoft.com/office/drawing/2014/main" id="{1A567B56-3F7C-CC40-855B-E4A9EF0278EE}"/>
              </a:ext>
            </a:extLst>
          </p:cNvPr>
          <p:cNvSpPr/>
          <p:nvPr/>
        </p:nvSpPr>
        <p:spPr>
          <a:xfrm>
            <a:off x="2316758" y="1514207"/>
            <a:ext cx="1451643"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95" name="Graphic 11">
            <a:extLst>
              <a:ext uri="{FF2B5EF4-FFF2-40B4-BE49-F238E27FC236}">
                <a16:creationId xmlns:a16="http://schemas.microsoft.com/office/drawing/2014/main" id="{F6641771-C42E-4B4E-BA99-6552E18F52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6759" y="1513680"/>
            <a:ext cx="396729" cy="396729"/>
          </a:xfrm>
          <a:prstGeom prst="rect">
            <a:avLst/>
          </a:prstGeom>
        </p:spPr>
      </p:pic>
      <p:sp>
        <p:nvSpPr>
          <p:cNvPr id="196" name="TextBox 197">
            <a:extLst>
              <a:ext uri="{FF2B5EF4-FFF2-40B4-BE49-F238E27FC236}">
                <a16:creationId xmlns:a16="http://schemas.microsoft.com/office/drawing/2014/main" id="{01FBF185-B5FA-E245-B85E-6D879CAF9FFD}"/>
              </a:ext>
            </a:extLst>
          </p:cNvPr>
          <p:cNvSpPr txBox="1"/>
          <p:nvPr/>
        </p:nvSpPr>
        <p:spPr>
          <a:xfrm>
            <a:off x="2685440" y="1545124"/>
            <a:ext cx="1552156" cy="400110"/>
          </a:xfrm>
          <a:prstGeom prst="rect">
            <a:avLst/>
          </a:prstGeom>
          <a:noFill/>
        </p:spPr>
        <p:txBody>
          <a:bodyPr wrap="square" rtlCol="0">
            <a:spAutoFit/>
          </a:bodyPr>
          <a:lstStyle/>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ログアーカイブ</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アカウント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sp>
        <p:nvSpPr>
          <p:cNvPr id="197" name="Rectangle 34">
            <a:extLst>
              <a:ext uri="{FF2B5EF4-FFF2-40B4-BE49-F238E27FC236}">
                <a16:creationId xmlns:a16="http://schemas.microsoft.com/office/drawing/2014/main" id="{7420E2C0-985C-BF4E-99A2-1C978E5CF8EE}"/>
              </a:ext>
            </a:extLst>
          </p:cNvPr>
          <p:cNvSpPr/>
          <p:nvPr/>
        </p:nvSpPr>
        <p:spPr>
          <a:xfrm>
            <a:off x="581476" y="1514207"/>
            <a:ext cx="1595963"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98" name="Graphic 11">
            <a:extLst>
              <a:ext uri="{FF2B5EF4-FFF2-40B4-BE49-F238E27FC236}">
                <a16:creationId xmlns:a16="http://schemas.microsoft.com/office/drawing/2014/main" id="{FB03A242-3668-3548-9646-58017EB87A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477" y="1513680"/>
            <a:ext cx="396729" cy="396729"/>
          </a:xfrm>
          <a:prstGeom prst="rect">
            <a:avLst/>
          </a:prstGeom>
        </p:spPr>
      </p:pic>
      <p:sp>
        <p:nvSpPr>
          <p:cNvPr id="199" name="TextBox 197">
            <a:extLst>
              <a:ext uri="{FF2B5EF4-FFF2-40B4-BE49-F238E27FC236}">
                <a16:creationId xmlns:a16="http://schemas.microsoft.com/office/drawing/2014/main" id="{E9681BB4-72BF-E141-86FE-BE0610C4BC4B}"/>
              </a:ext>
            </a:extLst>
          </p:cNvPr>
          <p:cNvSpPr txBox="1"/>
          <p:nvPr/>
        </p:nvSpPr>
        <p:spPr>
          <a:xfrm>
            <a:off x="925775" y="1545126"/>
            <a:ext cx="1552156" cy="246221"/>
          </a:xfrm>
          <a:prstGeom prst="rect">
            <a:avLst/>
          </a:prstGeom>
          <a:noFill/>
        </p:spPr>
        <p:txBody>
          <a:bodyPr wrap="square" rtlCol="0">
            <a:spAutoFit/>
          </a:bodyPr>
          <a:lstStyle/>
          <a:p>
            <a:pPr defTabSz="609561">
              <a:defRPr/>
            </a:pPr>
            <a:r>
              <a:rPr lang="ja-JP" altLang="en-US" sz="1000">
                <a:solidFill>
                  <a:schemeClr val="tx1">
                    <a:lumMod val="75000"/>
                  </a:schemeClr>
                </a:solidFill>
                <a:latin typeface="Meiryo" panose="020B0604030504040204" pitchFamily="34" charset="-128"/>
                <a:ea typeface="Meiryo" panose="020B0604030504040204" pitchFamily="34" charset="-128"/>
              </a:rPr>
              <a:t>管理アカウント</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p:txBody>
      </p:sp>
      <p:pic>
        <p:nvPicPr>
          <p:cNvPr id="200" name="Graphic 10">
            <a:extLst>
              <a:ext uri="{FF2B5EF4-FFF2-40B4-BE49-F238E27FC236}">
                <a16:creationId xmlns:a16="http://schemas.microsoft.com/office/drawing/2014/main" id="{0CF4BDD3-29D4-BE4B-BF31-570F4213AF92}"/>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156962" y="2227678"/>
            <a:ext cx="358411" cy="358411"/>
          </a:xfrm>
          <a:prstGeom prst="rect">
            <a:avLst/>
          </a:prstGeom>
        </p:spPr>
      </p:pic>
      <p:sp>
        <p:nvSpPr>
          <p:cNvPr id="201" name="TextBox 197">
            <a:extLst>
              <a:ext uri="{FF2B5EF4-FFF2-40B4-BE49-F238E27FC236}">
                <a16:creationId xmlns:a16="http://schemas.microsoft.com/office/drawing/2014/main" id="{6C945AD4-5D48-6843-89E5-98A3E2D9BB4C}"/>
              </a:ext>
            </a:extLst>
          </p:cNvPr>
          <p:cNvSpPr txBox="1"/>
          <p:nvPr/>
        </p:nvSpPr>
        <p:spPr>
          <a:xfrm>
            <a:off x="3874176" y="4801391"/>
            <a:ext cx="839293" cy="4515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Direct Connect</a:t>
            </a:r>
          </a:p>
        </p:txBody>
      </p:sp>
      <p:sp>
        <p:nvSpPr>
          <p:cNvPr id="202" name="TextBox 197">
            <a:extLst>
              <a:ext uri="{FF2B5EF4-FFF2-40B4-BE49-F238E27FC236}">
                <a16:creationId xmlns:a16="http://schemas.microsoft.com/office/drawing/2014/main" id="{6361DAA0-9CF3-B24B-B49C-4CBE255E93D4}"/>
              </a:ext>
            </a:extLst>
          </p:cNvPr>
          <p:cNvSpPr txBox="1"/>
          <p:nvPr/>
        </p:nvSpPr>
        <p:spPr>
          <a:xfrm>
            <a:off x="715668" y="2593096"/>
            <a:ext cx="1191098" cy="2719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Organizations</a:t>
            </a:r>
          </a:p>
        </p:txBody>
      </p:sp>
      <p:pic>
        <p:nvPicPr>
          <p:cNvPr id="203" name="Graphic 44">
            <a:extLst>
              <a:ext uri="{FF2B5EF4-FFF2-40B4-BE49-F238E27FC236}">
                <a16:creationId xmlns:a16="http://schemas.microsoft.com/office/drawing/2014/main" id="{6C37C450-8D37-EA4F-831F-0174B87282A8}"/>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838250" y="2209622"/>
            <a:ext cx="368393" cy="368393"/>
          </a:xfrm>
          <a:prstGeom prst="rect">
            <a:avLst/>
          </a:prstGeom>
        </p:spPr>
      </p:pic>
      <p:sp>
        <p:nvSpPr>
          <p:cNvPr id="204" name="TextBox 197">
            <a:extLst>
              <a:ext uri="{FF2B5EF4-FFF2-40B4-BE49-F238E27FC236}">
                <a16:creationId xmlns:a16="http://schemas.microsoft.com/office/drawing/2014/main" id="{09000443-48FE-8A4C-B2E9-FE91763CB1CE}"/>
              </a:ext>
            </a:extLst>
          </p:cNvPr>
          <p:cNvSpPr txBox="1"/>
          <p:nvPr/>
        </p:nvSpPr>
        <p:spPr>
          <a:xfrm>
            <a:off x="2739196" y="2593095"/>
            <a:ext cx="576758" cy="271934"/>
          </a:xfrm>
          <a:prstGeom prst="rect">
            <a:avLst/>
          </a:prstGeom>
          <a:noFill/>
        </p:spPr>
        <p:txBody>
          <a:bodyPr wrap="square" rtlCol="0">
            <a:spAutoFit/>
          </a:bodyPr>
          <a:lstStyle/>
          <a:p>
            <a:pPr algn="ctr" defTabSz="609561">
              <a:defRPr/>
            </a:pPr>
            <a:r>
              <a:rPr lang="en-US" altLang="ja-JP" sz="1167" dirty="0">
                <a:solidFill>
                  <a:schemeClr val="tx1">
                    <a:lumMod val="75000"/>
                  </a:schemeClr>
                </a:solidFill>
                <a:latin typeface="Meiryo" panose="020B0604030504040204" pitchFamily="34" charset="-128"/>
                <a:ea typeface="Meiryo" panose="020B0604030504040204" pitchFamily="34" charset="-128"/>
              </a:rPr>
              <a:t>S3</a:t>
            </a:r>
          </a:p>
        </p:txBody>
      </p:sp>
      <p:sp>
        <p:nvSpPr>
          <p:cNvPr id="205" name="Rectangle 34">
            <a:extLst>
              <a:ext uri="{FF2B5EF4-FFF2-40B4-BE49-F238E27FC236}">
                <a16:creationId xmlns:a16="http://schemas.microsoft.com/office/drawing/2014/main" id="{AF96F22E-BBB2-2343-A567-A6E22BA39140}"/>
              </a:ext>
            </a:extLst>
          </p:cNvPr>
          <p:cNvSpPr/>
          <p:nvPr/>
        </p:nvSpPr>
        <p:spPr>
          <a:xfrm>
            <a:off x="9586653" y="4091654"/>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206" name="Graphic 11">
            <a:extLst>
              <a:ext uri="{FF2B5EF4-FFF2-40B4-BE49-F238E27FC236}">
                <a16:creationId xmlns:a16="http://schemas.microsoft.com/office/drawing/2014/main" id="{CEDC07BB-48B9-EF4A-BF06-BA10EEB3CD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86655" y="4091126"/>
            <a:ext cx="396729" cy="396729"/>
          </a:xfrm>
          <a:prstGeom prst="rect">
            <a:avLst/>
          </a:prstGeom>
        </p:spPr>
      </p:pic>
      <p:sp>
        <p:nvSpPr>
          <p:cNvPr id="207" name="TextBox 197">
            <a:extLst>
              <a:ext uri="{FF2B5EF4-FFF2-40B4-BE49-F238E27FC236}">
                <a16:creationId xmlns:a16="http://schemas.microsoft.com/office/drawing/2014/main" id="{F0944350-47A8-6343-84DF-A7F4989F8816}"/>
              </a:ext>
            </a:extLst>
          </p:cNvPr>
          <p:cNvSpPr txBox="1"/>
          <p:nvPr/>
        </p:nvSpPr>
        <p:spPr>
          <a:xfrm>
            <a:off x="9930952" y="4122570"/>
            <a:ext cx="1118704" cy="707694"/>
          </a:xfrm>
          <a:prstGeom prst="rect">
            <a:avLst/>
          </a:prstGeom>
          <a:noFill/>
        </p:spPr>
        <p:txBody>
          <a:bodyPr wrap="square" rtlCol="0">
            <a:spAutoFit/>
          </a:bodyPr>
          <a:lstStyle/>
          <a:p>
            <a:pPr defTabSz="609561">
              <a:defRPr/>
            </a:pPr>
            <a:r>
              <a:rPr lang="ja-JP" altLang="en-US" sz="1333">
                <a:solidFill>
                  <a:schemeClr val="tx1">
                    <a:lumMod val="75000"/>
                  </a:schemeClr>
                </a:solidFill>
                <a:latin typeface="Meiryo" panose="020B0604030504040204" pitchFamily="34" charset="-128"/>
                <a:ea typeface="Meiryo" panose="020B0604030504040204" pitchFamily="34" charset="-128"/>
              </a:rPr>
              <a:t>サンドボックス</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defTabSz="609561">
              <a:defRPr/>
            </a:pPr>
            <a:r>
              <a:rPr lang="ja-JP" altLang="en-US" sz="1333">
                <a:solidFill>
                  <a:schemeClr val="tx1">
                    <a:lumMod val="75000"/>
                  </a:schemeClr>
                </a:solidFill>
                <a:latin typeface="Meiryo" panose="020B0604030504040204" pitchFamily="34" charset="-128"/>
                <a:ea typeface="Meiryo" panose="020B0604030504040204" pitchFamily="34" charset="-128"/>
              </a:rPr>
              <a:t>アカウント</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09" name="角丸四角形吹き出し 208">
            <a:extLst>
              <a:ext uri="{FF2B5EF4-FFF2-40B4-BE49-F238E27FC236}">
                <a16:creationId xmlns:a16="http://schemas.microsoft.com/office/drawing/2014/main" id="{08F17613-33BF-5440-B82D-1F744318AE83}"/>
              </a:ext>
            </a:extLst>
          </p:cNvPr>
          <p:cNvSpPr/>
          <p:nvPr/>
        </p:nvSpPr>
        <p:spPr>
          <a:xfrm>
            <a:off x="3387154" y="5438441"/>
            <a:ext cx="2514478" cy="605798"/>
          </a:xfrm>
          <a:prstGeom prst="wedgeRoundRectCallout">
            <a:avLst>
              <a:gd name="adj1" fmla="val -11305"/>
              <a:gd name="adj2" fmla="val -73494"/>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defRPr/>
            </a:pPr>
            <a:r>
              <a:rPr lang="ja-JP" altLang="en-US" sz="1333" dirty="0">
                <a:solidFill>
                  <a:schemeClr val="tx1">
                    <a:lumMod val="75000"/>
                  </a:schemeClr>
                </a:solidFill>
                <a:latin typeface="Meiryo" panose="020B0604030504040204" pitchFamily="34" charset="-128"/>
                <a:ea typeface="Meiryo" panose="020B0604030504040204" pitchFamily="34" charset="-128"/>
              </a:rPr>
              <a:t>オンプレ</a:t>
            </a:r>
            <a:r>
              <a:rPr lang="en-US" altLang="ja-JP" sz="1333" dirty="0">
                <a:solidFill>
                  <a:schemeClr val="tx1">
                    <a:lumMod val="75000"/>
                  </a:schemeClr>
                </a:solidFill>
                <a:latin typeface="Meiryo" panose="020B0604030504040204" pitchFamily="34" charset="-128"/>
                <a:ea typeface="Meiryo" panose="020B0604030504040204" pitchFamily="34" charset="-128"/>
              </a:rPr>
              <a:t>DC – AWS</a:t>
            </a:r>
            <a:r>
              <a:rPr lang="ja-JP" altLang="en-US" sz="1333" dirty="0">
                <a:solidFill>
                  <a:schemeClr val="tx1">
                    <a:lumMod val="75000"/>
                  </a:schemeClr>
                </a:solidFill>
                <a:latin typeface="Meiryo" panose="020B0604030504040204" pitchFamily="34" charset="-128"/>
                <a:ea typeface="Meiryo" panose="020B0604030504040204" pitchFamily="34" charset="-128"/>
              </a:rPr>
              <a:t>環境間を</a:t>
            </a:r>
            <a:r>
              <a:rPr lang="en-US" altLang="ja-JP" sz="1333" dirty="0">
                <a:solidFill>
                  <a:schemeClr val="tx1">
                    <a:lumMod val="75000"/>
                  </a:schemeClr>
                </a:solidFill>
                <a:latin typeface="Meiryo" panose="020B0604030504040204" pitchFamily="34" charset="-128"/>
                <a:ea typeface="Meiryo" panose="020B0604030504040204" pitchFamily="34" charset="-128"/>
              </a:rPr>
              <a:t>Direct Connect</a:t>
            </a:r>
            <a:r>
              <a:rPr lang="ja-JP" altLang="en-US" sz="1333" dirty="0">
                <a:solidFill>
                  <a:schemeClr val="tx1">
                    <a:lumMod val="75000"/>
                  </a:schemeClr>
                </a:solidFill>
                <a:latin typeface="Meiryo" panose="020B0604030504040204" pitchFamily="34" charset="-128"/>
                <a:ea typeface="Meiryo" panose="020B0604030504040204" pitchFamily="34" charset="-128"/>
              </a:rPr>
              <a:t>接続</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11" name="Rectangle 25">
            <a:extLst>
              <a:ext uri="{FF2B5EF4-FFF2-40B4-BE49-F238E27FC236}">
                <a16:creationId xmlns:a16="http://schemas.microsoft.com/office/drawing/2014/main" id="{90105684-319C-F14E-B492-1B96069B6958}"/>
              </a:ext>
            </a:extLst>
          </p:cNvPr>
          <p:cNvSpPr/>
          <p:nvPr/>
        </p:nvSpPr>
        <p:spPr>
          <a:xfrm>
            <a:off x="9954740" y="2133291"/>
            <a:ext cx="1549075" cy="1061249"/>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1219122">
              <a:defRPr/>
            </a:pPr>
            <a:r>
              <a:rPr lang="en-US" sz="1000" kern="0" dirty="0">
                <a:ln w="0"/>
                <a:solidFill>
                  <a:schemeClr val="tx1">
                    <a:lumMod val="75000"/>
                  </a:schemeClr>
                </a:solidFill>
                <a:latin typeface="Meiryo" panose="020B0604030504040204" pitchFamily="34" charset="-128"/>
                <a:ea typeface="Meiryo" panose="020B0604030504040204" pitchFamily="34" charset="-128"/>
              </a:rPr>
              <a:t>VPC</a:t>
            </a:r>
          </a:p>
        </p:txBody>
      </p:sp>
      <p:pic>
        <p:nvPicPr>
          <p:cNvPr id="212" name="Graphic 66">
            <a:extLst>
              <a:ext uri="{FF2B5EF4-FFF2-40B4-BE49-F238E27FC236}">
                <a16:creationId xmlns:a16="http://schemas.microsoft.com/office/drawing/2014/main" id="{93273CC1-23E2-4C46-8B05-9375B52CC8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4741" y="2139399"/>
            <a:ext cx="375153" cy="375153"/>
          </a:xfrm>
          <a:prstGeom prst="rect">
            <a:avLst/>
          </a:prstGeom>
        </p:spPr>
      </p:pic>
      <p:sp>
        <p:nvSpPr>
          <p:cNvPr id="213" name="Rectangle 34">
            <a:extLst>
              <a:ext uri="{FF2B5EF4-FFF2-40B4-BE49-F238E27FC236}">
                <a16:creationId xmlns:a16="http://schemas.microsoft.com/office/drawing/2014/main" id="{2AA5DBAE-4E46-7C4C-B970-10F5116679D5}"/>
              </a:ext>
            </a:extLst>
          </p:cNvPr>
          <p:cNvSpPr/>
          <p:nvPr/>
        </p:nvSpPr>
        <p:spPr>
          <a:xfrm>
            <a:off x="9879945" y="1514207"/>
            <a:ext cx="1710955" cy="188410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214" name="Graphic 11">
            <a:extLst>
              <a:ext uri="{FF2B5EF4-FFF2-40B4-BE49-F238E27FC236}">
                <a16:creationId xmlns:a16="http://schemas.microsoft.com/office/drawing/2014/main" id="{70569BA9-EA2C-3441-A37C-9D1EF28557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79946" y="1508686"/>
            <a:ext cx="396729" cy="396729"/>
          </a:xfrm>
          <a:prstGeom prst="rect">
            <a:avLst/>
          </a:prstGeom>
        </p:spPr>
      </p:pic>
      <p:sp>
        <p:nvSpPr>
          <p:cNvPr id="215" name="Rectangle 36">
            <a:extLst>
              <a:ext uri="{FF2B5EF4-FFF2-40B4-BE49-F238E27FC236}">
                <a16:creationId xmlns:a16="http://schemas.microsoft.com/office/drawing/2014/main" id="{995C39D3-BA85-514A-AE79-34B550B32E25}"/>
              </a:ext>
            </a:extLst>
          </p:cNvPr>
          <p:cNvSpPr/>
          <p:nvPr/>
        </p:nvSpPr>
        <p:spPr>
          <a:xfrm>
            <a:off x="10015145"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#1</a:t>
            </a:r>
          </a:p>
        </p:txBody>
      </p:sp>
      <p:sp>
        <p:nvSpPr>
          <p:cNvPr id="216" name="Rectangle 36">
            <a:extLst>
              <a:ext uri="{FF2B5EF4-FFF2-40B4-BE49-F238E27FC236}">
                <a16:creationId xmlns:a16="http://schemas.microsoft.com/office/drawing/2014/main" id="{B587A821-EA84-1342-89E7-77E4369DD861}"/>
              </a:ext>
            </a:extLst>
          </p:cNvPr>
          <p:cNvSpPr/>
          <p:nvPr/>
        </p:nvSpPr>
        <p:spPr>
          <a:xfrm>
            <a:off x="10768237" y="2560753"/>
            <a:ext cx="666007" cy="518227"/>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algn="ctr" defTabSz="609561">
              <a:defRPr/>
            </a:pPr>
            <a:r>
              <a:rPr lang="en-US" sz="1167" dirty="0">
                <a:solidFill>
                  <a:schemeClr val="tx1">
                    <a:lumMod val="75000"/>
                  </a:schemeClr>
                </a:solidFill>
                <a:latin typeface="Meiryo" panose="020B0604030504040204" pitchFamily="34" charset="-128"/>
                <a:ea typeface="Meiryo" panose="020B0604030504040204" pitchFamily="34" charset="-128"/>
              </a:rPr>
              <a:t>AZ #2</a:t>
            </a:r>
          </a:p>
        </p:txBody>
      </p:sp>
      <p:sp>
        <p:nvSpPr>
          <p:cNvPr id="217" name="TextBox 197">
            <a:extLst>
              <a:ext uri="{FF2B5EF4-FFF2-40B4-BE49-F238E27FC236}">
                <a16:creationId xmlns:a16="http://schemas.microsoft.com/office/drawing/2014/main" id="{545B287F-BD74-E743-B7CA-9AE9A69824DB}"/>
              </a:ext>
            </a:extLst>
          </p:cNvPr>
          <p:cNvSpPr txBox="1"/>
          <p:nvPr/>
        </p:nvSpPr>
        <p:spPr>
          <a:xfrm>
            <a:off x="10287624" y="1597346"/>
            <a:ext cx="1552156" cy="246221"/>
          </a:xfrm>
          <a:prstGeom prst="rect">
            <a:avLst/>
          </a:prstGeom>
          <a:noFill/>
        </p:spPr>
        <p:txBody>
          <a:bodyPr wrap="square" rtlCol="0">
            <a:spAutoFit/>
          </a:bodyPr>
          <a:lstStyle/>
          <a:p>
            <a:pPr defTabSz="609561">
              <a:defRPr/>
            </a:pPr>
            <a:r>
              <a:rPr lang="ja-JP" altLang="en-US" sz="1000" dirty="0">
                <a:solidFill>
                  <a:srgbClr val="414042"/>
                </a:solidFill>
                <a:latin typeface="Meiryo" panose="020B0604030504040204" pitchFamily="34" charset="-128"/>
                <a:ea typeface="Meiryo" panose="020B0604030504040204" pitchFamily="34" charset="-128"/>
              </a:rPr>
              <a:t>外接アカウント</a:t>
            </a:r>
            <a:endParaRPr lang="en-US" sz="1000" dirty="0">
              <a:solidFill>
                <a:srgbClr val="414042"/>
              </a:solidFill>
              <a:latin typeface="Meiryo" panose="020B0604030504040204" pitchFamily="34" charset="-128"/>
              <a:ea typeface="Meiryo" panose="020B0604030504040204" pitchFamily="34" charset="-128"/>
            </a:endParaRPr>
          </a:p>
        </p:txBody>
      </p:sp>
      <p:cxnSp>
        <p:nvCxnSpPr>
          <p:cNvPr id="218" name="Straight Arrow Connector 28">
            <a:extLst>
              <a:ext uri="{FF2B5EF4-FFF2-40B4-BE49-F238E27FC236}">
                <a16:creationId xmlns:a16="http://schemas.microsoft.com/office/drawing/2014/main" id="{650CA142-C539-1948-A692-3D9989C2716E}"/>
              </a:ext>
            </a:extLst>
          </p:cNvPr>
          <p:cNvCxnSpPr>
            <a:cxnSpLocks/>
            <a:stCxn id="161" idx="0"/>
            <a:endCxn id="215" idx="2"/>
          </p:cNvCxnSpPr>
          <p:nvPr/>
        </p:nvCxnSpPr>
        <p:spPr>
          <a:xfrm flipV="1">
            <a:off x="7011283" y="3078981"/>
            <a:ext cx="3336865"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8">
            <a:extLst>
              <a:ext uri="{FF2B5EF4-FFF2-40B4-BE49-F238E27FC236}">
                <a16:creationId xmlns:a16="http://schemas.microsoft.com/office/drawing/2014/main" id="{7F294481-4DDA-7D41-8D58-FE5E186B4481}"/>
              </a:ext>
            </a:extLst>
          </p:cNvPr>
          <p:cNvCxnSpPr>
            <a:cxnSpLocks/>
            <a:stCxn id="161" idx="0"/>
            <a:endCxn id="216" idx="2"/>
          </p:cNvCxnSpPr>
          <p:nvPr/>
        </p:nvCxnSpPr>
        <p:spPr>
          <a:xfrm flipV="1">
            <a:off x="7011283" y="3078981"/>
            <a:ext cx="4089958" cy="133856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0" name="Graphic 36">
            <a:extLst>
              <a:ext uri="{FF2B5EF4-FFF2-40B4-BE49-F238E27FC236}">
                <a16:creationId xmlns:a16="http://schemas.microsoft.com/office/drawing/2014/main" id="{A66154B0-967B-A445-8E3F-AF2781FFB93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58732" y="1886272"/>
            <a:ext cx="424918" cy="424918"/>
          </a:xfrm>
          <a:prstGeom prst="rect">
            <a:avLst/>
          </a:prstGeom>
        </p:spPr>
      </p:pic>
      <p:cxnSp>
        <p:nvCxnSpPr>
          <p:cNvPr id="221" name="Straight Arrow Connector 28">
            <a:extLst>
              <a:ext uri="{FF2B5EF4-FFF2-40B4-BE49-F238E27FC236}">
                <a16:creationId xmlns:a16="http://schemas.microsoft.com/office/drawing/2014/main" id="{B5B32BDF-C8C8-AD48-82EE-5D033F34BC0E}"/>
              </a:ext>
            </a:extLst>
          </p:cNvPr>
          <p:cNvCxnSpPr>
            <a:cxnSpLocks/>
            <a:endCxn id="220" idx="0"/>
          </p:cNvCxnSpPr>
          <p:nvPr/>
        </p:nvCxnSpPr>
        <p:spPr>
          <a:xfrm>
            <a:off x="11163708" y="1391893"/>
            <a:ext cx="7484" cy="494380"/>
          </a:xfrm>
          <a:prstGeom prst="straightConnector1">
            <a:avLst/>
          </a:prstGeom>
          <a:ln w="1270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2" name="角丸四角形吹き出し 221">
            <a:extLst>
              <a:ext uri="{FF2B5EF4-FFF2-40B4-BE49-F238E27FC236}">
                <a16:creationId xmlns:a16="http://schemas.microsoft.com/office/drawing/2014/main" id="{FF0844D6-C370-4447-BEFD-D761434393BA}"/>
              </a:ext>
            </a:extLst>
          </p:cNvPr>
          <p:cNvSpPr/>
          <p:nvPr/>
        </p:nvSpPr>
        <p:spPr>
          <a:xfrm>
            <a:off x="9930952" y="3424902"/>
            <a:ext cx="2194456" cy="436017"/>
          </a:xfrm>
          <a:prstGeom prst="wedgeRoundRectCallout">
            <a:avLst>
              <a:gd name="adj1" fmla="val -24431"/>
              <a:gd name="adj2" fmla="val -7239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ja-JP" altLang="en-US" sz="1167" dirty="0">
                <a:solidFill>
                  <a:schemeClr val="tx1">
                    <a:lumMod val="75000"/>
                  </a:schemeClr>
                </a:solidFill>
                <a:latin typeface="Meiryo" panose="020B0604030504040204" pitchFamily="34" charset="-128"/>
                <a:ea typeface="Meiryo" panose="020B0604030504040204" pitchFamily="34" charset="-128"/>
              </a:rPr>
              <a:t>インターネット接続を集約</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223" name="TextBox 197">
            <a:extLst>
              <a:ext uri="{FF2B5EF4-FFF2-40B4-BE49-F238E27FC236}">
                <a16:creationId xmlns:a16="http://schemas.microsoft.com/office/drawing/2014/main" id="{97E54267-8F84-AC48-B69F-7427ECFC9086}"/>
              </a:ext>
            </a:extLst>
          </p:cNvPr>
          <p:cNvSpPr txBox="1"/>
          <p:nvPr/>
        </p:nvSpPr>
        <p:spPr>
          <a:xfrm>
            <a:off x="11116055" y="1355673"/>
            <a:ext cx="998345" cy="233462"/>
          </a:xfrm>
          <a:prstGeom prst="rect">
            <a:avLst/>
          </a:prstGeom>
          <a:noFill/>
        </p:spPr>
        <p:txBody>
          <a:bodyPr wrap="square" rtlCol="0">
            <a:spAutoFit/>
          </a:bodyPr>
          <a:lstStyle/>
          <a:p>
            <a:pPr algn="ctr" defTabSz="609561">
              <a:defRPr/>
            </a:pPr>
            <a:r>
              <a:rPr lang="ja-JP" altLang="en-US" sz="917" dirty="0">
                <a:solidFill>
                  <a:schemeClr val="tx1">
                    <a:lumMod val="75000"/>
                  </a:schemeClr>
                </a:solidFill>
                <a:latin typeface="Meiryo" panose="020B0604030504040204" pitchFamily="34" charset="-128"/>
                <a:ea typeface="Meiryo" panose="020B0604030504040204" pitchFamily="34" charset="-128"/>
              </a:rPr>
              <a:t>インターネット</a:t>
            </a:r>
            <a:endParaRPr lang="en-US" altLang="ja-JP" sz="917" dirty="0">
              <a:solidFill>
                <a:schemeClr val="tx1">
                  <a:lumMod val="75000"/>
                </a:schemeClr>
              </a:solidFill>
              <a:latin typeface="Meiryo" panose="020B0604030504040204" pitchFamily="34" charset="-128"/>
              <a:ea typeface="Meiryo" panose="020B0604030504040204" pitchFamily="34" charset="-128"/>
            </a:endParaRPr>
          </a:p>
        </p:txBody>
      </p:sp>
      <p:pic>
        <p:nvPicPr>
          <p:cNvPr id="224" name="Graphic 15">
            <a:extLst>
              <a:ext uri="{FF2B5EF4-FFF2-40B4-BE49-F238E27FC236}">
                <a16:creationId xmlns:a16="http://schemas.microsoft.com/office/drawing/2014/main" id="{1A1844BC-2D42-824A-9D4F-9E78214C06B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942598" y="986878"/>
            <a:ext cx="480000" cy="480000"/>
          </a:xfrm>
          <a:prstGeom prst="rect">
            <a:avLst/>
          </a:prstGeom>
        </p:spPr>
      </p:pic>
      <p:sp>
        <p:nvSpPr>
          <p:cNvPr id="225" name="四角形吹き出し 224"/>
          <p:cNvSpPr/>
          <p:nvPr/>
        </p:nvSpPr>
        <p:spPr>
          <a:xfrm>
            <a:off x="7427353" y="206536"/>
            <a:ext cx="4459848" cy="812102"/>
          </a:xfrm>
          <a:prstGeom prst="wedgeRectCallout">
            <a:avLst>
              <a:gd name="adj1" fmla="val -29041"/>
              <a:gd name="adj2" fmla="val 75806"/>
            </a:avLst>
          </a:prstGeom>
          <a:solidFill>
            <a:srgbClr val="FFFFFF"/>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rPr>
              <a:t>どのような単位で</a:t>
            </a:r>
            <a:r>
              <a:rPr kumimoji="1" lang="en-US" altLang="ja-JP" sz="1333" dirty="0">
                <a:solidFill>
                  <a:schemeClr val="tx1">
                    <a:lumMod val="75000"/>
                  </a:schemeClr>
                </a:solidFill>
                <a:latin typeface="Meiryo" panose="020B0604030504040204" pitchFamily="34" charset="-128"/>
                <a:ea typeface="Meiryo" panose="020B0604030504040204" pitchFamily="34" charset="-128"/>
              </a:rPr>
              <a:t>VPC/Subnet</a:t>
            </a:r>
            <a:r>
              <a:rPr kumimoji="1" lang="ja-JP" altLang="en-US" sz="1333" dirty="0">
                <a:solidFill>
                  <a:schemeClr val="tx1">
                    <a:lumMod val="75000"/>
                  </a:schemeClr>
                </a:solidFill>
                <a:latin typeface="Meiryo" panose="020B0604030504040204" pitchFamily="34" charset="-128"/>
                <a:ea typeface="Meiryo" panose="020B0604030504040204" pitchFamily="34" charset="-128"/>
              </a:rPr>
              <a:t>を分割するか、</a:t>
            </a:r>
            <a:r>
              <a:rPr kumimoji="1" lang="en-US" altLang="ja-JP" sz="1333" dirty="0">
                <a:solidFill>
                  <a:schemeClr val="tx1">
                    <a:lumMod val="75000"/>
                  </a:schemeClr>
                </a:solidFill>
                <a:latin typeface="Meiryo" panose="020B0604030504040204" pitchFamily="34" charset="-128"/>
                <a:ea typeface="Meiryo" panose="020B0604030504040204" pitchFamily="34" charset="-128"/>
              </a:rPr>
              <a:t>VPC</a:t>
            </a:r>
            <a:r>
              <a:rPr kumimoji="1" lang="ja-JP" altLang="en-US" sz="1333" dirty="0">
                <a:solidFill>
                  <a:schemeClr val="tx1">
                    <a:lumMod val="75000"/>
                  </a:schemeClr>
                </a:solidFill>
                <a:latin typeface="Meiryo" panose="020B0604030504040204" pitchFamily="34" charset="-128"/>
                <a:ea typeface="Meiryo" panose="020B0604030504040204" pitchFamily="34" charset="-128"/>
              </a:rPr>
              <a:t>間の接続方法、オンプレ</a:t>
            </a:r>
            <a:r>
              <a:rPr kumimoji="1" lang="en-US" altLang="ja-JP" sz="1333" dirty="0">
                <a:solidFill>
                  <a:schemeClr val="tx1">
                    <a:lumMod val="75000"/>
                  </a:schemeClr>
                </a:solidFill>
                <a:latin typeface="Meiryo" panose="020B0604030504040204" pitchFamily="34" charset="-128"/>
                <a:ea typeface="Meiryo" panose="020B0604030504040204" pitchFamily="34" charset="-128"/>
              </a:rPr>
              <a:t>DC-AWS</a:t>
            </a:r>
            <a:r>
              <a:rPr kumimoji="1" lang="ja-JP" altLang="en-US" sz="1333" dirty="0">
                <a:solidFill>
                  <a:schemeClr val="tx1">
                    <a:lumMod val="75000"/>
                  </a:schemeClr>
                </a:solidFill>
                <a:latin typeface="Meiryo" panose="020B0604030504040204" pitchFamily="34" charset="-128"/>
                <a:ea typeface="Meiryo" panose="020B0604030504040204" pitchFamily="34" charset="-128"/>
              </a:rPr>
              <a:t>間の接続方法、</a:t>
            </a:r>
            <a:r>
              <a:rPr kumimoji="1" lang="en-US" altLang="ja-JP" sz="1333" dirty="0">
                <a:solidFill>
                  <a:schemeClr val="tx1">
                    <a:lumMod val="75000"/>
                  </a:schemeClr>
                </a:solidFill>
                <a:latin typeface="Meiryo" panose="020B0604030504040204" pitchFamily="34" charset="-128"/>
                <a:ea typeface="Meiryo" panose="020B0604030504040204" pitchFamily="34" charset="-128"/>
              </a:rPr>
              <a:t>DNS/NTP</a:t>
            </a:r>
            <a:r>
              <a:rPr kumimoji="1" lang="ja-JP" altLang="en-US" sz="1333" dirty="0">
                <a:solidFill>
                  <a:schemeClr val="tx1">
                    <a:lumMod val="75000"/>
                  </a:schemeClr>
                </a:solidFill>
                <a:latin typeface="Meiryo" panose="020B0604030504040204" pitchFamily="34" charset="-128"/>
                <a:ea typeface="Meiryo" panose="020B0604030504040204" pitchFamily="34" charset="-128"/>
              </a:rPr>
              <a:t>構成、などを整理し全体ネットワーク構成を策定</a:t>
            </a:r>
          </a:p>
        </p:txBody>
      </p:sp>
      <p:sp>
        <p:nvSpPr>
          <p:cNvPr id="4" name="テキスト ボックス 3"/>
          <p:cNvSpPr txBox="1"/>
          <p:nvPr/>
        </p:nvSpPr>
        <p:spPr>
          <a:xfrm>
            <a:off x="353340" y="1037595"/>
            <a:ext cx="1142316" cy="400110"/>
          </a:xfrm>
          <a:prstGeom prst="rect">
            <a:avLst/>
          </a:prstGeom>
          <a:noFill/>
        </p:spPr>
        <p:txBody>
          <a:bodyPr wrap="square" rtlCol="0">
            <a:spAutoFit/>
          </a:bodyPr>
          <a:lstStyle/>
          <a:p>
            <a:r>
              <a:rPr kumimoji="1" lang="ja-JP" altLang="en-US" sz="2000" dirty="0">
                <a:solidFill>
                  <a:schemeClr val="tx1">
                    <a:lumMod val="75000"/>
                  </a:schemeClr>
                </a:solidFill>
                <a:latin typeface="Meiryo" panose="020B0604030504040204" pitchFamily="34" charset="-128"/>
                <a:ea typeface="Meiryo" panose="020B0604030504040204" pitchFamily="34" charset="-128"/>
              </a:rPr>
              <a:t>構成例</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208" name="角丸四角形吹き出し 207">
            <a:extLst>
              <a:ext uri="{FF2B5EF4-FFF2-40B4-BE49-F238E27FC236}">
                <a16:creationId xmlns:a16="http://schemas.microsoft.com/office/drawing/2014/main" id="{399DEDE3-BE10-3348-8EF6-B9CD2E2F30F3}"/>
              </a:ext>
            </a:extLst>
          </p:cNvPr>
          <p:cNvSpPr/>
          <p:nvPr/>
        </p:nvSpPr>
        <p:spPr>
          <a:xfrm>
            <a:off x="978206" y="2888799"/>
            <a:ext cx="3154832" cy="1072205"/>
          </a:xfrm>
          <a:prstGeom prst="wedgeRoundRectCallout">
            <a:avLst>
              <a:gd name="adj1" fmla="val 71225"/>
              <a:gd name="adj2" fmla="val 1477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の作成単位は、原則</a:t>
            </a:r>
            <a:r>
              <a:rPr lang="en-US" altLang="ja-JP" sz="1333" dirty="0">
                <a:solidFill>
                  <a:schemeClr val="tx1">
                    <a:lumMod val="75000"/>
                  </a:schemeClr>
                </a:solidFill>
                <a:latin typeface="Meiryo" panose="020B0604030504040204" pitchFamily="34" charset="-128"/>
                <a:ea typeface="Meiryo" panose="020B0604030504040204" pitchFamily="34" charset="-128"/>
              </a:rPr>
              <a:t>1</a:t>
            </a:r>
            <a:r>
              <a:rPr lang="ja-JP" altLang="en-US" sz="1333" dirty="0">
                <a:solidFill>
                  <a:schemeClr val="tx1">
                    <a:lumMod val="75000"/>
                  </a:schemeClr>
                </a:solidFill>
                <a:latin typeface="Meiryo" panose="020B0604030504040204" pitchFamily="34" charset="-128"/>
                <a:ea typeface="Meiryo" panose="020B0604030504040204" pitchFamily="34" charset="-128"/>
              </a:rPr>
              <a:t>アカウント</a:t>
            </a:r>
            <a:r>
              <a:rPr lang="en-US" altLang="ja-JP" sz="1333" dirty="0">
                <a:solidFill>
                  <a:schemeClr val="tx1">
                    <a:lumMod val="75000"/>
                  </a:schemeClr>
                </a:solidFill>
                <a:latin typeface="Meiryo" panose="020B0604030504040204" pitchFamily="34" charset="-128"/>
                <a:ea typeface="Meiryo" panose="020B0604030504040204" pitchFamily="34" charset="-128"/>
              </a:rPr>
              <a:t>1VPC</a:t>
            </a:r>
          </a:p>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Subnet</a:t>
            </a:r>
            <a:r>
              <a:rPr lang="ja-JP" altLang="en-US" sz="1333" dirty="0">
                <a:solidFill>
                  <a:schemeClr val="tx1">
                    <a:lumMod val="75000"/>
                  </a:schemeClr>
                </a:solidFill>
                <a:latin typeface="Meiryo" panose="020B0604030504040204" pitchFamily="34" charset="-128"/>
                <a:ea typeface="Meiryo" panose="020B0604030504040204" pitchFamily="34" charset="-128"/>
              </a:rPr>
              <a:t>は原則複数</a:t>
            </a:r>
            <a:r>
              <a:rPr lang="en-US" altLang="ja-JP" sz="1333" dirty="0">
                <a:solidFill>
                  <a:schemeClr val="tx1">
                    <a:lumMod val="75000"/>
                  </a:schemeClr>
                </a:solidFill>
                <a:latin typeface="Meiryo" panose="020B0604030504040204" pitchFamily="34" charset="-128"/>
                <a:ea typeface="Meiryo" panose="020B0604030504040204" pitchFamily="34" charset="-128"/>
              </a:rPr>
              <a:t>AZ</a:t>
            </a:r>
            <a:r>
              <a:rPr lang="ja-JP" altLang="en-US" sz="1333" dirty="0">
                <a:solidFill>
                  <a:schemeClr val="tx1">
                    <a:lumMod val="75000"/>
                  </a:schemeClr>
                </a:solidFill>
                <a:latin typeface="Meiryo" panose="020B0604030504040204" pitchFamily="34" charset="-128"/>
                <a:ea typeface="Meiryo" panose="020B0604030504040204" pitchFamily="34" charset="-128"/>
              </a:rPr>
              <a:t>に作成</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76" name="角丸四角形吹き出し 75">
            <a:extLst>
              <a:ext uri="{FF2B5EF4-FFF2-40B4-BE49-F238E27FC236}">
                <a16:creationId xmlns:a16="http://schemas.microsoft.com/office/drawing/2014/main" id="{08F17613-33BF-5440-B82D-1F744318AE83}"/>
              </a:ext>
            </a:extLst>
          </p:cNvPr>
          <p:cNvSpPr/>
          <p:nvPr/>
        </p:nvSpPr>
        <p:spPr>
          <a:xfrm>
            <a:off x="7693562" y="4118367"/>
            <a:ext cx="3183280" cy="780320"/>
          </a:xfrm>
          <a:prstGeom prst="wedgeRoundRectCallout">
            <a:avLst>
              <a:gd name="adj1" fmla="val -28176"/>
              <a:gd name="adj2" fmla="val -77845"/>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defRPr/>
            </a:pPr>
            <a:r>
              <a:rPr lang="en-US" altLang="ja-JP" sz="1500" dirty="0">
                <a:solidFill>
                  <a:schemeClr val="tx1">
                    <a:lumMod val="75000"/>
                  </a:schemeClr>
                </a:solidFill>
                <a:latin typeface="Meiryo" panose="020B0604030504040204" pitchFamily="34" charset="-128"/>
                <a:ea typeface="Meiryo" panose="020B0604030504040204" pitchFamily="34" charset="-128"/>
              </a:rPr>
              <a:t>AWS</a:t>
            </a:r>
            <a:r>
              <a:rPr lang="ja-JP" altLang="en-US" sz="1500" dirty="0">
                <a:solidFill>
                  <a:schemeClr val="tx1">
                    <a:lumMod val="75000"/>
                  </a:schemeClr>
                </a:solidFill>
                <a:latin typeface="Meiryo" panose="020B0604030504040204" pitchFamily="34" charset="-128"/>
                <a:ea typeface="Meiryo" panose="020B0604030504040204" pitchFamily="34" charset="-128"/>
              </a:rPr>
              <a:t>内・</a:t>
            </a:r>
            <a:r>
              <a:rPr lang="en-US" altLang="ja-JP" sz="1500" dirty="0">
                <a:solidFill>
                  <a:schemeClr val="tx1">
                    <a:lumMod val="75000"/>
                  </a:schemeClr>
                </a:solidFill>
                <a:latin typeface="Meiryo" panose="020B0604030504040204" pitchFamily="34" charset="-128"/>
                <a:ea typeface="Meiryo" panose="020B0604030504040204" pitchFamily="34" charset="-128"/>
              </a:rPr>
              <a:t>AWS/</a:t>
            </a:r>
            <a:r>
              <a:rPr lang="ja-JP" altLang="en-US" sz="1500" dirty="0">
                <a:solidFill>
                  <a:schemeClr val="tx1">
                    <a:lumMod val="75000"/>
                  </a:schemeClr>
                </a:solidFill>
                <a:latin typeface="Meiryo" panose="020B0604030504040204" pitchFamily="34" charset="-128"/>
                <a:ea typeface="Meiryo" panose="020B0604030504040204" pitchFamily="34" charset="-128"/>
              </a:rPr>
              <a:t>オンプレ間の名前解決</a:t>
            </a:r>
            <a:r>
              <a:rPr lang="en-US" altLang="ja-JP" sz="1500" dirty="0">
                <a:solidFill>
                  <a:schemeClr val="tx1">
                    <a:lumMod val="75000"/>
                  </a:schemeClr>
                </a:solidFill>
                <a:latin typeface="Meiryo" panose="020B0604030504040204" pitchFamily="34" charset="-128"/>
                <a:ea typeface="Meiryo" panose="020B0604030504040204" pitchFamily="34" charset="-128"/>
              </a:rPr>
              <a:t>(Route 53 Resolver</a:t>
            </a:r>
            <a:r>
              <a:rPr lang="ja-JP" altLang="en-US" sz="1500" dirty="0">
                <a:solidFill>
                  <a:schemeClr val="tx1">
                    <a:lumMod val="75000"/>
                  </a:schemeClr>
                </a:solidFill>
                <a:latin typeface="Meiryo" panose="020B0604030504040204" pitchFamily="34" charset="-128"/>
                <a:ea typeface="Meiryo" panose="020B0604030504040204" pitchFamily="34" charset="-128"/>
              </a:rPr>
              <a:t>の利用</a:t>
            </a:r>
            <a:r>
              <a:rPr lang="en-US" altLang="ja-JP" sz="1500" dirty="0">
                <a:solidFill>
                  <a:schemeClr val="tx1">
                    <a:lumMod val="75000"/>
                  </a:schemeClr>
                </a:solidFill>
                <a:latin typeface="Meiryo" panose="020B0604030504040204" pitchFamily="34" charset="-128"/>
                <a:ea typeface="Meiryo" panose="020B0604030504040204" pitchFamily="34" charset="-128"/>
              </a:rPr>
              <a:t>)</a:t>
            </a:r>
          </a:p>
        </p:txBody>
      </p:sp>
      <p:pic>
        <p:nvPicPr>
          <p:cNvPr id="77"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5442071" y="1863889"/>
            <a:ext cx="240000" cy="240000"/>
          </a:xfrm>
          <a:prstGeom prst="rect">
            <a:avLst/>
          </a:prstGeom>
        </p:spPr>
      </p:pic>
      <p:pic>
        <p:nvPicPr>
          <p:cNvPr id="78"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380958" y="1863889"/>
            <a:ext cx="240000" cy="240000"/>
          </a:xfrm>
          <a:prstGeom prst="rect">
            <a:avLst/>
          </a:prstGeom>
        </p:spPr>
      </p:pic>
      <p:pic>
        <p:nvPicPr>
          <p:cNvPr id="79"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332028" y="1863889"/>
            <a:ext cx="240000" cy="240000"/>
          </a:xfrm>
          <a:prstGeom prst="rect">
            <a:avLst/>
          </a:prstGeom>
        </p:spPr>
      </p:pic>
      <p:pic>
        <p:nvPicPr>
          <p:cNvPr id="80" name="Graphic 91">
            <a:extLst>
              <a:ext uri="{FF2B5EF4-FFF2-40B4-BE49-F238E27FC236}">
                <a16:creationId xmlns:a16="http://schemas.microsoft.com/office/drawing/2014/main" id="{B4F72B7B-6A77-B34F-8E25-6355D794AF5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336736" y="1863889"/>
            <a:ext cx="240000" cy="240000"/>
          </a:xfrm>
          <a:prstGeom prst="rect">
            <a:avLst/>
          </a:prstGeom>
        </p:spPr>
      </p:pic>
      <p:sp>
        <p:nvSpPr>
          <p:cNvPr id="81" name="角丸四角形吹き出し 80">
            <a:extLst>
              <a:ext uri="{FF2B5EF4-FFF2-40B4-BE49-F238E27FC236}">
                <a16:creationId xmlns:a16="http://schemas.microsoft.com/office/drawing/2014/main" id="{399DEDE3-BE10-3348-8EF6-B9CD2E2F30F3}"/>
              </a:ext>
            </a:extLst>
          </p:cNvPr>
          <p:cNvSpPr/>
          <p:nvPr/>
        </p:nvSpPr>
        <p:spPr>
          <a:xfrm>
            <a:off x="6529215" y="5430852"/>
            <a:ext cx="2043147" cy="613387"/>
          </a:xfrm>
          <a:prstGeom prst="wedgeRoundRectCallout">
            <a:avLst>
              <a:gd name="adj1" fmla="val -26504"/>
              <a:gd name="adj2" fmla="val -74465"/>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間を</a:t>
            </a:r>
            <a:r>
              <a:rPr lang="en-US" altLang="ja-JP" sz="1333" dirty="0">
                <a:solidFill>
                  <a:schemeClr val="tx1">
                    <a:lumMod val="75000"/>
                  </a:schemeClr>
                </a:solidFill>
                <a:latin typeface="Meiryo" panose="020B0604030504040204" pitchFamily="34" charset="-128"/>
                <a:ea typeface="Meiryo" panose="020B0604030504040204" pitchFamily="34" charset="-128"/>
              </a:rPr>
              <a:t>TGW</a:t>
            </a:r>
            <a:r>
              <a:rPr lang="ja-JP" altLang="en-US" sz="1333" dirty="0">
                <a:solidFill>
                  <a:schemeClr val="tx1">
                    <a:lumMod val="75000"/>
                  </a:schemeClr>
                </a:solidFill>
                <a:latin typeface="Meiryo" panose="020B0604030504040204" pitchFamily="34" charset="-128"/>
                <a:ea typeface="Meiryo" panose="020B0604030504040204" pitchFamily="34" charset="-128"/>
              </a:rPr>
              <a:t>で接続</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E0114157-DE18-2046-8C14-4E67A1261321}"/>
              </a:ext>
            </a:extLst>
          </p:cNvPr>
          <p:cNvSpPr>
            <a:spLocks noGrp="1"/>
          </p:cNvSpPr>
          <p:nvPr>
            <p:ph type="title"/>
          </p:nvPr>
        </p:nvSpPr>
        <p:spPr/>
        <p:txBody>
          <a:bodyPr/>
          <a:lstStyle/>
          <a:p>
            <a:r>
              <a:rPr lang="ja-JP" altLang="en-US" sz="2800" b="0">
                <a:solidFill>
                  <a:schemeClr val="tx1">
                    <a:lumMod val="75000"/>
                  </a:schemeClr>
                </a:solidFill>
              </a:rPr>
              <a:t>参考</a:t>
            </a:r>
            <a:r>
              <a:rPr lang="en-US" altLang="ja-JP" sz="2800" b="0" dirty="0">
                <a:solidFill>
                  <a:schemeClr val="tx1">
                    <a:lumMod val="75000"/>
                  </a:schemeClr>
                </a:solidFill>
              </a:rPr>
              <a:t>: </a:t>
            </a:r>
            <a:r>
              <a:rPr lang="ja-JP" altLang="en-US" sz="2800" b="0">
                <a:solidFill>
                  <a:schemeClr val="tx1">
                    <a:lumMod val="75000"/>
                  </a:schemeClr>
                </a:solidFill>
              </a:rPr>
              <a:t>ネットワーク設計のイメージ</a:t>
            </a:r>
            <a:endParaRPr lang="ja-JP" altLang="en-US" sz="2800" b="0"/>
          </a:p>
        </p:txBody>
      </p:sp>
      <p:sp>
        <p:nvSpPr>
          <p:cNvPr id="3" name="テキスト ボックス 2">
            <a:extLst>
              <a:ext uri="{FF2B5EF4-FFF2-40B4-BE49-F238E27FC236}">
                <a16:creationId xmlns:a16="http://schemas.microsoft.com/office/drawing/2014/main" id="{329B3899-1C32-0022-E4B3-90A4B189A202}"/>
              </a:ext>
            </a:extLst>
          </p:cNvPr>
          <p:cNvSpPr txBox="1"/>
          <p:nvPr/>
        </p:nvSpPr>
        <p:spPr>
          <a:xfrm>
            <a:off x="10876842" y="-20548"/>
            <a:ext cx="1315158"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SEC05-BP01</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76388012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282039" y="1611121"/>
            <a:ext cx="5838843" cy="4658135"/>
          </a:xfrm>
          <a:prstGeom prst="rect">
            <a:avLst/>
          </a:prstGeom>
        </p:spPr>
        <p:txBody>
          <a:bodyPr wrap="square">
            <a:spAutoFit/>
          </a:bodyPr>
          <a:lstStyle/>
          <a:p>
            <a:pPr marL="122762" indent="-122762">
              <a:buFont typeface="Arial" panose="020B0604020202020204" pitchFamily="34" charset="0"/>
              <a:buChar char="•"/>
            </a:pPr>
            <a:r>
              <a:rPr kumimoji="1" lang="ja-JP" altLang="en-US" sz="1667" b="1" dirty="0">
                <a:solidFill>
                  <a:schemeClr val="tx1">
                    <a:lumMod val="75000"/>
                  </a:schemeClr>
                </a:solidFill>
                <a:latin typeface="Meiryo" panose="020B0604030504040204" pitchFamily="34" charset="-128"/>
                <a:ea typeface="Meiryo" panose="020B0604030504040204" pitchFamily="34" charset="-128"/>
              </a:rPr>
              <a:t>パブリックサブネット</a:t>
            </a:r>
            <a:endParaRPr kumimoji="1" lang="en-US" altLang="ja-JP" sz="1667" b="1" dirty="0">
              <a:solidFill>
                <a:schemeClr val="tx1">
                  <a:lumMod val="75000"/>
                </a:schemeClr>
              </a:solidFill>
              <a:latin typeface="Meiryo" panose="020B0604030504040204" pitchFamily="34" charset="-128"/>
              <a:ea typeface="Meiryo" panose="020B0604030504040204" pitchFamily="34" charset="-128"/>
            </a:endParaRPr>
          </a:p>
          <a:p>
            <a:pPr marL="476232" lvl="1"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「インターネット接続</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前述</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を別途用意する構成の場合は、各業務システム</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では</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IGW</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を作成しないため、各業務システム</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では考慮不要となる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476232" lvl="1" indent="-237057">
              <a:buFont typeface="Meiryo UI" panose="020B0604030504040204" pitchFamily="50" charset="-128"/>
              <a:buChar cha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kumimoji="1" lang="ja-JP" altLang="en-US" sz="1667" b="1" dirty="0">
                <a:solidFill>
                  <a:schemeClr val="tx1">
                    <a:lumMod val="75000"/>
                  </a:schemeClr>
                </a:solidFill>
                <a:latin typeface="Meiryo" panose="020B0604030504040204" pitchFamily="34" charset="-128"/>
                <a:ea typeface="Meiryo" panose="020B0604030504040204" pitchFamily="34" charset="-128"/>
              </a:rPr>
              <a:t>ルーティング要件</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をもとにした分割</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76232" indent="-237057">
              <a:buFont typeface="Meiryo UI" panose="020B0604030504040204" pitchFamily="50" charset="-128"/>
              <a:buChar char="-"/>
            </a:pPr>
            <a:r>
              <a:rPr kumimoji="1" lang="en-US" altLang="ja-JP" sz="1500" dirty="0">
                <a:solidFill>
                  <a:schemeClr val="tx1">
                    <a:lumMod val="75000"/>
                  </a:schemeClr>
                </a:solidFill>
                <a:latin typeface="Meiryo" panose="020B0604030504040204" pitchFamily="34" charset="-128"/>
                <a:ea typeface="Meiryo" panose="020B0604030504040204" pitchFamily="34" charset="-128"/>
              </a:rPr>
              <a:t>NATGW(</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プロキシ</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でインターネットへアクセス</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476232"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インターネットアクセスは</a:t>
            </a:r>
            <a:r>
              <a:rPr kumimoji="1" lang="en-US" altLang="ja-JP" sz="1500" dirty="0">
                <a:solidFill>
                  <a:schemeClr val="tx1">
                    <a:lumMod val="75000"/>
                  </a:schemeClr>
                </a:solidFill>
                <a:latin typeface="Meiryo" panose="020B0604030504040204" pitchFamily="34" charset="-128"/>
                <a:ea typeface="Meiryo" panose="020B0604030504040204" pitchFamily="34" charset="-128"/>
              </a:rPr>
              <a:t>NG</a:t>
            </a:r>
          </a:p>
          <a:p>
            <a:pPr marL="476232" indent="-237057">
              <a:buFont typeface="Meiryo UI" panose="020B0604030504040204" pitchFamily="50" charset="-128"/>
              <a:buChar cha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kumimoji="1" lang="en-US" altLang="ja-JP" sz="1667" b="1" dirty="0">
                <a:solidFill>
                  <a:schemeClr val="tx1">
                    <a:lumMod val="75000"/>
                  </a:schemeClr>
                </a:solidFill>
                <a:latin typeface="Meiryo" panose="020B0604030504040204" pitchFamily="34" charset="-128"/>
                <a:ea typeface="Meiryo" panose="020B0604030504040204" pitchFamily="34" charset="-128"/>
              </a:rPr>
              <a:t>IP</a:t>
            </a:r>
            <a:r>
              <a:rPr kumimoji="1" lang="ja-JP" altLang="en-US" sz="1667" b="1" dirty="0">
                <a:solidFill>
                  <a:schemeClr val="tx1">
                    <a:lumMod val="75000"/>
                  </a:schemeClr>
                </a:solidFill>
                <a:latin typeface="Meiryo" panose="020B0604030504040204" pitchFamily="34" charset="-128"/>
                <a:ea typeface="Meiryo" panose="020B0604030504040204" pitchFamily="34" charset="-128"/>
              </a:rPr>
              <a:t>アドレスの利用特性</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に応じた分割</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76232"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リソース作成時に</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アドレスを指定できるもの</a:t>
            </a:r>
          </a:p>
          <a:p>
            <a:pPr marL="476232"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リソース作成時に</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アドレスを指定できないもの</a:t>
            </a:r>
          </a:p>
          <a:p>
            <a:pPr marL="476232" indent="-237057">
              <a:buFont typeface="Meiryo UI" panose="020B0604030504040204" pitchFamily="50" charset="-128"/>
              <a:buChar char="-"/>
            </a:pP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アドレスの個数が変動するもの</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a:r>
              <a:rPr kumimoji="1" lang="ja-JP" altLang="en-US" sz="1500" dirty="0">
                <a:solidFill>
                  <a:schemeClr val="tx1">
                    <a:lumMod val="75000"/>
                  </a:schemeClr>
                </a:solidFill>
                <a:latin typeface="Meiryo" panose="020B0604030504040204" pitchFamily="34" charset="-128"/>
                <a:ea typeface="Meiryo" panose="020B0604030504040204" pitchFamily="34" charset="-128"/>
              </a:rPr>
              <a:t>ただし、例えば、個数が変動するものを別サブネットにする考えもあるが、サブネットを分割する分だけ</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IP</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アドレス帯の利用効率は悪くなる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lang="ja-JP" altLang="en-US" sz="1667" b="1" dirty="0">
                <a:solidFill>
                  <a:schemeClr val="tx2">
                    <a:lumMod val="75000"/>
                  </a:schemeClr>
                </a:solidFill>
                <a:latin typeface="Meiryo" panose="020B0604030504040204" pitchFamily="34" charset="-128"/>
                <a:ea typeface="Meiryo" panose="020B0604030504040204" pitchFamily="34" charset="-128"/>
              </a:rPr>
              <a:t>マルチ</a:t>
            </a:r>
            <a:r>
              <a:rPr lang="en-US" altLang="ja-JP" sz="1667" b="1" dirty="0">
                <a:solidFill>
                  <a:schemeClr val="tx2">
                    <a:lumMod val="75000"/>
                  </a:schemeClr>
                </a:solidFill>
                <a:latin typeface="Meiryo" panose="020B0604030504040204" pitchFamily="34" charset="-128"/>
                <a:ea typeface="Meiryo" panose="020B0604030504040204" pitchFamily="34" charset="-128"/>
              </a:rPr>
              <a:t>AZ</a:t>
            </a:r>
          </a:p>
          <a:p>
            <a:pPr marL="478348" indent="-241290">
              <a:buFont typeface="Arial" panose="020B0604020202020204" pitchFamily="34" charset="0"/>
              <a:buChar char="-"/>
            </a:pPr>
            <a:r>
              <a:rPr lang="ja-JP" altLang="en-US" sz="1500" dirty="0">
                <a:solidFill>
                  <a:schemeClr val="tx2">
                    <a:lumMod val="75000"/>
                  </a:schemeClr>
                </a:solidFill>
                <a:latin typeface="Meiryo" panose="020B0604030504040204" pitchFamily="34" charset="-128"/>
                <a:ea typeface="Meiryo" panose="020B0604030504040204" pitchFamily="34" charset="-128"/>
              </a:rPr>
              <a:t>可用性</a:t>
            </a:r>
            <a:r>
              <a:rPr lang="ja-JP" altLang="en-US"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rPr>
              <a:t>要件によりマルチ</a:t>
            </a:r>
            <a:r>
              <a:rPr lang="en-US" altLang="ja-JP"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rPr>
              <a:t>AZ</a:t>
            </a:r>
            <a:r>
              <a:rPr lang="ja-JP" altLang="en-US"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rPr>
              <a:t>にサブネットを構成する</a:t>
            </a:r>
            <a:endParaRPr lang="en-US" altLang="ja-JP" sz="1500" dirty="0">
              <a:solidFill>
                <a:schemeClr val="tx2">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19" name="Title 1">
            <a:extLst>
              <a:ext uri="{FF2B5EF4-FFF2-40B4-BE49-F238E27FC236}">
                <a16:creationId xmlns:a16="http://schemas.microsoft.com/office/drawing/2014/main" id="{9F473F4B-C36B-4865-95C0-E1A6D4691B46}"/>
              </a:ext>
            </a:extLst>
          </p:cNvPr>
          <p:cNvSpPr txBox="1">
            <a:spLocks/>
          </p:cNvSpPr>
          <p:nvPr/>
        </p:nvSpPr>
        <p:spPr>
          <a:xfrm>
            <a:off x="282039" y="1065847"/>
            <a:ext cx="5838843" cy="502336"/>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検討にあたって</a:t>
            </a:r>
          </a:p>
        </p:txBody>
      </p:sp>
      <p:sp>
        <p:nvSpPr>
          <p:cNvPr id="23" name="Title 1">
            <a:extLst>
              <a:ext uri="{FF2B5EF4-FFF2-40B4-BE49-F238E27FC236}">
                <a16:creationId xmlns:a16="http://schemas.microsoft.com/office/drawing/2014/main" id="{22AE4DDF-3A24-468B-8A8B-919410353359}"/>
              </a:ext>
            </a:extLst>
          </p:cNvPr>
          <p:cNvSpPr txBox="1">
            <a:spLocks/>
          </p:cNvSpPr>
          <p:nvPr/>
        </p:nvSpPr>
        <p:spPr>
          <a:xfrm>
            <a:off x="6278881" y="1065592"/>
            <a:ext cx="5664993" cy="501732"/>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サブネットの分割軸</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アドレス範囲を</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どうするか？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8" name="直線コネクタ 27">
            <a:extLst>
              <a:ext uri="{FF2B5EF4-FFF2-40B4-BE49-F238E27FC236}">
                <a16:creationId xmlns:a16="http://schemas.microsoft.com/office/drawing/2014/main" id="{DF3F579E-9535-49B4-969A-92A24B438F87}"/>
              </a:ext>
            </a:extLst>
          </p:cNvPr>
          <p:cNvCxnSpPr/>
          <p:nvPr/>
        </p:nvCxnSpPr>
        <p:spPr>
          <a:xfrm>
            <a:off x="6278882" y="1615331"/>
            <a:ext cx="5664993"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cxnSp>
        <p:nvCxnSpPr>
          <p:cNvPr id="8" name="直線コネクタ 7">
            <a:extLst>
              <a:ext uri="{FF2B5EF4-FFF2-40B4-BE49-F238E27FC236}">
                <a16:creationId xmlns:a16="http://schemas.microsoft.com/office/drawing/2014/main" id="{DF3F579E-9535-49B4-969A-92A24B438F87}"/>
              </a:ext>
            </a:extLst>
          </p:cNvPr>
          <p:cNvCxnSpPr/>
          <p:nvPr/>
        </p:nvCxnSpPr>
        <p:spPr>
          <a:xfrm>
            <a:off x="6599585" y="1615331"/>
            <a:ext cx="5344291"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9" name="正方形/長方形 8"/>
          <p:cNvSpPr/>
          <p:nvPr/>
        </p:nvSpPr>
        <p:spPr>
          <a:xfrm>
            <a:off x="6599582" y="1611121"/>
            <a:ext cx="5344292" cy="4323876"/>
          </a:xfrm>
          <a:prstGeom prst="rect">
            <a:avLst/>
          </a:prstGeom>
        </p:spPr>
        <p:txBody>
          <a:bodyPr wrap="square" lIns="48000" rIns="48000">
            <a:spAutoFit/>
          </a:bodyPr>
          <a:lstStyle/>
          <a:p>
            <a:pPr marL="0" lvl="2"/>
            <a:r>
              <a:rPr lang="ja-JP" altLang="en-US" sz="1500" dirty="0">
                <a:solidFill>
                  <a:schemeClr val="tx1">
                    <a:lumMod val="75000"/>
                  </a:schemeClr>
                </a:solidFill>
                <a:latin typeface="Meiryo" panose="020B0604030504040204" pitchFamily="34" charset="-128"/>
                <a:ea typeface="Meiryo" panose="020B0604030504040204" pitchFamily="34" charset="-128"/>
              </a:rPr>
              <a:t>サブネットの分割軸</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パブリックサブネットとプライベートサブネット</a:t>
            </a: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プライベートサブネットはルーティング要件ごとに種別を分類する</a:t>
            </a:r>
            <a:br>
              <a:rPr lang="en-US" altLang="ja-JP" sz="2000" dirty="0">
                <a:solidFill>
                  <a:schemeClr val="tx1">
                    <a:lumMod val="75000"/>
                  </a:schemeClr>
                </a:solidFill>
                <a:latin typeface="Meiryo" panose="020B0604030504040204" pitchFamily="34" charset="-128"/>
                <a:ea typeface="Meiryo" panose="020B0604030504040204" pitchFamily="34" charset="-128"/>
              </a:rPr>
            </a:br>
            <a:r>
              <a:rPr lang="ja-JP" altLang="en-US" sz="1500" dirty="0">
                <a:solidFill>
                  <a:schemeClr val="tx1">
                    <a:lumMod val="75000"/>
                  </a:schemeClr>
                </a:solidFill>
                <a:latin typeface="Meiryo" panose="020B0604030504040204" pitchFamily="34" charset="-128"/>
                <a:ea typeface="Meiryo" panose="020B0604030504040204" pitchFamily="34" charset="-128"/>
              </a:rPr>
              <a:t>例</a:t>
            </a:r>
            <a:r>
              <a:rPr lang="en-US" altLang="ja-JP" sz="1500" dirty="0">
                <a:solidFill>
                  <a:schemeClr val="tx1">
                    <a:lumMod val="75000"/>
                  </a:schemeClr>
                </a:solidFill>
                <a:latin typeface="Meiryo" panose="020B0604030504040204" pitchFamily="34" charset="-128"/>
                <a:ea typeface="Meiryo" panose="020B0604030504040204" pitchFamily="34" charset="-128"/>
              </a:rPr>
              <a:t>:</a:t>
            </a:r>
            <a:endParaRPr lang="ja-JP" altLang="en-US" sz="2000" dirty="0">
              <a:solidFill>
                <a:schemeClr val="tx1">
                  <a:lumMod val="75000"/>
                </a:schemeClr>
              </a:solidFill>
              <a:latin typeface="Meiryo" panose="020B0604030504040204" pitchFamily="34" charset="-128"/>
              <a:ea typeface="Meiryo" panose="020B0604030504040204" pitchFamily="34" charset="-128"/>
            </a:endParaRPr>
          </a:p>
          <a:p>
            <a:pPr marL="596876" lvl="3" indent="-239175">
              <a:buFont typeface="Wingdings" pitchFamily="2" charset="2"/>
              <a:buChar char="q"/>
            </a:pPr>
            <a:r>
              <a:rPr lang="ja-JP" altLang="en-US" sz="1333" dirty="0">
                <a:solidFill>
                  <a:schemeClr val="tx1">
                    <a:lumMod val="75000"/>
                  </a:schemeClr>
                </a:solidFill>
                <a:latin typeface="Meiryo" panose="020B0604030504040204" pitchFamily="34" charset="-128"/>
                <a:ea typeface="Meiryo" panose="020B0604030504040204" pitchFamily="34" charset="-128"/>
              </a:rPr>
              <a:t>インターネット</a:t>
            </a:r>
            <a:r>
              <a:rPr lang="en-US" altLang="ja-JP" sz="1333" dirty="0">
                <a:solidFill>
                  <a:schemeClr val="tx1">
                    <a:lumMod val="75000"/>
                  </a:schemeClr>
                </a:solidFill>
                <a:latin typeface="Meiryo" panose="020B0604030504040204" pitchFamily="34" charset="-128"/>
                <a:ea typeface="Meiryo" panose="020B0604030504040204" pitchFamily="34" charset="-128"/>
              </a:rPr>
              <a:t>(0.0.0.0/0)</a:t>
            </a:r>
            <a:r>
              <a:rPr lang="ja-JP" altLang="en-US" sz="1333" dirty="0" err="1">
                <a:solidFill>
                  <a:schemeClr val="tx1">
                    <a:lumMod val="75000"/>
                  </a:schemeClr>
                </a:solidFill>
                <a:latin typeface="Meiryo" panose="020B0604030504040204" pitchFamily="34" charset="-128"/>
                <a:ea typeface="Meiryo" panose="020B0604030504040204" pitchFamily="34" charset="-128"/>
              </a:rPr>
              <a:t>への</a:t>
            </a:r>
            <a:r>
              <a:rPr lang="ja-JP" altLang="en-US" sz="1333" dirty="0">
                <a:solidFill>
                  <a:schemeClr val="tx1">
                    <a:lumMod val="75000"/>
                  </a:schemeClr>
                </a:solidFill>
                <a:latin typeface="Meiryo" panose="020B0604030504040204" pitchFamily="34" charset="-128"/>
                <a:ea typeface="Meiryo" panose="020B0604030504040204" pitchFamily="34" charset="-128"/>
              </a:rPr>
              <a:t>ルーティングをもつサブネット</a:t>
            </a:r>
          </a:p>
          <a:p>
            <a:pPr marL="596876" lvl="3" indent="-239175">
              <a:buFont typeface="Wingdings" pitchFamily="2" charset="2"/>
              <a:buChar char="q"/>
            </a:pPr>
            <a:r>
              <a:rPr lang="ja-JP" altLang="en-US" sz="1333" dirty="0">
                <a:solidFill>
                  <a:schemeClr val="tx1">
                    <a:lumMod val="75000"/>
                  </a:schemeClr>
                </a:solidFill>
                <a:latin typeface="Meiryo" panose="020B0604030504040204" pitchFamily="34" charset="-128"/>
                <a:ea typeface="Meiryo" panose="020B0604030504040204" pitchFamily="34" charset="-128"/>
              </a:rPr>
              <a:t>オンプレミスへのルーティングをもつサブネット</a:t>
            </a:r>
          </a:p>
          <a:p>
            <a:pPr marL="596876" lvl="3" indent="-239175">
              <a:buFont typeface="Wingdings" pitchFamily="2" charset="2"/>
              <a:buChar char="q"/>
            </a:pPr>
            <a:r>
              <a:rPr lang="ja-JP" altLang="en-US" sz="1333" dirty="0">
                <a:solidFill>
                  <a:schemeClr val="tx1">
                    <a:lumMod val="75000"/>
                  </a:schemeClr>
                </a:solidFill>
                <a:latin typeface="Meiryo" panose="020B0604030504040204" pitchFamily="34" charset="-128"/>
                <a:ea typeface="Meiryo" panose="020B0604030504040204" pitchFamily="34" charset="-128"/>
              </a:rPr>
              <a:t>他</a:t>
            </a: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err="1">
                <a:solidFill>
                  <a:schemeClr val="tx1">
                    <a:lumMod val="75000"/>
                  </a:schemeClr>
                </a:solidFill>
                <a:latin typeface="Meiryo" panose="020B0604030504040204" pitchFamily="34" charset="-128"/>
                <a:ea typeface="Meiryo" panose="020B0604030504040204" pitchFamily="34" charset="-128"/>
              </a:rPr>
              <a:t>への</a:t>
            </a:r>
            <a:r>
              <a:rPr lang="ja-JP" altLang="en-US" sz="1333" dirty="0">
                <a:solidFill>
                  <a:schemeClr val="tx1">
                    <a:lumMod val="75000"/>
                  </a:schemeClr>
                </a:solidFill>
                <a:latin typeface="Meiryo" panose="020B0604030504040204" pitchFamily="34" charset="-128"/>
                <a:ea typeface="Meiryo" panose="020B0604030504040204" pitchFamily="34" charset="-128"/>
              </a:rPr>
              <a:t>ルーティングをもつサブネット</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596876" lvl="3" indent="-239175">
              <a:buFont typeface="Wingdings" pitchFamily="2" charset="2"/>
              <a:buChar char="q"/>
            </a:pPr>
            <a:r>
              <a:rPr lang="en-US" altLang="ja-JP" sz="1333" dirty="0">
                <a:solidFill>
                  <a:schemeClr val="tx1">
                    <a:lumMod val="75000"/>
                  </a:schemeClr>
                </a:solidFill>
                <a:latin typeface="Meiryo" panose="020B0604030504040204" pitchFamily="34" charset="-128"/>
                <a:ea typeface="Meiryo" panose="020B0604030504040204" pitchFamily="34" charset="-128"/>
              </a:rPr>
              <a:t>EC2</a:t>
            </a:r>
            <a:r>
              <a:rPr lang="ja-JP" altLang="en-US" sz="1333" dirty="0">
                <a:solidFill>
                  <a:schemeClr val="tx1">
                    <a:lumMod val="75000"/>
                  </a:schemeClr>
                </a:solidFill>
                <a:latin typeface="Meiryo" panose="020B0604030504040204" pitchFamily="34" charset="-128"/>
                <a:ea typeface="Meiryo" panose="020B0604030504040204" pitchFamily="34" charset="-128"/>
              </a:rPr>
              <a:t>等のリソースを保持するサブネット</a:t>
            </a:r>
          </a:p>
          <a:p>
            <a:pPr marL="596876" lvl="3" indent="-239175">
              <a:buFont typeface="Wingdings" pitchFamily="2" charset="2"/>
              <a:buChar char="q"/>
            </a:pPr>
            <a:r>
              <a:rPr lang="en-US" altLang="ja-JP" sz="1333" dirty="0">
                <a:solidFill>
                  <a:schemeClr val="tx1">
                    <a:lumMod val="75000"/>
                  </a:schemeClr>
                </a:solidFill>
                <a:latin typeface="Meiryo" panose="020B0604030504040204" pitchFamily="34" charset="-128"/>
                <a:ea typeface="Meiryo" panose="020B0604030504040204" pitchFamily="34" charset="-128"/>
              </a:rPr>
              <a:t>Transit Gateway</a:t>
            </a:r>
            <a:r>
              <a:rPr lang="ja-JP" altLang="en-US" sz="1333" dirty="0">
                <a:solidFill>
                  <a:schemeClr val="tx1">
                    <a:lumMod val="75000"/>
                  </a:schemeClr>
                </a:solidFill>
                <a:latin typeface="Meiryo" panose="020B0604030504040204" pitchFamily="34" charset="-128"/>
                <a:ea typeface="Meiryo" panose="020B0604030504040204" pitchFamily="34" charset="-128"/>
              </a:rPr>
              <a:t>接続を保持するサブネット</a:t>
            </a:r>
            <a:r>
              <a:rPr lang="en-US" altLang="ja-JP" sz="1333" baseline="30000" dirty="0">
                <a:solidFill>
                  <a:schemeClr val="tx1">
                    <a:lumMod val="75000"/>
                  </a:schemeClr>
                </a:solidFill>
                <a:latin typeface="Meiryo" panose="020B0604030504040204" pitchFamily="34" charset="-128"/>
                <a:ea typeface="Meiryo" panose="020B0604030504040204" pitchFamily="34" charset="-128"/>
              </a:rPr>
              <a:t>※</a:t>
            </a:r>
          </a:p>
          <a:p>
            <a:pPr marL="239175" lvl="2" indent="-239175">
              <a:buFont typeface="Wingdings" pitchFamily="2" charset="2"/>
              <a:buChar char="q"/>
            </a:pPr>
            <a:r>
              <a:rPr lang="en-US" altLang="ja-JP" sz="1500" dirty="0">
                <a:solidFill>
                  <a:schemeClr val="tx1">
                    <a:lumMod val="75000"/>
                  </a:schemeClr>
                </a:solidFill>
                <a:latin typeface="Meiryo" panose="020B0604030504040204" pitchFamily="34" charset="-128"/>
                <a:ea typeface="Meiryo" panose="020B0604030504040204" pitchFamily="34" charset="-128"/>
              </a:rPr>
              <a:t>IP</a:t>
            </a:r>
            <a:r>
              <a:rPr lang="ja-JP" altLang="en-US" sz="1500" dirty="0">
                <a:solidFill>
                  <a:schemeClr val="tx1">
                    <a:lumMod val="75000"/>
                  </a:schemeClr>
                </a:solidFill>
                <a:latin typeface="Meiryo" panose="020B0604030504040204" pitchFamily="34" charset="-128"/>
                <a:ea typeface="Meiryo" panose="020B0604030504040204" pitchFamily="34" charset="-128"/>
              </a:rPr>
              <a:t>アドレスを固定可能なリソースと</a:t>
            </a:r>
            <a:r>
              <a:rPr lang="en-US" altLang="ja-JP" sz="1500" dirty="0">
                <a:solidFill>
                  <a:schemeClr val="tx1">
                    <a:lumMod val="75000"/>
                  </a:schemeClr>
                </a:solidFill>
                <a:latin typeface="Meiryo" panose="020B0604030504040204" pitchFamily="34" charset="-128"/>
                <a:ea typeface="Meiryo" panose="020B0604030504040204" pitchFamily="34" charset="-128"/>
              </a:rPr>
              <a:t>IP</a:t>
            </a:r>
            <a:r>
              <a:rPr lang="ja-JP" altLang="en-US" sz="1500" dirty="0">
                <a:solidFill>
                  <a:schemeClr val="tx1">
                    <a:lumMod val="75000"/>
                  </a:schemeClr>
                </a:solidFill>
                <a:latin typeface="Meiryo" panose="020B0604030504040204" pitchFamily="34" charset="-128"/>
                <a:ea typeface="Meiryo" panose="020B0604030504040204" pitchFamily="34" charset="-128"/>
              </a:rPr>
              <a:t>アドレスを固定できないリソース</a:t>
            </a:r>
            <a:r>
              <a:rPr lang="en-US" altLang="ja-JP" sz="1500" dirty="0">
                <a:solidFill>
                  <a:schemeClr val="tx1">
                    <a:lumMod val="75000"/>
                  </a:schemeClr>
                </a:solidFill>
                <a:latin typeface="Meiryo" panose="020B0604030504040204" pitchFamily="34" charset="-128"/>
                <a:ea typeface="Meiryo" panose="020B0604030504040204" pitchFamily="34" charset="-128"/>
              </a:rPr>
              <a:t>(RDS</a:t>
            </a:r>
            <a:r>
              <a:rPr lang="ja-JP" altLang="en-US" sz="1500" dirty="0" err="1">
                <a:solidFill>
                  <a:schemeClr val="tx1">
                    <a:lumMod val="75000"/>
                  </a:schemeClr>
                </a:solidFill>
                <a:latin typeface="Meiryo" panose="020B0604030504040204" pitchFamily="34" charset="-128"/>
                <a:ea typeface="Meiryo" panose="020B0604030504040204" pitchFamily="34" charset="-128"/>
              </a:rPr>
              <a:t>、</a:t>
            </a:r>
            <a:r>
              <a:rPr lang="en-US" altLang="ja-JP" sz="1500" dirty="0">
                <a:solidFill>
                  <a:schemeClr val="tx1">
                    <a:lumMod val="75000"/>
                  </a:schemeClr>
                </a:solidFill>
                <a:latin typeface="Meiryo" panose="020B0604030504040204" pitchFamily="34" charset="-128"/>
                <a:ea typeface="Meiryo" panose="020B0604030504040204" pitchFamily="34" charset="-128"/>
              </a:rPr>
              <a:t>ALB</a:t>
            </a:r>
            <a:r>
              <a:rPr lang="ja-JP" altLang="en-US" sz="1500" dirty="0">
                <a:solidFill>
                  <a:schemeClr val="tx1">
                    <a:lumMod val="75000"/>
                  </a:schemeClr>
                </a:solidFill>
                <a:latin typeface="Meiryo" panose="020B0604030504040204" pitchFamily="34" charset="-128"/>
                <a:ea typeface="Meiryo" panose="020B0604030504040204" pitchFamily="34" charset="-128"/>
              </a:rPr>
              <a:t>等</a:t>
            </a:r>
            <a:r>
              <a:rPr lang="en-US" altLang="ja-JP" sz="1500" dirty="0">
                <a:solidFill>
                  <a:schemeClr val="tx1">
                    <a:lumMod val="75000"/>
                  </a:schemeClr>
                </a:solidFill>
                <a:latin typeface="Meiryo" panose="020B0604030504040204" pitchFamily="34" charset="-128"/>
                <a:ea typeface="Meiryo" panose="020B0604030504040204" pitchFamily="34" charset="-128"/>
              </a:rPr>
              <a:t>)</a:t>
            </a:r>
            <a:r>
              <a:rPr lang="ja-JP" altLang="en-US" sz="1500" dirty="0">
                <a:solidFill>
                  <a:schemeClr val="tx1">
                    <a:lumMod val="75000"/>
                  </a:schemeClr>
                </a:solidFill>
                <a:latin typeface="Meiryo" panose="020B0604030504040204" pitchFamily="34" charset="-128"/>
                <a:ea typeface="Meiryo" panose="020B0604030504040204" pitchFamily="34" charset="-128"/>
              </a:rPr>
              <a:t>で分割</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マルチ</a:t>
            </a:r>
            <a:r>
              <a:rPr lang="en-US" altLang="ja-JP" sz="1500" dirty="0">
                <a:solidFill>
                  <a:schemeClr val="tx1">
                    <a:lumMod val="75000"/>
                  </a:schemeClr>
                </a:solidFill>
                <a:latin typeface="Meiryo" panose="020B0604030504040204" pitchFamily="34" charset="-128"/>
                <a:ea typeface="Meiryo" panose="020B0604030504040204" pitchFamily="34" charset="-128"/>
              </a:rPr>
              <a:t>AZ</a:t>
            </a:r>
            <a:r>
              <a:rPr lang="ja-JP" altLang="en-US" sz="1500" dirty="0">
                <a:solidFill>
                  <a:schemeClr val="tx1">
                    <a:lumMod val="75000"/>
                  </a:schemeClr>
                </a:solidFill>
                <a:latin typeface="Meiryo" panose="020B0604030504040204" pitchFamily="34" charset="-128"/>
                <a:ea typeface="Meiryo" panose="020B0604030504040204" pitchFamily="34" charset="-128"/>
              </a:rPr>
              <a:t>にサブネットを構成する</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0" lvl="2"/>
            <a:r>
              <a:rPr lang="ja-JP" altLang="en-US" sz="1500" dirty="0">
                <a:solidFill>
                  <a:schemeClr val="tx1">
                    <a:lumMod val="75000"/>
                  </a:schemeClr>
                </a:solidFill>
                <a:latin typeface="Meiryo" panose="020B0604030504040204" pitchFamily="34" charset="-128"/>
                <a:ea typeface="Meiryo" panose="020B0604030504040204" pitchFamily="34" charset="-128"/>
              </a:rPr>
              <a:t>サブネットのアドレス範囲</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en-US" altLang="ja-JP" sz="1500" dirty="0">
                <a:solidFill>
                  <a:schemeClr val="tx1">
                    <a:lumMod val="75000"/>
                  </a:schemeClr>
                </a:solidFill>
                <a:latin typeface="Meiryo" panose="020B0604030504040204" pitchFamily="34" charset="-128"/>
                <a:ea typeface="Meiryo" panose="020B0604030504040204" pitchFamily="34" charset="-128"/>
              </a:rPr>
              <a:t>VPC</a:t>
            </a:r>
            <a:r>
              <a:rPr lang="ja-JP" altLang="en-US" sz="1500" dirty="0">
                <a:solidFill>
                  <a:schemeClr val="tx1">
                    <a:lumMod val="75000"/>
                  </a:schemeClr>
                </a:solidFill>
                <a:latin typeface="Meiryo" panose="020B0604030504040204" pitchFamily="34" charset="-128"/>
                <a:ea typeface="Meiryo" panose="020B0604030504040204" pitchFamily="34" charset="-128"/>
              </a:rPr>
              <a:t>のアドレス範囲から</a:t>
            </a:r>
            <a:r>
              <a:rPr lang="en-US" altLang="ja-JP" sz="1500" dirty="0">
                <a:solidFill>
                  <a:schemeClr val="tx1">
                    <a:lumMod val="75000"/>
                  </a:schemeClr>
                </a:solidFill>
                <a:latin typeface="Meiryo" panose="020B0604030504040204" pitchFamily="34" charset="-128"/>
                <a:ea typeface="Meiryo" panose="020B0604030504040204" pitchFamily="34" charset="-128"/>
              </a:rPr>
              <a:t>/xx</a:t>
            </a:r>
            <a:r>
              <a:rPr lang="ja-JP" altLang="en-US" sz="1500" dirty="0">
                <a:solidFill>
                  <a:schemeClr val="tx1">
                    <a:lumMod val="75000"/>
                  </a:schemeClr>
                </a:solidFill>
                <a:latin typeface="Meiryo" panose="020B0604030504040204" pitchFamily="34" charset="-128"/>
                <a:ea typeface="Meiryo" panose="020B0604030504040204" pitchFamily="34" charset="-128"/>
              </a:rPr>
              <a:t>を基本とし、</a:t>
            </a:r>
            <a:r>
              <a:rPr lang="en-US" altLang="ja-JP" sz="1500" dirty="0">
                <a:solidFill>
                  <a:schemeClr val="tx1">
                    <a:lumMod val="75000"/>
                  </a:schemeClr>
                </a:solidFill>
                <a:latin typeface="Meiryo" panose="020B0604030504040204" pitchFamily="34" charset="-128"/>
                <a:ea typeface="Meiryo" panose="020B0604030504040204" pitchFamily="34" charset="-128"/>
              </a:rPr>
              <a:t>NW</a:t>
            </a:r>
            <a:r>
              <a:rPr lang="ja-JP" altLang="en-US" sz="1500" dirty="0">
                <a:solidFill>
                  <a:schemeClr val="tx1">
                    <a:lumMod val="75000"/>
                  </a:schemeClr>
                </a:solidFill>
                <a:latin typeface="Meiryo" panose="020B0604030504040204" pitchFamily="34" charset="-128"/>
                <a:ea typeface="Meiryo" panose="020B0604030504040204" pitchFamily="34" charset="-128"/>
              </a:rPr>
              <a:t>要件に応じて設定</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a:p>
            <a:pPr marL="239175" lvl="2" indent="-239175">
              <a:buFont typeface="Wingdings" pitchFamily="2" charset="2"/>
              <a:buChar char="q"/>
            </a:pPr>
            <a:r>
              <a:rPr lang="ja-JP" altLang="en-US" sz="1500" dirty="0">
                <a:solidFill>
                  <a:schemeClr val="tx1">
                    <a:lumMod val="75000"/>
                  </a:schemeClr>
                </a:solidFill>
                <a:latin typeface="Meiryo" panose="020B0604030504040204" pitchFamily="34" charset="-128"/>
                <a:ea typeface="Meiryo" panose="020B0604030504040204" pitchFamily="34" charset="-128"/>
              </a:rPr>
              <a:t>一律一定サイズで分割</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10" name="TextBox 8">
            <a:extLst>
              <a:ext uri="{FF2B5EF4-FFF2-40B4-BE49-F238E27FC236}">
                <a16:creationId xmlns:a16="http://schemas.microsoft.com/office/drawing/2014/main" id="{4CA2CB68-83B6-B940-AEEC-A075D139551A}"/>
              </a:ext>
            </a:extLst>
          </p:cNvPr>
          <p:cNvSpPr txBox="1"/>
          <p:nvPr/>
        </p:nvSpPr>
        <p:spPr>
          <a:xfrm>
            <a:off x="6568480" y="1772516"/>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11" name="四角形吹き出し 10"/>
          <p:cNvSpPr/>
          <p:nvPr/>
        </p:nvSpPr>
        <p:spPr>
          <a:xfrm>
            <a:off x="5836136" y="1705635"/>
            <a:ext cx="668744" cy="262376"/>
          </a:xfrm>
          <a:prstGeom prst="wedgeRectCallout">
            <a:avLst>
              <a:gd name="adj1" fmla="val 59967"/>
              <a:gd name="adj2" fmla="val -4130"/>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rIns="48000" rtlCol="0" anchor="ctr"/>
          <a:lstStyle/>
          <a:p>
            <a:pPr lvl="0">
              <a:defRPr/>
            </a:pPr>
            <a:r>
              <a:rPr kumimoji="1" lang="ja-JP" altLang="en-US" sz="1333" dirty="0">
                <a:solidFill>
                  <a:schemeClr val="tx1">
                    <a:lumMod val="75000"/>
                  </a:schemeClr>
                </a:solidFill>
                <a:latin typeface="Meiryo" panose="020B0604030504040204" pitchFamily="34" charset="-128"/>
                <a:ea typeface="Meiryo" panose="020B0604030504040204" pitchFamily="34" charset="-128"/>
              </a:rPr>
              <a:t>選択例</a:t>
            </a:r>
            <a:endParaRPr kumimoji="1"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12" name="TextBox 8">
            <a:extLst>
              <a:ext uri="{FF2B5EF4-FFF2-40B4-BE49-F238E27FC236}">
                <a16:creationId xmlns:a16="http://schemas.microsoft.com/office/drawing/2014/main" id="{4CA2CB68-83B6-B940-AEEC-A075D139551A}"/>
              </a:ext>
            </a:extLst>
          </p:cNvPr>
          <p:cNvSpPr txBox="1"/>
          <p:nvPr/>
        </p:nvSpPr>
        <p:spPr>
          <a:xfrm>
            <a:off x="6568480" y="2029054"/>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2" name="テキスト ボックス 1"/>
          <p:cNvSpPr txBox="1"/>
          <p:nvPr/>
        </p:nvSpPr>
        <p:spPr>
          <a:xfrm>
            <a:off x="6278881" y="5821410"/>
            <a:ext cx="4792598" cy="758926"/>
          </a:xfrm>
          <a:prstGeom prst="rect">
            <a:avLst/>
          </a:prstGeom>
          <a:noFill/>
        </p:spPr>
        <p:txBody>
          <a:bodyPr wrap="square" rtlCol="0">
            <a:spAutoFit/>
          </a:bodyPr>
          <a:lstStyle/>
          <a:p>
            <a:r>
              <a:rPr kumimoji="1" lang="en-US" altLang="ja-JP" sz="1000" dirty="0">
                <a:solidFill>
                  <a:schemeClr val="tx1">
                    <a:lumMod val="75000"/>
                  </a:schemeClr>
                </a:solidFill>
                <a:latin typeface="Meiryo" panose="020B0604030504040204" pitchFamily="34" charset="-128"/>
                <a:ea typeface="Meiryo" panose="020B0604030504040204" pitchFamily="34" charset="-128"/>
              </a:rPr>
              <a:t>※TGW</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のアタッチメント</a:t>
            </a:r>
            <a:r>
              <a:rPr kumimoji="1" lang="en-US" altLang="ja-JP" sz="1000" dirty="0">
                <a:solidFill>
                  <a:schemeClr val="tx1">
                    <a:lumMod val="75000"/>
                  </a:schemeClr>
                </a:solidFill>
                <a:latin typeface="Meiryo" panose="020B0604030504040204" pitchFamily="34" charset="-128"/>
                <a:ea typeface="Meiryo" panose="020B0604030504040204" pitchFamily="34" charset="-128"/>
              </a:rPr>
              <a:t>ENI</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に専用サブネットを作ることを推奨。</a:t>
            </a:r>
            <a:br>
              <a:rPr kumimoji="1" lang="en-US" altLang="ja-JP" sz="1000" dirty="0">
                <a:solidFill>
                  <a:schemeClr val="tx1">
                    <a:lumMod val="75000"/>
                  </a:schemeClr>
                </a:solidFill>
                <a:latin typeface="Meiryo" panose="020B0604030504040204" pitchFamily="34" charset="-128"/>
                <a:ea typeface="Meiryo" panose="020B0604030504040204" pitchFamily="34" charset="-128"/>
              </a:rPr>
            </a:br>
            <a:r>
              <a:rPr kumimoji="1" lang="ja-JP" altLang="en-US" sz="1000" dirty="0">
                <a:solidFill>
                  <a:schemeClr val="tx1">
                    <a:lumMod val="75000"/>
                  </a:schemeClr>
                </a:solidFill>
                <a:latin typeface="Meiryo" panose="020B0604030504040204" pitchFamily="34" charset="-128"/>
                <a:ea typeface="Meiryo" panose="020B0604030504040204" pitchFamily="34" charset="-128"/>
              </a:rPr>
              <a:t>インスタンス等と同居すると</a:t>
            </a:r>
            <a:r>
              <a:rPr kumimoji="1" lang="en-US" altLang="ja-JP" sz="1000" dirty="0">
                <a:solidFill>
                  <a:schemeClr val="tx1">
                    <a:lumMod val="75000"/>
                  </a:schemeClr>
                </a:solidFill>
                <a:latin typeface="Meiryo" panose="020B0604030504040204" pitchFamily="34" charset="-128"/>
                <a:ea typeface="Meiryo" panose="020B0604030504040204" pitchFamily="34" charset="-128"/>
              </a:rPr>
              <a:t>TGW</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からの経路の影響を受ける</a:t>
            </a:r>
          </a:p>
          <a:p>
            <a:r>
              <a:rPr kumimoji="1" lang="en-US" altLang="ja-JP" sz="583" dirty="0">
                <a:solidFill>
                  <a:schemeClr val="tx1">
                    <a:lumMod val="75000"/>
                  </a:schemeClr>
                </a:solidFill>
                <a:latin typeface="Meiryo" panose="020B0604030504040204" pitchFamily="34" charset="-128"/>
                <a:ea typeface="Meiryo" panose="020B0604030504040204" pitchFamily="34" charset="-128"/>
              </a:rPr>
              <a:t>Transit gateway design best practices</a:t>
            </a:r>
          </a:p>
          <a:p>
            <a:r>
              <a:rPr kumimoji="1" lang="en-US" altLang="ja-JP" sz="583" dirty="0">
                <a:solidFill>
                  <a:schemeClr val="tx1">
                    <a:lumMod val="75000"/>
                  </a:schemeClr>
                </a:solidFill>
                <a:latin typeface="Meiryo" panose="020B0604030504040204" pitchFamily="34" charset="-128"/>
                <a:ea typeface="Meiryo" panose="020B0604030504040204" pitchFamily="34" charset="-128"/>
                <a:hlinkClick r:id="rId3"/>
              </a:rPr>
              <a:t>https://docs.aws.amazon.com/ja_jp/vpc/latest/tgw/tgw-best-design-practices.html</a:t>
            </a:r>
            <a:endParaRPr kumimoji="1" lang="en-US" altLang="ja-JP" sz="58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583" dirty="0">
                <a:solidFill>
                  <a:schemeClr val="tx1">
                    <a:lumMod val="75000"/>
                  </a:schemeClr>
                </a:solidFill>
                <a:latin typeface="Meiryo" panose="020B0604030504040204" pitchFamily="34" charset="-128"/>
                <a:ea typeface="Meiryo" panose="020B0604030504040204" pitchFamily="34" charset="-128"/>
              </a:rPr>
              <a:t>[AWS Black Belt Online Seminar] AWS Transit Gateway - </a:t>
            </a:r>
            <a:r>
              <a:rPr kumimoji="1" lang="en-US" altLang="ja-JP" sz="583" dirty="0" err="1">
                <a:solidFill>
                  <a:schemeClr val="tx1">
                    <a:lumMod val="75000"/>
                  </a:schemeClr>
                </a:solidFill>
                <a:latin typeface="Meiryo" panose="020B0604030504040204" pitchFamily="34" charset="-128"/>
                <a:ea typeface="Meiryo" panose="020B0604030504040204" pitchFamily="34" charset="-128"/>
              </a:rPr>
              <a:t>TIPS:TransitGateway</a:t>
            </a:r>
            <a:r>
              <a:rPr kumimoji="1" lang="en-US" altLang="ja-JP" sz="583" dirty="0">
                <a:solidFill>
                  <a:schemeClr val="tx1">
                    <a:lumMod val="75000"/>
                  </a:schemeClr>
                </a:solidFill>
                <a:latin typeface="Meiryo" panose="020B0604030504040204" pitchFamily="34" charset="-128"/>
                <a:ea typeface="Meiryo" panose="020B0604030504040204" pitchFamily="34" charset="-128"/>
              </a:rPr>
              <a:t> </a:t>
            </a:r>
            <a:r>
              <a:rPr kumimoji="1" lang="ja-JP" altLang="en-US" sz="583" dirty="0">
                <a:solidFill>
                  <a:schemeClr val="tx1">
                    <a:lumMod val="75000"/>
                  </a:schemeClr>
                </a:solidFill>
                <a:latin typeface="Meiryo" panose="020B0604030504040204" pitchFamily="34" charset="-128"/>
                <a:ea typeface="Meiryo" panose="020B0604030504040204" pitchFamily="34" charset="-128"/>
              </a:rPr>
              <a:t>アタッチメントの設計</a:t>
            </a:r>
          </a:p>
          <a:p>
            <a:r>
              <a:rPr kumimoji="1" lang="en-US" altLang="ja-JP" sz="583" dirty="0">
                <a:solidFill>
                  <a:schemeClr val="tx1">
                    <a:lumMod val="75000"/>
                  </a:schemeClr>
                </a:solidFill>
                <a:latin typeface="Meiryo" panose="020B0604030504040204" pitchFamily="34" charset="-128"/>
                <a:ea typeface="Meiryo" panose="020B0604030504040204" pitchFamily="34" charset="-128"/>
                <a:hlinkClick r:id="rId4"/>
              </a:rPr>
              <a:t>https://d1.awsstatic.com/webinars/jp/pdf/services/20191113_AWS-BlackBelt_Transit_Gateway.pdf</a:t>
            </a:r>
            <a:endParaRPr kumimoji="1" lang="en-US" altLang="ja-JP" sz="917" dirty="0">
              <a:solidFill>
                <a:schemeClr val="tx1">
                  <a:lumMod val="75000"/>
                </a:schemeClr>
              </a:solidFill>
              <a:latin typeface="Meiryo" panose="020B0604030504040204" pitchFamily="34" charset="-128"/>
              <a:ea typeface="Meiryo" panose="020B0604030504040204" pitchFamily="34" charset="-128"/>
            </a:endParaRPr>
          </a:p>
        </p:txBody>
      </p:sp>
      <p:sp>
        <p:nvSpPr>
          <p:cNvPr id="4" name="テキスト ボックス 3"/>
          <p:cNvSpPr txBox="1"/>
          <p:nvPr/>
        </p:nvSpPr>
        <p:spPr>
          <a:xfrm>
            <a:off x="4569066" y="3432106"/>
            <a:ext cx="781878" cy="323165"/>
          </a:xfrm>
          <a:prstGeom prst="rect">
            <a:avLst/>
          </a:prstGeom>
          <a:noFill/>
        </p:spPr>
        <p:txBody>
          <a:bodyPr wrap="square" rtlCol="0">
            <a:spAutoFit/>
          </a:bodyPr>
          <a:lstStyle/>
          <a:p>
            <a:r>
              <a:rPr kumimoji="1" lang="ja-JP" altLang="en-US" sz="1500" dirty="0">
                <a:latin typeface="Meiryo" panose="020B0604030504040204" pitchFamily="34" charset="-128"/>
                <a:ea typeface="Meiryo" panose="020B0604030504040204" pitchFamily="34" charset="-128"/>
              </a:rPr>
              <a:t>等</a:t>
            </a:r>
          </a:p>
        </p:txBody>
      </p:sp>
      <p:sp>
        <p:nvSpPr>
          <p:cNvPr id="16" name="テキスト ボックス 15"/>
          <p:cNvSpPr txBox="1"/>
          <p:nvPr/>
        </p:nvSpPr>
        <p:spPr>
          <a:xfrm>
            <a:off x="4569066" y="4758122"/>
            <a:ext cx="781878" cy="323165"/>
          </a:xfrm>
          <a:prstGeom prst="rect">
            <a:avLst/>
          </a:prstGeom>
          <a:noFill/>
        </p:spPr>
        <p:txBody>
          <a:bodyPr wrap="square" rtlCol="0">
            <a:spAutoFit/>
          </a:bodyPr>
          <a:lstStyle/>
          <a:p>
            <a:r>
              <a:rPr kumimoji="1" lang="ja-JP" altLang="en-US" sz="1500" dirty="0">
                <a:latin typeface="Meiryo" panose="020B0604030504040204" pitchFamily="34" charset="-128"/>
                <a:ea typeface="Meiryo" panose="020B0604030504040204" pitchFamily="34" charset="-128"/>
              </a:rPr>
              <a:t>等</a:t>
            </a:r>
          </a:p>
        </p:txBody>
      </p:sp>
      <p:sp>
        <p:nvSpPr>
          <p:cNvPr id="18" name="TextBox 8">
            <a:extLst>
              <a:ext uri="{FF2B5EF4-FFF2-40B4-BE49-F238E27FC236}">
                <a16:creationId xmlns:a16="http://schemas.microsoft.com/office/drawing/2014/main" id="{4CA2CB68-83B6-B940-AEEC-A075D139551A}"/>
              </a:ext>
            </a:extLst>
          </p:cNvPr>
          <p:cNvSpPr txBox="1"/>
          <p:nvPr/>
        </p:nvSpPr>
        <p:spPr>
          <a:xfrm>
            <a:off x="6599580" y="3947987"/>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20" name="TextBox 8">
            <a:extLst>
              <a:ext uri="{FF2B5EF4-FFF2-40B4-BE49-F238E27FC236}">
                <a16:creationId xmlns:a16="http://schemas.microsoft.com/office/drawing/2014/main" id="{4CA2CB68-83B6-B940-AEEC-A075D139551A}"/>
              </a:ext>
            </a:extLst>
          </p:cNvPr>
          <p:cNvSpPr txBox="1"/>
          <p:nvPr/>
        </p:nvSpPr>
        <p:spPr>
          <a:xfrm>
            <a:off x="6599580" y="4402478"/>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5" name="タイトル 4">
            <a:extLst>
              <a:ext uri="{FF2B5EF4-FFF2-40B4-BE49-F238E27FC236}">
                <a16:creationId xmlns:a16="http://schemas.microsoft.com/office/drawing/2014/main" id="{F2DC0BCC-9E68-694F-A5BF-DFBB89C2C49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サブネット設計を考える</a:t>
            </a:r>
            <a:endParaRPr lang="ja-JP" altLang="en-US" sz="2800" b="0"/>
          </a:p>
        </p:txBody>
      </p:sp>
      <p:sp>
        <p:nvSpPr>
          <p:cNvPr id="25" name="TextBox 8">
            <a:extLst>
              <a:ext uri="{FF2B5EF4-FFF2-40B4-BE49-F238E27FC236}">
                <a16:creationId xmlns:a16="http://schemas.microsoft.com/office/drawing/2014/main" id="{B2583509-B204-8640-94CB-8A3F6005D994}"/>
              </a:ext>
            </a:extLst>
          </p:cNvPr>
          <p:cNvSpPr txBox="1"/>
          <p:nvPr/>
        </p:nvSpPr>
        <p:spPr>
          <a:xfrm>
            <a:off x="6602035" y="5080725"/>
            <a:ext cx="384102" cy="323165"/>
          </a:xfrm>
          <a:prstGeom prst="rect">
            <a:avLst/>
          </a:prstGeom>
          <a:noFill/>
        </p:spPr>
        <p:txBody>
          <a:bodyPr wrap="square" rtlCol="0">
            <a:spAutoFit/>
          </a:bodyPr>
          <a:lstStyle/>
          <a:p>
            <a:r>
              <a:rPr kumimoji="1" lang="en-JP" sz="1500" b="1" dirty="0">
                <a:solidFill>
                  <a:schemeClr val="accent1"/>
                </a:solidFill>
                <a:latin typeface="Meiryo" panose="020B0604030504040204" pitchFamily="34" charset="-128"/>
                <a:ea typeface="Meiryo" panose="020B0604030504040204" pitchFamily="34" charset="-128"/>
              </a:rPr>
              <a:t>レ</a:t>
            </a:r>
          </a:p>
        </p:txBody>
      </p:sp>
      <p:sp>
        <p:nvSpPr>
          <p:cNvPr id="6" name="テキスト ボックス 5">
            <a:extLst>
              <a:ext uri="{FF2B5EF4-FFF2-40B4-BE49-F238E27FC236}">
                <a16:creationId xmlns:a16="http://schemas.microsoft.com/office/drawing/2014/main" id="{57D83F53-850F-AFCE-9562-B332A938738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7203959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a:extLst>
              <a:ext uri="{FF2B5EF4-FFF2-40B4-BE49-F238E27FC236}">
                <a16:creationId xmlns:a16="http://schemas.microsoft.com/office/drawing/2014/main" id="{EB7656C4-0209-4943-BB1F-8014CAB857F0}"/>
              </a:ext>
            </a:extLst>
          </p:cNvPr>
          <p:cNvGraphicFramePr>
            <a:graphicFrameLocks noGrp="1"/>
          </p:cNvGraphicFramePr>
          <p:nvPr/>
        </p:nvGraphicFramePr>
        <p:xfrm>
          <a:off x="145204" y="1918713"/>
          <a:ext cx="5856000" cy="4184061"/>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2946502337"/>
                    </a:ext>
                  </a:extLst>
                </a:gridCol>
                <a:gridCol w="2448000">
                  <a:extLst>
                    <a:ext uri="{9D8B030D-6E8A-4147-A177-3AD203B41FA5}">
                      <a16:colId xmlns:a16="http://schemas.microsoft.com/office/drawing/2014/main" val="989589023"/>
                    </a:ext>
                  </a:extLst>
                </a:gridCol>
                <a:gridCol w="768000">
                  <a:extLst>
                    <a:ext uri="{9D8B030D-6E8A-4147-A177-3AD203B41FA5}">
                      <a16:colId xmlns:a16="http://schemas.microsoft.com/office/drawing/2014/main" val="4032617575"/>
                    </a:ext>
                  </a:extLst>
                </a:gridCol>
                <a:gridCol w="768000">
                  <a:extLst>
                    <a:ext uri="{9D8B030D-6E8A-4147-A177-3AD203B41FA5}">
                      <a16:colId xmlns:a16="http://schemas.microsoft.com/office/drawing/2014/main" val="4224523111"/>
                    </a:ext>
                  </a:extLst>
                </a:gridCol>
                <a:gridCol w="864000">
                  <a:extLst>
                    <a:ext uri="{9D8B030D-6E8A-4147-A177-3AD203B41FA5}">
                      <a16:colId xmlns:a16="http://schemas.microsoft.com/office/drawing/2014/main" val="668968380"/>
                    </a:ext>
                  </a:extLst>
                </a:gridCol>
              </a:tblGrid>
              <a:tr h="375563">
                <a:tc rowSpan="2">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a:t>
                      </a:r>
                      <a:b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種類</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rowSpan="2">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サブネットの定義</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gridSpan="3">
                  <a:txBody>
                    <a:bodyPr/>
                    <a:lstStyle/>
                    <a:p>
                      <a:pPr algn="ctr"/>
                      <a:r>
                        <a:rPr kumimoji="1" lang="ja-JP" altLang="en-US" sz="1300" b="1">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ルーティング</a:t>
                      </a:r>
                      <a:endPar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6350" cap="flat" cmpd="sng" algn="ctr">
                      <a:solidFill>
                        <a:schemeClr val="bg1"/>
                      </a:solidFill>
                      <a:prstDash val="solid"/>
                      <a:round/>
                      <a:headEnd type="none" w="med" len="med"/>
                      <a:tailEnd type="none" w="med" len="med"/>
                    </a:lnB>
                    <a:solidFill>
                      <a:srgbClr val="163D51"/>
                    </a:solidFill>
                  </a:tcPr>
                </a:tc>
                <a:tc hMerge="1">
                  <a:txBody>
                    <a:bodyPr/>
                    <a:lstStyle/>
                    <a:p>
                      <a:pPr algn="ctr"/>
                      <a:endParaRPr kumimoji="1" lang="ja-JP" altLang="en-US"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tc hMerge="1">
                  <a:txBody>
                    <a:bodyPr/>
                    <a:lstStyle/>
                    <a:p>
                      <a:pPr algn="ctr"/>
                      <a:endParaRPr kumimoji="1" lang="ja-JP" altLang="en-US" sz="16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3464260552"/>
                  </a:ext>
                </a:extLst>
              </a:tr>
              <a:tr h="511178">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オンプレ</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S3</a:t>
                      </a:r>
                      <a:endPar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インター</a:t>
                      </a:r>
                      <a:b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ネット</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1620400711"/>
                  </a:ext>
                </a:extLst>
              </a:tr>
              <a:tr h="659464">
                <a:tc>
                  <a:txBody>
                    <a:bodyPr/>
                    <a:lstStyle/>
                    <a:p>
                      <a:pPr algn="ctr"/>
                      <a:r>
                        <a:rPr kumimoji="1" lang="en-US" altLang="ja-JP"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Pub</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パブリック</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を持つことができるサブネット（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DMZ</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に相当）</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735473"/>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PriL</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を持ちインターネットに</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NATGW</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でアクセス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918201"/>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PriM</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を持ちプロキシ経由でインターネットにアクセス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プロキシ</a:t>
                      </a:r>
                      <a:br>
                        <a:rPr kumimoji="1"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経由</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038864"/>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PriH</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a:t>
                      </a:r>
                      <a:b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インターネット接続は</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b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暗号化</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229021"/>
                  </a:ext>
                </a:extLst>
              </a:tr>
              <a:tr h="659464">
                <a:tc>
                  <a:txBody>
                    <a:bodyPr/>
                    <a:lstStyle/>
                    <a:p>
                      <a:pPr algn="ctr"/>
                      <a:r>
                        <a:rPr kumimoji="1" lang="en-US" altLang="ja-JP" sz="15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PriS</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en-US" altLang="ja-JP" sz="13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PriH</a:t>
                      </a:r>
                      <a:r>
                        <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と同じで</a:t>
                      </a:r>
                      <a:r>
                        <a:rPr kumimoji="1" lang="en-US" altLang="ja-JP"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S3</a:t>
                      </a:r>
                      <a:r>
                        <a:rPr kumimoji="1" lang="ja-JP" altLang="en-US" sz="13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にも</a:t>
                      </a:r>
                      <a:r>
                        <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アクセスできない</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025373"/>
                  </a:ext>
                </a:extLst>
              </a:tr>
            </a:tbl>
          </a:graphicData>
        </a:graphic>
      </p:graphicFrame>
      <p:sp>
        <p:nvSpPr>
          <p:cNvPr id="9" name="正方形/長方形 8">
            <a:extLst>
              <a:ext uri="{FF2B5EF4-FFF2-40B4-BE49-F238E27FC236}">
                <a16:creationId xmlns:a16="http://schemas.microsoft.com/office/drawing/2014/main" id="{3C847359-C3CB-4A2C-8A92-3A01DC795B5F}"/>
              </a:ext>
            </a:extLst>
          </p:cNvPr>
          <p:cNvSpPr/>
          <p:nvPr/>
        </p:nvSpPr>
        <p:spPr>
          <a:xfrm>
            <a:off x="167076" y="1550557"/>
            <a:ext cx="5834129" cy="3050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000" tIns="24000" rIns="24000" bIns="24000" rtlCol="0" anchor="t" anchorCtr="0">
            <a:spAutoFit/>
          </a:bodyPr>
          <a:lstStyle/>
          <a:p>
            <a:pPr marL="167993" indent="-167993">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システムの持つ情報重要度に併せて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5</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種類</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を定義</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graphicFrame>
        <p:nvGraphicFramePr>
          <p:cNvPr id="10" name="表 9">
            <a:extLst>
              <a:ext uri="{FF2B5EF4-FFF2-40B4-BE49-F238E27FC236}">
                <a16:creationId xmlns:a16="http://schemas.microsoft.com/office/drawing/2014/main" id="{EB7656C4-0209-4943-BB1F-8014CAB857F0}"/>
              </a:ext>
            </a:extLst>
          </p:cNvPr>
          <p:cNvGraphicFramePr>
            <a:graphicFrameLocks noGrp="1"/>
          </p:cNvGraphicFramePr>
          <p:nvPr/>
        </p:nvGraphicFramePr>
        <p:xfrm>
          <a:off x="6215253" y="1918710"/>
          <a:ext cx="5760000" cy="4259856"/>
        </p:xfrm>
        <a:graphic>
          <a:graphicData uri="http://schemas.openxmlformats.org/drawingml/2006/table">
            <a:tbl>
              <a:tblPr>
                <a:tableStyleId>{5C22544A-7EE6-4342-B048-85BDC9FD1C3A}</a:tableStyleId>
              </a:tblPr>
              <a:tblGrid>
                <a:gridCol w="1152000">
                  <a:extLst>
                    <a:ext uri="{9D8B030D-6E8A-4147-A177-3AD203B41FA5}">
                      <a16:colId xmlns:a16="http://schemas.microsoft.com/office/drawing/2014/main" val="2946502337"/>
                    </a:ext>
                  </a:extLst>
                </a:gridCol>
                <a:gridCol w="2880000">
                  <a:extLst>
                    <a:ext uri="{9D8B030D-6E8A-4147-A177-3AD203B41FA5}">
                      <a16:colId xmlns:a16="http://schemas.microsoft.com/office/drawing/2014/main" val="989589023"/>
                    </a:ext>
                  </a:extLst>
                </a:gridCol>
                <a:gridCol w="1728000">
                  <a:extLst>
                    <a:ext uri="{9D8B030D-6E8A-4147-A177-3AD203B41FA5}">
                      <a16:colId xmlns:a16="http://schemas.microsoft.com/office/drawing/2014/main" val="4032617575"/>
                    </a:ext>
                  </a:extLst>
                </a:gridCol>
              </a:tblGrid>
              <a:tr h="885756">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a:t>
                      </a:r>
                      <a:b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種類</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サブネットの定義</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デフォルトゲートウェイ</a:t>
                      </a:r>
                      <a:endPar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en-US" altLang="ja-JP"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(0.0.0.0)</a:t>
                      </a:r>
                      <a:endParaRPr kumimoji="1" lang="ja-JP" altLang="en-US" sz="13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3464260552"/>
                  </a:ext>
                </a:extLst>
              </a:tr>
              <a:tr h="645909">
                <a:tc>
                  <a:txBody>
                    <a:bodyPr/>
                    <a:lstStyle/>
                    <a:p>
                      <a:pPr algn="ctr"/>
                      <a:r>
                        <a:rPr kumimoji="1" lang="en-US" altLang="ja-JP" sz="1500" b="1" dirty="0">
                          <a:solidFill>
                            <a:schemeClr val="tx2">
                              <a:lumMod val="75000"/>
                            </a:schemeClr>
                          </a:solidFill>
                          <a:latin typeface="Meiryo" panose="020B0604030504040204" pitchFamily="34" charset="-128"/>
                          <a:ea typeface="Meiryo" panose="020B0604030504040204" pitchFamily="34" charset="-128"/>
                        </a:rPr>
                        <a:t>Pub</a:t>
                      </a:r>
                      <a:endParaRPr kumimoji="1" lang="ja-JP" altLang="en-US" sz="1500" b="1" dirty="0">
                        <a:solidFill>
                          <a:schemeClr val="tx2">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solidFill>
                            <a:schemeClr val="tx2">
                              <a:lumMod val="75000"/>
                            </a:schemeClr>
                          </a:solidFill>
                          <a:latin typeface="Meiryo" panose="020B0604030504040204" pitchFamily="34" charset="-128"/>
                          <a:ea typeface="Meiryo" panose="020B0604030504040204" pitchFamily="34" charset="-128"/>
                        </a:rPr>
                        <a:t>パブリック</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IP</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を持つことができるサブネット（</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DMZ</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に相当）</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Internet Gateway</a:t>
                      </a:r>
                      <a:endPar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735473"/>
                  </a:ext>
                </a:extLst>
              </a:tr>
              <a:tr h="670891">
                <a:tc>
                  <a:txBody>
                    <a:bodyPr/>
                    <a:lstStyle/>
                    <a:p>
                      <a:pPr algn="ctr"/>
                      <a:r>
                        <a:rPr kumimoji="1" lang="en-US" altLang="ja-JP" sz="1500" b="1" dirty="0">
                          <a:solidFill>
                            <a:schemeClr val="tx2">
                              <a:lumMod val="75000"/>
                            </a:schemeClr>
                          </a:solidFill>
                          <a:latin typeface="Meiryo" panose="020B0604030504040204" pitchFamily="34" charset="-128"/>
                          <a:ea typeface="Meiryo" panose="020B0604030504040204" pitchFamily="34" charset="-128"/>
                        </a:rPr>
                        <a:t>Proxy</a:t>
                      </a:r>
                      <a:endParaRPr kumimoji="1" lang="ja-JP" altLang="en-US" sz="1500" b="1" dirty="0">
                        <a:solidFill>
                          <a:schemeClr val="tx2">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solidFill>
                            <a:schemeClr val="tx2">
                              <a:lumMod val="75000"/>
                            </a:schemeClr>
                          </a:solidFill>
                          <a:latin typeface="Meiryo" panose="020B0604030504040204" pitchFamily="34" charset="-128"/>
                          <a:ea typeface="Meiryo" panose="020B0604030504040204" pitchFamily="34" charset="-128"/>
                        </a:rPr>
                        <a:t>プライベート</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IP</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を持ちインターネットに</a:t>
                      </a:r>
                      <a:r>
                        <a:rPr kumimoji="1" lang="en-US" altLang="ja-JP" sz="1300" b="0" dirty="0">
                          <a:solidFill>
                            <a:schemeClr val="tx2">
                              <a:lumMod val="75000"/>
                            </a:schemeClr>
                          </a:solidFill>
                          <a:latin typeface="Meiryo" panose="020B0604030504040204" pitchFamily="34" charset="-128"/>
                          <a:ea typeface="Meiryo" panose="020B0604030504040204" pitchFamily="34" charset="-128"/>
                        </a:rPr>
                        <a:t>NATGW</a:t>
                      </a:r>
                      <a:r>
                        <a:rPr kumimoji="1" lang="ja-JP" altLang="en-US" sz="1300" b="0" dirty="0">
                          <a:solidFill>
                            <a:schemeClr val="tx2">
                              <a:lumMod val="75000"/>
                            </a:schemeClr>
                          </a:solidFill>
                          <a:latin typeface="Meiryo" panose="020B0604030504040204" pitchFamily="34" charset="-128"/>
                          <a:ea typeface="Meiryo" panose="020B0604030504040204" pitchFamily="34" charset="-128"/>
                        </a:rPr>
                        <a:t>でアクセス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NAT Gateway</a:t>
                      </a:r>
                      <a:endParaRPr kumimoji="1" lang="ja-JP" altLang="en-US" sz="13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918201"/>
                  </a:ext>
                </a:extLst>
              </a:tr>
              <a:tr h="657600">
                <a:tc>
                  <a:txBody>
                    <a:bodyPr/>
                    <a:lstStyle/>
                    <a:p>
                      <a:pPr algn="ctr"/>
                      <a:r>
                        <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を持ちプロキシ経由で</a:t>
                      </a:r>
                      <a:endPar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インターネットにアクセス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Proxy</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ENI</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038864"/>
                  </a:ext>
                </a:extLst>
              </a:tr>
              <a:tr h="637268">
                <a:tc>
                  <a:txBody>
                    <a:bodyPr/>
                    <a:lstStyle/>
                    <a:p>
                      <a:pPr algn="ctr"/>
                      <a:r>
                        <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a:t>
                      </a:r>
                      <a:r>
                        <a:rPr kumimoji="1" lang="en-US" altLang="ja-JP"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RDS</a:t>
                      </a:r>
                      <a:endPar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内部と同一だが</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RDS</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専用の</a:t>
                      </a:r>
                      <a:endPar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サブネット</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なし</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229021"/>
                  </a:ext>
                </a:extLst>
              </a:tr>
              <a:tr h="762432">
                <a:tc>
                  <a:txBody>
                    <a:bodyPr/>
                    <a:lstStyle/>
                    <a:p>
                      <a:pPr algn="ctr"/>
                      <a:r>
                        <a:rPr kumimoji="1" lang="ja-JP" altLang="en-US" sz="15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管理</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製品マネージャーと</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Agent</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など一部の通信のみ許可</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なし</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or Proxy</a:t>
                      </a:r>
                      <a:r>
                        <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ENI</a:t>
                      </a:r>
                      <a:endParaRPr kumimoji="1" lang="ja-JP" altLang="en-US" sz="13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025373"/>
                  </a:ext>
                </a:extLst>
              </a:tr>
            </a:tbl>
          </a:graphicData>
        </a:graphic>
      </p:graphicFrame>
      <p:sp>
        <p:nvSpPr>
          <p:cNvPr id="11" name="正方形/長方形 10">
            <a:extLst>
              <a:ext uri="{FF2B5EF4-FFF2-40B4-BE49-F238E27FC236}">
                <a16:creationId xmlns:a16="http://schemas.microsoft.com/office/drawing/2014/main" id="{3C847359-C3CB-4A2C-8A92-3A01DC795B5F}"/>
              </a:ext>
            </a:extLst>
          </p:cNvPr>
          <p:cNvSpPr/>
          <p:nvPr/>
        </p:nvSpPr>
        <p:spPr>
          <a:xfrm>
            <a:off x="6215253" y="1550557"/>
            <a:ext cx="5760000" cy="3050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000" tIns="24000" rIns="24000" bIns="24000" rtlCol="0" anchor="t" anchorCtr="0">
            <a:spAutoFit/>
          </a:bodyPr>
          <a:lstStyle/>
          <a:p>
            <a:pPr marL="167993" indent="-167993">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システムの持つ情報重要度に併せて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5</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種類を定義</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テキスト ボックス 1"/>
          <p:cNvSpPr txBox="1"/>
          <p:nvPr/>
        </p:nvSpPr>
        <p:spPr>
          <a:xfrm>
            <a:off x="158751" y="968588"/>
            <a:ext cx="7635419" cy="400110"/>
          </a:xfrm>
          <a:prstGeom prst="rect">
            <a:avLst/>
          </a:prstGeom>
          <a:noFill/>
        </p:spPr>
        <p:txBody>
          <a:bodyPr wrap="square" rtlCol="0">
            <a:spAutoFit/>
          </a:bodyPr>
          <a:lstStyle/>
          <a:p>
            <a:r>
              <a:rPr kumimoji="1" lang="ja-JP" altLang="en-US" sz="2000">
                <a:solidFill>
                  <a:schemeClr val="tx1">
                    <a:lumMod val="75000"/>
                  </a:schemeClr>
                </a:solidFill>
                <a:latin typeface="Meiryo" panose="020B0604030504040204" pitchFamily="34" charset="-128"/>
                <a:ea typeface="Meiryo" panose="020B0604030504040204" pitchFamily="34" charset="-128"/>
              </a:rPr>
              <a:t>過去の構成事例より、２つの構成パタンを紹介</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23F0AA78-64FF-C840-8661-3CA2D716E73C}"/>
              </a:ext>
            </a:extLst>
          </p:cNvPr>
          <p:cNvSpPr>
            <a:spLocks noGrp="1"/>
          </p:cNvSpPr>
          <p:nvPr>
            <p:ph type="title"/>
          </p:nvPr>
        </p:nvSpPr>
        <p:spPr/>
        <p:txBody>
          <a:bodyPr/>
          <a:lstStyle/>
          <a:p>
            <a:r>
              <a:rPr lang="ja-JP" altLang="en-US" sz="3000" b="0">
                <a:gradFill>
                  <a:gsLst>
                    <a:gs pos="0">
                      <a:schemeClr val="tx1">
                        <a:lumMod val="75000"/>
                      </a:schemeClr>
                    </a:gs>
                    <a:gs pos="100000">
                      <a:schemeClr val="tx1">
                        <a:lumMod val="75000"/>
                      </a:schemeClr>
                    </a:gs>
                  </a:gsLst>
                  <a:lin ang="16200000" scaled="0"/>
                </a:gradFill>
              </a:rPr>
              <a:t>参考</a:t>
            </a:r>
            <a:r>
              <a:rPr lang="en-US" altLang="ja-JP" sz="3000" b="0" dirty="0">
                <a:gradFill>
                  <a:gsLst>
                    <a:gs pos="0">
                      <a:schemeClr val="tx1">
                        <a:lumMod val="75000"/>
                      </a:schemeClr>
                    </a:gs>
                    <a:gs pos="100000">
                      <a:schemeClr val="tx1">
                        <a:lumMod val="75000"/>
                      </a:schemeClr>
                    </a:gs>
                  </a:gsLst>
                  <a:lin ang="16200000" scaled="0"/>
                </a:gradFill>
              </a:rPr>
              <a:t>: </a:t>
            </a:r>
            <a:r>
              <a:rPr lang="ja-JP" altLang="en-US" sz="3000" b="0">
                <a:gradFill>
                  <a:gsLst>
                    <a:gs pos="0">
                      <a:schemeClr val="tx1">
                        <a:lumMod val="75000"/>
                      </a:schemeClr>
                    </a:gs>
                    <a:gs pos="100000">
                      <a:schemeClr val="tx1">
                        <a:lumMod val="75000"/>
                      </a:schemeClr>
                    </a:gs>
                  </a:gsLst>
                  <a:lin ang="16200000" scaled="0"/>
                </a:gradFill>
              </a:rPr>
              <a:t>サブネット構成事例</a:t>
            </a:r>
            <a:endParaRPr lang="ja-JP" altLang="en-US" sz="3000" b="0"/>
          </a:p>
        </p:txBody>
      </p:sp>
      <p:sp>
        <p:nvSpPr>
          <p:cNvPr id="4" name="テキスト ボックス 3">
            <a:extLst>
              <a:ext uri="{FF2B5EF4-FFF2-40B4-BE49-F238E27FC236}">
                <a16:creationId xmlns:a16="http://schemas.microsoft.com/office/drawing/2014/main" id="{2662B8B3-D117-E1AA-5A92-93498C5F053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9813801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SEC05-BP02 </a:t>
            </a:r>
            <a:r>
              <a:rPr lang="ja-JP" altLang="en-US" sz="2800" b="0" i="0">
                <a:solidFill>
                  <a:srgbClr val="16191F"/>
                </a:solidFill>
                <a:effectLst/>
                <a:latin typeface="Amazon Ember" panose="020B0603020204020204" pitchFamily="34" charset="0"/>
              </a:rPr>
              <a:t>すべてのレイヤーでトラフィックを制御する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a:t>階層型ネットワークの各レイヤにおいてインバウンドトラフィックとアウトバウンドトラフィックの両方で通信を制御し、多層防御アプローチを実現しているか？</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AWSサービスへのアクセスに、VPCエンドポイントを利用しているか？もしくは必要がないか</a:t>
            </a:r>
            <a:r>
              <a:rPr lang="en-US" sz="1400" dirty="0"/>
              <a:t>？</a:t>
            </a:r>
          </a:p>
          <a:p>
            <a:pPr marL="285750" indent="-285750">
              <a:buFont typeface="Arial" panose="020B0604020202020204" pitchFamily="34" charset="0"/>
              <a:buChar char="•"/>
            </a:pPr>
            <a:r>
              <a:rPr lang="en-US" sz="1400" dirty="0" err="1"/>
              <a:t>セキュリティグループ、ネットワークACLなどは必要最小限のアクセスを許可するように設計されているか</a:t>
            </a:r>
            <a:r>
              <a:rPr lang="en-US" sz="1400" dirty="0"/>
              <a:t>？</a:t>
            </a:r>
          </a:p>
          <a:p>
            <a:pPr marL="285750" indent="-285750">
              <a:buFont typeface="Arial" panose="020B0604020202020204" pitchFamily="34" charset="0"/>
              <a:buChar char="•"/>
            </a:pPr>
            <a:r>
              <a:rPr lang="en-US" sz="1400" dirty="0"/>
              <a:t>インターネットからEC2に直接アクセスできるようになっていないか？</a:t>
            </a:r>
            <a:endParaRPr lang="en-JP" sz="1400" dirty="0"/>
          </a:p>
          <a:p>
            <a:endParaRPr lang="en-JP" sz="1400" dirty="0"/>
          </a:p>
          <a:p>
            <a:endParaRPr lang="en-JP" dirty="0"/>
          </a:p>
        </p:txBody>
      </p:sp>
    </p:spTree>
    <p:extLst>
      <p:ext uri="{BB962C8B-B14F-4D97-AF65-F5344CB8AC3E}">
        <p14:creationId xmlns:p14="http://schemas.microsoft.com/office/powerpoint/2010/main" val="1024451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10">
            <a:extLst>
              <a:ext uri="{FF2B5EF4-FFF2-40B4-BE49-F238E27FC236}">
                <a16:creationId xmlns:a16="http://schemas.microsoft.com/office/drawing/2014/main" id="{D57BE6FC-CB85-49C5-9B62-813C65047C1B}"/>
              </a:ext>
            </a:extLst>
          </p:cNvPr>
          <p:cNvSpPr/>
          <p:nvPr/>
        </p:nvSpPr>
        <p:spPr>
          <a:xfrm>
            <a:off x="9228301" y="2040449"/>
            <a:ext cx="2409624" cy="3131445"/>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0" tIns="24000" rIns="0" bIns="0" anchor="t" anchorCtr="0"/>
          <a:lstStyle/>
          <a:p>
            <a:pPr algn="ct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アプリ＋</a:t>
            </a:r>
            <a: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DB</a:t>
            </a: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 サブネット</a:t>
            </a:r>
          </a:p>
        </p:txBody>
      </p:sp>
      <p:sp>
        <p:nvSpPr>
          <p:cNvPr id="49" name="矢印: 下 60">
            <a:extLst>
              <a:ext uri="{FF2B5EF4-FFF2-40B4-BE49-F238E27FC236}">
                <a16:creationId xmlns:a16="http://schemas.microsoft.com/office/drawing/2014/main" id="{982831AC-ACAB-4DA5-867E-62AC260C0E78}"/>
              </a:ext>
            </a:extLst>
          </p:cNvPr>
          <p:cNvSpPr/>
          <p:nvPr/>
        </p:nvSpPr>
        <p:spPr>
          <a:xfrm rot="5400000" flipV="1">
            <a:off x="8805219" y="2384090"/>
            <a:ext cx="376103" cy="1030996"/>
          </a:xfrm>
          <a:prstGeom prst="down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0" name="矢印: 下 61">
            <a:extLst>
              <a:ext uri="{FF2B5EF4-FFF2-40B4-BE49-F238E27FC236}">
                <a16:creationId xmlns:a16="http://schemas.microsoft.com/office/drawing/2014/main" id="{8E693242-8713-4083-A1B6-B811BCD1EB2F}"/>
              </a:ext>
            </a:extLst>
          </p:cNvPr>
          <p:cNvSpPr/>
          <p:nvPr/>
        </p:nvSpPr>
        <p:spPr>
          <a:xfrm rot="5400000" flipV="1">
            <a:off x="8664984" y="3979114"/>
            <a:ext cx="376103" cy="750532"/>
          </a:xfrm>
          <a:prstGeom prst="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3" name="&quot;禁止&quot;マーク 62">
            <a:extLst>
              <a:ext uri="{FF2B5EF4-FFF2-40B4-BE49-F238E27FC236}">
                <a16:creationId xmlns:a16="http://schemas.microsoft.com/office/drawing/2014/main" id="{E6D35578-48BC-4C19-B8CF-75928E60A6E7}"/>
              </a:ext>
            </a:extLst>
          </p:cNvPr>
          <p:cNvSpPr/>
          <p:nvPr/>
        </p:nvSpPr>
        <p:spPr>
          <a:xfrm>
            <a:off x="9048594" y="4087407"/>
            <a:ext cx="373728" cy="373728"/>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solidFill>
                <a:schemeClr val="tx1"/>
              </a:solidFill>
              <a:latin typeface="Meiryo" panose="020B0604030504040204" pitchFamily="34" charset="-128"/>
              <a:ea typeface="Meiryo" panose="020B0604030504040204" pitchFamily="34" charset="-128"/>
            </a:endParaRPr>
          </a:p>
        </p:txBody>
      </p:sp>
      <p:sp>
        <p:nvSpPr>
          <p:cNvPr id="54" name="Rounded Rectangle 10">
            <a:extLst>
              <a:ext uri="{FF2B5EF4-FFF2-40B4-BE49-F238E27FC236}">
                <a16:creationId xmlns:a16="http://schemas.microsoft.com/office/drawing/2014/main" id="{3A8D2C7F-8741-4A7C-98E5-D0D32E86A067}"/>
              </a:ext>
            </a:extLst>
          </p:cNvPr>
          <p:cNvSpPr/>
          <p:nvPr/>
        </p:nvSpPr>
        <p:spPr>
          <a:xfrm>
            <a:off x="6248561" y="2040450"/>
            <a:ext cx="2561135" cy="1508996"/>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オンプレミス サブネット</a:t>
            </a:r>
          </a:p>
        </p:txBody>
      </p:sp>
      <p:sp>
        <p:nvSpPr>
          <p:cNvPr id="55" name="Rounded Rectangle 10">
            <a:extLst>
              <a:ext uri="{FF2B5EF4-FFF2-40B4-BE49-F238E27FC236}">
                <a16:creationId xmlns:a16="http://schemas.microsoft.com/office/drawing/2014/main" id="{047FFA8B-FACE-4D56-A956-21E9971093CF}"/>
              </a:ext>
            </a:extLst>
          </p:cNvPr>
          <p:cNvSpPr/>
          <p:nvPr/>
        </p:nvSpPr>
        <p:spPr>
          <a:xfrm>
            <a:off x="6248561" y="3664695"/>
            <a:ext cx="2561135" cy="1507200"/>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en-US" altLang="ja-JP"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DMZ</a:t>
            </a:r>
            <a:b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br>
            <a:r>
              <a:rPr lang="ja-JP" altLang="en-US"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サブネット</a:t>
            </a:r>
            <a:endPar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endParaRPr>
          </a:p>
        </p:txBody>
      </p:sp>
      <p:sp>
        <p:nvSpPr>
          <p:cNvPr id="56" name="正方形/長方形 55">
            <a:extLst>
              <a:ext uri="{FF2B5EF4-FFF2-40B4-BE49-F238E27FC236}">
                <a16:creationId xmlns:a16="http://schemas.microsoft.com/office/drawing/2014/main" id="{65ED4054-458B-4CE2-A9D7-4BD2C1BB9B85}"/>
              </a:ext>
            </a:extLst>
          </p:cNvPr>
          <p:cNvSpPr/>
          <p:nvPr/>
        </p:nvSpPr>
        <p:spPr>
          <a:xfrm>
            <a:off x="8547881" y="4497896"/>
            <a:ext cx="878029" cy="194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57" name="正方形/長方形 56">
            <a:extLst>
              <a:ext uri="{FF2B5EF4-FFF2-40B4-BE49-F238E27FC236}">
                <a16:creationId xmlns:a16="http://schemas.microsoft.com/office/drawing/2014/main" id="{F013FB76-3F7D-4E21-AFA6-A158EE24CB73}"/>
              </a:ext>
            </a:extLst>
          </p:cNvPr>
          <p:cNvSpPr/>
          <p:nvPr/>
        </p:nvSpPr>
        <p:spPr>
          <a:xfrm>
            <a:off x="8585946" y="3066471"/>
            <a:ext cx="922818" cy="153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60" name="正方形/長方形 59">
            <a:extLst>
              <a:ext uri="{FF2B5EF4-FFF2-40B4-BE49-F238E27FC236}">
                <a16:creationId xmlns:a16="http://schemas.microsoft.com/office/drawing/2014/main" id="{D5836B15-0B78-43A0-95E8-4E8717406524}"/>
              </a:ext>
            </a:extLst>
          </p:cNvPr>
          <p:cNvSpPr/>
          <p:nvPr/>
        </p:nvSpPr>
        <p:spPr>
          <a:xfrm>
            <a:off x="9577172" y="5314939"/>
            <a:ext cx="2058460" cy="6320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サブネットにて</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許可・拒否を制御</a:t>
            </a:r>
            <a:endParaRPr kumimoji="1" lang="ja-JP" altLang="en-US" sz="15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62" name="TextBox 9">
            <a:extLst>
              <a:ext uri="{FF2B5EF4-FFF2-40B4-BE49-F238E27FC236}">
                <a16:creationId xmlns:a16="http://schemas.microsoft.com/office/drawing/2014/main" id="{F7404E7E-5EF3-4944-A2FE-5BC47F1E78DC}"/>
              </a:ext>
            </a:extLst>
          </p:cNvPr>
          <p:cNvSpPr txBox="1"/>
          <p:nvPr/>
        </p:nvSpPr>
        <p:spPr>
          <a:xfrm>
            <a:off x="556367" y="5790821"/>
            <a:ext cx="8671933" cy="359201"/>
          </a:xfrm>
          <a:prstGeom prst="rect">
            <a:avLst/>
          </a:prstGeom>
          <a:noFill/>
        </p:spPr>
        <p:txBody>
          <a:bodyPr wrap="square" lIns="0" tIns="0" rIns="0" bIns="0" rtlCol="0">
            <a:spAutoFit/>
          </a:bodyPr>
          <a:lstStyle/>
          <a:p>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ステートレス：ここでは、インバウンド設定とアウトバウンドの設定を個別に行う、という意味</a:t>
            </a:r>
            <a:b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一方のステートフルはインバウンド設定を行うと、インバウンド要件に必要な通信はアウトバウンドにも自動的に反映</a:t>
            </a:r>
            <a:endPar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64" name="正方形/長方形 63">
            <a:extLst>
              <a:ext uri="{FF2B5EF4-FFF2-40B4-BE49-F238E27FC236}">
                <a16:creationId xmlns:a16="http://schemas.microsoft.com/office/drawing/2014/main" id="{3B46F47F-FC9E-4DCD-800F-017923DA4F2A}"/>
              </a:ext>
            </a:extLst>
          </p:cNvPr>
          <p:cNvSpPr/>
          <p:nvPr/>
        </p:nvSpPr>
        <p:spPr>
          <a:xfrm>
            <a:off x="442696" y="1189375"/>
            <a:ext cx="5270400" cy="624000"/>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ネットワーク</a:t>
            </a:r>
            <a:r>
              <a:rPr kumimoji="1" lang="en-US" altLang="ja-JP"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ACL(NACL)</a:t>
            </a: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とは？</a:t>
            </a:r>
          </a:p>
        </p:txBody>
      </p:sp>
      <p:sp>
        <p:nvSpPr>
          <p:cNvPr id="65" name="正方形/長方形 64">
            <a:extLst>
              <a:ext uri="{FF2B5EF4-FFF2-40B4-BE49-F238E27FC236}">
                <a16:creationId xmlns:a16="http://schemas.microsoft.com/office/drawing/2014/main" id="{ADA5E4F5-04DF-44C5-98C2-17C340D490A4}"/>
              </a:ext>
            </a:extLst>
          </p:cNvPr>
          <p:cNvSpPr/>
          <p:nvPr/>
        </p:nvSpPr>
        <p:spPr>
          <a:xfrm>
            <a:off x="6248560" y="1173646"/>
            <a:ext cx="57504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ネットワーク</a:t>
            </a:r>
            <a:r>
              <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ACL</a:t>
            </a: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のイメージ</a:t>
            </a:r>
          </a:p>
        </p:txBody>
      </p:sp>
      <p:cxnSp>
        <p:nvCxnSpPr>
          <p:cNvPr id="66" name="直線コネクタ 65">
            <a:extLst>
              <a:ext uri="{FF2B5EF4-FFF2-40B4-BE49-F238E27FC236}">
                <a16:creationId xmlns:a16="http://schemas.microsoft.com/office/drawing/2014/main" id="{0BC83488-9705-497F-A0AE-77C24DBE43D9}"/>
              </a:ext>
            </a:extLst>
          </p:cNvPr>
          <p:cNvCxnSpPr/>
          <p:nvPr/>
        </p:nvCxnSpPr>
        <p:spPr>
          <a:xfrm>
            <a:off x="6248560" y="1813509"/>
            <a:ext cx="5750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67" name="Graphic 41">
            <a:extLst>
              <a:ext uri="{FF2B5EF4-FFF2-40B4-BE49-F238E27FC236}">
                <a16:creationId xmlns:a16="http://schemas.microsoft.com/office/drawing/2014/main" id="{35C0608B-4568-4EF7-9273-C0F8F2C3D8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1127" y="4022142"/>
            <a:ext cx="664472" cy="664472"/>
          </a:xfrm>
          <a:prstGeom prst="rect">
            <a:avLst/>
          </a:prstGeom>
        </p:spPr>
      </p:pic>
      <p:sp>
        <p:nvSpPr>
          <p:cNvPr id="68" name="Rectangle 79">
            <a:extLst>
              <a:ext uri="{FF2B5EF4-FFF2-40B4-BE49-F238E27FC236}">
                <a16:creationId xmlns:a16="http://schemas.microsoft.com/office/drawing/2014/main" id="{37BFB51C-D12C-4312-B93B-37BA4F4660A3}"/>
              </a:ext>
            </a:extLst>
          </p:cNvPr>
          <p:cNvSpPr/>
          <p:nvPr/>
        </p:nvSpPr>
        <p:spPr>
          <a:xfrm>
            <a:off x="9577172" y="2393987"/>
            <a:ext cx="1711884" cy="1224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69" name="Rectangle 79">
            <a:extLst>
              <a:ext uri="{FF2B5EF4-FFF2-40B4-BE49-F238E27FC236}">
                <a16:creationId xmlns:a16="http://schemas.microsoft.com/office/drawing/2014/main" id="{0357E17F-8E29-4283-8679-533AEB42AFCC}"/>
              </a:ext>
            </a:extLst>
          </p:cNvPr>
          <p:cNvSpPr/>
          <p:nvPr/>
        </p:nvSpPr>
        <p:spPr>
          <a:xfrm>
            <a:off x="9577172" y="3793026"/>
            <a:ext cx="1711884"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pic>
        <p:nvPicPr>
          <p:cNvPr id="70" name="Graphic 41">
            <a:extLst>
              <a:ext uri="{FF2B5EF4-FFF2-40B4-BE49-F238E27FC236}">
                <a16:creationId xmlns:a16="http://schemas.microsoft.com/office/drawing/2014/main" id="{09A65F71-8BDA-46AA-8995-B1D62B4AE3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4022142"/>
            <a:ext cx="664472" cy="664472"/>
          </a:xfrm>
          <a:prstGeom prst="rect">
            <a:avLst/>
          </a:prstGeom>
        </p:spPr>
      </p:pic>
      <p:pic>
        <p:nvPicPr>
          <p:cNvPr id="71" name="Graphic 41">
            <a:extLst>
              <a:ext uri="{FF2B5EF4-FFF2-40B4-BE49-F238E27FC236}">
                <a16:creationId xmlns:a16="http://schemas.microsoft.com/office/drawing/2014/main" id="{0776180E-4399-48F7-8512-E7999835E9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2588802"/>
            <a:ext cx="664472" cy="664472"/>
          </a:xfrm>
          <a:prstGeom prst="rect">
            <a:avLst/>
          </a:prstGeom>
        </p:spPr>
      </p:pic>
      <p:sp>
        <p:nvSpPr>
          <p:cNvPr id="72" name="Rectangle 79">
            <a:extLst>
              <a:ext uri="{FF2B5EF4-FFF2-40B4-BE49-F238E27FC236}">
                <a16:creationId xmlns:a16="http://schemas.microsoft.com/office/drawing/2014/main" id="{E947271A-8C0D-4456-BE45-74D0AB13909E}"/>
              </a:ext>
            </a:extLst>
          </p:cNvPr>
          <p:cNvSpPr/>
          <p:nvPr/>
        </p:nvSpPr>
        <p:spPr>
          <a:xfrm>
            <a:off x="7188200" y="3793026"/>
            <a:ext cx="1250325"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76" name="Rectangle 10">
            <a:extLst>
              <a:ext uri="{FF2B5EF4-FFF2-40B4-BE49-F238E27FC236}">
                <a16:creationId xmlns:a16="http://schemas.microsoft.com/office/drawing/2014/main" id="{9C091378-897B-400F-9B76-3EBD7523F4FA}"/>
              </a:ext>
            </a:extLst>
          </p:cNvPr>
          <p:cNvSpPr/>
          <p:nvPr/>
        </p:nvSpPr>
        <p:spPr>
          <a:xfrm>
            <a:off x="442695" y="1909272"/>
            <a:ext cx="5566968" cy="2305690"/>
          </a:xfrm>
          <a:prstGeom prst="rect">
            <a:avLst/>
          </a:prstGeom>
        </p:spPr>
        <p:txBody>
          <a:bodyPr wrap="square" lIns="24000" tIns="24000" rIns="24000" bIns="24000">
            <a:spAutoFit/>
          </a:bodyPr>
          <a:lstStyle/>
          <a:p>
            <a:pPr marL="119995" indent="-119995">
              <a:buFont typeface="Arial" panose="020B0604020202020204" pitchFamily="34" charset="0"/>
              <a:buChar char="•"/>
            </a:pPr>
            <a:r>
              <a:rPr kumimoji="1" lang="ja-JP" altLang="en-US" sz="16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サブネット単位</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に適用するファイアウォール</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ソース</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IP</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（個別・レンジ指定）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ポート指定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ステートレス</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既定</a:t>
            </a: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は全</a:t>
            </a:r>
            <a:r>
              <a:rPr kumimoji="1" lang="ja-JP" altLang="en-US" sz="1500" b="1">
                <a:gradFill>
                  <a:gsLst>
                    <a:gs pos="0">
                      <a:srgbClr val="00B050"/>
                    </a:gs>
                    <a:gs pos="100000">
                      <a:srgbClr val="00B050"/>
                    </a:gs>
                  </a:gsLst>
                  <a:lin ang="16200000" scaled="0"/>
                </a:gradFill>
                <a:latin typeface="Meiryo" panose="020B0604030504040204" pitchFamily="34" charset="-128"/>
                <a:ea typeface="Meiryo" panose="020B0604030504040204" pitchFamily="34" charset="-128"/>
                <a:cs typeface="メイリオ" panose="020B0604030504040204" pitchFamily="50" charset="-128"/>
              </a:rPr>
              <a:t>許可</a:t>
            </a:r>
            <a:endParaRPr kumimoji="1" lang="en-US" altLang="ja-JP" sz="1500" b="1" dirty="0">
              <a:gradFill>
                <a:gsLst>
                  <a:gs pos="0">
                    <a:srgbClr val="00B050"/>
                  </a:gs>
                  <a:gs pos="100000">
                    <a:srgbClr val="00B050"/>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許可と拒否の両方の定義が可能</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400"/>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セキュリティグループよりも効力が強い</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400"/>
              </a:spcBef>
              <a:buFont typeface="Arial" panose="020B0604020202020204" pitchFamily="34" charset="0"/>
              <a:buChar char="•"/>
            </a:pP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特定</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セグメントからの通信を全遮断などで利用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細かな制御はセキュリティグループで行う</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3" name="コネクタ: カギ線 2">
            <a:extLst>
              <a:ext uri="{FF2B5EF4-FFF2-40B4-BE49-F238E27FC236}">
                <a16:creationId xmlns:a16="http://schemas.microsoft.com/office/drawing/2014/main" id="{4829642A-8E10-49C6-94F7-84CCDE175867}"/>
              </a:ext>
            </a:extLst>
          </p:cNvPr>
          <p:cNvCxnSpPr>
            <a:cxnSpLocks/>
            <a:stCxn id="60" idx="1"/>
          </p:cNvCxnSpPr>
          <p:nvPr/>
        </p:nvCxnSpPr>
        <p:spPr>
          <a:xfrm rot="10800000">
            <a:off x="9235789" y="5121485"/>
            <a:ext cx="341382" cy="509478"/>
          </a:xfrm>
          <a:prstGeom prst="bentConnector2">
            <a:avLst/>
          </a:prstGeom>
          <a:ln w="38100">
            <a:solidFill>
              <a:schemeClr val="bg1">
                <a:lumMod val="65000"/>
              </a:schemeClr>
            </a:solidFill>
            <a:prstDash val="sysDash"/>
            <a:tailEnd type="oval"/>
          </a:ln>
          <a:effectLst/>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DC511373-7DD6-B34A-8FC5-AB27F73CB93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ネットワーク</a:t>
            </a:r>
            <a:r>
              <a:rPr lang="en-US" altLang="ja-JP" sz="2800" b="0" dirty="0">
                <a:gradFill>
                  <a:gsLst>
                    <a:gs pos="0">
                      <a:schemeClr val="tx1">
                        <a:lumMod val="75000"/>
                      </a:schemeClr>
                    </a:gs>
                    <a:gs pos="100000">
                      <a:schemeClr val="tx1">
                        <a:lumMod val="75000"/>
                      </a:schemeClr>
                    </a:gs>
                  </a:gsLst>
                  <a:lin ang="16200000" scaled="0"/>
                </a:gradFill>
              </a:rPr>
              <a:t>ACL</a:t>
            </a:r>
            <a:endParaRPr lang="ja-JP" altLang="en-US" sz="2800" b="0"/>
          </a:p>
        </p:txBody>
      </p:sp>
      <p:pic>
        <p:nvPicPr>
          <p:cNvPr id="29" name="Graphic 22">
            <a:extLst>
              <a:ext uri="{FF2B5EF4-FFF2-40B4-BE49-F238E27FC236}">
                <a16:creationId xmlns:a16="http://schemas.microsoft.com/office/drawing/2014/main" id="{4DB70739-E525-0F45-8D23-E27D611F548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7053253" y="2603391"/>
            <a:ext cx="637858" cy="637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Graphic 24">
            <a:extLst>
              <a:ext uri="{FF2B5EF4-FFF2-40B4-BE49-F238E27FC236}">
                <a16:creationId xmlns:a16="http://schemas.microsoft.com/office/drawing/2014/main" id="{1852753F-2DAB-1745-A8BE-551C739F35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0045" y="2640548"/>
            <a:ext cx="574049" cy="5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a:extLst>
              <a:ext uri="{FF2B5EF4-FFF2-40B4-BE49-F238E27FC236}">
                <a16:creationId xmlns:a16="http://schemas.microsoft.com/office/drawing/2014/main" id="{25D3211B-BA8F-41CF-9A4B-46D9806D4AB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855528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10">
            <a:extLst>
              <a:ext uri="{FF2B5EF4-FFF2-40B4-BE49-F238E27FC236}">
                <a16:creationId xmlns:a16="http://schemas.microsoft.com/office/drawing/2014/main" id="{D57BE6FC-CB85-49C5-9B62-813C65047C1B}"/>
              </a:ext>
            </a:extLst>
          </p:cNvPr>
          <p:cNvSpPr/>
          <p:nvPr/>
        </p:nvSpPr>
        <p:spPr>
          <a:xfrm>
            <a:off x="9228301" y="2040449"/>
            <a:ext cx="2409624" cy="3131445"/>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0" tIns="24000" rIns="0" bIns="0" anchor="t" anchorCtr="0"/>
          <a:lstStyle/>
          <a:p>
            <a:pPr algn="ct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アプリ＋</a:t>
            </a:r>
            <a: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DB</a:t>
            </a: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 サブネット</a:t>
            </a:r>
          </a:p>
        </p:txBody>
      </p:sp>
      <p:sp>
        <p:nvSpPr>
          <p:cNvPr id="49" name="矢印: 下 60">
            <a:extLst>
              <a:ext uri="{FF2B5EF4-FFF2-40B4-BE49-F238E27FC236}">
                <a16:creationId xmlns:a16="http://schemas.microsoft.com/office/drawing/2014/main" id="{982831AC-ACAB-4DA5-867E-62AC260C0E78}"/>
              </a:ext>
            </a:extLst>
          </p:cNvPr>
          <p:cNvSpPr/>
          <p:nvPr/>
        </p:nvSpPr>
        <p:spPr>
          <a:xfrm rot="5400000" flipV="1">
            <a:off x="9008848" y="2180460"/>
            <a:ext cx="376103" cy="1438256"/>
          </a:xfrm>
          <a:prstGeom prst="down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0" name="矢印: 下 61">
            <a:extLst>
              <a:ext uri="{FF2B5EF4-FFF2-40B4-BE49-F238E27FC236}">
                <a16:creationId xmlns:a16="http://schemas.microsoft.com/office/drawing/2014/main" id="{8E693242-8713-4083-A1B6-B811BCD1EB2F}"/>
              </a:ext>
            </a:extLst>
          </p:cNvPr>
          <p:cNvSpPr/>
          <p:nvPr/>
        </p:nvSpPr>
        <p:spPr>
          <a:xfrm rot="5400000" flipV="1">
            <a:off x="8860894" y="3783204"/>
            <a:ext cx="376103" cy="1142353"/>
          </a:xfrm>
          <a:prstGeom prst="down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latin typeface="Meiryo" panose="020B0604030504040204" pitchFamily="34" charset="-128"/>
              <a:ea typeface="Meiryo" panose="020B0604030504040204" pitchFamily="34" charset="-128"/>
            </a:endParaRPr>
          </a:p>
        </p:txBody>
      </p:sp>
      <p:sp>
        <p:nvSpPr>
          <p:cNvPr id="53" name="&quot;禁止&quot;マーク 62">
            <a:extLst>
              <a:ext uri="{FF2B5EF4-FFF2-40B4-BE49-F238E27FC236}">
                <a16:creationId xmlns:a16="http://schemas.microsoft.com/office/drawing/2014/main" id="{E6D35578-48BC-4C19-B8CF-75928E60A6E7}"/>
              </a:ext>
            </a:extLst>
          </p:cNvPr>
          <p:cNvSpPr/>
          <p:nvPr/>
        </p:nvSpPr>
        <p:spPr>
          <a:xfrm>
            <a:off x="9388701" y="4203129"/>
            <a:ext cx="373728" cy="373728"/>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a:solidFill>
                <a:schemeClr val="tx1"/>
              </a:solidFill>
              <a:latin typeface="Meiryo" panose="020B0604030504040204" pitchFamily="34" charset="-128"/>
              <a:ea typeface="Meiryo" panose="020B0604030504040204" pitchFamily="34" charset="-128"/>
            </a:endParaRPr>
          </a:p>
        </p:txBody>
      </p:sp>
      <p:sp>
        <p:nvSpPr>
          <p:cNvPr id="54" name="Rounded Rectangle 10">
            <a:extLst>
              <a:ext uri="{FF2B5EF4-FFF2-40B4-BE49-F238E27FC236}">
                <a16:creationId xmlns:a16="http://schemas.microsoft.com/office/drawing/2014/main" id="{3A8D2C7F-8741-4A7C-98E5-D0D32E86A067}"/>
              </a:ext>
            </a:extLst>
          </p:cNvPr>
          <p:cNvSpPr/>
          <p:nvPr/>
        </p:nvSpPr>
        <p:spPr>
          <a:xfrm>
            <a:off x="6248561" y="2040450"/>
            <a:ext cx="2561135" cy="1508996"/>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オンプレミス サブネット</a:t>
            </a:r>
          </a:p>
        </p:txBody>
      </p:sp>
      <p:sp>
        <p:nvSpPr>
          <p:cNvPr id="55" name="Rounded Rectangle 10">
            <a:extLst>
              <a:ext uri="{FF2B5EF4-FFF2-40B4-BE49-F238E27FC236}">
                <a16:creationId xmlns:a16="http://schemas.microsoft.com/office/drawing/2014/main" id="{047FFA8B-FACE-4D56-A956-21E9971093CF}"/>
              </a:ext>
            </a:extLst>
          </p:cNvPr>
          <p:cNvSpPr/>
          <p:nvPr/>
        </p:nvSpPr>
        <p:spPr>
          <a:xfrm>
            <a:off x="6248561" y="3664695"/>
            <a:ext cx="2561135" cy="1507200"/>
          </a:xfrm>
          <a:prstGeom prst="roundRect">
            <a:avLst>
              <a:gd name="adj" fmla="val 0"/>
            </a:avLst>
          </a:prstGeom>
          <a:noFill/>
          <a:ln w="6350">
            <a:solidFill>
              <a:srgbClr val="474746"/>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defRPr/>
            </a:pPr>
            <a:r>
              <a:rPr lang="en-US" altLang="ja-JP"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DMZ</a:t>
            </a:r>
            <a:br>
              <a:rPr lang="en-US" altLang="ja-JP"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br>
            <a:r>
              <a:rPr lang="ja-JP" altLang="en-US" sz="1333" b="1">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rPr>
              <a:t>サブネット</a:t>
            </a:r>
            <a:endParaRPr lang="ja-JP" altLang="en-US" sz="1333" b="1" dirty="0">
              <a:gradFill>
                <a:gsLst>
                  <a:gs pos="100000">
                    <a:schemeClr val="tx1">
                      <a:lumMod val="75000"/>
                    </a:schemeClr>
                  </a:gs>
                  <a:gs pos="0">
                    <a:schemeClr val="tx1">
                      <a:lumMod val="75000"/>
                    </a:schemeClr>
                  </a:gs>
                </a:gsLst>
                <a:lin ang="16200000" scaled="0"/>
              </a:gradFill>
              <a:latin typeface="Meiryo" panose="020B0604030504040204" pitchFamily="34" charset="-128"/>
              <a:ea typeface="Meiryo" panose="020B0604030504040204" pitchFamily="34" charset="-128"/>
              <a:cs typeface="Meiryo" panose="020B0604030504040204" pitchFamily="34" charset="-128"/>
            </a:endParaRPr>
          </a:p>
        </p:txBody>
      </p:sp>
      <p:sp>
        <p:nvSpPr>
          <p:cNvPr id="56" name="正方形/長方形 55">
            <a:extLst>
              <a:ext uri="{FF2B5EF4-FFF2-40B4-BE49-F238E27FC236}">
                <a16:creationId xmlns:a16="http://schemas.microsoft.com/office/drawing/2014/main" id="{65ED4054-458B-4CE2-A9D7-4BD2C1BB9B85}"/>
              </a:ext>
            </a:extLst>
          </p:cNvPr>
          <p:cNvSpPr/>
          <p:nvPr/>
        </p:nvSpPr>
        <p:spPr>
          <a:xfrm>
            <a:off x="8547881" y="4497896"/>
            <a:ext cx="878029" cy="19492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57" name="正方形/長方形 56">
            <a:extLst>
              <a:ext uri="{FF2B5EF4-FFF2-40B4-BE49-F238E27FC236}">
                <a16:creationId xmlns:a16="http://schemas.microsoft.com/office/drawing/2014/main" id="{F013FB76-3F7D-4E21-AFA6-A158EE24CB73}"/>
              </a:ext>
            </a:extLst>
          </p:cNvPr>
          <p:cNvSpPr/>
          <p:nvPr/>
        </p:nvSpPr>
        <p:spPr>
          <a:xfrm>
            <a:off x="8585946" y="3066471"/>
            <a:ext cx="922818" cy="1538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RDP:</a:t>
            </a:r>
            <a:r>
              <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 </a:t>
            </a:r>
            <a:r>
              <a:rPr kumimoji="1" lang="en-US" altLang="ja-JP"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3389</a:t>
            </a:r>
            <a:endParaRPr kumimoji="1" lang="ja-JP" altLang="en-US" sz="1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60" name="正方形/長方形 59">
            <a:extLst>
              <a:ext uri="{FF2B5EF4-FFF2-40B4-BE49-F238E27FC236}">
                <a16:creationId xmlns:a16="http://schemas.microsoft.com/office/drawing/2014/main" id="{D5836B15-0B78-43A0-95E8-4E8717406524}"/>
              </a:ext>
            </a:extLst>
          </p:cNvPr>
          <p:cNvSpPr/>
          <p:nvPr/>
        </p:nvSpPr>
        <p:spPr>
          <a:xfrm>
            <a:off x="9120356" y="5377756"/>
            <a:ext cx="2409624" cy="692164"/>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セキュリティグループにて</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許可・拒否を制御する</a:t>
            </a:r>
            <a:endParaRPr kumimoji="1" lang="ja-JP" altLang="en-US" sz="15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cxnSp>
        <p:nvCxnSpPr>
          <p:cNvPr id="61" name="直線矢印コネクタ 60">
            <a:extLst>
              <a:ext uri="{FF2B5EF4-FFF2-40B4-BE49-F238E27FC236}">
                <a16:creationId xmlns:a16="http://schemas.microsoft.com/office/drawing/2014/main" id="{1A792FC0-A0F7-47BB-8E59-0CFA76FD698B}"/>
              </a:ext>
            </a:extLst>
          </p:cNvPr>
          <p:cNvCxnSpPr/>
          <p:nvPr/>
        </p:nvCxnSpPr>
        <p:spPr>
          <a:xfrm flipV="1">
            <a:off x="9894293" y="5067851"/>
            <a:ext cx="0" cy="306958"/>
          </a:xfrm>
          <a:prstGeom prst="straightConnector1">
            <a:avLst/>
          </a:prstGeom>
          <a:ln w="38100">
            <a:solidFill>
              <a:schemeClr val="bg1">
                <a:lumMod val="75000"/>
              </a:schemeClr>
            </a:solidFill>
            <a:prstDash val="sysDash"/>
            <a:tailEnd type="oval"/>
          </a:ln>
          <a:effectLst/>
        </p:spPr>
        <p:style>
          <a:lnRef idx="2">
            <a:schemeClr val="accent1"/>
          </a:lnRef>
          <a:fillRef idx="0">
            <a:schemeClr val="accent1"/>
          </a:fillRef>
          <a:effectRef idx="1">
            <a:schemeClr val="accent1"/>
          </a:effectRef>
          <a:fontRef idx="minor">
            <a:schemeClr val="tx1"/>
          </a:fontRef>
        </p:style>
      </p:cxnSp>
      <p:sp>
        <p:nvSpPr>
          <p:cNvPr id="62" name="TextBox 9">
            <a:extLst>
              <a:ext uri="{FF2B5EF4-FFF2-40B4-BE49-F238E27FC236}">
                <a16:creationId xmlns:a16="http://schemas.microsoft.com/office/drawing/2014/main" id="{F7404E7E-5EF3-4944-A2FE-5BC47F1E78DC}"/>
              </a:ext>
            </a:extLst>
          </p:cNvPr>
          <p:cNvSpPr txBox="1"/>
          <p:nvPr/>
        </p:nvSpPr>
        <p:spPr>
          <a:xfrm>
            <a:off x="556367" y="6069920"/>
            <a:ext cx="8952398" cy="359201"/>
          </a:xfrm>
          <a:prstGeom prst="rect">
            <a:avLst/>
          </a:prstGeom>
          <a:noFill/>
        </p:spPr>
        <p:txBody>
          <a:bodyPr wrap="square" lIns="0" tIns="0" rIns="0" bIns="0" rtlCol="0">
            <a:spAutoFit/>
          </a:bodyPr>
          <a:lstStyle/>
          <a:p>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ステートフル：インバウンド設定を</a:t>
            </a:r>
            <a:r>
              <a:rPr lang="ja-JP" altLang="en-US" sz="11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行うとインバウンド</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要件に必要な通信はアウトバウンドにも自動的に反映、という意味。</a:t>
            </a:r>
            <a:b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一方のステートレスは、インバウンド設定とアウトバウンドの設定を個別に行う</a:t>
            </a:r>
          </a:p>
        </p:txBody>
      </p:sp>
      <p:sp>
        <p:nvSpPr>
          <p:cNvPr id="63" name="Rectangle 10">
            <a:extLst>
              <a:ext uri="{FF2B5EF4-FFF2-40B4-BE49-F238E27FC236}">
                <a16:creationId xmlns:a16="http://schemas.microsoft.com/office/drawing/2014/main" id="{99CB7273-D8A6-4394-99C0-B29D31DA5747}"/>
              </a:ext>
            </a:extLst>
          </p:cNvPr>
          <p:cNvSpPr/>
          <p:nvPr/>
        </p:nvSpPr>
        <p:spPr>
          <a:xfrm>
            <a:off x="442697" y="1909272"/>
            <a:ext cx="5100668" cy="3280507"/>
          </a:xfrm>
          <a:prstGeom prst="rect">
            <a:avLst/>
          </a:prstGeom>
        </p:spPr>
        <p:txBody>
          <a:bodyPr wrap="square" lIns="24000" tIns="24000" rIns="24000" bIns="24000">
            <a:spAutoFit/>
          </a:bodyPr>
          <a:lstStyle/>
          <a:p>
            <a:pPr marL="119995" indent="-119995">
              <a:buFont typeface="Arial" panose="020B0604020202020204" pitchFamily="34" charset="0"/>
              <a:buChar char="•"/>
            </a:pPr>
            <a:r>
              <a:rPr kumimoji="1" lang="ja-JP" altLang="en-US" sz="16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ネットワークインターフェイス単位</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に適用するファイアウォール</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ソース</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IP</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（個別・レンジ指定）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ポート指定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プロトコル指定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他のセキュリティグループ指定</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ステートフル</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既定は全</a:t>
            </a:r>
            <a:r>
              <a:rPr kumimoji="1" lang="ja-JP" altLang="en-US" sz="1500" b="1" dirty="0">
                <a:gradFill>
                  <a:gsLst>
                    <a:gs pos="0">
                      <a:srgbClr val="FF0000"/>
                    </a:gs>
                    <a:gs pos="100000">
                      <a:srgbClr val="FF0000"/>
                    </a:gs>
                  </a:gsLst>
                  <a:lin ang="16200000" scaled="0"/>
                </a:gradFill>
                <a:latin typeface="Meiryo" panose="020B0604030504040204" pitchFamily="34" charset="-128"/>
                <a:ea typeface="Meiryo" panose="020B0604030504040204" pitchFamily="34" charset="-128"/>
                <a:cs typeface="メイリオ" panose="020B0604030504040204" pitchFamily="50" charset="-128"/>
              </a:rPr>
              <a:t>拒否</a:t>
            </a:r>
            <a:endParaRPr kumimoji="1" lang="en-US" altLang="ja-JP" sz="1500" b="1" dirty="0">
              <a:gradFill>
                <a:gsLst>
                  <a:gs pos="0">
                    <a:srgbClr val="FF0000"/>
                  </a:gs>
                  <a:gs pos="100000">
                    <a:srgbClr val="FF0000"/>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許可のみ定義可能</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インスタンスのネットワークセキュリティは主に</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セキュリティグループで管理</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標準的なセキュリティグループを作成し</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テンプレートとして利用するのが一般的</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64" name="正方形/長方形 63">
            <a:extLst>
              <a:ext uri="{FF2B5EF4-FFF2-40B4-BE49-F238E27FC236}">
                <a16:creationId xmlns:a16="http://schemas.microsoft.com/office/drawing/2014/main" id="{3B46F47F-FC9E-4DCD-800F-017923DA4F2A}"/>
              </a:ext>
            </a:extLst>
          </p:cNvPr>
          <p:cNvSpPr/>
          <p:nvPr/>
        </p:nvSpPr>
        <p:spPr>
          <a:xfrm>
            <a:off x="442696" y="1189375"/>
            <a:ext cx="5270400" cy="624000"/>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セキュリティグループとは？</a:t>
            </a:r>
            <a:endParaRPr kumimoji="1" lang="ja-JP" altLang="en-US" sz="2000" dirty="0" err="1">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65" name="正方形/長方形 64">
            <a:extLst>
              <a:ext uri="{FF2B5EF4-FFF2-40B4-BE49-F238E27FC236}">
                <a16:creationId xmlns:a16="http://schemas.microsoft.com/office/drawing/2014/main" id="{ADA5E4F5-04DF-44C5-98C2-17C340D490A4}"/>
              </a:ext>
            </a:extLst>
          </p:cNvPr>
          <p:cNvSpPr/>
          <p:nvPr/>
        </p:nvSpPr>
        <p:spPr>
          <a:xfrm>
            <a:off x="6248560" y="1173646"/>
            <a:ext cx="57504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セキュリティグループのイメージ</a:t>
            </a:r>
          </a:p>
        </p:txBody>
      </p:sp>
      <p:cxnSp>
        <p:nvCxnSpPr>
          <p:cNvPr id="66" name="直線コネクタ 65">
            <a:extLst>
              <a:ext uri="{FF2B5EF4-FFF2-40B4-BE49-F238E27FC236}">
                <a16:creationId xmlns:a16="http://schemas.microsoft.com/office/drawing/2014/main" id="{0BC83488-9705-497F-A0AE-77C24DBE43D9}"/>
              </a:ext>
            </a:extLst>
          </p:cNvPr>
          <p:cNvCxnSpPr/>
          <p:nvPr/>
        </p:nvCxnSpPr>
        <p:spPr>
          <a:xfrm>
            <a:off x="6248560" y="1813509"/>
            <a:ext cx="5750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67" name="Graphic 41">
            <a:extLst>
              <a:ext uri="{FF2B5EF4-FFF2-40B4-BE49-F238E27FC236}">
                <a16:creationId xmlns:a16="http://schemas.microsoft.com/office/drawing/2014/main" id="{35C0608B-4568-4EF7-9273-C0F8F2C3D8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81127" y="4022142"/>
            <a:ext cx="664472" cy="664472"/>
          </a:xfrm>
          <a:prstGeom prst="rect">
            <a:avLst/>
          </a:prstGeom>
        </p:spPr>
      </p:pic>
      <p:sp>
        <p:nvSpPr>
          <p:cNvPr id="68" name="Rectangle 79">
            <a:extLst>
              <a:ext uri="{FF2B5EF4-FFF2-40B4-BE49-F238E27FC236}">
                <a16:creationId xmlns:a16="http://schemas.microsoft.com/office/drawing/2014/main" id="{37BFB51C-D12C-4312-B93B-37BA4F4660A3}"/>
              </a:ext>
            </a:extLst>
          </p:cNvPr>
          <p:cNvSpPr/>
          <p:nvPr/>
        </p:nvSpPr>
        <p:spPr>
          <a:xfrm>
            <a:off x="9577172" y="2393987"/>
            <a:ext cx="1711884" cy="1224000"/>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69" name="Rectangle 79">
            <a:extLst>
              <a:ext uri="{FF2B5EF4-FFF2-40B4-BE49-F238E27FC236}">
                <a16:creationId xmlns:a16="http://schemas.microsoft.com/office/drawing/2014/main" id="{0357E17F-8E29-4283-8679-533AEB42AFCC}"/>
              </a:ext>
            </a:extLst>
          </p:cNvPr>
          <p:cNvSpPr/>
          <p:nvPr/>
        </p:nvSpPr>
        <p:spPr>
          <a:xfrm>
            <a:off x="9577172" y="3793026"/>
            <a:ext cx="1711884"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pic>
        <p:nvPicPr>
          <p:cNvPr id="70" name="Graphic 41">
            <a:extLst>
              <a:ext uri="{FF2B5EF4-FFF2-40B4-BE49-F238E27FC236}">
                <a16:creationId xmlns:a16="http://schemas.microsoft.com/office/drawing/2014/main" id="{09A65F71-8BDA-46AA-8995-B1D62B4AE3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4022142"/>
            <a:ext cx="664472" cy="664472"/>
          </a:xfrm>
          <a:prstGeom prst="rect">
            <a:avLst/>
          </a:prstGeom>
        </p:spPr>
      </p:pic>
      <p:pic>
        <p:nvPicPr>
          <p:cNvPr id="71" name="Graphic 41">
            <a:extLst>
              <a:ext uri="{FF2B5EF4-FFF2-40B4-BE49-F238E27FC236}">
                <a16:creationId xmlns:a16="http://schemas.microsoft.com/office/drawing/2014/main" id="{0776180E-4399-48F7-8512-E7999835E9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0876" y="2588802"/>
            <a:ext cx="664472" cy="664472"/>
          </a:xfrm>
          <a:prstGeom prst="rect">
            <a:avLst/>
          </a:prstGeom>
        </p:spPr>
      </p:pic>
      <p:sp>
        <p:nvSpPr>
          <p:cNvPr id="72" name="Rectangle 79">
            <a:extLst>
              <a:ext uri="{FF2B5EF4-FFF2-40B4-BE49-F238E27FC236}">
                <a16:creationId xmlns:a16="http://schemas.microsoft.com/office/drawing/2014/main" id="{E947271A-8C0D-4456-BE45-74D0AB13909E}"/>
              </a:ext>
            </a:extLst>
          </p:cNvPr>
          <p:cNvSpPr/>
          <p:nvPr/>
        </p:nvSpPr>
        <p:spPr>
          <a:xfrm>
            <a:off x="7188200" y="3793026"/>
            <a:ext cx="1250325" cy="1222842"/>
          </a:xfrm>
          <a:prstGeom prst="rect">
            <a:avLst/>
          </a:prstGeom>
          <a:noFill/>
          <a:ln w="12700">
            <a:solidFill>
              <a:srgbClr val="FC584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24000" rIns="24000" bIns="24000" numCol="1" spcCol="0" rtlCol="0" fromWordArt="0" anchor="b" anchorCtr="0" forceAA="0" compatLnSpc="1">
            <a:prstTxWarp prst="textNoShape">
              <a:avLst/>
            </a:prstTxWarp>
            <a:noAutofit/>
          </a:bodyPr>
          <a:lstStyle/>
          <a:p>
            <a:pPr algn="ctr"/>
            <a:r>
              <a:rPr lang="en-US" sz="1167" dirty="0">
                <a:solidFill>
                  <a:srgbClr val="FC584C"/>
                </a:solidFill>
                <a:latin typeface="Meiryo" panose="020B0604030504040204" pitchFamily="34" charset="-128"/>
                <a:ea typeface="Meiryo" panose="020B0604030504040204" pitchFamily="34" charset="-128"/>
              </a:rPr>
              <a:t>Security group</a:t>
            </a:r>
          </a:p>
        </p:txBody>
      </p:sp>
      <p:sp>
        <p:nvSpPr>
          <p:cNvPr id="2" name="タイトル 1">
            <a:extLst>
              <a:ext uri="{FF2B5EF4-FFF2-40B4-BE49-F238E27FC236}">
                <a16:creationId xmlns:a16="http://schemas.microsoft.com/office/drawing/2014/main" id="{3846252E-69CA-B148-9711-B46FC544B2FE}"/>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セキュリティグループ</a:t>
            </a:r>
            <a:endParaRPr lang="ja-JP" altLang="en-US" sz="2800" b="0"/>
          </a:p>
        </p:txBody>
      </p:sp>
      <p:pic>
        <p:nvPicPr>
          <p:cNvPr id="27" name="Graphic 24">
            <a:extLst>
              <a:ext uri="{FF2B5EF4-FFF2-40B4-BE49-F238E27FC236}">
                <a16:creationId xmlns:a16="http://schemas.microsoft.com/office/drawing/2014/main" id="{405AB16C-4604-A441-87A3-AB38B8249A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4700" y="2643590"/>
            <a:ext cx="517111" cy="517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22">
            <a:extLst>
              <a:ext uri="{FF2B5EF4-FFF2-40B4-BE49-F238E27FC236}">
                <a16:creationId xmlns:a16="http://schemas.microsoft.com/office/drawing/2014/main" id="{753BA044-1E3F-574E-BB5E-51A0B97A2E41}"/>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228981" y="2629981"/>
            <a:ext cx="544328" cy="544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0E2BE49C-940D-D922-97E0-3ADD38752E3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069738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AA90-B657-8B41-AD34-297CCA9E037F}"/>
              </a:ext>
            </a:extLst>
          </p:cNvPr>
          <p:cNvSpPr>
            <a:spLocks noGrp="1"/>
          </p:cNvSpPr>
          <p:nvPr>
            <p:ph type="title"/>
          </p:nvPr>
        </p:nvSpPr>
        <p:spPr/>
        <p:txBody>
          <a:bodyPr/>
          <a:lstStyle/>
          <a:p>
            <a:r>
              <a:rPr lang="en-JP" b="0" dirty="0"/>
              <a:t>参考: セキュリティグループとネットワークACLの利用方針</a:t>
            </a:r>
          </a:p>
        </p:txBody>
      </p:sp>
      <p:sp>
        <p:nvSpPr>
          <p:cNvPr id="3" name="正方形/長方形 2">
            <a:extLst>
              <a:ext uri="{FF2B5EF4-FFF2-40B4-BE49-F238E27FC236}">
                <a16:creationId xmlns:a16="http://schemas.microsoft.com/office/drawing/2014/main" id="{F48F5B12-A331-5A8F-5E7F-475B1996209A}"/>
              </a:ext>
            </a:extLst>
          </p:cNvPr>
          <p:cNvSpPr/>
          <p:nvPr/>
        </p:nvSpPr>
        <p:spPr>
          <a:xfrm>
            <a:off x="6564086" y="1611120"/>
            <a:ext cx="5621772" cy="2093265"/>
          </a:xfrm>
          <a:prstGeom prst="rect">
            <a:avLst/>
          </a:prstGeom>
        </p:spPr>
        <p:txBody>
          <a:bodyPr wrap="square">
            <a:spAutoFit/>
          </a:bodyPr>
          <a:lstStyle/>
          <a:p>
            <a:pPr marL="122762" indent="-122762">
              <a:buFont typeface="Arial" panose="020B0604020202020204" pitchFamily="34" charset="0"/>
              <a:buChar cha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Firewall</a:t>
            </a:r>
            <a:r>
              <a:rPr kumimoji="1" lang="ja-JP" altLang="en-US" sz="1667" dirty="0">
                <a:solidFill>
                  <a:schemeClr val="tx1">
                    <a:lumMod val="75000"/>
                  </a:schemeClr>
                </a:solidFill>
                <a:latin typeface="Meiryo" panose="020B0604030504040204" pitchFamily="34" charset="-128"/>
                <a:ea typeface="Meiryo" panose="020B0604030504040204" pitchFamily="34" charset="-128"/>
              </a:rPr>
              <a:t>機能の二重管理を無くし、設計</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r>
              <a:rPr kumimoji="1" lang="ja-JP" altLang="en-US" sz="1667" dirty="0">
                <a:solidFill>
                  <a:schemeClr val="tx1">
                    <a:lumMod val="75000"/>
                  </a:schemeClr>
                </a:solidFill>
                <a:latin typeface="Meiryo" panose="020B0604030504040204" pitchFamily="34" charset="-128"/>
                <a:ea typeface="Meiryo" panose="020B0604030504040204" pitchFamily="34" charset="-128"/>
              </a:rPr>
              <a:t>運用コストを下げる意味では、セキュリティグループで対応可能であれば、</a:t>
            </a:r>
            <a:r>
              <a:rPr kumimoji="1" lang="ja-JP" altLang="en-US" sz="1667" b="1" dirty="0">
                <a:solidFill>
                  <a:schemeClr val="tx1">
                    <a:lumMod val="75000"/>
                  </a:schemeClr>
                </a:solidFill>
                <a:latin typeface="Meiryo" panose="020B0604030504040204" pitchFamily="34" charset="-128"/>
                <a:ea typeface="Meiryo" panose="020B0604030504040204" pitchFamily="34" charset="-128"/>
              </a:rPr>
              <a:t>セキュリティグループにまとめる</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ことを推奨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kumimoji="1" lang="ja-JP" altLang="en-US" sz="1667" dirty="0">
                <a:solidFill>
                  <a:schemeClr val="tx1">
                    <a:lumMod val="75000"/>
                  </a:schemeClr>
                </a:solidFill>
                <a:latin typeface="Meiryo" panose="020B0604030504040204" pitchFamily="34" charset="-128"/>
                <a:ea typeface="Meiryo" panose="020B0604030504040204" pitchFamily="34" charset="-128"/>
              </a:rPr>
              <a:t>利用する場合は細かな制御はさせずガードレールとして利用することを推奨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76232" lvl="1" indent="-237057">
              <a:buFont typeface="Meiryo UI" panose="020B0604030504040204" pitchFamily="50" charset="-128"/>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例</a:t>
            </a:r>
            <a:r>
              <a:rPr kumimoji="1" lang="en-US" altLang="ja-JP" sz="1500" dirty="0">
                <a:solidFill>
                  <a:schemeClr val="tx1">
                    <a:lumMod val="75000"/>
                  </a:schemeClr>
                </a:solidFill>
                <a:latin typeface="Meiryo" panose="020B0604030504040204" pitchFamily="34" charset="-128"/>
                <a:ea typeface="Meiryo" panose="020B0604030504040204" pitchFamily="34" charset="-128"/>
              </a:rPr>
              <a:t>: </a:t>
            </a:r>
            <a:r>
              <a:rPr kumimoji="1" lang="ja-JP" altLang="en-US" sz="1500" dirty="0">
                <a:solidFill>
                  <a:schemeClr val="tx1">
                    <a:lumMod val="75000"/>
                  </a:schemeClr>
                </a:solidFill>
                <a:latin typeface="Meiryo" panose="020B0604030504040204" pitchFamily="34" charset="-128"/>
                <a:ea typeface="Meiryo" panose="020B0604030504040204" pitchFamily="34" charset="-128"/>
              </a:rPr>
              <a:t>特定のネットワークセグメントとの通信を拒否</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拒否リスト化</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する必要がある場合には利用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4" name="正方形/長方形 2">
            <a:extLst>
              <a:ext uri="{FF2B5EF4-FFF2-40B4-BE49-F238E27FC236}">
                <a16:creationId xmlns:a16="http://schemas.microsoft.com/office/drawing/2014/main" id="{85E8D19D-04CA-B169-4DE5-F390F1F49AE2}"/>
              </a:ext>
            </a:extLst>
          </p:cNvPr>
          <p:cNvSpPr/>
          <p:nvPr/>
        </p:nvSpPr>
        <p:spPr>
          <a:xfrm>
            <a:off x="282039" y="1611120"/>
            <a:ext cx="5498275" cy="2580643"/>
          </a:xfrm>
          <a:prstGeom prst="rect">
            <a:avLst/>
          </a:prstGeom>
        </p:spPr>
        <p:txBody>
          <a:bodyPr wrap="square">
            <a:spAutoFit/>
          </a:bodyPr>
          <a:lstStyle/>
          <a:p>
            <a:pPr marL="122762" indent="-122762">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基本は最小権限の原則を踏まえて</a:t>
            </a:r>
            <a:r>
              <a:rPr lang="ja-JP" altLang="en-US" sz="1667" b="1" dirty="0">
                <a:solidFill>
                  <a:schemeClr val="tx1">
                    <a:lumMod val="75000"/>
                  </a:schemeClr>
                </a:solidFill>
                <a:latin typeface="Meiryo" panose="020B0604030504040204" pitchFamily="34" charset="-128"/>
                <a:ea typeface="Meiryo" panose="020B0604030504040204" pitchFamily="34" charset="-128"/>
              </a:rPr>
              <a:t>必要な通信のみを許可</a:t>
            </a:r>
            <a:r>
              <a:rPr lang="ja-JP" altLang="en-US" sz="1667" dirty="0">
                <a:solidFill>
                  <a:schemeClr val="tx1">
                    <a:lumMod val="75000"/>
                  </a:schemeClr>
                </a:solidFill>
                <a:latin typeface="Meiryo" panose="020B0604030504040204" pitchFamily="34" charset="-128"/>
                <a:ea typeface="Meiryo" panose="020B0604030504040204" pitchFamily="34" charset="-128"/>
              </a:rPr>
              <a:t>する</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endParaRPr lang="ja-JP" altLang="en-US" sz="1667" dirty="0">
              <a:solidFill>
                <a:schemeClr val="tx1">
                  <a:lumMod val="75000"/>
                </a:schemeClr>
              </a:solidFill>
              <a:latin typeface="Meiryo" panose="020B0604030504040204" pitchFamily="34" charset="-128"/>
              <a:ea typeface="Meiryo" panose="020B0604030504040204" pitchFamily="34" charset="-128"/>
            </a:endParaRPr>
          </a:p>
          <a:p>
            <a:pPr marL="122762" indent="-122762">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egress</a:t>
            </a:r>
            <a:r>
              <a:rPr lang="ja-JP" altLang="en-US" sz="1667" dirty="0">
                <a:solidFill>
                  <a:schemeClr val="tx1">
                    <a:lumMod val="75000"/>
                  </a:schemeClr>
                </a:solidFill>
                <a:latin typeface="Meiryo" panose="020B0604030504040204" pitchFamily="34" charset="-128"/>
                <a:ea typeface="Meiryo" panose="020B0604030504040204" pitchFamily="34" charset="-128"/>
              </a:rPr>
              <a:t>通信の限定については、例えば、万が一特定のサーバが危殆化した場合 </a:t>
            </a:r>
            <a:r>
              <a:rPr lang="en-US" altLang="ja-JP" sz="1667" dirty="0">
                <a:solidFill>
                  <a:schemeClr val="tx1">
                    <a:lumMod val="75000"/>
                  </a:schemeClr>
                </a:solidFill>
                <a:latin typeface="Meiryo" panose="020B0604030504040204" pitchFamily="34" charset="-128"/>
                <a:ea typeface="Meiryo" panose="020B0604030504040204" pitchFamily="34" charset="-128"/>
              </a:rPr>
              <a:t>(</a:t>
            </a:r>
            <a:r>
              <a:rPr lang="ja-JP" altLang="en-US" sz="1667" dirty="0">
                <a:solidFill>
                  <a:schemeClr val="tx1">
                    <a:lumMod val="75000"/>
                  </a:schemeClr>
                </a:solidFill>
                <a:latin typeface="Meiryo" panose="020B0604030504040204" pitchFamily="34" charset="-128"/>
                <a:ea typeface="Meiryo" panose="020B0604030504040204" pitchFamily="34" charset="-128"/>
              </a:rPr>
              <a:t>外部からの脆弱性をついた攻撃、標的型攻撃によるマルウェアの設置、等</a:t>
            </a:r>
            <a:r>
              <a:rPr lang="en-US" altLang="ja-JP" sz="1667" dirty="0">
                <a:solidFill>
                  <a:schemeClr val="tx1">
                    <a:lumMod val="75000"/>
                  </a:schemeClr>
                </a:solidFill>
                <a:latin typeface="Meiryo" panose="020B0604030504040204" pitchFamily="34" charset="-128"/>
                <a:ea typeface="Meiryo" panose="020B0604030504040204" pitchFamily="34" charset="-128"/>
              </a:rPr>
              <a:t>) </a:t>
            </a:r>
            <a:r>
              <a:rPr lang="ja-JP" altLang="en-US" sz="1667" dirty="0">
                <a:solidFill>
                  <a:schemeClr val="tx1">
                    <a:lumMod val="75000"/>
                  </a:schemeClr>
                </a:solidFill>
                <a:latin typeface="Meiryo" panose="020B0604030504040204" pitchFamily="34" charset="-128"/>
                <a:ea typeface="Meiryo" panose="020B0604030504040204" pitchFamily="34" charset="-128"/>
              </a:rPr>
              <a:t>の影響範囲を限定するのに有効</a:t>
            </a:r>
          </a:p>
          <a:p>
            <a:pPr marL="480465" lvl="1" indent="-243408">
              <a:buFont typeface="Meiryo UI" panose="020B0604030504040204" pitchFamily="50" charset="-128"/>
              <a:buChar char="-"/>
            </a:pPr>
            <a:r>
              <a:rPr lang="ja-JP" altLang="en-US" sz="1500" dirty="0">
                <a:solidFill>
                  <a:schemeClr val="tx1">
                    <a:lumMod val="75000"/>
                  </a:schemeClr>
                </a:solidFill>
                <a:latin typeface="Meiryo" panose="020B0604030504040204" pitchFamily="34" charset="-128"/>
                <a:ea typeface="Meiryo" panose="020B0604030504040204" pitchFamily="34" charset="-128"/>
              </a:rPr>
              <a:t>宛先が</a:t>
            </a:r>
            <a:r>
              <a:rPr lang="en-US" altLang="ja-JP" sz="1500" dirty="0">
                <a:solidFill>
                  <a:schemeClr val="tx1">
                    <a:lumMod val="75000"/>
                  </a:schemeClr>
                </a:solidFill>
                <a:latin typeface="Meiryo" panose="020B0604030504040204" pitchFamily="34" charset="-128"/>
                <a:ea typeface="Meiryo" panose="020B0604030504040204" pitchFamily="34" charset="-128"/>
              </a:rPr>
              <a:t>VPC</a:t>
            </a:r>
            <a:r>
              <a:rPr lang="ja-JP" altLang="en-US" sz="1500" dirty="0">
                <a:solidFill>
                  <a:schemeClr val="tx1">
                    <a:lumMod val="75000"/>
                  </a:schemeClr>
                </a:solidFill>
                <a:latin typeface="Meiryo" panose="020B0604030504040204" pitchFamily="34" charset="-128"/>
                <a:ea typeface="Meiryo" panose="020B0604030504040204" pitchFamily="34" charset="-128"/>
              </a:rPr>
              <a:t>内の場合に関しては、宛先側で</a:t>
            </a:r>
            <a:r>
              <a:rPr lang="en-US" altLang="ja-JP" sz="1500" dirty="0">
                <a:solidFill>
                  <a:schemeClr val="tx1">
                    <a:lumMod val="75000"/>
                  </a:schemeClr>
                </a:solidFill>
                <a:latin typeface="Meiryo" panose="020B0604030504040204" pitchFamily="34" charset="-128"/>
                <a:ea typeface="Meiryo" panose="020B0604030504040204" pitchFamily="34" charset="-128"/>
              </a:rPr>
              <a:t>ingress</a:t>
            </a:r>
            <a:r>
              <a:rPr lang="ja-JP" altLang="en-US" sz="1500" dirty="0">
                <a:solidFill>
                  <a:schemeClr val="tx1">
                    <a:lumMod val="75000"/>
                  </a:schemeClr>
                </a:solidFill>
                <a:latin typeface="Meiryo" panose="020B0604030504040204" pitchFamily="34" charset="-128"/>
                <a:ea typeface="Meiryo" panose="020B0604030504040204" pitchFamily="34" charset="-128"/>
              </a:rPr>
              <a:t>通信を正しく制限していることを前提として、広く許可する方針は問題ない</a:t>
            </a:r>
            <a:r>
              <a:rPr lang="ja-JP" altLang="en-US" sz="1500">
                <a:solidFill>
                  <a:schemeClr val="tx1">
                    <a:lumMod val="75000"/>
                  </a:schemeClr>
                </a:solidFill>
                <a:latin typeface="Meiryo" panose="020B0604030504040204" pitchFamily="34" charset="-128"/>
                <a:ea typeface="Meiryo" panose="020B0604030504040204" pitchFamily="34" charset="-128"/>
              </a:rPr>
              <a:t>と考えられる</a:t>
            </a:r>
            <a:endParaRPr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5" name="TextBox 4">
            <a:extLst>
              <a:ext uri="{FF2B5EF4-FFF2-40B4-BE49-F238E27FC236}">
                <a16:creationId xmlns:a16="http://schemas.microsoft.com/office/drawing/2014/main" id="{FA77D214-BC68-C5A0-64AB-84498792A08C}"/>
              </a:ext>
            </a:extLst>
          </p:cNvPr>
          <p:cNvSpPr txBox="1"/>
          <p:nvPr/>
        </p:nvSpPr>
        <p:spPr>
          <a:xfrm>
            <a:off x="1373726" y="4356817"/>
            <a:ext cx="2919389" cy="738664"/>
          </a:xfrm>
          <a:prstGeom prst="rect">
            <a:avLst/>
          </a:prstGeom>
          <a:noFill/>
        </p:spPr>
        <p:txBody>
          <a:bodyPr wrap="none" rtlCol="0">
            <a:spAutoFit/>
          </a:bodyPr>
          <a:lstStyle/>
          <a:p>
            <a:pPr algn="l"/>
            <a:r>
              <a:rPr kumimoji="1" lang="en-JP" sz="1400" dirty="0">
                <a:latin typeface="Meiryo" panose="020B0604030504040204" pitchFamily="34" charset="-128"/>
                <a:ea typeface="Meiryo" panose="020B0604030504040204" pitchFamily="34" charset="-128"/>
                <a:cs typeface="Amazon Ember" panose="020B0603020204020204" pitchFamily="34" charset="0"/>
              </a:rPr>
              <a:t>※ingress: 外部から内部への通信</a:t>
            </a:r>
          </a:p>
          <a:p>
            <a:pPr algn="l"/>
            <a:r>
              <a:rPr kumimoji="1" lang="ja-JP" altLang="en-US" sz="1400">
                <a:latin typeface="Meiryo" panose="020B0604030504040204" pitchFamily="34" charset="-128"/>
                <a:ea typeface="Meiryo" panose="020B0604030504040204" pitchFamily="34" charset="-128"/>
                <a:cs typeface="Amazon Ember" panose="020B0603020204020204" pitchFamily="34" charset="0"/>
              </a:rPr>
              <a:t>　</a:t>
            </a:r>
            <a:r>
              <a:rPr kumimoji="1" lang="en-JP" sz="1400" dirty="0">
                <a:latin typeface="Meiryo" panose="020B0604030504040204" pitchFamily="34" charset="-128"/>
                <a:ea typeface="Meiryo" panose="020B0604030504040204" pitchFamily="34" charset="-128"/>
                <a:cs typeface="Amazon Ember" panose="020B0603020204020204" pitchFamily="34" charset="0"/>
              </a:rPr>
              <a:t>egress: 内部から外部への通信</a:t>
            </a:r>
          </a:p>
          <a:p>
            <a:pPr algn="l"/>
            <a:endParaRPr kumimoji="1" lang="en-JP" sz="1400" dirty="0">
              <a:latin typeface="Meiryo" panose="020B0604030504040204" pitchFamily="34" charset="-128"/>
              <a:ea typeface="Meiryo" panose="020B0604030504040204" pitchFamily="34" charset="-128"/>
              <a:cs typeface="Amazon Ember" panose="020B0603020204020204" pitchFamily="34" charset="0"/>
            </a:endParaRPr>
          </a:p>
        </p:txBody>
      </p:sp>
      <p:sp>
        <p:nvSpPr>
          <p:cNvPr id="6" name="TextBox 5">
            <a:extLst>
              <a:ext uri="{FF2B5EF4-FFF2-40B4-BE49-F238E27FC236}">
                <a16:creationId xmlns:a16="http://schemas.microsoft.com/office/drawing/2014/main" id="{C1F10AD2-582A-1389-E739-33499E0E0756}"/>
              </a:ext>
            </a:extLst>
          </p:cNvPr>
          <p:cNvSpPr txBox="1"/>
          <p:nvPr/>
        </p:nvSpPr>
        <p:spPr>
          <a:xfrm>
            <a:off x="1543644" y="1045956"/>
            <a:ext cx="2749471" cy="400110"/>
          </a:xfrm>
          <a:prstGeom prst="rect">
            <a:avLst/>
          </a:prstGeom>
          <a:noFill/>
        </p:spPr>
        <p:txBody>
          <a:bodyPr wrap="none" rtlCol="0">
            <a:spAutoFit/>
          </a:bodyPr>
          <a:lstStyle/>
          <a:p>
            <a:pPr algn="l"/>
            <a:r>
              <a:rPr kumimoji="1" lang="en-JP" sz="2000" b="1" dirty="0">
                <a:latin typeface="Meiryo" panose="020B0604030504040204" pitchFamily="34" charset="-128"/>
                <a:ea typeface="Meiryo" panose="020B0604030504040204" pitchFamily="34" charset="-128"/>
                <a:cs typeface="Amazon Ember" panose="020B0603020204020204" pitchFamily="34" charset="0"/>
              </a:rPr>
              <a:t>セキュリティグループ</a:t>
            </a:r>
          </a:p>
        </p:txBody>
      </p:sp>
      <p:sp>
        <p:nvSpPr>
          <p:cNvPr id="7" name="TextBox 6">
            <a:extLst>
              <a:ext uri="{FF2B5EF4-FFF2-40B4-BE49-F238E27FC236}">
                <a16:creationId xmlns:a16="http://schemas.microsoft.com/office/drawing/2014/main" id="{B7636FD4-1669-CD5D-DC6B-7A90E5A2E617}"/>
              </a:ext>
            </a:extLst>
          </p:cNvPr>
          <p:cNvSpPr txBox="1"/>
          <p:nvPr/>
        </p:nvSpPr>
        <p:spPr>
          <a:xfrm>
            <a:off x="7898885" y="1045956"/>
            <a:ext cx="2240678" cy="400110"/>
          </a:xfrm>
          <a:prstGeom prst="rect">
            <a:avLst/>
          </a:prstGeom>
          <a:noFill/>
        </p:spPr>
        <p:txBody>
          <a:bodyPr wrap="none" rtlCol="0">
            <a:spAutoFit/>
          </a:bodyPr>
          <a:lstStyle/>
          <a:p>
            <a:pPr algn="l"/>
            <a:r>
              <a:rPr kumimoji="1" lang="en-JP" sz="2000" b="1" dirty="0">
                <a:latin typeface="Meiryo" panose="020B0604030504040204" pitchFamily="34" charset="-128"/>
                <a:ea typeface="Meiryo" panose="020B0604030504040204" pitchFamily="34" charset="-128"/>
                <a:cs typeface="Amazon Ember" panose="020B0603020204020204" pitchFamily="34" charset="0"/>
              </a:rPr>
              <a:t>ネットワークACL</a:t>
            </a:r>
          </a:p>
        </p:txBody>
      </p:sp>
      <p:sp>
        <p:nvSpPr>
          <p:cNvPr id="8" name="テキスト ボックス 7">
            <a:extLst>
              <a:ext uri="{FF2B5EF4-FFF2-40B4-BE49-F238E27FC236}">
                <a16:creationId xmlns:a16="http://schemas.microsoft.com/office/drawing/2014/main" id="{123F0908-7001-C732-03E1-6B8E10E28F7A}"/>
              </a:ext>
            </a:extLst>
          </p:cNvPr>
          <p:cNvSpPr txBox="1"/>
          <p:nvPr/>
        </p:nvSpPr>
        <p:spPr>
          <a:xfrm>
            <a:off x="10900881" y="0"/>
            <a:ext cx="1291119"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7961355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10">
            <a:extLst>
              <a:ext uri="{FF2B5EF4-FFF2-40B4-BE49-F238E27FC236}">
                <a16:creationId xmlns:a16="http://schemas.microsoft.com/office/drawing/2014/main" id="{1BCC5EBF-DD54-4091-BE1D-A4A40707263A}"/>
              </a:ext>
            </a:extLst>
          </p:cNvPr>
          <p:cNvSpPr/>
          <p:nvPr/>
        </p:nvSpPr>
        <p:spPr>
          <a:xfrm>
            <a:off x="282038" y="1875148"/>
            <a:ext cx="4174980" cy="2203161"/>
          </a:xfrm>
          <a:prstGeom prst="rect">
            <a:avLst/>
          </a:prstGeom>
        </p:spPr>
        <p:txBody>
          <a:bodyPr wrap="square" lIns="24000" tIns="24000" rIns="24000" bIns="24000">
            <a:spAutoFit/>
          </a:bodyPr>
          <a:lstStyle/>
          <a:p>
            <a:pPr marL="119995" indent="-119995">
              <a:buFont typeface="Arial" panose="020B0604020202020204" pitchFamily="34" charset="0"/>
              <a:buChar char="•"/>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インターネットゲートウェイを経由せず</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API</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と通信が可能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lvl="1" indent="-311988">
              <a:spcBef>
                <a:spcPts val="400"/>
              </a:spcBef>
              <a:buFont typeface="Wingdings" panose="05000000000000000000" pitchFamily="2" charset="2"/>
              <a:buChar char="Ø"/>
            </a:pP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2</a:t>
            </a:r>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種類のエンドポイントがあり動作仕様が異なる</a:t>
            </a:r>
            <a:endPar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lvl="1" indent="-119995">
              <a:spcBef>
                <a:spcPts val="400"/>
              </a:spcBef>
              <a:buFont typeface="Arial" panose="020B0604020202020204" pitchFamily="34" charset="0"/>
              <a:buChar char="•"/>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インターフェイス型</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は有料となる</a:t>
            </a:r>
            <a:r>
              <a:rPr kumimoji="1" lang="en-US" altLang="ja-JP" sz="1667" baseline="30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※1</a:t>
            </a:r>
          </a:p>
          <a:p>
            <a:pPr marL="479981" lvl="1" indent="-311988">
              <a:spcBef>
                <a:spcPts val="400"/>
              </a:spcBef>
              <a:buFont typeface="Wingdings" panose="05000000000000000000" pitchFamily="2" charset="2"/>
              <a:buChar char="Ø"/>
            </a:pP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1</a:t>
            </a:r>
            <a:r>
              <a:rPr kumimoji="1" lang="ja-JP" altLang="en-US"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プライベート</a:t>
            </a: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IP</a:t>
            </a:r>
            <a:r>
              <a:rPr kumimoji="1" lang="ja-JP" altLang="en-US"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毎に</a:t>
            </a: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0.014 USD/</a:t>
            </a:r>
            <a:r>
              <a:rPr kumimoji="1" lang="ja-JP" altLang="en-US"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時間（東京）</a:t>
            </a:r>
            <a:r>
              <a:rPr kumimoji="1" lang="en-US" altLang="ja-JP" sz="15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eiryo" charset="-128"/>
              </a:rPr>
              <a:t>+ 0.01 USD/ GB</a:t>
            </a:r>
          </a:p>
          <a:p>
            <a:pPr marL="119995" lvl="1" indent="-119995">
              <a:spcBef>
                <a:spcPts val="400"/>
              </a:spcBef>
              <a:buFont typeface="Arial" panose="020B0604020202020204" pitchFamily="34" charset="0"/>
              <a:buChar char="•"/>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もインターフェイス型</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対応</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baseline="30000" dirty="0">
                <a:solidFill>
                  <a:schemeClr val="tx1">
                    <a:lumMod val="75000"/>
                  </a:schemeClr>
                </a:solidFill>
                <a:latin typeface="Meiryo" panose="020B0604030504040204" pitchFamily="34" charset="-128"/>
                <a:ea typeface="Meiryo" panose="020B0604030504040204" pitchFamily="34" charset="-128"/>
              </a:rPr>
              <a:t>※2</a:t>
            </a:r>
          </a:p>
        </p:txBody>
      </p:sp>
      <p:sp>
        <p:nvSpPr>
          <p:cNvPr id="83" name="正方形/長方形 82">
            <a:extLst>
              <a:ext uri="{FF2B5EF4-FFF2-40B4-BE49-F238E27FC236}">
                <a16:creationId xmlns:a16="http://schemas.microsoft.com/office/drawing/2014/main" id="{216FD44C-EA9B-4F16-875E-6D29D299BBF2}"/>
              </a:ext>
            </a:extLst>
          </p:cNvPr>
          <p:cNvSpPr/>
          <p:nvPr/>
        </p:nvSpPr>
        <p:spPr>
          <a:xfrm>
            <a:off x="361952" y="5349320"/>
            <a:ext cx="4690007" cy="869719"/>
          </a:xfrm>
          <a:prstGeom prst="rect">
            <a:avLst/>
          </a:prstGeom>
        </p:spPr>
        <p:txBody>
          <a:bodyPr wrap="square" lIns="24000" tIns="24000" rIns="24000" bIns="24000">
            <a:spAutoFit/>
          </a:bodyPr>
          <a:lstStyle/>
          <a:p>
            <a:r>
              <a:rPr lang="en-US" altLang="ja-JP" sz="667" dirty="0">
                <a:solidFill>
                  <a:schemeClr val="tx1">
                    <a:lumMod val="75000"/>
                  </a:schemeClr>
                </a:solidFill>
                <a:latin typeface="Meiryo" panose="020B0604030504040204" pitchFamily="34" charset="-128"/>
                <a:ea typeface="Meiryo" panose="020B0604030504040204" pitchFamily="34" charset="-128"/>
              </a:rPr>
              <a:t>※1  </a:t>
            </a:r>
            <a:r>
              <a:rPr lang="ja-JP" altLang="en-US" sz="667" dirty="0">
                <a:solidFill>
                  <a:schemeClr val="tx1">
                    <a:lumMod val="75000"/>
                  </a:schemeClr>
                </a:solidFill>
                <a:latin typeface="Meiryo" panose="020B0604030504040204" pitchFamily="34" charset="-128"/>
                <a:ea typeface="Meiryo" panose="020B0604030504040204" pitchFamily="34" charset="-128"/>
              </a:rPr>
              <a:t>インターフェイスエンドポイントの料金</a:t>
            </a:r>
          </a:p>
          <a:p>
            <a:r>
              <a:rPr lang="en-US" altLang="ja-JP" sz="667" dirty="0">
                <a:solidFill>
                  <a:schemeClr val="tx1">
                    <a:lumMod val="75000"/>
                  </a:schemeClr>
                </a:solidFill>
                <a:latin typeface="Meiryo" panose="020B0604030504040204" pitchFamily="34" charset="-128"/>
                <a:ea typeface="Meiryo" panose="020B0604030504040204" pitchFamily="34" charset="-128"/>
                <a:hlinkClick r:id="rId3"/>
              </a:rPr>
              <a:t>https://aws.amazon.com/jp/privatelink/pricing/</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a:p>
            <a:r>
              <a:rPr lang="en-US" altLang="ja-JP" sz="667" dirty="0">
                <a:solidFill>
                  <a:schemeClr val="tx1">
                    <a:lumMod val="75000"/>
                  </a:schemeClr>
                </a:solidFill>
                <a:latin typeface="Meiryo" panose="020B0604030504040204" pitchFamily="34" charset="-128"/>
                <a:ea typeface="Meiryo" panose="020B0604030504040204" pitchFamily="34" charset="-128"/>
              </a:rPr>
              <a:t>※2  </a:t>
            </a:r>
            <a:r>
              <a:rPr kumimoji="1" lang="en-US" altLang="ja-JP" sz="667" dirty="0">
                <a:solidFill>
                  <a:schemeClr val="tx1">
                    <a:lumMod val="75000"/>
                  </a:schemeClr>
                </a:solidFill>
                <a:latin typeface="Meiryo" panose="020B0604030504040204" pitchFamily="34" charset="-128"/>
                <a:ea typeface="Meiryo" panose="020B0604030504040204" pitchFamily="34" charset="-128"/>
              </a:rPr>
              <a:t>Amazon S3 now supports AWS </a:t>
            </a:r>
            <a:r>
              <a:rPr kumimoji="1" lang="en-US" altLang="ja-JP" sz="667" dirty="0" err="1">
                <a:solidFill>
                  <a:schemeClr val="tx1">
                    <a:lumMod val="75000"/>
                  </a:schemeClr>
                </a:solidFill>
                <a:latin typeface="Meiryo" panose="020B0604030504040204" pitchFamily="34" charset="-128"/>
                <a:ea typeface="Meiryo" panose="020B0604030504040204" pitchFamily="34" charset="-128"/>
              </a:rPr>
              <a:t>PrivateLink</a:t>
            </a:r>
            <a:endParaRPr kumimoji="1" lang="en-US" altLang="ja-JP" sz="66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667" dirty="0">
                <a:solidFill>
                  <a:schemeClr val="tx1">
                    <a:lumMod val="75000"/>
                  </a:schemeClr>
                </a:solidFill>
                <a:latin typeface="Meiryo" panose="020B0604030504040204" pitchFamily="34" charset="-128"/>
                <a:ea typeface="Meiryo" panose="020B0604030504040204" pitchFamily="34" charset="-128"/>
                <a:hlinkClick r:id="rId4"/>
              </a:rPr>
              <a:t>https://aws.amazon.com/about-aws/whats-new/2021/02/amazon-s3-now-supports-aws-privatelink/</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a:p>
            <a:endParaRPr lang="en-US" altLang="ja-JP" sz="667" dirty="0">
              <a:solidFill>
                <a:schemeClr val="tx1">
                  <a:lumMod val="75000"/>
                </a:schemeClr>
              </a:solidFill>
              <a:latin typeface="Meiryo" panose="020B0604030504040204" pitchFamily="34" charset="-128"/>
              <a:ea typeface="Meiryo" panose="020B0604030504040204" pitchFamily="34" charset="-128"/>
            </a:endParaRPr>
          </a:p>
          <a:p>
            <a:r>
              <a:rPr lang="ja-JP" altLang="en-US" sz="667" dirty="0">
                <a:solidFill>
                  <a:schemeClr val="tx1">
                    <a:lumMod val="75000"/>
                  </a:schemeClr>
                </a:solidFill>
                <a:latin typeface="Meiryo" panose="020B0604030504040204" pitchFamily="34" charset="-128"/>
                <a:ea typeface="Meiryo" panose="020B0604030504040204" pitchFamily="34" charset="-128"/>
              </a:rPr>
              <a:t>参考</a:t>
            </a:r>
            <a:r>
              <a:rPr lang="en-US" altLang="ja-JP" sz="667" dirty="0">
                <a:solidFill>
                  <a:schemeClr val="tx1">
                    <a:lumMod val="75000"/>
                  </a:schemeClr>
                </a:solidFill>
                <a:latin typeface="Meiryo" panose="020B0604030504040204" pitchFamily="34" charset="-128"/>
                <a:ea typeface="Meiryo" panose="020B0604030504040204" pitchFamily="34" charset="-128"/>
              </a:rPr>
              <a:t>: AWS </a:t>
            </a:r>
            <a:r>
              <a:rPr lang="en-US" altLang="ja-JP" sz="667" dirty="0" err="1">
                <a:solidFill>
                  <a:schemeClr val="tx1">
                    <a:lumMod val="75000"/>
                  </a:schemeClr>
                </a:solidFill>
                <a:latin typeface="Meiryo" panose="020B0604030504040204" pitchFamily="34" charset="-128"/>
                <a:ea typeface="Meiryo" panose="020B0604030504040204" pitchFamily="34" charset="-128"/>
              </a:rPr>
              <a:t>PrivateLink</a:t>
            </a:r>
            <a:r>
              <a:rPr lang="en-US" altLang="ja-JP" sz="667" dirty="0">
                <a:solidFill>
                  <a:schemeClr val="tx1">
                    <a:lumMod val="75000"/>
                  </a:schemeClr>
                </a:solidFill>
                <a:latin typeface="Meiryo" panose="020B0604030504040204" pitchFamily="34" charset="-128"/>
                <a:ea typeface="Meiryo" panose="020B0604030504040204" pitchFamily="34" charset="-128"/>
              </a:rPr>
              <a:t> </a:t>
            </a:r>
            <a:r>
              <a:rPr lang="ja-JP" altLang="en-US" sz="667" dirty="0">
                <a:solidFill>
                  <a:schemeClr val="tx1">
                    <a:lumMod val="75000"/>
                  </a:schemeClr>
                </a:solidFill>
                <a:latin typeface="Meiryo" panose="020B0604030504040204" pitchFamily="34" charset="-128"/>
                <a:ea typeface="Meiryo" panose="020B0604030504040204" pitchFamily="34" charset="-128"/>
              </a:rPr>
              <a:t>および </a:t>
            </a:r>
            <a:r>
              <a:rPr lang="en-US" altLang="ja-JP" sz="667" dirty="0">
                <a:solidFill>
                  <a:schemeClr val="tx1">
                    <a:lumMod val="75000"/>
                  </a:schemeClr>
                </a:solidFill>
                <a:latin typeface="Meiryo" panose="020B0604030504040204" pitchFamily="34" charset="-128"/>
                <a:ea typeface="Meiryo" panose="020B0604030504040204" pitchFamily="34" charset="-128"/>
              </a:rPr>
              <a:t>VPC </a:t>
            </a:r>
            <a:r>
              <a:rPr lang="ja-JP" altLang="en-US" sz="667" dirty="0">
                <a:solidFill>
                  <a:schemeClr val="tx1">
                    <a:lumMod val="75000"/>
                  </a:schemeClr>
                </a:solidFill>
                <a:latin typeface="Meiryo" panose="020B0604030504040204" pitchFamily="34" charset="-128"/>
                <a:ea typeface="Meiryo" panose="020B0604030504040204" pitchFamily="34" charset="-128"/>
              </a:rPr>
              <a:t>エンドポイント</a:t>
            </a:r>
            <a:br>
              <a:rPr lang="en-US" altLang="ja-JP" sz="667" dirty="0">
                <a:solidFill>
                  <a:schemeClr val="tx1">
                    <a:lumMod val="75000"/>
                  </a:schemeClr>
                </a:solidFill>
                <a:latin typeface="Meiryo" panose="020B0604030504040204" pitchFamily="34" charset="-128"/>
                <a:ea typeface="Meiryo" panose="020B0604030504040204" pitchFamily="34" charset="-128"/>
              </a:rPr>
            </a:br>
            <a:r>
              <a:rPr lang="en-US" altLang="ja-JP" sz="667" dirty="0">
                <a:solidFill>
                  <a:schemeClr val="tx1">
                    <a:lumMod val="75000"/>
                  </a:schemeClr>
                </a:solidFill>
                <a:latin typeface="Meiryo" panose="020B0604030504040204" pitchFamily="34" charset="-128"/>
                <a:ea typeface="Meiryo" panose="020B0604030504040204" pitchFamily="34" charset="-128"/>
                <a:hlinkClick r:id="rId5"/>
              </a:rPr>
              <a:t>https://docs.aws.amazon.com/ja_jp/vpc/latest/userguide/endpoiNW-services-overview.html</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a:p>
            <a:r>
              <a:rPr lang="en-US" altLang="ja-JP" sz="667" dirty="0">
                <a:solidFill>
                  <a:schemeClr val="tx1">
                    <a:lumMod val="75000"/>
                  </a:schemeClr>
                </a:solidFill>
                <a:latin typeface="Meiryo" panose="020B0604030504040204" pitchFamily="34" charset="-128"/>
                <a:ea typeface="Meiryo" panose="020B0604030504040204" pitchFamily="34" charset="-128"/>
                <a:hlinkClick r:id="rId6"/>
              </a:rPr>
              <a:t>https://docs.aws.amazon.com/ja_jp/vpc/latest/privatelink/endpoiNW-services-overview.html</a:t>
            </a:r>
            <a:endParaRPr lang="en-US" altLang="ja-JP" sz="667" dirty="0">
              <a:solidFill>
                <a:schemeClr val="tx1">
                  <a:lumMod val="75000"/>
                </a:schemeClr>
              </a:solidFill>
              <a:latin typeface="Meiryo" panose="020B0604030504040204" pitchFamily="34" charset="-128"/>
              <a:ea typeface="Meiryo" panose="020B0604030504040204" pitchFamily="34" charset="-128"/>
            </a:endParaRPr>
          </a:p>
        </p:txBody>
      </p:sp>
      <p:graphicFrame>
        <p:nvGraphicFramePr>
          <p:cNvPr id="15" name="表 14">
            <a:extLst>
              <a:ext uri="{FF2B5EF4-FFF2-40B4-BE49-F238E27FC236}">
                <a16:creationId xmlns:a16="http://schemas.microsoft.com/office/drawing/2014/main" id="{8606AA46-7ABC-4795-9F69-AA8AE9A876F0}"/>
              </a:ext>
            </a:extLst>
          </p:cNvPr>
          <p:cNvGraphicFramePr>
            <a:graphicFrameLocks noGrp="1"/>
          </p:cNvGraphicFramePr>
          <p:nvPr/>
        </p:nvGraphicFramePr>
        <p:xfrm>
          <a:off x="4897626" y="1875148"/>
          <a:ext cx="6937485" cy="4180203"/>
        </p:xfrm>
        <a:graphic>
          <a:graphicData uri="http://schemas.openxmlformats.org/drawingml/2006/table">
            <a:tbl>
              <a:tblPr>
                <a:tableStyleId>{5C22544A-7EE6-4342-B048-85BDC9FD1C3A}</a:tableStyleId>
              </a:tblPr>
              <a:tblGrid>
                <a:gridCol w="1568929">
                  <a:extLst>
                    <a:ext uri="{9D8B030D-6E8A-4147-A177-3AD203B41FA5}">
                      <a16:colId xmlns:a16="http://schemas.microsoft.com/office/drawing/2014/main" val="1001290039"/>
                    </a:ext>
                  </a:extLst>
                </a:gridCol>
                <a:gridCol w="2595964">
                  <a:extLst>
                    <a:ext uri="{9D8B030D-6E8A-4147-A177-3AD203B41FA5}">
                      <a16:colId xmlns:a16="http://schemas.microsoft.com/office/drawing/2014/main" val="1453292050"/>
                    </a:ext>
                  </a:extLst>
                </a:gridCol>
                <a:gridCol w="2772592">
                  <a:extLst>
                    <a:ext uri="{9D8B030D-6E8A-4147-A177-3AD203B41FA5}">
                      <a16:colId xmlns:a16="http://schemas.microsoft.com/office/drawing/2014/main" val="3992531815"/>
                    </a:ext>
                  </a:extLst>
                </a:gridCol>
              </a:tblGrid>
              <a:tr h="523638">
                <a:tc>
                  <a:txBody>
                    <a:bodyPr/>
                    <a:lstStyle/>
                    <a:p>
                      <a:pPr algn="ctr"/>
                      <a:r>
                        <a:rPr kumimoji="1" lang="ja-JP" altLang="en-US" sz="1500" b="1" baseline="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種類</a:t>
                      </a:r>
                      <a:endParaRPr kumimoji="1" lang="ja-JP" altLang="en-US" sz="1500" b="1" baseline="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3D51"/>
                    </a:solidFill>
                  </a:tcPr>
                </a:tc>
                <a:tc>
                  <a:txBody>
                    <a:bodyPr/>
                    <a:lstStyle/>
                    <a:p>
                      <a:pPr algn="ctr"/>
                      <a:r>
                        <a:rPr kumimoji="1" lang="ja-JP" altLang="en-US" sz="1500" b="1" baseline="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ゲートウェイ型</a:t>
                      </a:r>
                      <a:endParaRPr kumimoji="1" lang="ja-JP" altLang="en-US" sz="1500" b="1" baseline="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3D51"/>
                    </a:solidFill>
                  </a:tcPr>
                </a:tc>
                <a:tc>
                  <a:txBody>
                    <a:bodyPr/>
                    <a:lstStyle/>
                    <a:p>
                      <a:pPr algn="ctr"/>
                      <a:r>
                        <a:rPr kumimoji="1" lang="ja-JP" altLang="en-US" sz="1500" b="1" baseline="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インターフェイス型</a:t>
                      </a:r>
                    </a:p>
                  </a:txBody>
                  <a:tcPr marL="24000" marR="24000" marT="24000" marB="24000" anchor="ctr">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163D51"/>
                    </a:solidFill>
                  </a:tcPr>
                </a:tc>
                <a:extLst>
                  <a:ext uri="{0D108BD9-81ED-4DB2-BD59-A6C34878D82A}">
                    <a16:rowId xmlns:a16="http://schemas.microsoft.com/office/drawing/2014/main" val="98535883"/>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利用形態</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にアタッチする</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サブネット内にインター</a:t>
                      </a:r>
                      <a:br>
                        <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フェイスをアタッチする</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980086"/>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利用可能な</a:t>
                      </a:r>
                      <a:br>
                        <a:rPr kumimoji="1" lang="en-US" altLang="ja-JP"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サービス</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と</a:t>
                      </a: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DynamoDB</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複数のサービス</a:t>
                      </a:r>
                      <a:br>
                        <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2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50</a:t>
                      </a:r>
                      <a:r>
                        <a:rPr kumimoji="1" lang="ja-JP" altLang="en-US" sz="12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種類以上</a:t>
                      </a:r>
                      <a:endPar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19664699"/>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アクセス制御</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エンドポイントポリシーまたはルートテーブルで制御</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エンドポイントポリシーまたは</a:t>
                      </a:r>
                      <a:endParaRPr kumimoji="1" lang="en-US" altLang="ja-JP"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セキュリティグループで制御</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1670744"/>
                  </a:ext>
                </a:extLst>
              </a:tr>
              <a:tr h="731313">
                <a:tc>
                  <a:txBody>
                    <a:bodyPr/>
                    <a:lstStyle/>
                    <a:p>
                      <a:pPr algn="ctr"/>
                      <a:r>
                        <a:rPr kumimoji="1" lang="ja-JP" altLang="en-US" sz="1500" b="1"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接続の制約</a:t>
                      </a:r>
                      <a:endPar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オンプレや別</a:t>
                      </a: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からの</a:t>
                      </a:r>
                      <a:b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直接参照は不可</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別</a:t>
                      </a:r>
                      <a: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やオンプレから</a:t>
                      </a:r>
                      <a:br>
                        <a:rPr kumimoji="1" lang="en-US" altLang="ja-JP"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アクセス可能</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0510381"/>
                  </a:ext>
                </a:extLst>
              </a:tr>
              <a:tr h="731313">
                <a:tc>
                  <a:txBody>
                    <a:bodyPr/>
                    <a:lstStyle/>
                    <a:p>
                      <a:pPr algn="ctr"/>
                      <a:r>
                        <a:rPr kumimoji="1" lang="ja-JP" altLang="en-US" sz="1500" b="1"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冗長構成</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kumimoji="1" lang="ja-JP" altLang="en-US" sz="1500" baseline="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初期状態が冗長</a:t>
                      </a:r>
                      <a:endParaRPr kumimoji="1" lang="ja-JP" altLang="en-US" sz="1500" baseline="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kumimoji="1" lang="ja-JP" altLang="en-US" sz="1500" baseline="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利用者側で考慮</a:t>
                      </a:r>
                    </a:p>
                  </a:txBody>
                  <a:tcPr marL="24000" marR="24000" marT="24000" marB="24000"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990333"/>
                  </a:ext>
                </a:extLst>
              </a:tr>
            </a:tbl>
          </a:graphicData>
        </a:graphic>
      </p:graphicFrame>
      <p:sp>
        <p:nvSpPr>
          <p:cNvPr id="10" name="Title 1">
            <a:extLst>
              <a:ext uri="{FF2B5EF4-FFF2-40B4-BE49-F238E27FC236}">
                <a16:creationId xmlns:a16="http://schemas.microsoft.com/office/drawing/2014/main" id="{F8B1F120-4734-4987-A077-F03434B20520}"/>
              </a:ext>
            </a:extLst>
          </p:cNvPr>
          <p:cNvSpPr txBox="1">
            <a:spLocks/>
          </p:cNvSpPr>
          <p:nvPr/>
        </p:nvSpPr>
        <p:spPr>
          <a:xfrm>
            <a:off x="282038" y="1173644"/>
            <a:ext cx="4174980" cy="623147"/>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en-US" altLang="ja-JP" sz="2000">
                <a:gradFill>
                  <a:gsLst>
                    <a:gs pos="0">
                      <a:schemeClr val="bg1"/>
                    </a:gs>
                    <a:gs pos="100000">
                      <a:schemeClr val="bg1"/>
                    </a:gs>
                  </a:gsLst>
                  <a:lin ang="5400000" scaled="1"/>
                </a:gradFill>
                <a:latin typeface="Meiryo" panose="020B0604030504040204" pitchFamily="34" charset="-128"/>
                <a:ea typeface="Meiryo" panose="020B0604030504040204" pitchFamily="34" charset="-128"/>
              </a:rPr>
              <a:t>VPC</a:t>
            </a:r>
            <a:r>
              <a:rPr lang="ja-JP" altLang="en-US" sz="200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エンドポイントとは？</a:t>
            </a:r>
          </a:p>
        </p:txBody>
      </p:sp>
      <p:sp>
        <p:nvSpPr>
          <p:cNvPr id="11" name="Title 1">
            <a:extLst>
              <a:ext uri="{FF2B5EF4-FFF2-40B4-BE49-F238E27FC236}">
                <a16:creationId xmlns:a16="http://schemas.microsoft.com/office/drawing/2014/main" id="{4FE54881-9C33-4EC7-BE0C-2166052D5727}"/>
              </a:ext>
            </a:extLst>
          </p:cNvPr>
          <p:cNvSpPr txBox="1">
            <a:spLocks/>
          </p:cNvSpPr>
          <p:nvPr/>
        </p:nvSpPr>
        <p:spPr>
          <a:xfrm>
            <a:off x="4897625" y="1173644"/>
            <a:ext cx="6772818"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en-US" altLang="ja-JP"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VPC</a:t>
            </a:r>
            <a:r>
              <a:rPr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エンドポイントの種類と違い</a:t>
            </a:r>
          </a:p>
        </p:txBody>
      </p:sp>
      <p:cxnSp>
        <p:nvCxnSpPr>
          <p:cNvPr id="12" name="直線コネクタ 11">
            <a:extLst>
              <a:ext uri="{FF2B5EF4-FFF2-40B4-BE49-F238E27FC236}">
                <a16:creationId xmlns:a16="http://schemas.microsoft.com/office/drawing/2014/main" id="{B5392D4D-3796-4312-82C3-DC54F5BBF973}"/>
              </a:ext>
            </a:extLst>
          </p:cNvPr>
          <p:cNvCxnSpPr/>
          <p:nvPr/>
        </p:nvCxnSpPr>
        <p:spPr>
          <a:xfrm>
            <a:off x="4897747" y="1796791"/>
            <a:ext cx="6775055"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DD4F7DC5-BCE2-8849-B446-4FA7415C08D3}"/>
              </a:ext>
            </a:extLst>
          </p:cNvPr>
          <p:cNvSpPr>
            <a:spLocks noGrp="1"/>
          </p:cNvSpPr>
          <p:nvPr>
            <p:ph type="title"/>
          </p:nvPr>
        </p:nvSpPr>
        <p:spPr/>
        <p:txBody>
          <a:bodyPr/>
          <a:lstStyle/>
          <a:p>
            <a:r>
              <a:rPr lang="en-US" altLang="ja-JP" sz="2667" dirty="0">
                <a:gradFill>
                  <a:gsLst>
                    <a:gs pos="0">
                      <a:schemeClr val="tx1">
                        <a:lumMod val="75000"/>
                      </a:schemeClr>
                    </a:gs>
                    <a:gs pos="100000">
                      <a:schemeClr val="tx1">
                        <a:lumMod val="75000"/>
                      </a:schemeClr>
                    </a:gs>
                  </a:gsLst>
                  <a:lin ang="16200000" scaled="0"/>
                </a:gradFill>
              </a:rPr>
              <a:t>VPC</a:t>
            </a:r>
            <a:r>
              <a:rPr lang="ja-JP" altLang="en-US" sz="2667">
                <a:gradFill>
                  <a:gsLst>
                    <a:gs pos="0">
                      <a:schemeClr val="tx1">
                        <a:lumMod val="75000"/>
                      </a:schemeClr>
                    </a:gs>
                    <a:gs pos="100000">
                      <a:schemeClr val="tx1">
                        <a:lumMod val="75000"/>
                      </a:schemeClr>
                    </a:gs>
                  </a:gsLst>
                  <a:lin ang="16200000" scaled="0"/>
                </a:gradFill>
              </a:rPr>
              <a:t>エンドポイントの概要</a:t>
            </a:r>
            <a:endParaRPr lang="ja-JP" altLang="en-US" sz="2667"/>
          </a:p>
        </p:txBody>
      </p:sp>
      <p:sp>
        <p:nvSpPr>
          <p:cNvPr id="3" name="テキスト ボックス 2">
            <a:extLst>
              <a:ext uri="{FF2B5EF4-FFF2-40B4-BE49-F238E27FC236}">
                <a16:creationId xmlns:a16="http://schemas.microsoft.com/office/drawing/2014/main" id="{88E3CC89-A649-883C-3485-BE090FAD385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9794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4" name="直線コネクタ 153">
            <a:extLst>
              <a:ext uri="{FF2B5EF4-FFF2-40B4-BE49-F238E27FC236}">
                <a16:creationId xmlns:a16="http://schemas.microsoft.com/office/drawing/2014/main" id="{DEF82D00-7A6F-4BF0-8D9C-037190D9C235}"/>
              </a:ext>
            </a:extLst>
          </p:cNvPr>
          <p:cNvCxnSpPr/>
          <p:nvPr/>
        </p:nvCxnSpPr>
        <p:spPr>
          <a:xfrm>
            <a:off x="238833" y="3574723"/>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155" name="コネクタ: カギ線 10">
            <a:extLst>
              <a:ext uri="{FF2B5EF4-FFF2-40B4-BE49-F238E27FC236}">
                <a16:creationId xmlns:a16="http://schemas.microsoft.com/office/drawing/2014/main" id="{A984380D-38EF-42D0-94E1-8CEFD06E92E0}"/>
              </a:ext>
            </a:extLst>
          </p:cNvPr>
          <p:cNvCxnSpPr>
            <a:cxnSpLocks/>
            <a:stCxn id="157" idx="2"/>
            <a:endCxn id="158" idx="0"/>
          </p:cNvCxnSpPr>
          <p:nvPr/>
        </p:nvCxnSpPr>
        <p:spPr>
          <a:xfrm rot="5400000">
            <a:off x="2453285" y="1807945"/>
            <a:ext cx="270051" cy="148074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56" name="コネクタ: カギ線 40">
            <a:extLst>
              <a:ext uri="{FF2B5EF4-FFF2-40B4-BE49-F238E27FC236}">
                <a16:creationId xmlns:a16="http://schemas.microsoft.com/office/drawing/2014/main" id="{8A9B83A0-8536-4FCA-B6A6-1387F832E083}"/>
              </a:ext>
            </a:extLst>
          </p:cNvPr>
          <p:cNvCxnSpPr>
            <a:cxnSpLocks/>
            <a:stCxn id="157" idx="2"/>
            <a:endCxn id="160" idx="0"/>
          </p:cNvCxnSpPr>
          <p:nvPr/>
        </p:nvCxnSpPr>
        <p:spPr>
          <a:xfrm rot="16200000" flipH="1">
            <a:off x="3936351" y="1805625"/>
            <a:ext cx="270051" cy="1485383"/>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57" name="四角形: 角を丸くする 28">
            <a:extLst>
              <a:ext uri="{FF2B5EF4-FFF2-40B4-BE49-F238E27FC236}">
                <a16:creationId xmlns:a16="http://schemas.microsoft.com/office/drawing/2014/main" id="{7C2FAE02-B138-44F3-AA03-A06ACA9A9665}"/>
              </a:ext>
            </a:extLst>
          </p:cNvPr>
          <p:cNvSpPr/>
          <p:nvPr/>
        </p:nvSpPr>
        <p:spPr>
          <a:xfrm>
            <a:off x="2605059" y="1782930"/>
            <a:ext cx="1447251"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72000" rtlCol="0" anchor="b" anchorCtr="0"/>
          <a:lstStyle/>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ルート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（管理アカウント）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158" name="四角形: 角を丸くする 32">
            <a:extLst>
              <a:ext uri="{FF2B5EF4-FFF2-40B4-BE49-F238E27FC236}">
                <a16:creationId xmlns:a16="http://schemas.microsoft.com/office/drawing/2014/main" id="{FC12FE3C-612C-45E8-B236-AF90D12A2B5B}"/>
              </a:ext>
            </a:extLst>
          </p:cNvPr>
          <p:cNvSpPr/>
          <p:nvPr/>
        </p:nvSpPr>
        <p:spPr>
          <a:xfrm>
            <a:off x="1288109"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最重要システム</a:t>
            </a:r>
          </a:p>
        </p:txBody>
      </p:sp>
      <p:sp>
        <p:nvSpPr>
          <p:cNvPr id="159" name="四角形: 角を丸くする 34">
            <a:extLst>
              <a:ext uri="{FF2B5EF4-FFF2-40B4-BE49-F238E27FC236}">
                <a16:creationId xmlns:a16="http://schemas.microsoft.com/office/drawing/2014/main" id="{2B0AA8D6-3AC8-425C-90B5-D15F74392EC9}"/>
              </a:ext>
            </a:extLst>
          </p:cNvPr>
          <p:cNvSpPr/>
          <p:nvPr/>
        </p:nvSpPr>
        <p:spPr>
          <a:xfrm>
            <a:off x="2723018" y="2683337"/>
            <a:ext cx="1231943"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重要システム</a:t>
            </a:r>
          </a:p>
        </p:txBody>
      </p:sp>
      <p:sp>
        <p:nvSpPr>
          <p:cNvPr id="160" name="四角形: 角を丸くする 36">
            <a:extLst>
              <a:ext uri="{FF2B5EF4-FFF2-40B4-BE49-F238E27FC236}">
                <a16:creationId xmlns:a16="http://schemas.microsoft.com/office/drawing/2014/main" id="{BED6F499-EF16-44B1-9718-D7F6D5F21D95}"/>
              </a:ext>
            </a:extLst>
          </p:cNvPr>
          <p:cNvSpPr/>
          <p:nvPr/>
        </p:nvSpPr>
        <p:spPr>
          <a:xfrm>
            <a:off x="4254237"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OA</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cxnSp>
        <p:nvCxnSpPr>
          <p:cNvPr id="161" name="直線コネクタ 160">
            <a:extLst>
              <a:ext uri="{FF2B5EF4-FFF2-40B4-BE49-F238E27FC236}">
                <a16:creationId xmlns:a16="http://schemas.microsoft.com/office/drawing/2014/main" id="{CA606F94-BC4B-4236-AB52-ED763CA286A8}"/>
              </a:ext>
            </a:extLst>
          </p:cNvPr>
          <p:cNvCxnSpPr>
            <a:cxnSpLocks/>
            <a:stCxn id="159" idx="0"/>
            <a:endCxn id="157" idx="2"/>
          </p:cNvCxnSpPr>
          <p:nvPr/>
        </p:nvCxnSpPr>
        <p:spPr>
          <a:xfrm flipH="1" flipV="1">
            <a:off x="3328684" y="2413285"/>
            <a:ext cx="10304" cy="270051"/>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直線コネクタ 161">
            <a:extLst>
              <a:ext uri="{FF2B5EF4-FFF2-40B4-BE49-F238E27FC236}">
                <a16:creationId xmlns:a16="http://schemas.microsoft.com/office/drawing/2014/main" id="{0CB87678-0C60-5D40-9103-5235E261F32F}"/>
              </a:ext>
            </a:extLst>
          </p:cNvPr>
          <p:cNvCxnSpPr/>
          <p:nvPr/>
        </p:nvCxnSpPr>
        <p:spPr>
          <a:xfrm>
            <a:off x="238833" y="4841620"/>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163" name="四角形: 角を丸くする 32">
            <a:extLst>
              <a:ext uri="{FF2B5EF4-FFF2-40B4-BE49-F238E27FC236}">
                <a16:creationId xmlns:a16="http://schemas.microsoft.com/office/drawing/2014/main" id="{D2E54906-1DE8-8E43-9A89-6CFE18B1FEC1}"/>
              </a:ext>
            </a:extLst>
          </p:cNvPr>
          <p:cNvSpPr/>
          <p:nvPr/>
        </p:nvSpPr>
        <p:spPr>
          <a:xfrm>
            <a:off x="1524917"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XX</a:t>
            </a:r>
            <a:r>
              <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64" name="四角形: 角を丸くする 34">
            <a:extLst>
              <a:ext uri="{FF2B5EF4-FFF2-40B4-BE49-F238E27FC236}">
                <a16:creationId xmlns:a16="http://schemas.microsoft.com/office/drawing/2014/main" id="{6595EF03-81E4-F247-BD76-F1DBDBC96C9A}"/>
              </a:ext>
            </a:extLst>
          </p:cNvPr>
          <p:cNvSpPr/>
          <p:nvPr/>
        </p:nvSpPr>
        <p:spPr>
          <a:xfrm>
            <a:off x="3003973"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YY</a:t>
            </a:r>
            <a:r>
              <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65" name="四角形: 角を丸くする 36">
            <a:extLst>
              <a:ext uri="{FF2B5EF4-FFF2-40B4-BE49-F238E27FC236}">
                <a16:creationId xmlns:a16="http://schemas.microsoft.com/office/drawing/2014/main" id="{037FA2E8-9D44-234B-9AE4-270BDA6156FB}"/>
              </a:ext>
            </a:extLst>
          </p:cNvPr>
          <p:cNvSpPr/>
          <p:nvPr/>
        </p:nvSpPr>
        <p:spPr>
          <a:xfrm>
            <a:off x="4482273"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XX</a:t>
            </a:r>
            <a:r>
              <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cxnSp>
        <p:nvCxnSpPr>
          <p:cNvPr id="166" name="コネクタ: カギ線 10">
            <a:extLst>
              <a:ext uri="{FF2B5EF4-FFF2-40B4-BE49-F238E27FC236}">
                <a16:creationId xmlns:a16="http://schemas.microsoft.com/office/drawing/2014/main" id="{A6A42A80-44BB-5249-AF6C-88840E7C529A}"/>
              </a:ext>
            </a:extLst>
          </p:cNvPr>
          <p:cNvCxnSpPr>
            <a:cxnSpLocks/>
            <a:stCxn id="158" idx="2"/>
            <a:endCxn id="163" idx="0"/>
          </p:cNvCxnSpPr>
          <p:nvPr/>
        </p:nvCxnSpPr>
        <p:spPr>
          <a:xfrm rot="16200000" flipH="1">
            <a:off x="1643690" y="3517948"/>
            <a:ext cx="645311" cy="236809"/>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67" name="コネクタ: カギ線 10">
            <a:extLst>
              <a:ext uri="{FF2B5EF4-FFF2-40B4-BE49-F238E27FC236}">
                <a16:creationId xmlns:a16="http://schemas.microsoft.com/office/drawing/2014/main" id="{BB0DE286-AA97-FF4B-8CD9-3F5587D5C298}"/>
              </a:ext>
            </a:extLst>
          </p:cNvPr>
          <p:cNvCxnSpPr>
            <a:cxnSpLocks/>
            <a:stCxn id="158" idx="2"/>
            <a:endCxn id="164" idx="0"/>
          </p:cNvCxnSpPr>
          <p:nvPr/>
        </p:nvCxnSpPr>
        <p:spPr>
          <a:xfrm rot="16200000" flipH="1">
            <a:off x="2383218" y="2778420"/>
            <a:ext cx="645311" cy="171586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68" name="コネクタ: カギ線 10">
            <a:extLst>
              <a:ext uri="{FF2B5EF4-FFF2-40B4-BE49-F238E27FC236}">
                <a16:creationId xmlns:a16="http://schemas.microsoft.com/office/drawing/2014/main" id="{DD1C92CB-8147-B043-9F84-E90FF9C326F4}"/>
              </a:ext>
            </a:extLst>
          </p:cNvPr>
          <p:cNvCxnSpPr>
            <a:cxnSpLocks/>
            <a:stCxn id="158" idx="2"/>
            <a:endCxn id="165" idx="0"/>
          </p:cNvCxnSpPr>
          <p:nvPr/>
        </p:nvCxnSpPr>
        <p:spPr>
          <a:xfrm rot="16200000" flipH="1">
            <a:off x="3122370" y="2039269"/>
            <a:ext cx="645311" cy="3194167"/>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69" name="四角形: 角を丸くする 32">
            <a:extLst>
              <a:ext uri="{FF2B5EF4-FFF2-40B4-BE49-F238E27FC236}">
                <a16:creationId xmlns:a16="http://schemas.microsoft.com/office/drawing/2014/main" id="{C172CE7B-B5A0-0040-9C3F-D34237C08036}"/>
              </a:ext>
            </a:extLst>
          </p:cNvPr>
          <p:cNvSpPr/>
          <p:nvPr/>
        </p:nvSpPr>
        <p:spPr>
          <a:xfrm>
            <a:off x="1779273" y="579430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A</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170" name="四角形: 角を丸くする 34">
            <a:extLst>
              <a:ext uri="{FF2B5EF4-FFF2-40B4-BE49-F238E27FC236}">
                <a16:creationId xmlns:a16="http://schemas.microsoft.com/office/drawing/2014/main" id="{C3C22A98-1364-6944-9BD2-8C0B2E57B643}"/>
              </a:ext>
            </a:extLst>
          </p:cNvPr>
          <p:cNvSpPr/>
          <p:nvPr/>
        </p:nvSpPr>
        <p:spPr>
          <a:xfrm>
            <a:off x="3258329" y="579430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B</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171" name="四角形: 角を丸くする 36">
            <a:extLst>
              <a:ext uri="{FF2B5EF4-FFF2-40B4-BE49-F238E27FC236}">
                <a16:creationId xmlns:a16="http://schemas.microsoft.com/office/drawing/2014/main" id="{A95942A5-EABE-B14C-993F-7BF92092405F}"/>
              </a:ext>
            </a:extLst>
          </p:cNvPr>
          <p:cNvSpPr/>
          <p:nvPr/>
        </p:nvSpPr>
        <p:spPr>
          <a:xfrm>
            <a:off x="4736629" y="579430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C</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cxnSp>
        <p:nvCxnSpPr>
          <p:cNvPr id="172" name="コネクタ: カギ線 10">
            <a:extLst>
              <a:ext uri="{FF2B5EF4-FFF2-40B4-BE49-F238E27FC236}">
                <a16:creationId xmlns:a16="http://schemas.microsoft.com/office/drawing/2014/main" id="{3F06DD94-2119-7E47-AB35-7AF3108C5C2D}"/>
              </a:ext>
            </a:extLst>
          </p:cNvPr>
          <p:cNvCxnSpPr>
            <a:cxnSpLocks/>
            <a:stCxn id="189" idx="2"/>
            <a:endCxn id="169" idx="0"/>
          </p:cNvCxnSpPr>
          <p:nvPr/>
        </p:nvCxnSpPr>
        <p:spPr>
          <a:xfrm rot="16200000" flipH="1">
            <a:off x="2094794" y="5549989"/>
            <a:ext cx="226423" cy="262203"/>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73" name="コネクタ: カギ線 10">
            <a:extLst>
              <a:ext uri="{FF2B5EF4-FFF2-40B4-BE49-F238E27FC236}">
                <a16:creationId xmlns:a16="http://schemas.microsoft.com/office/drawing/2014/main" id="{A65D92B4-E158-0F48-A904-92D0BC713E1D}"/>
              </a:ext>
            </a:extLst>
          </p:cNvPr>
          <p:cNvCxnSpPr>
            <a:cxnSpLocks/>
            <a:stCxn id="189" idx="2"/>
            <a:endCxn id="170" idx="0"/>
          </p:cNvCxnSpPr>
          <p:nvPr/>
        </p:nvCxnSpPr>
        <p:spPr>
          <a:xfrm rot="16200000" flipH="1">
            <a:off x="2834321" y="4810461"/>
            <a:ext cx="226423" cy="1741259"/>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74" name="コネクタ: カギ線 10">
            <a:extLst>
              <a:ext uri="{FF2B5EF4-FFF2-40B4-BE49-F238E27FC236}">
                <a16:creationId xmlns:a16="http://schemas.microsoft.com/office/drawing/2014/main" id="{FE02E2CF-594D-254B-9957-9BACBDF80184}"/>
              </a:ext>
            </a:extLst>
          </p:cNvPr>
          <p:cNvCxnSpPr>
            <a:cxnSpLocks/>
            <a:stCxn id="189" idx="2"/>
            <a:endCxn id="171" idx="0"/>
          </p:cNvCxnSpPr>
          <p:nvPr/>
        </p:nvCxnSpPr>
        <p:spPr>
          <a:xfrm rot="16200000" flipH="1">
            <a:off x="3573471" y="4071309"/>
            <a:ext cx="226423" cy="3219560"/>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75" name="テキスト ボックス 174">
            <a:extLst>
              <a:ext uri="{FF2B5EF4-FFF2-40B4-BE49-F238E27FC236}">
                <a16:creationId xmlns:a16="http://schemas.microsoft.com/office/drawing/2014/main" id="{F68DDCFE-2D16-FF4D-BDEB-D33CEAF852CA}"/>
              </a:ext>
            </a:extLst>
          </p:cNvPr>
          <p:cNvSpPr txBox="1"/>
          <p:nvPr/>
        </p:nvSpPr>
        <p:spPr>
          <a:xfrm>
            <a:off x="89694" y="2721098"/>
            <a:ext cx="1364945" cy="707694"/>
          </a:xfrm>
          <a:prstGeom prst="rect">
            <a:avLst/>
          </a:prstGeom>
          <a:noFill/>
        </p:spPr>
        <p:txBody>
          <a:bodyPr wrap="square" lIns="48000" rIns="48000" rtlCol="0">
            <a:spAutoFit/>
          </a:bodyPr>
          <a:lstStyle/>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第一階層</a:t>
            </a:r>
            <a:endParaRPr lang="en-US" altLang="ja-JP" sz="1333"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組織単位</a:t>
            </a:r>
            <a:br>
              <a:rPr lang="en-US" altLang="ja-JP" sz="1333" dirty="0">
                <a:solidFill>
                  <a:srgbClr val="232F3E">
                    <a:lumMod val="75000"/>
                  </a:srgbClr>
                </a:solidFill>
                <a:latin typeface="Meiryo" panose="020B0604030504040204" pitchFamily="34" charset="-128"/>
                <a:ea typeface="Meiryo" panose="020B0604030504040204" pitchFamily="34" charset="-128"/>
              </a:rPr>
            </a:br>
            <a:r>
              <a:rPr lang="ja-JP" altLang="en-US" sz="1333" dirty="0">
                <a:solidFill>
                  <a:srgbClr val="232F3E">
                    <a:lumMod val="75000"/>
                  </a:srgbClr>
                </a:solidFill>
                <a:latin typeface="Meiryo" panose="020B0604030504040204" pitchFamily="34" charset="-128"/>
                <a:ea typeface="Meiryo" panose="020B0604030504040204" pitchFamily="34" charset="-128"/>
              </a:rPr>
              <a:t>（環境種別）</a:t>
            </a:r>
          </a:p>
        </p:txBody>
      </p:sp>
      <p:sp>
        <p:nvSpPr>
          <p:cNvPr id="176" name="テキスト ボックス 175">
            <a:extLst>
              <a:ext uri="{FF2B5EF4-FFF2-40B4-BE49-F238E27FC236}">
                <a16:creationId xmlns:a16="http://schemas.microsoft.com/office/drawing/2014/main" id="{188A5548-7480-4D40-A014-FC40741F28E8}"/>
              </a:ext>
            </a:extLst>
          </p:cNvPr>
          <p:cNvSpPr txBox="1"/>
          <p:nvPr/>
        </p:nvSpPr>
        <p:spPr>
          <a:xfrm>
            <a:off x="89694" y="5907964"/>
            <a:ext cx="1364945" cy="297454"/>
          </a:xfrm>
          <a:prstGeom prst="rect">
            <a:avLst/>
          </a:prstGeom>
          <a:noFill/>
        </p:spPr>
        <p:txBody>
          <a:bodyPr wrap="square" lIns="48000" rIns="48000" rtlCol="0">
            <a:spAutoFit/>
          </a:bodyPr>
          <a:lstStyle/>
          <a:p>
            <a:pPr algn="ctr" defTabSz="914377"/>
            <a:r>
              <a:rPr lang="ja-JP" altLang="en-US" sz="1333">
                <a:solidFill>
                  <a:srgbClr val="232F3E">
                    <a:lumMod val="75000"/>
                  </a:srgbClr>
                </a:solidFill>
                <a:latin typeface="Meiryo" panose="020B0604030504040204" pitchFamily="34" charset="-128"/>
                <a:ea typeface="Meiryo" panose="020B0604030504040204" pitchFamily="34" charset="-128"/>
              </a:rPr>
              <a:t>アカウント</a:t>
            </a:r>
          </a:p>
        </p:txBody>
      </p:sp>
      <p:sp>
        <p:nvSpPr>
          <p:cNvPr id="177" name="テキスト ボックス 176">
            <a:extLst>
              <a:ext uri="{FF2B5EF4-FFF2-40B4-BE49-F238E27FC236}">
                <a16:creationId xmlns:a16="http://schemas.microsoft.com/office/drawing/2014/main" id="{2268A9A9-1019-A44E-BDFD-CEE616C9B912}"/>
              </a:ext>
            </a:extLst>
          </p:cNvPr>
          <p:cNvSpPr txBox="1"/>
          <p:nvPr/>
        </p:nvSpPr>
        <p:spPr>
          <a:xfrm>
            <a:off x="3079201" y="3326933"/>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sp>
        <p:nvSpPr>
          <p:cNvPr id="178" name="テキスト ボックス 177">
            <a:extLst>
              <a:ext uri="{FF2B5EF4-FFF2-40B4-BE49-F238E27FC236}">
                <a16:creationId xmlns:a16="http://schemas.microsoft.com/office/drawing/2014/main" id="{B678B390-A80A-844C-9710-EA503EAAC66D}"/>
              </a:ext>
            </a:extLst>
          </p:cNvPr>
          <p:cNvSpPr txBox="1"/>
          <p:nvPr/>
        </p:nvSpPr>
        <p:spPr>
          <a:xfrm>
            <a:off x="4556173" y="3313693"/>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cxnSp>
        <p:nvCxnSpPr>
          <p:cNvPr id="179" name="直線コネクタ 178">
            <a:extLst>
              <a:ext uri="{FF2B5EF4-FFF2-40B4-BE49-F238E27FC236}">
                <a16:creationId xmlns:a16="http://schemas.microsoft.com/office/drawing/2014/main" id="{35C6F5A3-83B3-C741-9FFB-E24A80E58126}"/>
              </a:ext>
            </a:extLst>
          </p:cNvPr>
          <p:cNvCxnSpPr>
            <a:cxnSpLocks/>
          </p:cNvCxnSpPr>
          <p:nvPr/>
        </p:nvCxnSpPr>
        <p:spPr>
          <a:xfrm flipV="1">
            <a:off x="3556192" y="4586680"/>
            <a:ext cx="0" cy="13156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0" name="テキスト ボックス 179">
            <a:extLst>
              <a:ext uri="{FF2B5EF4-FFF2-40B4-BE49-F238E27FC236}">
                <a16:creationId xmlns:a16="http://schemas.microsoft.com/office/drawing/2014/main" id="{4FEADD26-1BCD-5540-B105-6E0B57FC6ED4}"/>
              </a:ext>
            </a:extLst>
          </p:cNvPr>
          <p:cNvSpPr txBox="1"/>
          <p:nvPr/>
        </p:nvSpPr>
        <p:spPr>
          <a:xfrm>
            <a:off x="3299629" y="4599921"/>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cxnSp>
        <p:nvCxnSpPr>
          <p:cNvPr id="181" name="直線コネクタ 180">
            <a:extLst>
              <a:ext uri="{FF2B5EF4-FFF2-40B4-BE49-F238E27FC236}">
                <a16:creationId xmlns:a16="http://schemas.microsoft.com/office/drawing/2014/main" id="{62754934-D4BC-1147-BC04-CE21CAFA8D45}"/>
              </a:ext>
            </a:extLst>
          </p:cNvPr>
          <p:cNvCxnSpPr>
            <a:cxnSpLocks/>
          </p:cNvCxnSpPr>
          <p:nvPr/>
        </p:nvCxnSpPr>
        <p:spPr>
          <a:xfrm flipV="1">
            <a:off x="5033164" y="4579419"/>
            <a:ext cx="0" cy="11960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82" name="テキスト ボックス 181">
            <a:extLst>
              <a:ext uri="{FF2B5EF4-FFF2-40B4-BE49-F238E27FC236}">
                <a16:creationId xmlns:a16="http://schemas.microsoft.com/office/drawing/2014/main" id="{8C7E61B2-4FA4-ED49-B153-36B0F3A7F63B}"/>
              </a:ext>
            </a:extLst>
          </p:cNvPr>
          <p:cNvSpPr txBox="1"/>
          <p:nvPr/>
        </p:nvSpPr>
        <p:spPr>
          <a:xfrm>
            <a:off x="4776602" y="4602538"/>
            <a:ext cx="528349" cy="317103"/>
          </a:xfrm>
          <a:prstGeom prst="rect">
            <a:avLst/>
          </a:prstGeom>
          <a:noFill/>
        </p:spPr>
        <p:txBody>
          <a:bodyPr wrap="none" rtlCol="0">
            <a:no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sp>
        <p:nvSpPr>
          <p:cNvPr id="183" name="正方形/長方形 182">
            <a:extLst>
              <a:ext uri="{FF2B5EF4-FFF2-40B4-BE49-F238E27FC236}">
                <a16:creationId xmlns:a16="http://schemas.microsoft.com/office/drawing/2014/main" id="{95E2CA1B-4695-0245-8B98-F4460AF7B04E}"/>
              </a:ext>
            </a:extLst>
          </p:cNvPr>
          <p:cNvSpPr/>
          <p:nvPr/>
        </p:nvSpPr>
        <p:spPr>
          <a:xfrm>
            <a:off x="335639" y="1048605"/>
            <a:ext cx="11627759" cy="436703"/>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77"/>
            <a:r>
              <a:rPr lang="en-US" altLang="ja-JP" sz="2000" dirty="0">
                <a:gradFill>
                  <a:gsLst>
                    <a:gs pos="0">
                      <a:srgbClr val="FFFFFF"/>
                    </a:gs>
                    <a:gs pos="100000">
                      <a:srgbClr val="FFFFFF"/>
                    </a:gs>
                  </a:gsLst>
                  <a:lin ang="16200000" scaled="0"/>
                </a:gradFill>
                <a:latin typeface="Meiryo" panose="020B0604030504040204" pitchFamily="34" charset="-128"/>
                <a:ea typeface="Meiryo" panose="020B0604030504040204" pitchFamily="34" charset="-128"/>
              </a:rPr>
              <a:t>OU</a:t>
            </a:r>
            <a:r>
              <a:rPr lang="ja-JP" altLang="en-US" sz="2000" dirty="0">
                <a:gradFill>
                  <a:gsLst>
                    <a:gs pos="0">
                      <a:srgbClr val="FFFFFF"/>
                    </a:gs>
                    <a:gs pos="100000">
                      <a:srgbClr val="FFFFFF"/>
                    </a:gs>
                  </a:gsLst>
                  <a:lin ang="16200000" scaled="0"/>
                </a:gradFill>
                <a:latin typeface="Meiryo" panose="020B0604030504040204" pitchFamily="34" charset="-128"/>
                <a:ea typeface="Meiryo" panose="020B0604030504040204" pitchFamily="34" charset="-128"/>
              </a:rPr>
              <a:t>アンチパターン</a:t>
            </a:r>
          </a:p>
        </p:txBody>
      </p:sp>
      <p:pic>
        <p:nvPicPr>
          <p:cNvPr id="184" name="図 183">
            <a:extLst>
              <a:ext uri="{FF2B5EF4-FFF2-40B4-BE49-F238E27FC236}">
                <a16:creationId xmlns:a16="http://schemas.microsoft.com/office/drawing/2014/main" id="{32526063-96B3-564D-AADE-4DA3F66D80EE}"/>
              </a:ext>
            </a:extLst>
          </p:cNvPr>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a:xfrm>
            <a:off x="3182240" y="2131487"/>
            <a:ext cx="305936" cy="305936"/>
          </a:xfrm>
          <a:prstGeom prst="rect">
            <a:avLst/>
          </a:prstGeom>
        </p:spPr>
      </p:pic>
      <p:pic>
        <p:nvPicPr>
          <p:cNvPr id="185" name="図 184">
            <a:extLst>
              <a:ext uri="{FF2B5EF4-FFF2-40B4-BE49-F238E27FC236}">
                <a16:creationId xmlns:a16="http://schemas.microsoft.com/office/drawing/2014/main" id="{49F59D02-AED8-F546-9B9F-D1603FA376E9}"/>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776479" y="5787260"/>
            <a:ext cx="302816" cy="302816"/>
          </a:xfrm>
          <a:prstGeom prst="rect">
            <a:avLst/>
          </a:prstGeom>
        </p:spPr>
      </p:pic>
      <p:pic>
        <p:nvPicPr>
          <p:cNvPr id="186" name="図 185">
            <a:extLst>
              <a:ext uri="{FF2B5EF4-FFF2-40B4-BE49-F238E27FC236}">
                <a16:creationId xmlns:a16="http://schemas.microsoft.com/office/drawing/2014/main" id="{D107082D-D562-6440-88F9-02C2C3340059}"/>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3253567" y="5787715"/>
            <a:ext cx="302816" cy="302816"/>
          </a:xfrm>
          <a:prstGeom prst="rect">
            <a:avLst/>
          </a:prstGeom>
        </p:spPr>
      </p:pic>
      <p:pic>
        <p:nvPicPr>
          <p:cNvPr id="187" name="図 186">
            <a:extLst>
              <a:ext uri="{FF2B5EF4-FFF2-40B4-BE49-F238E27FC236}">
                <a16:creationId xmlns:a16="http://schemas.microsoft.com/office/drawing/2014/main" id="{BA781A3A-A1E3-BD4B-87EB-4F88E053885F}"/>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4737147" y="5797436"/>
            <a:ext cx="302816" cy="302816"/>
          </a:xfrm>
          <a:prstGeom prst="rect">
            <a:avLst/>
          </a:prstGeom>
        </p:spPr>
      </p:pic>
      <p:sp>
        <p:nvSpPr>
          <p:cNvPr id="188" name="テキスト ボックス 187">
            <a:extLst>
              <a:ext uri="{FF2B5EF4-FFF2-40B4-BE49-F238E27FC236}">
                <a16:creationId xmlns:a16="http://schemas.microsoft.com/office/drawing/2014/main" id="{5791FE39-8D7B-8543-AD84-5F2C638E9806}"/>
              </a:ext>
            </a:extLst>
          </p:cNvPr>
          <p:cNvSpPr txBox="1"/>
          <p:nvPr/>
        </p:nvSpPr>
        <p:spPr>
          <a:xfrm>
            <a:off x="89694" y="4833588"/>
            <a:ext cx="1364945" cy="707694"/>
          </a:xfrm>
          <a:prstGeom prst="rect">
            <a:avLst/>
          </a:prstGeom>
          <a:noFill/>
        </p:spPr>
        <p:txBody>
          <a:bodyPr wrap="square" lIns="48000" rIns="48000" rtlCol="0">
            <a:spAutoFit/>
          </a:bodyPr>
          <a:lstStyle/>
          <a:p>
            <a:pPr algn="ctr" defTabSz="914377"/>
            <a:r>
              <a:rPr lang="ja-JP" altLang="en-US" sz="1333">
                <a:solidFill>
                  <a:srgbClr val="232F3E">
                    <a:lumMod val="75000"/>
                  </a:srgbClr>
                </a:solidFill>
                <a:latin typeface="Meiryo" panose="020B0604030504040204" pitchFamily="34" charset="-128"/>
                <a:ea typeface="Meiryo" panose="020B0604030504040204" pitchFamily="34" charset="-128"/>
              </a:rPr>
              <a:t>第三階層</a:t>
            </a:r>
            <a:endParaRPr lang="en-US" altLang="ja-JP" sz="1333"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333">
                <a:solidFill>
                  <a:srgbClr val="232F3E">
                    <a:lumMod val="75000"/>
                  </a:srgbClr>
                </a:solidFill>
                <a:latin typeface="Meiryo" panose="020B0604030504040204" pitchFamily="34" charset="-128"/>
                <a:ea typeface="Meiryo" panose="020B0604030504040204" pitchFamily="34" charset="-128"/>
              </a:rPr>
              <a:t>組織単位</a:t>
            </a:r>
            <a:br>
              <a:rPr lang="en-US" altLang="ja-JP" sz="1333" dirty="0">
                <a:solidFill>
                  <a:srgbClr val="232F3E">
                    <a:lumMod val="75000"/>
                  </a:srgbClr>
                </a:solidFill>
                <a:latin typeface="Meiryo" panose="020B0604030504040204" pitchFamily="34" charset="-128"/>
                <a:ea typeface="Meiryo" panose="020B0604030504040204" pitchFamily="34" charset="-128"/>
              </a:rPr>
            </a:br>
            <a:r>
              <a:rPr lang="ja-JP" altLang="en-US" sz="1333">
                <a:solidFill>
                  <a:srgbClr val="232F3E">
                    <a:lumMod val="75000"/>
                  </a:srgbClr>
                </a:solidFill>
                <a:latin typeface="Meiryo" panose="020B0604030504040204" pitchFamily="34" charset="-128"/>
                <a:ea typeface="Meiryo" panose="020B0604030504040204" pitchFamily="34" charset="-128"/>
              </a:rPr>
              <a:t>（組織別）</a:t>
            </a:r>
          </a:p>
        </p:txBody>
      </p:sp>
      <p:sp>
        <p:nvSpPr>
          <p:cNvPr id="189" name="四角形: 角を丸くする 32">
            <a:extLst>
              <a:ext uri="{FF2B5EF4-FFF2-40B4-BE49-F238E27FC236}">
                <a16:creationId xmlns:a16="http://schemas.microsoft.com/office/drawing/2014/main" id="{0D0B40A7-E5D3-C146-AD50-72E434B3D292}"/>
              </a:ext>
            </a:extLst>
          </p:cNvPr>
          <p:cNvSpPr/>
          <p:nvPr/>
        </p:nvSpPr>
        <p:spPr>
          <a:xfrm>
            <a:off x="1517069" y="493752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〇〇部</a:t>
            </a:r>
            <a:endPar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△△課</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cxnSp>
        <p:nvCxnSpPr>
          <p:cNvPr id="190" name="直線コネクタ 189">
            <a:extLst>
              <a:ext uri="{FF2B5EF4-FFF2-40B4-BE49-F238E27FC236}">
                <a16:creationId xmlns:a16="http://schemas.microsoft.com/office/drawing/2014/main" id="{5F48EBB4-6AFE-7644-B9CF-E440FD62B43A}"/>
              </a:ext>
            </a:extLst>
          </p:cNvPr>
          <p:cNvCxnSpPr>
            <a:cxnSpLocks/>
            <a:stCxn id="189" idx="0"/>
            <a:endCxn id="163" idx="2"/>
          </p:cNvCxnSpPr>
          <p:nvPr/>
        </p:nvCxnSpPr>
        <p:spPr>
          <a:xfrm flipV="1">
            <a:off x="2076899" y="4589363"/>
            <a:ext cx="7848" cy="34816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1" name="直線コネクタ 190">
            <a:extLst>
              <a:ext uri="{FF2B5EF4-FFF2-40B4-BE49-F238E27FC236}">
                <a16:creationId xmlns:a16="http://schemas.microsoft.com/office/drawing/2014/main" id="{F842C1E6-EF8F-2C48-ADB8-1D551F542B60}"/>
              </a:ext>
            </a:extLst>
          </p:cNvPr>
          <p:cNvCxnSpPr/>
          <p:nvPr/>
        </p:nvCxnSpPr>
        <p:spPr>
          <a:xfrm>
            <a:off x="238833" y="5695360"/>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192" name="コネクタ: カギ線 10">
            <a:extLst>
              <a:ext uri="{FF2B5EF4-FFF2-40B4-BE49-F238E27FC236}">
                <a16:creationId xmlns:a16="http://schemas.microsoft.com/office/drawing/2014/main" id="{B8489A52-3364-9146-919A-0FCDF6F5F271}"/>
              </a:ext>
            </a:extLst>
          </p:cNvPr>
          <p:cNvCxnSpPr>
            <a:cxnSpLocks/>
            <a:stCxn id="194" idx="2"/>
            <a:endCxn id="195" idx="0"/>
          </p:cNvCxnSpPr>
          <p:nvPr/>
        </p:nvCxnSpPr>
        <p:spPr>
          <a:xfrm rot="5400000">
            <a:off x="8321015" y="1807942"/>
            <a:ext cx="270051" cy="148074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193" name="コネクタ: カギ線 40">
            <a:extLst>
              <a:ext uri="{FF2B5EF4-FFF2-40B4-BE49-F238E27FC236}">
                <a16:creationId xmlns:a16="http://schemas.microsoft.com/office/drawing/2014/main" id="{B4739387-2A5F-6F46-B38A-9D78E7376D3D}"/>
              </a:ext>
            </a:extLst>
          </p:cNvPr>
          <p:cNvCxnSpPr>
            <a:cxnSpLocks/>
            <a:stCxn id="194" idx="2"/>
            <a:endCxn id="197" idx="0"/>
          </p:cNvCxnSpPr>
          <p:nvPr/>
        </p:nvCxnSpPr>
        <p:spPr>
          <a:xfrm rot="16200000" flipH="1">
            <a:off x="9804075" y="1805622"/>
            <a:ext cx="270051" cy="1485383"/>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194" name="四角形: 角を丸くする 28">
            <a:extLst>
              <a:ext uri="{FF2B5EF4-FFF2-40B4-BE49-F238E27FC236}">
                <a16:creationId xmlns:a16="http://schemas.microsoft.com/office/drawing/2014/main" id="{A560DD3F-BF10-EB46-B6AD-F57284E3AC7D}"/>
              </a:ext>
            </a:extLst>
          </p:cNvPr>
          <p:cNvSpPr/>
          <p:nvPr/>
        </p:nvSpPr>
        <p:spPr>
          <a:xfrm>
            <a:off x="8472785" y="1782930"/>
            <a:ext cx="1447251"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72000" rtlCol="0" anchor="b" anchorCtr="0"/>
          <a:lstStyle/>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ルート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（管理アカウント）</a:t>
            </a:r>
            <a:endPar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195" name="四角形: 角を丸くする 32">
            <a:extLst>
              <a:ext uri="{FF2B5EF4-FFF2-40B4-BE49-F238E27FC236}">
                <a16:creationId xmlns:a16="http://schemas.microsoft.com/office/drawing/2014/main" id="{1423CABB-4A1A-B746-8FC6-3371A4077366}"/>
              </a:ext>
            </a:extLst>
          </p:cNvPr>
          <p:cNvSpPr/>
          <p:nvPr/>
        </p:nvSpPr>
        <p:spPr>
          <a:xfrm>
            <a:off x="7155833"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EC2</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96" name="四角形: 角を丸くする 34">
            <a:extLst>
              <a:ext uri="{FF2B5EF4-FFF2-40B4-BE49-F238E27FC236}">
                <a16:creationId xmlns:a16="http://schemas.microsoft.com/office/drawing/2014/main" id="{24539642-B1E3-0342-908F-C6A2B1D7D038}"/>
              </a:ext>
            </a:extLst>
          </p:cNvPr>
          <p:cNvSpPr/>
          <p:nvPr/>
        </p:nvSpPr>
        <p:spPr>
          <a:xfrm>
            <a:off x="8643661"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RDS</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sp>
        <p:nvSpPr>
          <p:cNvPr id="197" name="四角形: 角を丸くする 36">
            <a:extLst>
              <a:ext uri="{FF2B5EF4-FFF2-40B4-BE49-F238E27FC236}">
                <a16:creationId xmlns:a16="http://schemas.microsoft.com/office/drawing/2014/main" id="{1A21A170-D2D0-9842-8E27-75B2534E5066}"/>
              </a:ext>
            </a:extLst>
          </p:cNvPr>
          <p:cNvSpPr/>
          <p:nvPr/>
        </p:nvSpPr>
        <p:spPr>
          <a:xfrm>
            <a:off x="10121961" y="2683337"/>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OA</a:t>
            </a:r>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系</a:t>
            </a:r>
          </a:p>
        </p:txBody>
      </p:sp>
      <p:cxnSp>
        <p:nvCxnSpPr>
          <p:cNvPr id="198" name="直線コネクタ 197">
            <a:extLst>
              <a:ext uri="{FF2B5EF4-FFF2-40B4-BE49-F238E27FC236}">
                <a16:creationId xmlns:a16="http://schemas.microsoft.com/office/drawing/2014/main" id="{09015D82-0BD6-E742-906F-33688ED44A86}"/>
              </a:ext>
            </a:extLst>
          </p:cNvPr>
          <p:cNvCxnSpPr>
            <a:cxnSpLocks/>
            <a:stCxn id="196" idx="0"/>
            <a:endCxn id="194" idx="2"/>
          </p:cNvCxnSpPr>
          <p:nvPr/>
        </p:nvCxnSpPr>
        <p:spPr>
          <a:xfrm flipH="1" flipV="1">
            <a:off x="9196411" y="2413285"/>
            <a:ext cx="7083" cy="270051"/>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99" name="四角形: 角を丸くする 32">
            <a:extLst>
              <a:ext uri="{FF2B5EF4-FFF2-40B4-BE49-F238E27FC236}">
                <a16:creationId xmlns:a16="http://schemas.microsoft.com/office/drawing/2014/main" id="{F8FAE193-0AE3-5145-B775-6C4BF3CD3D5D}"/>
              </a:ext>
            </a:extLst>
          </p:cNvPr>
          <p:cNvSpPr/>
          <p:nvPr/>
        </p:nvSpPr>
        <p:spPr>
          <a:xfrm>
            <a:off x="7392645"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en-US" altLang="ja-JP"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VIP</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00" name="四角形: 角を丸くする 34">
            <a:extLst>
              <a:ext uri="{FF2B5EF4-FFF2-40B4-BE49-F238E27FC236}">
                <a16:creationId xmlns:a16="http://schemas.microsoft.com/office/drawing/2014/main" id="{3C5B08FB-3D37-084B-B9A5-830F8B843289}"/>
              </a:ext>
            </a:extLst>
          </p:cNvPr>
          <p:cNvSpPr/>
          <p:nvPr/>
        </p:nvSpPr>
        <p:spPr>
          <a:xfrm>
            <a:off x="8871701"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開発部門</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01" name="四角形: 角を丸くする 36">
            <a:extLst>
              <a:ext uri="{FF2B5EF4-FFF2-40B4-BE49-F238E27FC236}">
                <a16:creationId xmlns:a16="http://schemas.microsoft.com/office/drawing/2014/main" id="{D9A34841-50F2-B741-982F-3947D03B7F87}"/>
              </a:ext>
            </a:extLst>
          </p:cNvPr>
          <p:cNvSpPr/>
          <p:nvPr/>
        </p:nvSpPr>
        <p:spPr>
          <a:xfrm>
            <a:off x="10350001" y="3959005"/>
            <a:ext cx="1119659" cy="630359"/>
          </a:xfrm>
          <a:prstGeom prst="round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nchorCtr="0"/>
          <a:lstStyle/>
          <a:p>
            <a:pPr algn="ctr" defTabSz="914377"/>
            <a:r>
              <a:rPr lang="ja-JP" altLang="en-US" sz="1333"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運用部門</a:t>
            </a:r>
            <a:endParaRPr lang="ja-JP" altLang="en-US" sz="1333"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cxnSp>
        <p:nvCxnSpPr>
          <p:cNvPr id="202" name="コネクタ: カギ線 10">
            <a:extLst>
              <a:ext uri="{FF2B5EF4-FFF2-40B4-BE49-F238E27FC236}">
                <a16:creationId xmlns:a16="http://schemas.microsoft.com/office/drawing/2014/main" id="{95170DEB-8344-4741-B32A-3F67EAFBA765}"/>
              </a:ext>
            </a:extLst>
          </p:cNvPr>
          <p:cNvCxnSpPr>
            <a:cxnSpLocks/>
            <a:stCxn id="195" idx="2"/>
            <a:endCxn id="199" idx="0"/>
          </p:cNvCxnSpPr>
          <p:nvPr/>
        </p:nvCxnSpPr>
        <p:spPr>
          <a:xfrm rot="16200000" flipH="1">
            <a:off x="7511417" y="3517948"/>
            <a:ext cx="645311" cy="236809"/>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3" name="コネクタ: カギ線 10">
            <a:extLst>
              <a:ext uri="{FF2B5EF4-FFF2-40B4-BE49-F238E27FC236}">
                <a16:creationId xmlns:a16="http://schemas.microsoft.com/office/drawing/2014/main" id="{77554DAB-4512-F245-AAC6-2036C66810A4}"/>
              </a:ext>
            </a:extLst>
          </p:cNvPr>
          <p:cNvCxnSpPr>
            <a:cxnSpLocks/>
            <a:stCxn id="195" idx="2"/>
            <a:endCxn id="200" idx="0"/>
          </p:cNvCxnSpPr>
          <p:nvPr/>
        </p:nvCxnSpPr>
        <p:spPr>
          <a:xfrm rot="16200000" flipH="1">
            <a:off x="8250946" y="2778418"/>
            <a:ext cx="645311" cy="171586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4" name="コネクタ: カギ線 10">
            <a:extLst>
              <a:ext uri="{FF2B5EF4-FFF2-40B4-BE49-F238E27FC236}">
                <a16:creationId xmlns:a16="http://schemas.microsoft.com/office/drawing/2014/main" id="{38E67450-2B2A-1A47-ADB7-76C28659D429}"/>
              </a:ext>
            </a:extLst>
          </p:cNvPr>
          <p:cNvCxnSpPr>
            <a:cxnSpLocks/>
            <a:stCxn id="195" idx="2"/>
            <a:endCxn id="201" idx="0"/>
          </p:cNvCxnSpPr>
          <p:nvPr/>
        </p:nvCxnSpPr>
        <p:spPr>
          <a:xfrm rot="16200000" flipH="1">
            <a:off x="8990097" y="2039267"/>
            <a:ext cx="645311" cy="3194167"/>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05" name="四角形: 角を丸くする 34">
            <a:extLst>
              <a:ext uri="{FF2B5EF4-FFF2-40B4-BE49-F238E27FC236}">
                <a16:creationId xmlns:a16="http://schemas.microsoft.com/office/drawing/2014/main" id="{9223DE0F-029D-DD4D-9262-B3DC4F637E24}"/>
              </a:ext>
            </a:extLst>
          </p:cNvPr>
          <p:cNvSpPr/>
          <p:nvPr/>
        </p:nvSpPr>
        <p:spPr>
          <a:xfrm>
            <a:off x="9126053" y="508384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06" name="四角形: 角を丸くする 36">
            <a:extLst>
              <a:ext uri="{FF2B5EF4-FFF2-40B4-BE49-F238E27FC236}">
                <a16:creationId xmlns:a16="http://schemas.microsoft.com/office/drawing/2014/main" id="{A62DB124-1D67-8746-BB72-656C33E14455}"/>
              </a:ext>
            </a:extLst>
          </p:cNvPr>
          <p:cNvSpPr/>
          <p:nvPr/>
        </p:nvSpPr>
        <p:spPr>
          <a:xfrm>
            <a:off x="10604357" y="5083845"/>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cxnSp>
        <p:nvCxnSpPr>
          <p:cNvPr id="207" name="コネクタ: カギ線 10">
            <a:extLst>
              <a:ext uri="{FF2B5EF4-FFF2-40B4-BE49-F238E27FC236}">
                <a16:creationId xmlns:a16="http://schemas.microsoft.com/office/drawing/2014/main" id="{30C7E015-8F0E-664F-B608-5D9517C5AD03}"/>
              </a:ext>
            </a:extLst>
          </p:cNvPr>
          <p:cNvCxnSpPr>
            <a:cxnSpLocks/>
            <a:stCxn id="199" idx="2"/>
            <a:endCxn id="225" idx="0"/>
          </p:cNvCxnSpPr>
          <p:nvPr/>
        </p:nvCxnSpPr>
        <p:spPr>
          <a:xfrm rot="16200000" flipH="1">
            <a:off x="7702245" y="4839589"/>
            <a:ext cx="501755" cy="1300"/>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8" name="コネクタ: カギ線 10">
            <a:extLst>
              <a:ext uri="{FF2B5EF4-FFF2-40B4-BE49-F238E27FC236}">
                <a16:creationId xmlns:a16="http://schemas.microsoft.com/office/drawing/2014/main" id="{753D40C0-6C5F-3241-B7BB-84675646B2E9}"/>
              </a:ext>
            </a:extLst>
          </p:cNvPr>
          <p:cNvCxnSpPr>
            <a:cxnSpLocks/>
            <a:stCxn id="201" idx="2"/>
            <a:endCxn id="205" idx="0"/>
          </p:cNvCxnSpPr>
          <p:nvPr/>
        </p:nvCxnSpPr>
        <p:spPr>
          <a:xfrm rot="5400000">
            <a:off x="10050619" y="4224629"/>
            <a:ext cx="494483" cy="1223947"/>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209" name="コネクタ: カギ線 10">
            <a:extLst>
              <a:ext uri="{FF2B5EF4-FFF2-40B4-BE49-F238E27FC236}">
                <a16:creationId xmlns:a16="http://schemas.microsoft.com/office/drawing/2014/main" id="{962F90F9-512B-094E-B239-E5B47EC99D71}"/>
              </a:ext>
            </a:extLst>
          </p:cNvPr>
          <p:cNvCxnSpPr>
            <a:cxnSpLocks/>
            <a:stCxn id="201" idx="2"/>
            <a:endCxn id="206" idx="0"/>
          </p:cNvCxnSpPr>
          <p:nvPr/>
        </p:nvCxnSpPr>
        <p:spPr>
          <a:xfrm rot="16200000" flipH="1">
            <a:off x="10789769" y="4709425"/>
            <a:ext cx="494483" cy="254355"/>
          </a:xfrm>
          <a:prstGeom prst="bentConnector3">
            <a:avLst>
              <a:gd name="adj1" fmla="val 50000"/>
            </a:avLst>
          </a:prstGeom>
          <a:ln w="19050">
            <a:solidFill>
              <a:schemeClr val="bg1">
                <a:lumMod val="6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210" name="テキスト ボックス 209">
            <a:extLst>
              <a:ext uri="{FF2B5EF4-FFF2-40B4-BE49-F238E27FC236}">
                <a16:creationId xmlns:a16="http://schemas.microsoft.com/office/drawing/2014/main" id="{9E0AF8E5-74C5-104C-BD6C-07730ECD31F4}"/>
              </a:ext>
            </a:extLst>
          </p:cNvPr>
          <p:cNvSpPr txBox="1"/>
          <p:nvPr/>
        </p:nvSpPr>
        <p:spPr>
          <a:xfrm>
            <a:off x="8946927" y="3326933"/>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sp>
        <p:nvSpPr>
          <p:cNvPr id="211" name="テキスト ボックス 210">
            <a:extLst>
              <a:ext uri="{FF2B5EF4-FFF2-40B4-BE49-F238E27FC236}">
                <a16:creationId xmlns:a16="http://schemas.microsoft.com/office/drawing/2014/main" id="{129301B2-5B98-264D-BD0B-1580FC835441}"/>
              </a:ext>
            </a:extLst>
          </p:cNvPr>
          <p:cNvSpPr txBox="1"/>
          <p:nvPr/>
        </p:nvSpPr>
        <p:spPr>
          <a:xfrm>
            <a:off x="10423898" y="3313691"/>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cxnSp>
        <p:nvCxnSpPr>
          <p:cNvPr id="212" name="直線コネクタ 211">
            <a:extLst>
              <a:ext uri="{FF2B5EF4-FFF2-40B4-BE49-F238E27FC236}">
                <a16:creationId xmlns:a16="http://schemas.microsoft.com/office/drawing/2014/main" id="{0FCF989E-2DE7-3446-948B-8DFFDBE7C224}"/>
              </a:ext>
            </a:extLst>
          </p:cNvPr>
          <p:cNvCxnSpPr>
            <a:cxnSpLocks/>
          </p:cNvCxnSpPr>
          <p:nvPr/>
        </p:nvCxnSpPr>
        <p:spPr>
          <a:xfrm flipV="1">
            <a:off x="9423919" y="4586679"/>
            <a:ext cx="0" cy="131560"/>
          </a:xfrm>
          <a:prstGeom prst="line">
            <a:avLst/>
          </a:prstGeom>
          <a:ln w="1905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13" name="テキスト ボックス 212">
            <a:extLst>
              <a:ext uri="{FF2B5EF4-FFF2-40B4-BE49-F238E27FC236}">
                <a16:creationId xmlns:a16="http://schemas.microsoft.com/office/drawing/2014/main" id="{387E933D-BC68-6544-96BF-277C145BE3F1}"/>
              </a:ext>
            </a:extLst>
          </p:cNvPr>
          <p:cNvSpPr txBox="1"/>
          <p:nvPr/>
        </p:nvSpPr>
        <p:spPr>
          <a:xfrm>
            <a:off x="9167357" y="4599919"/>
            <a:ext cx="761747" cy="323165"/>
          </a:xfrm>
          <a:prstGeom prst="rect">
            <a:avLst/>
          </a:prstGeom>
          <a:noFill/>
        </p:spPr>
        <p:txBody>
          <a:bodyPr wrap="none" rtlCol="0">
            <a:spAutoFit/>
          </a:bodyPr>
          <a:lstStyle/>
          <a:p>
            <a:pPr defTabSz="914377"/>
            <a:r>
              <a:rPr lang="ja-JP" altLang="en-US" sz="1500">
                <a:solidFill>
                  <a:srgbClr val="232F3E"/>
                </a:solidFill>
                <a:latin typeface="Meiryo" panose="020B0604030504040204" pitchFamily="34" charset="-128"/>
                <a:ea typeface="Meiryo" panose="020B0604030504040204" pitchFamily="34" charset="-128"/>
              </a:rPr>
              <a:t>・・・</a:t>
            </a:r>
          </a:p>
        </p:txBody>
      </p:sp>
      <p:pic>
        <p:nvPicPr>
          <p:cNvPr id="214" name="図 213">
            <a:extLst>
              <a:ext uri="{FF2B5EF4-FFF2-40B4-BE49-F238E27FC236}">
                <a16:creationId xmlns:a16="http://schemas.microsoft.com/office/drawing/2014/main" id="{24BB5BAB-53A4-AE4A-8435-AD2F89B40A11}"/>
              </a:ext>
            </a:extLst>
          </p:cNvPr>
          <p:cNvPicPr>
            <a:picLocks noChangeAspect="1"/>
          </p:cNvPicPr>
          <p:nvPr/>
        </p:nvPicPr>
        <p:blipFill>
          <a:blip r:embed="rId3">
            <a:clrChange>
              <a:clrFrom>
                <a:srgbClr val="FFFFFF"/>
              </a:clrFrom>
              <a:clrTo>
                <a:srgbClr val="FFFFFF">
                  <a:alpha val="0"/>
                </a:srgbClr>
              </a:clrTo>
            </a:clrChange>
            <a:duotone>
              <a:schemeClr val="accent3">
                <a:shade val="45000"/>
                <a:satMod val="135000"/>
              </a:schemeClr>
              <a:prstClr val="white"/>
            </a:duotone>
          </a:blip>
          <a:stretch>
            <a:fillRect/>
          </a:stretch>
        </p:blipFill>
        <p:spPr>
          <a:xfrm>
            <a:off x="9049967" y="2131487"/>
            <a:ext cx="305936" cy="305936"/>
          </a:xfrm>
          <a:prstGeom prst="rect">
            <a:avLst/>
          </a:prstGeom>
        </p:spPr>
      </p:pic>
      <p:pic>
        <p:nvPicPr>
          <p:cNvPr id="215" name="図 214">
            <a:extLst>
              <a:ext uri="{FF2B5EF4-FFF2-40B4-BE49-F238E27FC236}">
                <a16:creationId xmlns:a16="http://schemas.microsoft.com/office/drawing/2014/main" id="{1D28A2D8-2C0E-1D43-964F-877BD8891E88}"/>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121295" y="5077255"/>
            <a:ext cx="302816" cy="302816"/>
          </a:xfrm>
          <a:prstGeom prst="rect">
            <a:avLst/>
          </a:prstGeom>
        </p:spPr>
      </p:pic>
      <p:pic>
        <p:nvPicPr>
          <p:cNvPr id="216" name="図 215">
            <a:extLst>
              <a:ext uri="{FF2B5EF4-FFF2-40B4-BE49-F238E27FC236}">
                <a16:creationId xmlns:a16="http://schemas.microsoft.com/office/drawing/2014/main" id="{240F3447-FC57-7F47-9848-AFC1494478EB}"/>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604873" y="5086976"/>
            <a:ext cx="302816" cy="302816"/>
          </a:xfrm>
          <a:prstGeom prst="rect">
            <a:avLst/>
          </a:prstGeom>
        </p:spPr>
      </p:pic>
      <p:sp>
        <p:nvSpPr>
          <p:cNvPr id="217" name="角丸四角形吹き出し 216">
            <a:extLst>
              <a:ext uri="{FF2B5EF4-FFF2-40B4-BE49-F238E27FC236}">
                <a16:creationId xmlns:a16="http://schemas.microsoft.com/office/drawing/2014/main" id="{254D1B5B-6F12-AE4B-919F-B819EF0C5A24}"/>
              </a:ext>
            </a:extLst>
          </p:cNvPr>
          <p:cNvSpPr/>
          <p:nvPr/>
        </p:nvSpPr>
        <p:spPr>
          <a:xfrm>
            <a:off x="4245298" y="1630519"/>
            <a:ext cx="2670993" cy="611875"/>
          </a:xfrm>
          <a:prstGeom prst="wedgeRoundRectCallout">
            <a:avLst>
              <a:gd name="adj1" fmla="val -40565"/>
              <a:gd name="adj2" fmla="val 116045"/>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異なる概念が同一</a:t>
            </a:r>
            <a:r>
              <a:rPr lang="en-US" altLang="ja-JP" sz="1500" b="1" dirty="0">
                <a:solidFill>
                  <a:srgbClr val="232F3E">
                    <a:lumMod val="75000"/>
                  </a:srgbClr>
                </a:solidFill>
                <a:latin typeface="Meiryo" panose="020B0604030504040204" pitchFamily="34" charset="-128"/>
                <a:ea typeface="Meiryo" panose="020B0604030504040204" pitchFamily="34" charset="-128"/>
              </a:rPr>
              <a:t>OU</a:t>
            </a:r>
            <a:r>
              <a:rPr lang="ja-JP" altLang="en-US" sz="1500" b="1" dirty="0">
                <a:solidFill>
                  <a:srgbClr val="232F3E">
                    <a:lumMod val="75000"/>
                  </a:srgbClr>
                </a:solidFill>
                <a:latin typeface="Meiryo" panose="020B0604030504040204" pitchFamily="34" charset="-128"/>
                <a:ea typeface="Meiryo" panose="020B0604030504040204" pitchFamily="34" charset="-128"/>
              </a:rPr>
              <a:t>に混在</a:t>
            </a:r>
            <a:br>
              <a:rPr lang="en-US" altLang="ja-JP" sz="1500" b="1" dirty="0">
                <a:solidFill>
                  <a:srgbClr val="232F3E">
                    <a:lumMod val="75000"/>
                  </a:srgbClr>
                </a:solidFill>
                <a:latin typeface="Meiryo" panose="020B0604030504040204" pitchFamily="34" charset="-128"/>
                <a:ea typeface="Meiryo" panose="020B0604030504040204" pitchFamily="34" charset="-128"/>
              </a:rPr>
            </a:br>
            <a:r>
              <a:rPr lang="ja-JP" altLang="en-US" sz="1500" dirty="0">
                <a:solidFill>
                  <a:srgbClr val="232F3E">
                    <a:lumMod val="75000"/>
                  </a:srgbClr>
                </a:solidFill>
                <a:latin typeface="Meiryo" panose="020B0604030504040204" pitchFamily="34" charset="-128"/>
                <a:ea typeface="Meiryo" panose="020B0604030504040204" pitchFamily="34" charset="-128"/>
              </a:rPr>
              <a:t>（管理が煩雑化しやすい）</a:t>
            </a:r>
          </a:p>
        </p:txBody>
      </p:sp>
      <p:sp>
        <p:nvSpPr>
          <p:cNvPr id="218" name="角丸四角形吹き出し 217">
            <a:extLst>
              <a:ext uri="{FF2B5EF4-FFF2-40B4-BE49-F238E27FC236}">
                <a16:creationId xmlns:a16="http://schemas.microsoft.com/office/drawing/2014/main" id="{CEC7E052-9F2C-4A4A-AC34-FDB6EC8763D8}"/>
              </a:ext>
            </a:extLst>
          </p:cNvPr>
          <p:cNvSpPr/>
          <p:nvPr/>
        </p:nvSpPr>
        <p:spPr>
          <a:xfrm>
            <a:off x="5454985" y="3156349"/>
            <a:ext cx="2628985" cy="611875"/>
          </a:xfrm>
          <a:prstGeom prst="wedgeRoundRectCallout">
            <a:avLst>
              <a:gd name="adj1" fmla="val -132304"/>
              <a:gd name="adj2" fmla="val -24432"/>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システム重要度区分</a:t>
            </a:r>
            <a:r>
              <a:rPr lang="ja-JP" altLang="en-US" sz="1500" dirty="0">
                <a:solidFill>
                  <a:srgbClr val="232F3E">
                    <a:lumMod val="75000"/>
                  </a:srgbClr>
                </a:solidFill>
                <a:latin typeface="Meiryo" panose="020B0604030504040204" pitchFamily="34" charset="-128"/>
                <a:ea typeface="Meiryo" panose="020B0604030504040204" pitchFamily="34" charset="-128"/>
              </a:rPr>
              <a:t>などは</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dirty="0">
                <a:solidFill>
                  <a:srgbClr val="232F3E">
                    <a:lumMod val="75000"/>
                  </a:srgbClr>
                </a:solidFill>
                <a:latin typeface="Meiryo" panose="020B0604030504040204" pitchFamily="34" charset="-128"/>
                <a:ea typeface="Meiryo" panose="020B0604030504040204" pitchFamily="34" charset="-128"/>
              </a:rPr>
              <a:t>見直されることがある</a:t>
            </a:r>
          </a:p>
        </p:txBody>
      </p:sp>
      <p:sp>
        <p:nvSpPr>
          <p:cNvPr id="219" name="角丸四角形吹き出し 218">
            <a:extLst>
              <a:ext uri="{FF2B5EF4-FFF2-40B4-BE49-F238E27FC236}">
                <a16:creationId xmlns:a16="http://schemas.microsoft.com/office/drawing/2014/main" id="{4BB32749-84F4-EA42-AF60-632E67B2E5E9}"/>
              </a:ext>
            </a:extLst>
          </p:cNvPr>
          <p:cNvSpPr/>
          <p:nvPr/>
        </p:nvSpPr>
        <p:spPr>
          <a:xfrm>
            <a:off x="4503776" y="3846243"/>
            <a:ext cx="3193043" cy="742424"/>
          </a:xfrm>
          <a:prstGeom prst="wedgeRoundRectCallout">
            <a:avLst>
              <a:gd name="adj1" fmla="val -71983"/>
              <a:gd name="adj2" fmla="val 42582"/>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階層をあまり深くすると、</a:t>
            </a:r>
            <a:endParaRPr lang="en-US" altLang="ja-JP" sz="1500" b="1"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管理が煩雑</a:t>
            </a:r>
            <a:r>
              <a:rPr lang="ja-JP" altLang="en-US" sz="1500" dirty="0">
                <a:solidFill>
                  <a:srgbClr val="232F3E">
                    <a:lumMod val="75000"/>
                  </a:srgbClr>
                </a:solidFill>
                <a:latin typeface="Meiryo" panose="020B0604030504040204" pitchFamily="34" charset="-128"/>
                <a:ea typeface="Meiryo" panose="020B0604030504040204" pitchFamily="34" charset="-128"/>
              </a:rPr>
              <a:t>になりやすいため注意（最大ネスト数</a:t>
            </a:r>
            <a:r>
              <a:rPr lang="en-US" altLang="ja-JP" sz="1500" dirty="0">
                <a:solidFill>
                  <a:srgbClr val="232F3E">
                    <a:lumMod val="75000"/>
                  </a:srgbClr>
                </a:solidFill>
                <a:latin typeface="Meiryo" panose="020B0604030504040204" pitchFamily="34" charset="-128"/>
                <a:ea typeface="Meiryo" panose="020B0604030504040204" pitchFamily="34" charset="-128"/>
              </a:rPr>
              <a:t>5</a:t>
            </a:r>
            <a:r>
              <a:rPr lang="ja-JP" altLang="en-US" sz="1500" dirty="0">
                <a:solidFill>
                  <a:srgbClr val="232F3E">
                    <a:lumMod val="75000"/>
                  </a:srgbClr>
                </a:solidFill>
                <a:latin typeface="Meiryo" panose="020B0604030504040204" pitchFamily="34" charset="-128"/>
                <a:ea typeface="Meiryo" panose="020B0604030504040204" pitchFamily="34" charset="-128"/>
              </a:rPr>
              <a:t>まで）</a:t>
            </a:r>
          </a:p>
        </p:txBody>
      </p:sp>
      <p:sp>
        <p:nvSpPr>
          <p:cNvPr id="220" name="角丸四角形吹き出し 219">
            <a:extLst>
              <a:ext uri="{FF2B5EF4-FFF2-40B4-BE49-F238E27FC236}">
                <a16:creationId xmlns:a16="http://schemas.microsoft.com/office/drawing/2014/main" id="{622736F9-453B-B04A-B654-B284DEFDCC65}"/>
              </a:ext>
            </a:extLst>
          </p:cNvPr>
          <p:cNvSpPr/>
          <p:nvPr/>
        </p:nvSpPr>
        <p:spPr>
          <a:xfrm>
            <a:off x="3698062" y="4954385"/>
            <a:ext cx="2216829" cy="611875"/>
          </a:xfrm>
          <a:prstGeom prst="wedgeRoundRectCallout">
            <a:avLst>
              <a:gd name="adj1" fmla="val -106799"/>
              <a:gd name="adj2" fmla="val -6157"/>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ja-JP" altLang="en-US" sz="1500" b="1" dirty="0">
                <a:solidFill>
                  <a:srgbClr val="232F3E">
                    <a:lumMod val="75000"/>
                  </a:srgbClr>
                </a:solidFill>
                <a:latin typeface="Meiryo" panose="020B0604030504040204" pitchFamily="34" charset="-128"/>
                <a:ea typeface="Meiryo" panose="020B0604030504040204" pitchFamily="34" charset="-128"/>
              </a:rPr>
              <a:t>組織名称</a:t>
            </a:r>
            <a:r>
              <a:rPr lang="ja-JP" altLang="en-US" sz="1500" dirty="0">
                <a:solidFill>
                  <a:srgbClr val="232F3E">
                    <a:lumMod val="75000"/>
                  </a:srgbClr>
                </a:solidFill>
                <a:latin typeface="Meiryo" panose="020B0604030504040204" pitchFamily="34" charset="-128"/>
                <a:ea typeface="Meiryo" panose="020B0604030504040204" pitchFamily="34" charset="-128"/>
              </a:rPr>
              <a:t>などは</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dirty="0">
                <a:solidFill>
                  <a:srgbClr val="232F3E">
                    <a:lumMod val="75000"/>
                  </a:srgbClr>
                </a:solidFill>
                <a:latin typeface="Meiryo" panose="020B0604030504040204" pitchFamily="34" charset="-128"/>
                <a:ea typeface="Meiryo" panose="020B0604030504040204" pitchFamily="34" charset="-128"/>
              </a:rPr>
              <a:t>見直されることがある</a:t>
            </a:r>
          </a:p>
        </p:txBody>
      </p:sp>
      <p:sp>
        <p:nvSpPr>
          <p:cNvPr id="221" name="四角形: 角を丸くする 34">
            <a:extLst>
              <a:ext uri="{FF2B5EF4-FFF2-40B4-BE49-F238E27FC236}">
                <a16:creationId xmlns:a16="http://schemas.microsoft.com/office/drawing/2014/main" id="{E64C05CE-E5AE-B543-BEB8-993FA2677B6B}"/>
              </a:ext>
            </a:extLst>
          </p:cNvPr>
          <p:cNvSpPr/>
          <p:nvPr/>
        </p:nvSpPr>
        <p:spPr>
          <a:xfrm>
            <a:off x="9033305" y="5351121"/>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sp>
        <p:nvSpPr>
          <p:cNvPr id="222" name="四角形: 角を丸くする 36">
            <a:extLst>
              <a:ext uri="{FF2B5EF4-FFF2-40B4-BE49-F238E27FC236}">
                <a16:creationId xmlns:a16="http://schemas.microsoft.com/office/drawing/2014/main" id="{F1851B98-5512-E14E-B446-D7D313FCC1F3}"/>
              </a:ext>
            </a:extLst>
          </p:cNvPr>
          <p:cNvSpPr/>
          <p:nvPr/>
        </p:nvSpPr>
        <p:spPr>
          <a:xfrm>
            <a:off x="10511609" y="5351121"/>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endPar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endParaRPr>
          </a:p>
        </p:txBody>
      </p:sp>
      <p:pic>
        <p:nvPicPr>
          <p:cNvPr id="223" name="図 222">
            <a:extLst>
              <a:ext uri="{FF2B5EF4-FFF2-40B4-BE49-F238E27FC236}">
                <a16:creationId xmlns:a16="http://schemas.microsoft.com/office/drawing/2014/main" id="{7278DABF-99E7-E746-B965-F1234B291973}"/>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9028547" y="5344535"/>
            <a:ext cx="302816" cy="302816"/>
          </a:xfrm>
          <a:prstGeom prst="rect">
            <a:avLst/>
          </a:prstGeom>
        </p:spPr>
      </p:pic>
      <p:pic>
        <p:nvPicPr>
          <p:cNvPr id="224" name="図 223">
            <a:extLst>
              <a:ext uri="{FF2B5EF4-FFF2-40B4-BE49-F238E27FC236}">
                <a16:creationId xmlns:a16="http://schemas.microsoft.com/office/drawing/2014/main" id="{6BBCD3FC-6619-CE45-9757-4429CDF1ECE4}"/>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512125" y="5354255"/>
            <a:ext cx="302816" cy="302816"/>
          </a:xfrm>
          <a:prstGeom prst="rect">
            <a:avLst/>
          </a:prstGeom>
        </p:spPr>
      </p:pic>
      <p:sp>
        <p:nvSpPr>
          <p:cNvPr id="225" name="四角形: 角を丸くする 32">
            <a:extLst>
              <a:ext uri="{FF2B5EF4-FFF2-40B4-BE49-F238E27FC236}">
                <a16:creationId xmlns:a16="http://schemas.microsoft.com/office/drawing/2014/main" id="{C2FDDE97-D515-C24C-B3B7-804B39B33D07}"/>
              </a:ext>
            </a:extLst>
          </p:cNvPr>
          <p:cNvSpPr/>
          <p:nvPr/>
        </p:nvSpPr>
        <p:spPr>
          <a:xfrm>
            <a:off x="7393945" y="5091117"/>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A</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226" name="四角形: 角を丸くする 34">
            <a:extLst>
              <a:ext uri="{FF2B5EF4-FFF2-40B4-BE49-F238E27FC236}">
                <a16:creationId xmlns:a16="http://schemas.microsoft.com/office/drawing/2014/main" id="{A51AF437-546A-5E4A-8F4A-3D67648B260A}"/>
              </a:ext>
            </a:extLst>
          </p:cNvPr>
          <p:cNvSpPr/>
          <p:nvPr/>
        </p:nvSpPr>
        <p:spPr>
          <a:xfrm>
            <a:off x="8931377" y="5638157"/>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B</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sp>
        <p:nvSpPr>
          <p:cNvPr id="227" name="四角形: 角を丸くする 36">
            <a:extLst>
              <a:ext uri="{FF2B5EF4-FFF2-40B4-BE49-F238E27FC236}">
                <a16:creationId xmlns:a16="http://schemas.microsoft.com/office/drawing/2014/main" id="{6BAD0D21-8F44-5840-97FE-FAB91AAC74E9}"/>
              </a:ext>
            </a:extLst>
          </p:cNvPr>
          <p:cNvSpPr/>
          <p:nvPr/>
        </p:nvSpPr>
        <p:spPr>
          <a:xfrm>
            <a:off x="10409681" y="5638157"/>
            <a:ext cx="1119659" cy="630359"/>
          </a:xfrm>
          <a:prstGeom prst="roundRect">
            <a:avLst>
              <a:gd name="adj" fmla="val 0"/>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b" anchorCtr="0"/>
          <a:lstStyle/>
          <a:p>
            <a:pPr algn="ctr" defTabSz="914377"/>
            <a:r>
              <a:rPr lang="ja-JP" altLang="en-US" sz="1167" b="1">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システム</a:t>
            </a:r>
            <a: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C</a:t>
            </a:r>
            <a:br>
              <a:rPr lang="en-US" altLang="ja-JP"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br>
            <a:r>
              <a:rPr lang="ja-JP" altLang="en-US" sz="1167" b="1" dirty="0">
                <a:gradFill>
                  <a:gsLst>
                    <a:gs pos="0">
                      <a:srgbClr val="232F3E">
                        <a:lumMod val="75000"/>
                      </a:srgbClr>
                    </a:gs>
                    <a:gs pos="100000">
                      <a:srgbClr val="232F3E">
                        <a:lumMod val="75000"/>
                      </a:srgbClr>
                    </a:gs>
                  </a:gsLst>
                  <a:lin ang="16200000" scaled="0"/>
                </a:gradFill>
                <a:latin typeface="Meiryo" panose="020B0604030504040204" pitchFamily="34" charset="-128"/>
                <a:ea typeface="Meiryo" panose="020B0604030504040204" pitchFamily="34" charset="-128"/>
              </a:rPr>
              <a:t>アカウント</a:t>
            </a:r>
          </a:p>
        </p:txBody>
      </p:sp>
      <p:pic>
        <p:nvPicPr>
          <p:cNvPr id="228" name="図 227">
            <a:extLst>
              <a:ext uri="{FF2B5EF4-FFF2-40B4-BE49-F238E27FC236}">
                <a16:creationId xmlns:a16="http://schemas.microsoft.com/office/drawing/2014/main" id="{FD487102-A39E-7F48-BD17-06716BD29617}"/>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391151" y="5084075"/>
            <a:ext cx="302816" cy="302816"/>
          </a:xfrm>
          <a:prstGeom prst="rect">
            <a:avLst/>
          </a:prstGeom>
        </p:spPr>
      </p:pic>
      <p:pic>
        <p:nvPicPr>
          <p:cNvPr id="229" name="図 228">
            <a:extLst>
              <a:ext uri="{FF2B5EF4-FFF2-40B4-BE49-F238E27FC236}">
                <a16:creationId xmlns:a16="http://schemas.microsoft.com/office/drawing/2014/main" id="{3B4D0942-7F06-C04C-A6F5-C62903806333}"/>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8926619" y="5631571"/>
            <a:ext cx="302816" cy="302816"/>
          </a:xfrm>
          <a:prstGeom prst="rect">
            <a:avLst/>
          </a:prstGeom>
        </p:spPr>
      </p:pic>
      <p:pic>
        <p:nvPicPr>
          <p:cNvPr id="230" name="図 229">
            <a:extLst>
              <a:ext uri="{FF2B5EF4-FFF2-40B4-BE49-F238E27FC236}">
                <a16:creationId xmlns:a16="http://schemas.microsoft.com/office/drawing/2014/main" id="{49213B6C-C9FD-B147-867B-C98F9D69D38A}"/>
              </a:ext>
            </a:extLst>
          </p:cNvPr>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10410196" y="5641291"/>
            <a:ext cx="302816" cy="302816"/>
          </a:xfrm>
          <a:prstGeom prst="rect">
            <a:avLst/>
          </a:prstGeom>
        </p:spPr>
      </p:pic>
      <p:sp>
        <p:nvSpPr>
          <p:cNvPr id="231" name="角丸四角形吹き出し 230">
            <a:extLst>
              <a:ext uri="{FF2B5EF4-FFF2-40B4-BE49-F238E27FC236}">
                <a16:creationId xmlns:a16="http://schemas.microsoft.com/office/drawing/2014/main" id="{432231A3-DFA8-C54B-86BD-4D70DE0164F3}"/>
              </a:ext>
            </a:extLst>
          </p:cNvPr>
          <p:cNvSpPr/>
          <p:nvPr/>
        </p:nvSpPr>
        <p:spPr>
          <a:xfrm>
            <a:off x="5452975" y="5630875"/>
            <a:ext cx="3722708" cy="934392"/>
          </a:xfrm>
          <a:prstGeom prst="wedgeRoundRectCallout">
            <a:avLst>
              <a:gd name="adj1" fmla="val 57692"/>
              <a:gd name="adj2" fmla="val -74380"/>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en-US" altLang="ja-JP" sz="1500" dirty="0">
                <a:solidFill>
                  <a:srgbClr val="232F3E">
                    <a:lumMod val="75000"/>
                  </a:srgbClr>
                </a:solidFill>
                <a:latin typeface="Meiryo" panose="020B0604030504040204" pitchFamily="34" charset="-128"/>
                <a:ea typeface="Meiryo" panose="020B0604030504040204" pitchFamily="34" charset="-128"/>
              </a:rPr>
              <a:t>OU</a:t>
            </a:r>
            <a:r>
              <a:rPr lang="ja-JP" altLang="en-US" sz="1500">
                <a:solidFill>
                  <a:srgbClr val="232F3E">
                    <a:lumMod val="75000"/>
                  </a:srgbClr>
                </a:solidFill>
                <a:latin typeface="Meiryo" panose="020B0604030504040204" pitchFamily="34" charset="-128"/>
                <a:ea typeface="Meiryo" panose="020B0604030504040204" pitchFamily="34" charset="-128"/>
              </a:rPr>
              <a:t>に含まれるアカウントの数の</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a:solidFill>
                  <a:srgbClr val="232F3E">
                    <a:lumMod val="75000"/>
                  </a:srgbClr>
                </a:solidFill>
                <a:latin typeface="Meiryo" panose="020B0604030504040204" pitchFamily="34" charset="-128"/>
                <a:ea typeface="Meiryo" panose="020B0604030504040204" pitchFamily="34" charset="-128"/>
              </a:rPr>
              <a:t>多寡自体は問題ではないが、</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500">
                <a:solidFill>
                  <a:srgbClr val="232F3E">
                    <a:lumMod val="75000"/>
                  </a:srgbClr>
                </a:solidFill>
                <a:latin typeface="Meiryo" panose="020B0604030504040204" pitchFamily="34" charset="-128"/>
                <a:ea typeface="Meiryo" panose="020B0604030504040204" pitchFamily="34" charset="-128"/>
              </a:rPr>
              <a:t>共通性があるか、分類すべきかは要確認</a:t>
            </a:r>
            <a:endParaRPr lang="en-US" altLang="ja-JP" sz="1500" dirty="0">
              <a:solidFill>
                <a:srgbClr val="232F3E">
                  <a:lumMod val="75000"/>
                </a:srgbClr>
              </a:solidFill>
              <a:latin typeface="Meiryo" panose="020B0604030504040204" pitchFamily="34" charset="-128"/>
              <a:ea typeface="Meiryo" panose="020B0604030504040204" pitchFamily="34" charset="-128"/>
            </a:endParaRPr>
          </a:p>
        </p:txBody>
      </p:sp>
      <p:sp>
        <p:nvSpPr>
          <p:cNvPr id="232" name="角丸四角形吹き出し 231">
            <a:extLst>
              <a:ext uri="{FF2B5EF4-FFF2-40B4-BE49-F238E27FC236}">
                <a16:creationId xmlns:a16="http://schemas.microsoft.com/office/drawing/2014/main" id="{48479E90-E344-384B-B767-9F7435D66AAD}"/>
              </a:ext>
            </a:extLst>
          </p:cNvPr>
          <p:cNvSpPr/>
          <p:nvPr/>
        </p:nvSpPr>
        <p:spPr>
          <a:xfrm>
            <a:off x="8581194" y="3398373"/>
            <a:ext cx="3563693" cy="611875"/>
          </a:xfrm>
          <a:prstGeom prst="wedgeRoundRectCallout">
            <a:avLst>
              <a:gd name="adj1" fmla="val -35092"/>
              <a:gd name="adj2" fmla="val -77015"/>
              <a:gd name="adj3" fmla="val 16667"/>
            </a:avLst>
          </a:prstGeom>
          <a:solidFill>
            <a:srgbClr val="A2A2A2">
              <a:alpha val="87059"/>
            </a:srgbClr>
          </a:solidFill>
          <a:ln/>
        </p:spPr>
        <p:style>
          <a:lnRef idx="1">
            <a:schemeClr val="dk1"/>
          </a:lnRef>
          <a:fillRef idx="2">
            <a:schemeClr val="dk1"/>
          </a:fillRef>
          <a:effectRef idx="1">
            <a:schemeClr val="dk1"/>
          </a:effectRef>
          <a:fontRef idx="minor">
            <a:schemeClr val="dk1"/>
          </a:fontRef>
        </p:style>
        <p:txBody>
          <a:bodyPr rtlCol="0" anchor="ctr"/>
          <a:lstStyle/>
          <a:p>
            <a:pPr algn="ctr" defTabSz="914377"/>
            <a:r>
              <a:rPr lang="en-US" altLang="ja-JP" sz="1500" b="1" dirty="0">
                <a:solidFill>
                  <a:srgbClr val="232F3E">
                    <a:lumMod val="75000"/>
                  </a:srgbClr>
                </a:solidFill>
                <a:latin typeface="Meiryo" panose="020B0604030504040204" pitchFamily="34" charset="-128"/>
                <a:ea typeface="Meiryo" panose="020B0604030504040204" pitchFamily="34" charset="-128"/>
              </a:rPr>
              <a:t>AWS</a:t>
            </a:r>
            <a:r>
              <a:rPr lang="ja-JP" altLang="en-US" sz="1500" b="1" dirty="0">
                <a:solidFill>
                  <a:srgbClr val="232F3E">
                    <a:lumMod val="75000"/>
                  </a:srgbClr>
                </a:solidFill>
                <a:latin typeface="Meiryo" panose="020B0604030504040204" pitchFamily="34" charset="-128"/>
                <a:ea typeface="Meiryo" panose="020B0604030504040204" pitchFamily="34" charset="-128"/>
              </a:rPr>
              <a:t>サービスで分割</a:t>
            </a:r>
            <a:r>
              <a:rPr lang="ja-JP" altLang="en-US" sz="1500" dirty="0">
                <a:solidFill>
                  <a:srgbClr val="232F3E">
                    <a:lumMod val="75000"/>
                  </a:srgbClr>
                </a:solidFill>
                <a:latin typeface="Meiryo" panose="020B0604030504040204" pitchFamily="34" charset="-128"/>
                <a:ea typeface="Meiryo" panose="020B0604030504040204" pitchFamily="34" charset="-128"/>
              </a:rPr>
              <a:t>しても基本</a:t>
            </a:r>
            <a:br>
              <a:rPr lang="en-US" altLang="ja-JP" sz="1500" dirty="0">
                <a:solidFill>
                  <a:srgbClr val="232F3E">
                    <a:lumMod val="75000"/>
                  </a:srgbClr>
                </a:solidFill>
                <a:latin typeface="Meiryo" panose="020B0604030504040204" pitchFamily="34" charset="-128"/>
                <a:ea typeface="Meiryo" panose="020B0604030504040204" pitchFamily="34" charset="-128"/>
              </a:rPr>
            </a:br>
            <a:r>
              <a:rPr lang="en-US" altLang="ja-JP" sz="1500" dirty="0">
                <a:solidFill>
                  <a:srgbClr val="232F3E">
                    <a:lumMod val="75000"/>
                  </a:srgbClr>
                </a:solidFill>
                <a:latin typeface="Meiryo" panose="020B0604030504040204" pitchFamily="34" charset="-128"/>
                <a:ea typeface="Meiryo" panose="020B0604030504040204" pitchFamily="34" charset="-128"/>
              </a:rPr>
              <a:t>SCP</a:t>
            </a:r>
            <a:r>
              <a:rPr lang="ja-JP" altLang="en-US" sz="1500" dirty="0">
                <a:solidFill>
                  <a:srgbClr val="232F3E">
                    <a:lumMod val="75000"/>
                  </a:srgbClr>
                </a:solidFill>
                <a:latin typeface="Meiryo" panose="020B0604030504040204" pitchFamily="34" charset="-128"/>
                <a:ea typeface="Meiryo" panose="020B0604030504040204" pitchFamily="34" charset="-128"/>
              </a:rPr>
              <a:t>では細かい制御ができず効果なし</a:t>
            </a:r>
          </a:p>
        </p:txBody>
      </p:sp>
      <p:sp>
        <p:nvSpPr>
          <p:cNvPr id="233" name="テキスト ボックス 232">
            <a:extLst>
              <a:ext uri="{FF2B5EF4-FFF2-40B4-BE49-F238E27FC236}">
                <a16:creationId xmlns:a16="http://schemas.microsoft.com/office/drawing/2014/main" id="{0FD24D5F-698C-1947-9276-2DB48000FBD0}"/>
              </a:ext>
            </a:extLst>
          </p:cNvPr>
          <p:cNvSpPr txBox="1"/>
          <p:nvPr/>
        </p:nvSpPr>
        <p:spPr>
          <a:xfrm>
            <a:off x="89694" y="3818671"/>
            <a:ext cx="1364945" cy="707694"/>
          </a:xfrm>
          <a:prstGeom prst="rect">
            <a:avLst/>
          </a:prstGeom>
          <a:noFill/>
        </p:spPr>
        <p:txBody>
          <a:bodyPr wrap="square" lIns="48000" rIns="48000" rtlCol="0">
            <a:spAutoFit/>
          </a:bodyPr>
          <a:lstStyle/>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第二階層</a:t>
            </a:r>
            <a:endParaRPr lang="en-US" altLang="ja-JP" sz="1333" dirty="0">
              <a:solidFill>
                <a:srgbClr val="232F3E">
                  <a:lumMod val="75000"/>
                </a:srgbClr>
              </a:solidFill>
              <a:latin typeface="Meiryo" panose="020B0604030504040204" pitchFamily="34" charset="-128"/>
              <a:ea typeface="Meiryo" panose="020B0604030504040204" pitchFamily="34" charset="-128"/>
            </a:endParaRPr>
          </a:p>
          <a:p>
            <a:pPr algn="ctr" defTabSz="914377"/>
            <a:r>
              <a:rPr lang="ja-JP" altLang="en-US" sz="1333" dirty="0">
                <a:solidFill>
                  <a:srgbClr val="232F3E">
                    <a:lumMod val="75000"/>
                  </a:srgbClr>
                </a:solidFill>
                <a:latin typeface="Meiryo" panose="020B0604030504040204" pitchFamily="34" charset="-128"/>
                <a:ea typeface="Meiryo" panose="020B0604030504040204" pitchFamily="34" charset="-128"/>
              </a:rPr>
              <a:t>組織単位</a:t>
            </a:r>
            <a:br>
              <a:rPr lang="en-US" altLang="ja-JP" sz="1333" dirty="0">
                <a:solidFill>
                  <a:srgbClr val="232F3E">
                    <a:lumMod val="75000"/>
                  </a:srgbClr>
                </a:solidFill>
                <a:latin typeface="Meiryo" panose="020B0604030504040204" pitchFamily="34" charset="-128"/>
                <a:ea typeface="Meiryo" panose="020B0604030504040204" pitchFamily="34" charset="-128"/>
              </a:rPr>
            </a:br>
            <a:r>
              <a:rPr lang="ja-JP" altLang="en-US" sz="1333" dirty="0">
                <a:solidFill>
                  <a:srgbClr val="232F3E">
                    <a:lumMod val="75000"/>
                  </a:srgbClr>
                </a:solidFill>
                <a:latin typeface="Meiryo" panose="020B0604030504040204" pitchFamily="34" charset="-128"/>
                <a:ea typeface="Meiryo" panose="020B0604030504040204" pitchFamily="34" charset="-128"/>
              </a:rPr>
              <a:t>（ビジネス別）</a:t>
            </a:r>
          </a:p>
        </p:txBody>
      </p:sp>
      <p:sp>
        <p:nvSpPr>
          <p:cNvPr id="2" name="テキスト ボックス 1"/>
          <p:cNvSpPr txBox="1"/>
          <p:nvPr/>
        </p:nvSpPr>
        <p:spPr>
          <a:xfrm>
            <a:off x="238835" y="1561739"/>
            <a:ext cx="1633167" cy="400110"/>
          </a:xfrm>
          <a:prstGeom prst="rect">
            <a:avLst/>
          </a:prstGeom>
          <a:noFill/>
        </p:spPr>
        <p:txBody>
          <a:bodyPr wrap="square" rtlCol="0">
            <a:spAutoFit/>
          </a:bodyPr>
          <a:lstStyle/>
          <a:p>
            <a:pPr defTabSz="914377"/>
            <a:r>
              <a:rPr kumimoji="1" lang="ja-JP" altLang="en-US" sz="2000" dirty="0">
                <a:solidFill>
                  <a:srgbClr val="232F3E">
                    <a:lumMod val="75000"/>
                  </a:srgbClr>
                </a:solidFill>
                <a:latin typeface="Meiryo" panose="020B0604030504040204" pitchFamily="34" charset="-128"/>
                <a:ea typeface="Meiryo" panose="020B0604030504040204" pitchFamily="34" charset="-128"/>
              </a:rPr>
              <a:t>例</a:t>
            </a:r>
            <a:r>
              <a:rPr kumimoji="1" lang="en-US" altLang="ja-JP" sz="2000" dirty="0">
                <a:solidFill>
                  <a:srgbClr val="232F3E">
                    <a:lumMod val="75000"/>
                  </a:srgbClr>
                </a:solidFill>
                <a:latin typeface="Meiryo" panose="020B0604030504040204" pitchFamily="34" charset="-128"/>
                <a:ea typeface="Meiryo" panose="020B0604030504040204" pitchFamily="34" charset="-128"/>
              </a:rPr>
              <a:t>1:</a:t>
            </a:r>
            <a:endParaRPr kumimoji="1" lang="ja-JP" altLang="en-US" sz="2000" dirty="0">
              <a:solidFill>
                <a:srgbClr val="232F3E">
                  <a:lumMod val="75000"/>
                </a:srgbClr>
              </a:solidFill>
              <a:latin typeface="Meiryo" panose="020B0604030504040204" pitchFamily="34" charset="-128"/>
              <a:ea typeface="Meiryo" panose="020B0604030504040204" pitchFamily="34" charset="-128"/>
            </a:endParaRPr>
          </a:p>
        </p:txBody>
      </p:sp>
      <p:sp>
        <p:nvSpPr>
          <p:cNvPr id="84" name="テキスト ボックス 83"/>
          <p:cNvSpPr txBox="1"/>
          <p:nvPr/>
        </p:nvSpPr>
        <p:spPr>
          <a:xfrm>
            <a:off x="6916291" y="1561739"/>
            <a:ext cx="1633167" cy="400110"/>
          </a:xfrm>
          <a:prstGeom prst="rect">
            <a:avLst/>
          </a:prstGeom>
          <a:noFill/>
        </p:spPr>
        <p:txBody>
          <a:bodyPr wrap="square" rtlCol="0">
            <a:spAutoFit/>
          </a:bodyPr>
          <a:lstStyle/>
          <a:p>
            <a:pPr defTabSz="914377"/>
            <a:r>
              <a:rPr kumimoji="1" lang="ja-JP" altLang="en-US" sz="2000" dirty="0">
                <a:solidFill>
                  <a:srgbClr val="232F3E">
                    <a:lumMod val="75000"/>
                  </a:srgbClr>
                </a:solidFill>
                <a:latin typeface="Meiryo" panose="020B0604030504040204" pitchFamily="34" charset="-128"/>
                <a:ea typeface="Meiryo" panose="020B0604030504040204" pitchFamily="34" charset="-128"/>
              </a:rPr>
              <a:t>例</a:t>
            </a:r>
            <a:r>
              <a:rPr kumimoji="1" lang="en-US" altLang="ja-JP" sz="2000" dirty="0">
                <a:solidFill>
                  <a:srgbClr val="232F3E">
                    <a:lumMod val="75000"/>
                  </a:srgbClr>
                </a:solidFill>
                <a:latin typeface="Meiryo" panose="020B0604030504040204" pitchFamily="34" charset="-128"/>
                <a:ea typeface="Meiryo" panose="020B0604030504040204" pitchFamily="34" charset="-128"/>
              </a:rPr>
              <a:t>2:</a:t>
            </a:r>
            <a:endParaRPr kumimoji="1" lang="ja-JP" altLang="en-US" sz="2000" dirty="0">
              <a:solidFill>
                <a:srgbClr val="232F3E">
                  <a:lumMod val="75000"/>
                </a:srgb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92479876-2EAA-7144-88D1-399663F2E226}"/>
              </a:ext>
            </a:extLst>
          </p:cNvPr>
          <p:cNvSpPr>
            <a:spLocks noGrp="1"/>
          </p:cNvSpPr>
          <p:nvPr>
            <p:ph type="title"/>
          </p:nvPr>
        </p:nvSpPr>
        <p:spPr/>
        <p:txBody>
          <a:bodyPr/>
          <a:lstStyle/>
          <a:p>
            <a:r>
              <a:rPr lang="ja-JP" altLang="en-US" sz="2800" b="0"/>
              <a:t>参考</a:t>
            </a:r>
            <a:r>
              <a:rPr lang="en-US" altLang="ja-JP" sz="2800" b="0" dirty="0"/>
              <a:t>: AWS Organizations </a:t>
            </a:r>
            <a:r>
              <a:rPr lang="ja-JP" altLang="en-US" sz="2800" b="0"/>
              <a:t>アンチパターン</a:t>
            </a:r>
            <a:endParaRPr lang="ja-JP" altLang="en-US" sz="2800"/>
          </a:p>
        </p:txBody>
      </p:sp>
      <p:sp>
        <p:nvSpPr>
          <p:cNvPr id="4" name="テキスト ボックス 3">
            <a:extLst>
              <a:ext uri="{FF2B5EF4-FFF2-40B4-BE49-F238E27FC236}">
                <a16:creationId xmlns:a16="http://schemas.microsoft.com/office/drawing/2014/main" id="{E89ECFEB-5255-1DAC-DDF4-279D67324C35}"/>
              </a:ext>
            </a:extLst>
          </p:cNvPr>
          <p:cNvSpPr txBox="1"/>
          <p:nvPr/>
        </p:nvSpPr>
        <p:spPr>
          <a:xfrm>
            <a:off x="10607212" y="1"/>
            <a:ext cx="1584789" cy="369332"/>
          </a:xfrm>
          <a:prstGeom prst="rect">
            <a:avLst/>
          </a:prstGeom>
          <a:noFill/>
        </p:spPr>
        <p:txBody>
          <a:bodyPr wrap="square" anchor="ctr">
            <a:spAutoFit/>
          </a:bodyPr>
          <a:lstStyle/>
          <a:p>
            <a:pPr algn="ctr" defTabSz="914377"/>
            <a:r>
              <a:rPr lang="en-US" altLang="ja-JP" dirty="0">
                <a:solidFill>
                  <a:srgbClr val="FFFFFF">
                    <a:lumMod val="50000"/>
                  </a:srgbClr>
                </a:solidFill>
                <a:latin typeface="Meiryo" panose="020B0604030504040204" pitchFamily="34" charset="-128"/>
                <a:ea typeface="Meiryo" panose="020B0604030504040204" pitchFamily="34" charset="-128"/>
              </a:rPr>
              <a:t>SEC01-BP01</a:t>
            </a:r>
            <a:endParaRPr lang="ja-JP" altLang="en-US">
              <a:solidFill>
                <a:srgbClr val="FFFFFF">
                  <a:lumMod val="50000"/>
                </a:srgb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430941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86CCF0B4-59A5-094B-B89B-4BBA20E1EADB}"/>
              </a:ext>
            </a:extLst>
          </p:cNvPr>
          <p:cNvSpPr txBox="1"/>
          <p:nvPr/>
        </p:nvSpPr>
        <p:spPr>
          <a:xfrm>
            <a:off x="457200" y="1163861"/>
            <a:ext cx="11695288" cy="3683957"/>
          </a:xfrm>
          <a:prstGeom prst="rect">
            <a:avLst/>
          </a:prstGeom>
          <a:noFill/>
        </p:spPr>
        <p:txBody>
          <a:bodyPr wrap="square" rtlCol="0">
            <a:spAutoFit/>
          </a:bodyPr>
          <a:lstStyle/>
          <a:p>
            <a:pPr marL="380985" indent="-380985">
              <a:buFont typeface="Arial" panose="020B0604020202020204" pitchFamily="34" charset="0"/>
              <a:buChar char="•"/>
            </a:pPr>
            <a:r>
              <a:rPr kumimoji="1" lang="en-US" altLang="ja-JP" sz="1667" b="1" u="sng" dirty="0">
                <a:latin typeface="Meiryo" panose="020B0604030504040204" pitchFamily="34" charset="-128"/>
                <a:ea typeface="Meiryo" panose="020B0604030504040204" pitchFamily="34" charset="-128"/>
              </a:rPr>
              <a:t>AWS</a:t>
            </a:r>
            <a:r>
              <a:rPr kumimoji="1" lang="ja-JP" altLang="en-US" sz="1667" b="1" u="sng">
                <a:latin typeface="Meiryo" panose="020B0604030504040204" pitchFamily="34" charset="-128"/>
                <a:ea typeface="Meiryo" panose="020B0604030504040204" pitchFamily="34" charset="-128"/>
              </a:rPr>
              <a:t>ネットワークから発信され、</a:t>
            </a:r>
            <a:r>
              <a:rPr kumimoji="1" lang="en-US" altLang="ja-JP" sz="1667" b="1" u="sng" dirty="0">
                <a:latin typeface="Meiryo" panose="020B0604030504040204" pitchFamily="34" charset="-128"/>
                <a:ea typeface="Meiryo" panose="020B0604030504040204" pitchFamily="34" charset="-128"/>
              </a:rPr>
              <a:t>AWS</a:t>
            </a:r>
            <a:r>
              <a:rPr kumimoji="1" lang="ja-JP" altLang="en-US" sz="1667" b="1" u="sng">
                <a:latin typeface="Meiryo" panose="020B0604030504040204" pitchFamily="34" charset="-128"/>
                <a:ea typeface="Meiryo" panose="020B0604030504040204" pitchFamily="34" charset="-128"/>
              </a:rPr>
              <a:t>ネットワーク上の送信先を持つパケットは</a:t>
            </a:r>
            <a:r>
              <a:rPr kumimoji="1" lang="en-US" altLang="ja-JP" sz="1667" b="1" u="sng" dirty="0">
                <a:latin typeface="Meiryo" panose="020B0604030504040204" pitchFamily="34" charset="-128"/>
                <a:ea typeface="Meiryo" panose="020B0604030504040204" pitchFamily="34" charset="-128"/>
              </a:rPr>
              <a:t>AWS</a:t>
            </a:r>
            <a:r>
              <a:rPr kumimoji="1" lang="ja-JP" altLang="en-US" sz="1667" b="1" u="sng">
                <a:latin typeface="Meiryo" panose="020B0604030504040204" pitchFamily="34" charset="-128"/>
                <a:ea typeface="Meiryo" panose="020B0604030504040204" pitchFamily="34" charset="-128"/>
              </a:rPr>
              <a:t>グローバルネットワークにとどまり、インターネットを経由しない</a:t>
            </a:r>
            <a:r>
              <a:rPr kumimoji="1" lang="ja-JP" altLang="en-US" sz="1667">
                <a:latin typeface="Meiryo" panose="020B0604030504040204" pitchFamily="34" charset="-128"/>
                <a:ea typeface="Meiryo" panose="020B0604030504040204" pitchFamily="34" charset="-128"/>
              </a:rPr>
              <a:t>。</a:t>
            </a:r>
            <a:r>
              <a:rPr kumimoji="1" lang="en-US" altLang="ja-JP" sz="1667" dirty="0">
                <a:latin typeface="Meiryo" panose="020B0604030504040204" pitchFamily="34" charset="-128"/>
                <a:ea typeface="Meiryo" panose="020B0604030504040204" pitchFamily="34" charset="-128"/>
              </a:rPr>
              <a:t>(</a:t>
            </a:r>
            <a:r>
              <a:rPr kumimoji="1" lang="ja-JP" altLang="en-US" sz="1667">
                <a:latin typeface="Meiryo" panose="020B0604030504040204" pitchFamily="34" charset="-128"/>
                <a:ea typeface="Meiryo" panose="020B0604030504040204" pitchFamily="34" charset="-128"/>
              </a:rPr>
              <a:t>中国リージョンとの間のトラフィックを除く</a:t>
            </a:r>
            <a:r>
              <a:rPr kumimoji="1" lang="en-US" altLang="ja-JP" sz="1667" dirty="0">
                <a:latin typeface="Meiryo" panose="020B0604030504040204" pitchFamily="34" charset="-128"/>
                <a:ea typeface="Meiryo" panose="020B0604030504040204" pitchFamily="34" charset="-128"/>
              </a:rPr>
              <a:t>) </a:t>
            </a:r>
            <a:r>
              <a:rPr kumimoji="1" lang="en-US" altLang="ja-JP" sz="1667" dirty="0">
                <a:solidFill>
                  <a:srgbClr val="0000FF"/>
                </a:solidFill>
                <a:latin typeface="Meiryo" panose="020B0604030504040204" pitchFamily="34" charset="-128"/>
                <a:ea typeface="Meiryo" panose="020B0604030504040204" pitchFamily="34" charset="-128"/>
              </a:rPr>
              <a:t>※</a:t>
            </a:r>
          </a:p>
          <a:p>
            <a:pPr marL="990560" lvl="1" indent="-380985">
              <a:buFont typeface="Wingdings" pitchFamily="2" charset="2"/>
              <a:buChar char="ü"/>
            </a:pP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内から</a:t>
            </a:r>
            <a:r>
              <a:rPr kumimoji="1" lang="en-US" altLang="ja-JP" sz="1667" dirty="0">
                <a:latin typeface="Meiryo" panose="020B0604030504040204" pitchFamily="34" charset="-128"/>
                <a:ea typeface="Meiryo" panose="020B0604030504040204" pitchFamily="34" charset="-128"/>
              </a:rPr>
              <a:t>AWS</a:t>
            </a:r>
            <a:r>
              <a:rPr kumimoji="1" lang="ja-JP" altLang="en-US" sz="1667">
                <a:latin typeface="Meiryo" panose="020B0604030504040204" pitchFamily="34" charset="-128"/>
                <a:ea typeface="Meiryo" panose="020B0604030504040204" pitchFamily="34" charset="-128"/>
              </a:rPr>
              <a:t>のサービスのパブリックエンドポイントと通信する場合、インターネットゲートウェイは経由するが、「よくある質問」にあるとおり、トラフィックはインターネットを経由しない</a:t>
            </a:r>
            <a:endParaRPr kumimoji="1" lang="en-US" altLang="ja-JP" sz="1667" dirty="0">
              <a:latin typeface="Meiryo" panose="020B0604030504040204" pitchFamily="34" charset="-128"/>
              <a:ea typeface="Meiryo" panose="020B0604030504040204" pitchFamily="34" charset="-128"/>
            </a:endParaRPr>
          </a:p>
          <a:p>
            <a:pPr marL="380985" indent="-380985">
              <a:buFont typeface="Arial" panose="020B0604020202020204" pitchFamily="34" charset="0"/>
              <a:buChar char="•"/>
            </a:pPr>
            <a:endParaRPr kumimoji="1" lang="en-US" altLang="ja-JP" sz="1667" dirty="0">
              <a:latin typeface="Meiryo" panose="020B0604030504040204" pitchFamily="34" charset="-128"/>
              <a:ea typeface="Meiryo" panose="020B0604030504040204" pitchFamily="34" charset="-128"/>
            </a:endParaRPr>
          </a:p>
          <a:p>
            <a:pPr marL="380985" indent="-380985">
              <a:buFont typeface="Arial" panose="020B0604020202020204" pitchFamily="34" charset="0"/>
              <a:buChar char="•"/>
            </a:pP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エンドポイントを利用する主な理由</a:t>
            </a:r>
            <a:endParaRPr kumimoji="1" lang="en-US" altLang="ja-JP" sz="1667" dirty="0">
              <a:latin typeface="Meiryo" panose="020B0604030504040204" pitchFamily="34" charset="-128"/>
              <a:ea typeface="Meiryo" panose="020B0604030504040204" pitchFamily="34" charset="-128"/>
            </a:endParaRPr>
          </a:p>
          <a:p>
            <a:pPr marL="990560" lvl="1" indent="-380985">
              <a:buFont typeface="Wingdings" pitchFamily="2" charset="2"/>
              <a:buChar char="ü"/>
            </a:pPr>
            <a:r>
              <a:rPr kumimoji="1" lang="ja-JP" altLang="en-US" sz="1667">
                <a:latin typeface="Meiryo" panose="020B0604030504040204" pitchFamily="34" charset="-128"/>
                <a:ea typeface="Meiryo" panose="020B0604030504040204" pitchFamily="34" charset="-128"/>
              </a:rPr>
              <a:t>アクセス制御を行うため</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エンドポイントポリシーによる</a:t>
            </a: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内からの</a:t>
            </a:r>
            <a:r>
              <a:rPr kumimoji="1" lang="en-US" altLang="ja-JP" sz="1667" dirty="0">
                <a:latin typeface="Meiryo" panose="020B0604030504040204" pitchFamily="34" charset="-128"/>
                <a:ea typeface="Meiryo" panose="020B0604030504040204" pitchFamily="34" charset="-128"/>
              </a:rPr>
              <a:t>API</a:t>
            </a:r>
            <a:r>
              <a:rPr kumimoji="1" lang="ja-JP" altLang="en-US" sz="1667">
                <a:latin typeface="Meiryo" panose="020B0604030504040204" pitchFamily="34" charset="-128"/>
                <a:ea typeface="Meiryo" panose="020B0604030504040204" pitchFamily="34" charset="-128"/>
              </a:rPr>
              <a:t>アクセス</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リソースポリシーによりアクセス元を</a:t>
            </a:r>
            <a:r>
              <a:rPr kumimoji="1" lang="en-US" altLang="ja-JP" sz="1667" dirty="0">
                <a:latin typeface="Meiryo" panose="020B0604030504040204" pitchFamily="34" charset="-128"/>
                <a:ea typeface="Meiryo" panose="020B0604030504040204" pitchFamily="34" charset="-128"/>
              </a:rPr>
              <a:t>VPC</a:t>
            </a:r>
            <a:r>
              <a:rPr kumimoji="1" lang="ja-JP" altLang="en-US" sz="1667">
                <a:latin typeface="Meiryo" panose="020B0604030504040204" pitchFamily="34" charset="-128"/>
                <a:ea typeface="Meiryo" panose="020B0604030504040204" pitchFamily="34" charset="-128"/>
              </a:rPr>
              <a:t>エンドポイントに限定</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セキュリティグループによるトラフィックの制御</a:t>
            </a:r>
            <a:endParaRPr kumimoji="1" lang="en-US" altLang="ja-JP" sz="1667" dirty="0">
              <a:latin typeface="Meiryo" panose="020B0604030504040204" pitchFamily="34" charset="-128"/>
              <a:ea typeface="Meiryo" panose="020B0604030504040204" pitchFamily="34" charset="-128"/>
            </a:endParaRPr>
          </a:p>
          <a:p>
            <a:pPr marL="1600136" lvl="2" indent="-380985">
              <a:buFont typeface="Wingdings" pitchFamily="2" charset="2"/>
              <a:buChar char="Ø"/>
            </a:pPr>
            <a:r>
              <a:rPr kumimoji="1" lang="ja-JP" altLang="en-US" sz="1667">
                <a:latin typeface="Meiryo" panose="020B0604030504040204" pitchFamily="34" charset="-128"/>
                <a:ea typeface="Meiryo" panose="020B0604030504040204" pitchFamily="34" charset="-128"/>
              </a:rPr>
              <a:t>他アカウント</a:t>
            </a:r>
            <a:r>
              <a:rPr kumimoji="1" lang="en-US" altLang="ja-JP" sz="1667" dirty="0">
                <a:latin typeface="Meiryo" panose="020B0604030504040204" pitchFamily="34" charset="-128"/>
                <a:ea typeface="Meiryo" panose="020B0604030504040204" pitchFamily="34" charset="-128"/>
              </a:rPr>
              <a:t>API</a:t>
            </a:r>
            <a:r>
              <a:rPr kumimoji="1" lang="ja-JP" altLang="en-US" sz="1667">
                <a:latin typeface="Meiryo" panose="020B0604030504040204" pitchFamily="34" charset="-128"/>
                <a:ea typeface="Meiryo" panose="020B0604030504040204" pitchFamily="34" charset="-128"/>
              </a:rPr>
              <a:t>エンドポイント経由のデータ漏洩防止</a:t>
            </a:r>
            <a:r>
              <a:rPr kumimoji="1" lang="en-US" altLang="ja-JP" sz="1667" dirty="0">
                <a:latin typeface="Meiryo" panose="020B0604030504040204" pitchFamily="34" charset="-128"/>
                <a:ea typeface="Meiryo" panose="020B0604030504040204" pitchFamily="34" charset="-128"/>
              </a:rPr>
              <a:t>(</a:t>
            </a:r>
            <a:r>
              <a:rPr kumimoji="1" lang="ja-JP" altLang="en-US" sz="1667">
                <a:latin typeface="Meiryo" panose="020B0604030504040204" pitchFamily="34" charset="-128"/>
                <a:ea typeface="Meiryo" panose="020B0604030504040204" pitchFamily="34" charset="-128"/>
              </a:rPr>
              <a:t>例：他アカウントの</a:t>
            </a:r>
            <a:r>
              <a:rPr kumimoji="1" lang="en-US" altLang="ja-JP" sz="1667" dirty="0">
                <a:latin typeface="Meiryo" panose="020B0604030504040204" pitchFamily="34" charset="-128"/>
                <a:ea typeface="Meiryo" panose="020B0604030504040204" pitchFamily="34" charset="-128"/>
              </a:rPr>
              <a:t>S3</a:t>
            </a:r>
            <a:r>
              <a:rPr kumimoji="1" lang="ja-JP" altLang="en-US" sz="1667">
                <a:latin typeface="Meiryo" panose="020B0604030504040204" pitchFamily="34" charset="-128"/>
                <a:ea typeface="Meiryo" panose="020B0604030504040204" pitchFamily="34" charset="-128"/>
              </a:rPr>
              <a:t>にオブジェクトを</a:t>
            </a:r>
            <a:r>
              <a:rPr kumimoji="1" lang="en-US" altLang="ja-JP" sz="1667" dirty="0">
                <a:latin typeface="Meiryo" panose="020B0604030504040204" pitchFamily="34" charset="-128"/>
                <a:ea typeface="Meiryo" panose="020B0604030504040204" pitchFamily="34" charset="-128"/>
              </a:rPr>
              <a:t>Put)</a:t>
            </a:r>
          </a:p>
          <a:p>
            <a:pPr marL="2209712" lvl="3" indent="-380985">
              <a:buFont typeface=".Hiragino Kaku Gothic Interface W3"/>
              <a:buChar char="ー"/>
            </a:pPr>
            <a:r>
              <a:rPr kumimoji="1" lang="en-US" altLang="ja-JP" sz="1667" dirty="0">
                <a:latin typeface="Meiryo" panose="020B0604030504040204" pitchFamily="34" charset="-128"/>
                <a:ea typeface="Meiryo" panose="020B0604030504040204" pitchFamily="34" charset="-128"/>
              </a:rPr>
              <a:t>Firewall</a:t>
            </a:r>
            <a:r>
              <a:rPr kumimoji="1" lang="ja-JP" altLang="en-US" sz="1667">
                <a:latin typeface="Meiryo" panose="020B0604030504040204" pitchFamily="34" charset="-128"/>
                <a:ea typeface="Meiryo" panose="020B0604030504040204" pitchFamily="34" charset="-128"/>
              </a:rPr>
              <a:t>、プロキシ等によるアクセス制御は煩雑になりがち</a:t>
            </a:r>
            <a:endParaRPr kumimoji="1" lang="en-US" altLang="ja-JP" sz="1667" dirty="0">
              <a:latin typeface="Meiryo" panose="020B0604030504040204" pitchFamily="34" charset="-128"/>
              <a:ea typeface="Meiryo" panose="020B0604030504040204" pitchFamily="34" charset="-128"/>
            </a:endParaRPr>
          </a:p>
          <a:p>
            <a:pPr marL="2209712" lvl="3" indent="-380985">
              <a:buFont typeface=".Hiragino Kaku Gothic Interface W3"/>
              <a:buChar char="ー"/>
            </a:pPr>
            <a:r>
              <a:rPr kumimoji="1" lang="en-US" altLang="ja-JP" sz="1667" dirty="0">
                <a:latin typeface="Meiryo" panose="020B0604030504040204" pitchFamily="34" charset="-128"/>
                <a:ea typeface="Meiryo" panose="020B0604030504040204" pitchFamily="34" charset="-128"/>
              </a:rPr>
              <a:t>API</a:t>
            </a:r>
            <a:r>
              <a:rPr kumimoji="1" lang="ja-JP" altLang="en-US" sz="1667">
                <a:latin typeface="Meiryo" panose="020B0604030504040204" pitchFamily="34" charset="-128"/>
                <a:ea typeface="Meiryo" panose="020B0604030504040204" pitchFamily="34" charset="-128"/>
              </a:rPr>
              <a:t>レベルでのアクセス制御ができない</a:t>
            </a:r>
            <a:endParaRPr kumimoji="1" lang="en-US" altLang="ja-JP" sz="1667" dirty="0">
              <a:latin typeface="Meiryo" panose="020B0604030504040204" pitchFamily="34" charset="-128"/>
              <a:ea typeface="Meiryo" panose="020B0604030504040204" pitchFamily="34" charset="-128"/>
            </a:endParaRPr>
          </a:p>
          <a:p>
            <a:pPr marL="990560" lvl="1" indent="-380985">
              <a:buFont typeface="Wingdings" pitchFamily="2" charset="2"/>
              <a:buChar char="ü"/>
            </a:pPr>
            <a:r>
              <a:rPr kumimoji="1" lang="en-US" altLang="ja-JP" sz="1667" dirty="0">
                <a:latin typeface="Meiryo" panose="020B0604030504040204" pitchFamily="34" charset="-128"/>
                <a:ea typeface="Meiryo" panose="020B0604030504040204" pitchFamily="34" charset="-128"/>
              </a:rPr>
              <a:t>AWS</a:t>
            </a:r>
            <a:r>
              <a:rPr kumimoji="1" lang="ja-JP" altLang="en-US" sz="1667">
                <a:latin typeface="Meiryo" panose="020B0604030504040204" pitchFamily="34" charset="-128"/>
                <a:ea typeface="Meiryo" panose="020B0604030504040204" pitchFamily="34" charset="-128"/>
              </a:rPr>
              <a:t>外部から</a:t>
            </a:r>
            <a:r>
              <a:rPr kumimoji="1" lang="en-US" altLang="ja-JP" sz="1667" dirty="0">
                <a:latin typeface="Meiryo" panose="020B0604030504040204" pitchFamily="34" charset="-128"/>
                <a:ea typeface="Meiryo" panose="020B0604030504040204" pitchFamily="34" charset="-128"/>
              </a:rPr>
              <a:t>AWS</a:t>
            </a:r>
            <a:r>
              <a:rPr kumimoji="1" lang="ja-JP" altLang="en-US" sz="1667">
                <a:latin typeface="Meiryo" panose="020B0604030504040204" pitchFamily="34" charset="-128"/>
                <a:ea typeface="Meiryo" panose="020B0604030504040204" pitchFamily="34" charset="-128"/>
              </a:rPr>
              <a:t>サービスのエンドポイントに対してインターネットを通過しないアクセス経路を提供</a:t>
            </a:r>
          </a:p>
        </p:txBody>
      </p:sp>
      <p:sp>
        <p:nvSpPr>
          <p:cNvPr id="10" name="テキスト ボックス 9">
            <a:extLst>
              <a:ext uri="{FF2B5EF4-FFF2-40B4-BE49-F238E27FC236}">
                <a16:creationId xmlns:a16="http://schemas.microsoft.com/office/drawing/2014/main" id="{EB6F5A46-4375-D14E-AD98-E2AD978E2CDA}"/>
              </a:ext>
            </a:extLst>
          </p:cNvPr>
          <p:cNvSpPr txBox="1"/>
          <p:nvPr/>
        </p:nvSpPr>
        <p:spPr>
          <a:xfrm>
            <a:off x="4141973" y="6235504"/>
            <a:ext cx="4471256" cy="451534"/>
          </a:xfrm>
          <a:prstGeom prst="rect">
            <a:avLst/>
          </a:prstGeom>
          <a:noFill/>
        </p:spPr>
        <p:txBody>
          <a:bodyPr wrap="square" rtlCol="0">
            <a:spAutoFit/>
          </a:bodyPr>
          <a:lstStyle/>
          <a:p>
            <a:r>
              <a:rPr kumimoji="1" lang="en-US" altLang="ja-JP" sz="1167" dirty="0">
                <a:solidFill>
                  <a:srgbClr val="0000FF"/>
                </a:solidFill>
                <a:latin typeface="Meiryo" panose="020B0604030504040204" pitchFamily="34" charset="-128"/>
                <a:ea typeface="Meiryo" panose="020B0604030504040204" pitchFamily="34" charset="-128"/>
              </a:rPr>
              <a:t>※Amazon VPC </a:t>
            </a:r>
            <a:r>
              <a:rPr kumimoji="1" lang="ja-JP" altLang="en-US" sz="1167">
                <a:solidFill>
                  <a:srgbClr val="0000FF"/>
                </a:solidFill>
                <a:latin typeface="Meiryo" panose="020B0604030504040204" pitchFamily="34" charset="-128"/>
                <a:ea typeface="Meiryo" panose="020B0604030504040204" pitchFamily="34" charset="-128"/>
              </a:rPr>
              <a:t>よくある質問</a:t>
            </a:r>
            <a:endParaRPr kumimoji="1" lang="en-US" altLang="ja-JP" sz="1167" dirty="0">
              <a:solidFill>
                <a:srgbClr val="0000FF"/>
              </a:solidFill>
              <a:latin typeface="Meiryo" panose="020B0604030504040204" pitchFamily="34" charset="-128"/>
              <a:ea typeface="Meiryo" panose="020B0604030504040204" pitchFamily="34" charset="-128"/>
            </a:endParaRPr>
          </a:p>
          <a:p>
            <a:r>
              <a:rPr kumimoji="1" lang="en-US" altLang="ja-JP" sz="1167" dirty="0">
                <a:latin typeface="Meiryo" panose="020B0604030504040204" pitchFamily="34" charset="-128"/>
                <a:ea typeface="Meiryo" panose="020B0604030504040204" pitchFamily="34" charset="-128"/>
                <a:hlinkClick r:id="rId3"/>
              </a:rPr>
              <a:t>https://aws.amazon.com/jp/vpc/faqs/</a:t>
            </a:r>
            <a:endParaRPr kumimoji="1" lang="en-US" altLang="ja-JP" sz="1167" dirty="0">
              <a:latin typeface="Meiryo" panose="020B0604030504040204" pitchFamily="34" charset="-128"/>
              <a:ea typeface="Meiryo" panose="020B0604030504040204" pitchFamily="34" charset="-128"/>
            </a:endParaRPr>
          </a:p>
        </p:txBody>
      </p:sp>
      <p:cxnSp>
        <p:nvCxnSpPr>
          <p:cNvPr id="6" name="直線コネクタ 5">
            <a:extLst>
              <a:ext uri="{FF2B5EF4-FFF2-40B4-BE49-F238E27FC236}">
                <a16:creationId xmlns:a16="http://schemas.microsoft.com/office/drawing/2014/main" id="{89EC9593-F9AD-6E41-BFB1-1B807DA7EAC1}"/>
              </a:ext>
            </a:extLst>
          </p:cNvPr>
          <p:cNvCxnSpPr>
            <a:cxnSpLocks/>
            <a:stCxn id="7" idx="1"/>
            <a:endCxn id="39" idx="3"/>
          </p:cNvCxnSpPr>
          <p:nvPr/>
        </p:nvCxnSpPr>
        <p:spPr>
          <a:xfrm flipH="1">
            <a:off x="4358906" y="5732393"/>
            <a:ext cx="838673" cy="1285"/>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pic>
        <p:nvPicPr>
          <p:cNvPr id="7" name="Graphic 18">
            <a:extLst>
              <a:ext uri="{FF2B5EF4-FFF2-40B4-BE49-F238E27FC236}">
                <a16:creationId xmlns:a16="http://schemas.microsoft.com/office/drawing/2014/main" id="{970F06ED-51EC-1F47-ACE6-A96A250F99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7578" y="5494793"/>
            <a:ext cx="475200" cy="47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3">
            <a:extLst>
              <a:ext uri="{FF2B5EF4-FFF2-40B4-BE49-F238E27FC236}">
                <a16:creationId xmlns:a16="http://schemas.microsoft.com/office/drawing/2014/main" id="{092ED967-F8D4-534E-BB13-F3B902FCBBF2}"/>
              </a:ext>
            </a:extLst>
          </p:cNvPr>
          <p:cNvSpPr/>
          <p:nvPr/>
        </p:nvSpPr>
        <p:spPr>
          <a:xfrm>
            <a:off x="6708758" y="5299228"/>
            <a:ext cx="1287869" cy="714018"/>
          </a:xfrm>
          <a:prstGeom prst="rect">
            <a:avLst/>
          </a:prstGeom>
          <a:solidFill>
            <a:srgbClr val="19A2C7">
              <a:alpha val="20000"/>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algn="l"/>
            <a:endParaRPr lang="en-US" sz="1333" dirty="0">
              <a:solidFill>
                <a:schemeClr val="accent4"/>
              </a:solidFill>
              <a:latin typeface="Meiryo" panose="020B0604030504040204" pitchFamily="34" charset="-128"/>
              <a:ea typeface="Meiryo" panose="020B0604030504040204" pitchFamily="34" charset="-128"/>
            </a:endParaRPr>
          </a:p>
        </p:txBody>
      </p:sp>
      <p:pic>
        <p:nvPicPr>
          <p:cNvPr id="9" name="Graphic 3">
            <a:extLst>
              <a:ext uri="{FF2B5EF4-FFF2-40B4-BE49-F238E27FC236}">
                <a16:creationId xmlns:a16="http://schemas.microsoft.com/office/drawing/2014/main" id="{3A5DFE0B-06BC-DE47-B068-C03C395D9E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5803" y="5299227"/>
            <a:ext cx="233842" cy="233842"/>
          </a:xfrm>
          <a:prstGeom prst="rect">
            <a:avLst/>
          </a:prstGeom>
        </p:spPr>
      </p:pic>
      <p:sp>
        <p:nvSpPr>
          <p:cNvPr id="12" name="Rectangle 111">
            <a:extLst>
              <a:ext uri="{FF2B5EF4-FFF2-40B4-BE49-F238E27FC236}">
                <a16:creationId xmlns:a16="http://schemas.microsoft.com/office/drawing/2014/main" id="{EBDB8DAC-8B90-0D47-8525-9AF6D29AB2AE}"/>
              </a:ext>
            </a:extLst>
          </p:cNvPr>
          <p:cNvSpPr/>
          <p:nvPr/>
        </p:nvSpPr>
        <p:spPr>
          <a:xfrm rot="5400000">
            <a:off x="5779233" y="5471715"/>
            <a:ext cx="296188" cy="509096"/>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67" dirty="0">
              <a:latin typeface="Meiryo" panose="020B0604030504040204" pitchFamily="34" charset="-128"/>
              <a:ea typeface="Meiryo" panose="020B0604030504040204" pitchFamily="34" charset="-128"/>
              <a:cs typeface="Meiryo" charset="-128"/>
            </a:endParaRPr>
          </a:p>
        </p:txBody>
      </p:sp>
      <p:sp>
        <p:nvSpPr>
          <p:cNvPr id="14" name="四角形: 角を丸くする 71">
            <a:extLst>
              <a:ext uri="{FF2B5EF4-FFF2-40B4-BE49-F238E27FC236}">
                <a16:creationId xmlns:a16="http://schemas.microsoft.com/office/drawing/2014/main" id="{FB732166-D48E-2D48-95FD-A60A4F9EF9A0}"/>
              </a:ext>
            </a:extLst>
          </p:cNvPr>
          <p:cNvSpPr/>
          <p:nvPr/>
        </p:nvSpPr>
        <p:spPr>
          <a:xfrm>
            <a:off x="6320516" y="5189289"/>
            <a:ext cx="2114507" cy="970451"/>
          </a:xfrm>
          <a:prstGeom prst="roundRect">
            <a:avLst>
              <a:gd name="adj" fmla="val 0"/>
            </a:avLst>
          </a:prstGeom>
          <a:noFill/>
          <a:ln w="12700">
            <a:solidFill>
              <a:srgbClr val="6CAE3E"/>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b" anchorCtr="0"/>
          <a:lstStyle/>
          <a:p>
            <a:pPr algn="r"/>
            <a:endPar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pic>
        <p:nvPicPr>
          <p:cNvPr id="15" name="Graphic 77">
            <a:extLst>
              <a:ext uri="{FF2B5EF4-FFF2-40B4-BE49-F238E27FC236}">
                <a16:creationId xmlns:a16="http://schemas.microsoft.com/office/drawing/2014/main" id="{5B64D4AA-A8A7-D348-97B1-93764AE77B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3389" y="5189288"/>
            <a:ext cx="220989" cy="220989"/>
          </a:xfrm>
          <a:prstGeom prst="rect">
            <a:avLst/>
          </a:prstGeom>
        </p:spPr>
      </p:pic>
      <p:sp>
        <p:nvSpPr>
          <p:cNvPr id="17" name="四角形: 角を丸くする 73">
            <a:extLst>
              <a:ext uri="{FF2B5EF4-FFF2-40B4-BE49-F238E27FC236}">
                <a16:creationId xmlns:a16="http://schemas.microsoft.com/office/drawing/2014/main" id="{8C696D41-18A9-E747-82D0-3104CAD24777}"/>
              </a:ext>
            </a:extLst>
          </p:cNvPr>
          <p:cNvSpPr/>
          <p:nvPr/>
        </p:nvSpPr>
        <p:spPr>
          <a:xfrm>
            <a:off x="2202343" y="5465550"/>
            <a:ext cx="1951571" cy="552312"/>
          </a:xfrm>
          <a:prstGeom prst="roundRect">
            <a:avLst>
              <a:gd name="adj" fmla="val 0"/>
            </a:avLst>
          </a:prstGeom>
          <a:no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b" anchorCtr="0"/>
          <a:lstStyle/>
          <a:p>
            <a:pPr algn="r"/>
            <a:endParaRPr kumimoji="1"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pic>
        <p:nvPicPr>
          <p:cNvPr id="18" name="Picture 63">
            <a:extLst>
              <a:ext uri="{FF2B5EF4-FFF2-40B4-BE49-F238E27FC236}">
                <a16:creationId xmlns:a16="http://schemas.microsoft.com/office/drawing/2014/main" id="{9109ED1E-91D6-B44B-BB93-AB55205E2F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9233" y="5517873"/>
            <a:ext cx="301805" cy="416778"/>
          </a:xfrm>
          <a:prstGeom prst="rect">
            <a:avLst/>
          </a:prstGeom>
        </p:spPr>
      </p:pic>
      <p:sp>
        <p:nvSpPr>
          <p:cNvPr id="19" name="正方形/長方形 18">
            <a:extLst>
              <a:ext uri="{FF2B5EF4-FFF2-40B4-BE49-F238E27FC236}">
                <a16:creationId xmlns:a16="http://schemas.microsoft.com/office/drawing/2014/main" id="{8B21B080-E87E-8441-AE6E-B21070924F4A}"/>
              </a:ext>
            </a:extLst>
          </p:cNvPr>
          <p:cNvSpPr/>
          <p:nvPr/>
        </p:nvSpPr>
        <p:spPr>
          <a:xfrm>
            <a:off x="2763347" y="5590999"/>
            <a:ext cx="894476" cy="179601"/>
          </a:xfrm>
          <a:prstGeom prst="rect">
            <a:avLst/>
          </a:prstGeom>
        </p:spPr>
        <p:txBody>
          <a:bodyPr wrap="none" lIns="0" tIns="0" rIns="0" bIns="0">
            <a:spAutoFit/>
          </a:bodyPr>
          <a:lstStyle/>
          <a:p>
            <a:r>
              <a:rPr kumimoji="1" lang="ja-JP" altLang="en-US" sz="11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オンプレミス</a:t>
            </a:r>
          </a:p>
        </p:txBody>
      </p:sp>
      <p:sp>
        <p:nvSpPr>
          <p:cNvPr id="27" name="フリーフォーム: 図形 118">
            <a:extLst>
              <a:ext uri="{FF2B5EF4-FFF2-40B4-BE49-F238E27FC236}">
                <a16:creationId xmlns:a16="http://schemas.microsoft.com/office/drawing/2014/main" id="{10760471-8E12-0048-97C0-29FB7745FA7C}"/>
              </a:ext>
            </a:extLst>
          </p:cNvPr>
          <p:cNvSpPr/>
          <p:nvPr/>
        </p:nvSpPr>
        <p:spPr>
          <a:xfrm>
            <a:off x="4430116" y="5469118"/>
            <a:ext cx="664189" cy="552312"/>
          </a:xfrm>
          <a:custGeom>
            <a:avLst/>
            <a:gdLst>
              <a:gd name="connsiteX0" fmla="*/ 638423 w 1132597"/>
              <a:gd name="connsiteY0" fmla="*/ 441 h 922994"/>
              <a:gd name="connsiteX1" fmla="*/ 666845 w 1132597"/>
              <a:gd name="connsiteY1" fmla="*/ 7480 h 922994"/>
              <a:gd name="connsiteX2" fmla="*/ 720475 w 1132597"/>
              <a:gd name="connsiteY2" fmla="*/ 74045 h 922994"/>
              <a:gd name="connsiteX3" fmla="*/ 720771 w 1132597"/>
              <a:gd name="connsiteY3" fmla="*/ 74209 h 922994"/>
              <a:gd name="connsiteX4" fmla="*/ 749035 w 1132597"/>
              <a:gd name="connsiteY4" fmla="*/ 89938 h 922994"/>
              <a:gd name="connsiteX5" fmla="*/ 767988 w 1132597"/>
              <a:gd name="connsiteY5" fmla="*/ 67916 h 922994"/>
              <a:gd name="connsiteX6" fmla="*/ 804411 w 1132597"/>
              <a:gd name="connsiteY6" fmla="*/ 53436 h 922994"/>
              <a:gd name="connsiteX7" fmla="*/ 847038 w 1132597"/>
              <a:gd name="connsiteY7" fmla="*/ 58690 h 922994"/>
              <a:gd name="connsiteX8" fmla="*/ 880139 w 1132597"/>
              <a:gd name="connsiteY8" fmla="*/ 83763 h 922994"/>
              <a:gd name="connsiteX9" fmla="*/ 881128 w 1132597"/>
              <a:gd name="connsiteY9" fmla="*/ 84511 h 922994"/>
              <a:gd name="connsiteX10" fmla="*/ 958463 w 1132597"/>
              <a:gd name="connsiteY10" fmla="*/ 53073 h 922994"/>
              <a:gd name="connsiteX11" fmla="*/ 986885 w 1132597"/>
              <a:gd name="connsiteY11" fmla="*/ 60112 h 922994"/>
              <a:gd name="connsiteX12" fmla="*/ 1040515 w 1132597"/>
              <a:gd name="connsiteY12" fmla="*/ 126677 h 922994"/>
              <a:gd name="connsiteX13" fmla="*/ 1040811 w 1132597"/>
              <a:gd name="connsiteY13" fmla="*/ 126841 h 922994"/>
              <a:gd name="connsiteX14" fmla="*/ 1083156 w 1132597"/>
              <a:gd name="connsiteY14" fmla="*/ 150405 h 922994"/>
              <a:gd name="connsiteX15" fmla="*/ 1109342 w 1132597"/>
              <a:gd name="connsiteY15" fmla="*/ 191280 h 922994"/>
              <a:gd name="connsiteX16" fmla="*/ 1106261 w 1132597"/>
              <a:gd name="connsiteY16" fmla="*/ 261332 h 922994"/>
              <a:gd name="connsiteX17" fmla="*/ 1128765 w 1132597"/>
              <a:gd name="connsiteY17" fmla="*/ 368441 h 922994"/>
              <a:gd name="connsiteX18" fmla="*/ 1023346 w 1132597"/>
              <a:gd name="connsiteY18" fmla="*/ 462199 h 922994"/>
              <a:gd name="connsiteX19" fmla="*/ 985608 w 1132597"/>
              <a:gd name="connsiteY19" fmla="*/ 542537 h 922994"/>
              <a:gd name="connsiteX20" fmla="*/ 956001 w 1132597"/>
              <a:gd name="connsiteY20" fmla="*/ 560478 h 922994"/>
              <a:gd name="connsiteX21" fmla="*/ 954563 w 1132597"/>
              <a:gd name="connsiteY21" fmla="*/ 560814 h 922994"/>
              <a:gd name="connsiteX22" fmla="*/ 969926 w 1132597"/>
              <a:gd name="connsiteY22" fmla="*/ 593901 h 922994"/>
              <a:gd name="connsiteX23" fmla="*/ 968745 w 1132597"/>
              <a:gd name="connsiteY23" fmla="*/ 650000 h 922994"/>
              <a:gd name="connsiteX24" fmla="*/ 863326 w 1132597"/>
              <a:gd name="connsiteY24" fmla="*/ 743758 h 922994"/>
              <a:gd name="connsiteX25" fmla="*/ 825588 w 1132597"/>
              <a:gd name="connsiteY25" fmla="*/ 824096 h 922994"/>
              <a:gd name="connsiteX26" fmla="*/ 697101 w 1132597"/>
              <a:gd name="connsiteY26" fmla="*/ 833823 h 922994"/>
              <a:gd name="connsiteX27" fmla="*/ 605282 w 1132597"/>
              <a:gd name="connsiteY27" fmla="*/ 919530 h 922994"/>
              <a:gd name="connsiteX28" fmla="*/ 470277 w 1132597"/>
              <a:gd name="connsiteY28" fmla="*/ 867215 h 922994"/>
              <a:gd name="connsiteX29" fmla="*/ 269733 w 1132597"/>
              <a:gd name="connsiteY29" fmla="*/ 815527 h 922994"/>
              <a:gd name="connsiteX30" fmla="*/ 181558 w 1132597"/>
              <a:gd name="connsiteY30" fmla="*/ 758008 h 922994"/>
              <a:gd name="connsiteX31" fmla="*/ 200399 w 1132597"/>
              <a:gd name="connsiteY31" fmla="*/ 680367 h 922994"/>
              <a:gd name="connsiteX32" fmla="*/ 160613 w 1132597"/>
              <a:gd name="connsiteY32" fmla="*/ 600710 h 922994"/>
              <a:gd name="connsiteX33" fmla="*/ 184446 w 1132597"/>
              <a:gd name="connsiteY33" fmla="*/ 552685 h 922994"/>
              <a:gd name="connsiteX34" fmla="*/ 193596 w 1132597"/>
              <a:gd name="connsiteY34" fmla="*/ 546333 h 922994"/>
              <a:gd name="connsiteX35" fmla="*/ 148307 w 1132597"/>
              <a:gd name="connsiteY35" fmla="*/ 524711 h 922994"/>
              <a:gd name="connsiteX36" fmla="*/ 109713 w 1132597"/>
              <a:gd name="connsiteY36" fmla="*/ 481336 h 922994"/>
              <a:gd name="connsiteX37" fmla="*/ 21538 w 1132597"/>
              <a:gd name="connsiteY37" fmla="*/ 423817 h 922994"/>
              <a:gd name="connsiteX38" fmla="*/ 40379 w 1132597"/>
              <a:gd name="connsiteY38" fmla="*/ 346176 h 922994"/>
              <a:gd name="connsiteX39" fmla="*/ 593 w 1132597"/>
              <a:gd name="connsiteY39" fmla="*/ 266519 h 922994"/>
              <a:gd name="connsiteX40" fmla="*/ 73252 w 1132597"/>
              <a:gd name="connsiteY40" fmla="*/ 195717 h 922994"/>
              <a:gd name="connsiteX41" fmla="*/ 73947 w 1132597"/>
              <a:gd name="connsiteY41" fmla="*/ 193851 h 922994"/>
              <a:gd name="connsiteX42" fmla="*/ 106313 w 1132597"/>
              <a:gd name="connsiteY42" fmla="*/ 92178 h 922994"/>
              <a:gd name="connsiteX43" fmla="*/ 263765 w 1132597"/>
              <a:gd name="connsiteY43" fmla="*/ 68949 h 922994"/>
              <a:gd name="connsiteX44" fmla="*/ 263800 w 1132597"/>
              <a:gd name="connsiteY44" fmla="*/ 68910 h 922994"/>
              <a:gd name="connsiteX45" fmla="*/ 295113 w 1132597"/>
              <a:gd name="connsiteY45" fmla="*/ 33975 h 922994"/>
              <a:gd name="connsiteX46" fmla="*/ 422514 w 1132597"/>
              <a:gd name="connsiteY46" fmla="*/ 44835 h 922994"/>
              <a:gd name="connsiteX47" fmla="*/ 423080 w 1132597"/>
              <a:gd name="connsiteY47" fmla="*/ 44178 h 922994"/>
              <a:gd name="connsiteX48" fmla="*/ 447948 w 1132597"/>
              <a:gd name="connsiteY48" fmla="*/ 15284 h 922994"/>
              <a:gd name="connsiteX49" fmla="*/ 484371 w 1132597"/>
              <a:gd name="connsiteY49" fmla="*/ 804 h 922994"/>
              <a:gd name="connsiteX50" fmla="*/ 526998 w 1132597"/>
              <a:gd name="connsiteY50" fmla="*/ 6058 h 922994"/>
              <a:gd name="connsiteX51" fmla="*/ 560099 w 1132597"/>
              <a:gd name="connsiteY51" fmla="*/ 31131 h 922994"/>
              <a:gd name="connsiteX52" fmla="*/ 561088 w 1132597"/>
              <a:gd name="connsiteY52" fmla="*/ 31879 h 922994"/>
              <a:gd name="connsiteX53" fmla="*/ 638423 w 1132597"/>
              <a:gd name="connsiteY53" fmla="*/ 441 h 92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32597" h="922994">
                <a:moveTo>
                  <a:pt x="638423" y="441"/>
                </a:moveTo>
                <a:cubicBezTo>
                  <a:pt x="648037" y="1244"/>
                  <a:pt x="657631" y="3563"/>
                  <a:pt x="666845" y="7480"/>
                </a:cubicBezTo>
                <a:cubicBezTo>
                  <a:pt x="694928" y="19414"/>
                  <a:pt x="715065" y="44400"/>
                  <a:pt x="720475" y="74045"/>
                </a:cubicBezTo>
                <a:lnTo>
                  <a:pt x="720771" y="74209"/>
                </a:lnTo>
                <a:lnTo>
                  <a:pt x="749035" y="89938"/>
                </a:lnTo>
                <a:lnTo>
                  <a:pt x="767988" y="67916"/>
                </a:lnTo>
                <a:cubicBezTo>
                  <a:pt x="778611" y="60353"/>
                  <a:pt x="791065" y="55302"/>
                  <a:pt x="804411" y="53436"/>
                </a:cubicBezTo>
                <a:cubicBezTo>
                  <a:pt x="819101" y="51379"/>
                  <a:pt x="833781" y="53320"/>
                  <a:pt x="847038" y="58690"/>
                </a:cubicBezTo>
                <a:lnTo>
                  <a:pt x="880139" y="83763"/>
                </a:lnTo>
                <a:lnTo>
                  <a:pt x="881128" y="84511"/>
                </a:lnTo>
                <a:cubicBezTo>
                  <a:pt x="900598" y="61889"/>
                  <a:pt x="929620" y="50663"/>
                  <a:pt x="958463" y="53073"/>
                </a:cubicBezTo>
                <a:cubicBezTo>
                  <a:pt x="968077" y="53876"/>
                  <a:pt x="977671" y="56195"/>
                  <a:pt x="986885" y="60112"/>
                </a:cubicBezTo>
                <a:cubicBezTo>
                  <a:pt x="1014968" y="72046"/>
                  <a:pt x="1035105" y="97032"/>
                  <a:pt x="1040515" y="126677"/>
                </a:cubicBezTo>
                <a:lnTo>
                  <a:pt x="1040811" y="126841"/>
                </a:lnTo>
                <a:lnTo>
                  <a:pt x="1083156" y="150405"/>
                </a:lnTo>
                <a:cubicBezTo>
                  <a:pt x="1094990" y="161512"/>
                  <a:pt x="1104082" y="175476"/>
                  <a:pt x="1109342" y="191280"/>
                </a:cubicBezTo>
                <a:cubicBezTo>
                  <a:pt x="1116987" y="214222"/>
                  <a:pt x="1115897" y="239139"/>
                  <a:pt x="1106261" y="261332"/>
                </a:cubicBezTo>
                <a:cubicBezTo>
                  <a:pt x="1129948" y="291767"/>
                  <a:pt x="1138232" y="331221"/>
                  <a:pt x="1128765" y="368441"/>
                </a:cubicBezTo>
                <a:cubicBezTo>
                  <a:pt x="1116179" y="417922"/>
                  <a:pt x="1074515" y="454978"/>
                  <a:pt x="1023346" y="462199"/>
                </a:cubicBezTo>
                <a:cubicBezTo>
                  <a:pt x="1023102" y="493084"/>
                  <a:pt x="1009332" y="522374"/>
                  <a:pt x="985608" y="542537"/>
                </a:cubicBezTo>
                <a:cubicBezTo>
                  <a:pt x="976596" y="550197"/>
                  <a:pt x="966582" y="556188"/>
                  <a:pt x="956001" y="560478"/>
                </a:cubicBezTo>
                <a:lnTo>
                  <a:pt x="954563" y="560814"/>
                </a:lnTo>
                <a:lnTo>
                  <a:pt x="969926" y="593901"/>
                </a:lnTo>
                <a:cubicBezTo>
                  <a:pt x="973774" y="612222"/>
                  <a:pt x="973479" y="631390"/>
                  <a:pt x="968745" y="650000"/>
                </a:cubicBezTo>
                <a:cubicBezTo>
                  <a:pt x="956159" y="699481"/>
                  <a:pt x="914495" y="736537"/>
                  <a:pt x="863326" y="743758"/>
                </a:cubicBezTo>
                <a:cubicBezTo>
                  <a:pt x="863082" y="774643"/>
                  <a:pt x="849312" y="803933"/>
                  <a:pt x="825588" y="824096"/>
                </a:cubicBezTo>
                <a:cubicBezTo>
                  <a:pt x="789540" y="854736"/>
                  <a:pt x="737469" y="858673"/>
                  <a:pt x="697101" y="833823"/>
                </a:cubicBezTo>
                <a:cubicBezTo>
                  <a:pt x="684046" y="876506"/>
                  <a:pt x="649088" y="909135"/>
                  <a:pt x="605282" y="919530"/>
                </a:cubicBezTo>
                <a:cubicBezTo>
                  <a:pt x="553662" y="931777"/>
                  <a:pt x="499788" y="910906"/>
                  <a:pt x="470277" y="867215"/>
                </a:cubicBezTo>
                <a:cubicBezTo>
                  <a:pt x="400624" y="908685"/>
                  <a:pt x="310157" y="885375"/>
                  <a:pt x="269733" y="815527"/>
                </a:cubicBezTo>
                <a:cubicBezTo>
                  <a:pt x="230022" y="820118"/>
                  <a:pt x="192735" y="795800"/>
                  <a:pt x="181558" y="758008"/>
                </a:cubicBezTo>
                <a:cubicBezTo>
                  <a:pt x="173462" y="730665"/>
                  <a:pt x="180619" y="701157"/>
                  <a:pt x="200399" y="680367"/>
                </a:cubicBezTo>
                <a:cubicBezTo>
                  <a:pt x="172335" y="664060"/>
                  <a:pt x="156706" y="632766"/>
                  <a:pt x="160613" y="600710"/>
                </a:cubicBezTo>
                <a:cubicBezTo>
                  <a:pt x="162905" y="581943"/>
                  <a:pt x="171593" y="565210"/>
                  <a:pt x="184446" y="552685"/>
                </a:cubicBezTo>
                <a:lnTo>
                  <a:pt x="193596" y="546333"/>
                </a:lnTo>
                <a:lnTo>
                  <a:pt x="148307" y="524711"/>
                </a:lnTo>
                <a:cubicBezTo>
                  <a:pt x="133053" y="513351"/>
                  <a:pt x="119819" y="498798"/>
                  <a:pt x="109713" y="481336"/>
                </a:cubicBezTo>
                <a:cubicBezTo>
                  <a:pt x="70002" y="485927"/>
                  <a:pt x="32715" y="461609"/>
                  <a:pt x="21538" y="423817"/>
                </a:cubicBezTo>
                <a:cubicBezTo>
                  <a:pt x="13442" y="396474"/>
                  <a:pt x="20599" y="366966"/>
                  <a:pt x="40379" y="346176"/>
                </a:cubicBezTo>
                <a:cubicBezTo>
                  <a:pt x="12315" y="329869"/>
                  <a:pt x="-3314" y="298575"/>
                  <a:pt x="593" y="266519"/>
                </a:cubicBezTo>
                <a:cubicBezTo>
                  <a:pt x="5177" y="228986"/>
                  <a:pt x="35345" y="199586"/>
                  <a:pt x="73252" y="195717"/>
                </a:cubicBezTo>
                <a:cubicBezTo>
                  <a:pt x="73478" y="195090"/>
                  <a:pt x="73722" y="194477"/>
                  <a:pt x="73947" y="193851"/>
                </a:cubicBezTo>
                <a:cubicBezTo>
                  <a:pt x="68857" y="156890"/>
                  <a:pt x="80728" y="119615"/>
                  <a:pt x="106313" y="92178"/>
                </a:cubicBezTo>
                <a:cubicBezTo>
                  <a:pt x="146737" y="48841"/>
                  <a:pt x="212277" y="39182"/>
                  <a:pt x="263765" y="68949"/>
                </a:cubicBezTo>
                <a:lnTo>
                  <a:pt x="263800" y="68910"/>
                </a:lnTo>
                <a:lnTo>
                  <a:pt x="295113" y="33975"/>
                </a:lnTo>
                <a:cubicBezTo>
                  <a:pt x="332989" y="8080"/>
                  <a:pt x="386701" y="9993"/>
                  <a:pt x="422514" y="44835"/>
                </a:cubicBezTo>
                <a:lnTo>
                  <a:pt x="423080" y="44178"/>
                </a:lnTo>
                <a:lnTo>
                  <a:pt x="447948" y="15284"/>
                </a:lnTo>
                <a:cubicBezTo>
                  <a:pt x="458571" y="7721"/>
                  <a:pt x="471025" y="2670"/>
                  <a:pt x="484371" y="804"/>
                </a:cubicBezTo>
                <a:cubicBezTo>
                  <a:pt x="499061" y="-1253"/>
                  <a:pt x="513741" y="688"/>
                  <a:pt x="526998" y="6058"/>
                </a:cubicBezTo>
                <a:lnTo>
                  <a:pt x="560099" y="31131"/>
                </a:lnTo>
                <a:lnTo>
                  <a:pt x="561088" y="31879"/>
                </a:lnTo>
                <a:cubicBezTo>
                  <a:pt x="580558" y="9257"/>
                  <a:pt x="609580" y="-1970"/>
                  <a:pt x="638423" y="441"/>
                </a:cubicBezTo>
                <a:close/>
              </a:path>
            </a:pathLst>
          </a:custGeom>
          <a:solidFill>
            <a:srgbClr val="F2F4F4">
              <a:alpha val="60000"/>
            </a:srgb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ja-JP" altLang="en-US" sz="1667">
              <a:latin typeface="Meiryo" panose="020B0604030504040204" pitchFamily="34" charset="-128"/>
              <a:ea typeface="Meiryo" panose="020B0604030504040204" pitchFamily="34" charset="-128"/>
            </a:endParaRPr>
          </a:p>
        </p:txBody>
      </p:sp>
      <p:sp>
        <p:nvSpPr>
          <p:cNvPr id="29" name="TextBox 80">
            <a:extLst>
              <a:ext uri="{FF2B5EF4-FFF2-40B4-BE49-F238E27FC236}">
                <a16:creationId xmlns:a16="http://schemas.microsoft.com/office/drawing/2014/main" id="{DE515801-4FB5-9A48-BD78-169C4F7B22A6}"/>
              </a:ext>
            </a:extLst>
          </p:cNvPr>
          <p:cNvSpPr txBox="1"/>
          <p:nvPr/>
        </p:nvSpPr>
        <p:spPr>
          <a:xfrm>
            <a:off x="4501997" y="5501843"/>
            <a:ext cx="495707" cy="228070"/>
          </a:xfrm>
          <a:prstGeom prst="rect">
            <a:avLst/>
          </a:prstGeom>
          <a:noFill/>
        </p:spPr>
        <p:txBody>
          <a:bodyPr wrap="none" lIns="24000" tIns="24000" rIns="24000" bIns="24000" rtlCol="0">
            <a:spAutoFit/>
          </a:bodyPr>
          <a:lstStyle/>
          <a:p>
            <a:pPr algn="ct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閉域網</a:t>
            </a:r>
            <a:endParaRPr lang="en-US" sz="58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pic>
        <p:nvPicPr>
          <p:cNvPr id="30" name="Graphic 34">
            <a:extLst>
              <a:ext uri="{FF2B5EF4-FFF2-40B4-BE49-F238E27FC236}">
                <a16:creationId xmlns:a16="http://schemas.microsoft.com/office/drawing/2014/main" id="{7DB8130A-2A1A-E54C-8A1E-C1FC851496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90449" y="5502403"/>
            <a:ext cx="475200" cy="475200"/>
          </a:xfrm>
          <a:prstGeom prst="rect">
            <a:avLst/>
          </a:prstGeom>
        </p:spPr>
      </p:pic>
      <p:pic>
        <p:nvPicPr>
          <p:cNvPr id="39" name="Graphic 46">
            <a:extLst>
              <a:ext uri="{FF2B5EF4-FFF2-40B4-BE49-F238E27FC236}">
                <a16:creationId xmlns:a16="http://schemas.microsoft.com/office/drawing/2014/main" id="{66D70DA6-3424-694B-ADF3-3CD7AF3CE1B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25041" y="5516745"/>
            <a:ext cx="433865" cy="433865"/>
          </a:xfrm>
          <a:prstGeom prst="rect">
            <a:avLst/>
          </a:prstGeom>
        </p:spPr>
      </p:pic>
      <p:pic>
        <p:nvPicPr>
          <p:cNvPr id="40" name="Graphic 41">
            <a:extLst>
              <a:ext uri="{FF2B5EF4-FFF2-40B4-BE49-F238E27FC236}">
                <a16:creationId xmlns:a16="http://schemas.microsoft.com/office/drawing/2014/main" id="{11B2DC91-309E-E240-A80A-4F19E0F3501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28164" y="5507423"/>
            <a:ext cx="472035" cy="472035"/>
          </a:xfrm>
          <a:prstGeom prst="rect">
            <a:avLst/>
          </a:prstGeom>
        </p:spPr>
      </p:pic>
      <p:pic>
        <p:nvPicPr>
          <p:cNvPr id="41" name="Graphic 24">
            <a:extLst>
              <a:ext uri="{FF2B5EF4-FFF2-40B4-BE49-F238E27FC236}">
                <a16:creationId xmlns:a16="http://schemas.microsoft.com/office/drawing/2014/main" id="{DE5A1E99-A2FB-B04F-9535-880278E5C14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006353" y="5493564"/>
            <a:ext cx="49244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直線矢印コネクタ 44">
            <a:extLst>
              <a:ext uri="{FF2B5EF4-FFF2-40B4-BE49-F238E27FC236}">
                <a16:creationId xmlns:a16="http://schemas.microsoft.com/office/drawing/2014/main" id="{1A1130E2-C69F-0048-B4D1-75FEC027CF5D}"/>
              </a:ext>
            </a:extLst>
          </p:cNvPr>
          <p:cNvCxnSpPr>
            <a:cxnSpLocks/>
          </p:cNvCxnSpPr>
          <p:nvPr/>
        </p:nvCxnSpPr>
        <p:spPr>
          <a:xfrm flipV="1">
            <a:off x="3748769" y="5765217"/>
            <a:ext cx="3379395" cy="241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B4599B63-AAAE-2B4F-9E8B-E79BD3C98B89}"/>
              </a:ext>
            </a:extLst>
          </p:cNvPr>
          <p:cNvSpPr txBox="1"/>
          <p:nvPr/>
        </p:nvSpPr>
        <p:spPr>
          <a:xfrm>
            <a:off x="6668925" y="5931632"/>
            <a:ext cx="1448176" cy="290433"/>
          </a:xfrm>
          <a:prstGeom prst="rect">
            <a:avLst/>
          </a:prstGeom>
          <a:noFill/>
        </p:spPr>
        <p:txBody>
          <a:bodyPr wrap="square" lIns="24000" tIns="24000" rIns="24000" bIns="24000" rtlCol="0" anchor="ctr" anchorCtr="0">
            <a:noAutofit/>
          </a:bodyPr>
          <a:lstStyle/>
          <a:p>
            <a:pPr algn="ct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VPC</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エンドポイント</a:t>
            </a:r>
            <a:endPar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8" name="テキスト ボックス 47">
            <a:extLst>
              <a:ext uri="{FF2B5EF4-FFF2-40B4-BE49-F238E27FC236}">
                <a16:creationId xmlns:a16="http://schemas.microsoft.com/office/drawing/2014/main" id="{A0540B5B-EEF2-1A48-B7CA-889C2817ACF2}"/>
              </a:ext>
            </a:extLst>
          </p:cNvPr>
          <p:cNvSpPr txBox="1"/>
          <p:nvPr/>
        </p:nvSpPr>
        <p:spPr>
          <a:xfrm>
            <a:off x="8158376" y="5952547"/>
            <a:ext cx="2216088" cy="290433"/>
          </a:xfrm>
          <a:prstGeom prst="rect">
            <a:avLst/>
          </a:prstGeom>
          <a:noFill/>
        </p:spPr>
        <p:txBody>
          <a:bodyPr wrap="square" lIns="24000" tIns="24000" rIns="24000" bIns="24000" rtlCol="0" anchor="ctr" anchorCtr="0">
            <a:noAutofit/>
          </a:bodyPr>
          <a:lstStyle/>
          <a:p>
            <a:pPr algn="ct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サービスエンドポイント</a:t>
            </a:r>
            <a:endPar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49" name="直線矢印コネクタ 48">
            <a:extLst>
              <a:ext uri="{FF2B5EF4-FFF2-40B4-BE49-F238E27FC236}">
                <a16:creationId xmlns:a16="http://schemas.microsoft.com/office/drawing/2014/main" id="{5F7A8760-4F63-9D4F-BEDF-18E91FBF823A}"/>
              </a:ext>
            </a:extLst>
          </p:cNvPr>
          <p:cNvCxnSpPr>
            <a:cxnSpLocks/>
            <a:stCxn id="40" idx="3"/>
            <a:endCxn id="41" idx="1"/>
          </p:cNvCxnSpPr>
          <p:nvPr/>
        </p:nvCxnSpPr>
        <p:spPr>
          <a:xfrm flipV="1">
            <a:off x="7600199" y="5739785"/>
            <a:ext cx="1406153" cy="36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D1AF7DB6-C5DF-324C-9914-2252DF4D7C80}"/>
              </a:ext>
            </a:extLst>
          </p:cNvPr>
          <p:cNvSpPr txBox="1"/>
          <p:nvPr/>
        </p:nvSpPr>
        <p:spPr>
          <a:xfrm>
            <a:off x="1089950" y="5111365"/>
            <a:ext cx="4331136" cy="290433"/>
          </a:xfrm>
          <a:prstGeom prst="rect">
            <a:avLst/>
          </a:prstGeom>
          <a:noFill/>
        </p:spPr>
        <p:txBody>
          <a:bodyPr wrap="square" lIns="24000" tIns="24000" rIns="24000" bIns="24000" rtlCol="0" anchor="ctr" anchorCtr="0">
            <a:noAutofit/>
          </a:bodyPr>
          <a:lstStyle/>
          <a:p>
            <a:pPr algn="ct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例</a:t>
            </a: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オンプレミスから</a:t>
            </a:r>
            <a:r>
              <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167">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サービスエンドポイント にアクセス</a:t>
            </a:r>
            <a:endParaRPr kumimoji="1" lang="en-US" altLang="ja-JP" sz="1167"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9D9A2DA0-EFAE-BE46-AC56-3283EDA33A73}"/>
              </a:ext>
            </a:extLst>
          </p:cNvPr>
          <p:cNvSpPr>
            <a:spLocks noGrp="1"/>
          </p:cNvSpPr>
          <p:nvPr>
            <p:ph type="title"/>
          </p:nvPr>
        </p:nvSpPr>
        <p:spPr/>
        <p:txBody>
          <a:bodyPr/>
          <a:lstStyle/>
          <a:p>
            <a:r>
              <a:rPr lang="ja-JP" altLang="en-US" sz="3000">
                <a:gradFill>
                  <a:gsLst>
                    <a:gs pos="0">
                      <a:schemeClr val="tx1">
                        <a:lumMod val="75000"/>
                      </a:schemeClr>
                    </a:gs>
                    <a:gs pos="100000">
                      <a:schemeClr val="tx1">
                        <a:lumMod val="75000"/>
                      </a:schemeClr>
                    </a:gs>
                  </a:gsLst>
                  <a:lin ang="16200000" scaled="0"/>
                </a:gradFill>
              </a:rPr>
              <a:t>補足：</a:t>
            </a:r>
            <a:r>
              <a:rPr lang="en-US" altLang="ja-JP" sz="3000" dirty="0">
                <a:gradFill>
                  <a:gsLst>
                    <a:gs pos="0">
                      <a:schemeClr val="tx1">
                        <a:lumMod val="75000"/>
                      </a:schemeClr>
                    </a:gs>
                    <a:gs pos="100000">
                      <a:schemeClr val="tx1">
                        <a:lumMod val="75000"/>
                      </a:schemeClr>
                    </a:gs>
                  </a:gsLst>
                  <a:lin ang="16200000" scaled="0"/>
                </a:gradFill>
              </a:rPr>
              <a:t>VPC</a:t>
            </a:r>
            <a:r>
              <a:rPr lang="ja-JP" altLang="en-US" sz="3000">
                <a:gradFill>
                  <a:gsLst>
                    <a:gs pos="0">
                      <a:schemeClr val="tx1">
                        <a:lumMod val="75000"/>
                      </a:schemeClr>
                    </a:gs>
                    <a:gs pos="100000">
                      <a:schemeClr val="tx1">
                        <a:lumMod val="75000"/>
                      </a:schemeClr>
                    </a:gs>
                  </a:gsLst>
                  <a:lin ang="16200000" scaled="0"/>
                </a:gradFill>
              </a:rPr>
              <a:t>エンドポイントの使用について</a:t>
            </a:r>
            <a:endParaRPr lang="ja-JP" altLang="en-US" sz="3000"/>
          </a:p>
        </p:txBody>
      </p:sp>
      <p:sp>
        <p:nvSpPr>
          <p:cNvPr id="3" name="テキスト ボックス 2">
            <a:extLst>
              <a:ext uri="{FF2B5EF4-FFF2-40B4-BE49-F238E27FC236}">
                <a16:creationId xmlns:a16="http://schemas.microsoft.com/office/drawing/2014/main" id="{22C8F8BC-8E16-C3A4-8985-1FC5A271C89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458740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SEC05-BP03</a:t>
            </a:r>
            <a:r>
              <a:rPr lang="en-US" sz="2800" b="0" dirty="0">
                <a:solidFill>
                  <a:srgbClr val="16191F"/>
                </a:solidFill>
                <a:latin typeface="Amazon Ember" panose="020B0603020204020204" pitchFamily="34" charset="0"/>
              </a:rPr>
              <a:t> </a:t>
            </a:r>
            <a:r>
              <a:rPr lang="ja-JP" altLang="en-US" sz="2800" b="0">
                <a:solidFill>
                  <a:srgbClr val="16191F"/>
                </a:solidFill>
                <a:latin typeface="Amazon Ember" panose="020B0603020204020204" pitchFamily="34" charset="0"/>
              </a:rPr>
              <a:t>ネットワーク保護を自動化する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ネットワーク経由の脅威を検知し保護するためのメカニズムを整備します</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a:t>Web </a:t>
            </a:r>
            <a:r>
              <a:rPr lang="en-US" sz="1400" dirty="0" err="1"/>
              <a:t>アプリケーションに対して、AWS</a:t>
            </a:r>
            <a:r>
              <a:rPr lang="en-US" sz="1400" dirty="0"/>
              <a:t> </a:t>
            </a:r>
            <a:r>
              <a:rPr lang="en-US" sz="1400" dirty="0" err="1"/>
              <a:t>WAFまたはパートナーソリューションによる保護を行なっているか</a:t>
            </a:r>
            <a:endParaRPr lang="en-JP" sz="1400" dirty="0"/>
          </a:p>
          <a:p>
            <a:endParaRPr lang="en-JP" sz="1400" dirty="0"/>
          </a:p>
          <a:p>
            <a:endParaRPr lang="en-JP" dirty="0"/>
          </a:p>
        </p:txBody>
      </p:sp>
    </p:spTree>
    <p:extLst>
      <p:ext uri="{BB962C8B-B14F-4D97-AF65-F5344CB8AC3E}">
        <p14:creationId xmlns:p14="http://schemas.microsoft.com/office/powerpoint/2010/main" val="22615159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角丸四角形 219">
            <a:extLst>
              <a:ext uri="{FF2B5EF4-FFF2-40B4-BE49-F238E27FC236}">
                <a16:creationId xmlns:a16="http://schemas.microsoft.com/office/drawing/2014/main" id="{4C9CBFF0-2EE6-6C48-B8E3-0DC189CC54D1}"/>
              </a:ext>
            </a:extLst>
          </p:cNvPr>
          <p:cNvSpPr/>
          <p:nvPr/>
        </p:nvSpPr>
        <p:spPr>
          <a:xfrm>
            <a:off x="8353571" y="2139463"/>
            <a:ext cx="3100508" cy="203573"/>
          </a:xfrm>
          <a:prstGeom prst="roundRect">
            <a:avLst/>
          </a:prstGeom>
          <a:pattFill prst="horzBrick">
            <a:fgClr>
              <a:schemeClr val="accent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defRPr/>
            </a:pPr>
            <a:endParaRPr kumimoji="1" lang="ja-JP" altLang="en-US" sz="2667">
              <a:solidFill>
                <a:prstClr val="white"/>
              </a:solidFill>
              <a:latin typeface="Meiryo" panose="020B0604030504040204" pitchFamily="34" charset="-128"/>
              <a:ea typeface="Meiryo" panose="020B0604030504040204" pitchFamily="34" charset="-128"/>
              <a:cs typeface="Meiryo" charset="-128"/>
            </a:endParaRPr>
          </a:p>
        </p:txBody>
      </p:sp>
      <p:sp>
        <p:nvSpPr>
          <p:cNvPr id="27" name="テキスト ボックス 26"/>
          <p:cNvSpPr txBox="1"/>
          <p:nvPr/>
        </p:nvSpPr>
        <p:spPr>
          <a:xfrm>
            <a:off x="242003" y="849536"/>
            <a:ext cx="1142316" cy="400110"/>
          </a:xfrm>
          <a:prstGeom prst="rect">
            <a:avLst/>
          </a:prstGeom>
          <a:noFill/>
        </p:spPr>
        <p:txBody>
          <a:bodyPr wrap="square" rtlCol="0">
            <a:spAutoFit/>
          </a:bodyPr>
          <a:lstStyle/>
          <a:p>
            <a:r>
              <a:rPr kumimoji="1" lang="ja-JP" altLang="en-US" sz="2000" dirty="0">
                <a:solidFill>
                  <a:schemeClr val="tx1">
                    <a:lumMod val="75000"/>
                  </a:schemeClr>
                </a:solidFill>
                <a:latin typeface="Meiryo" panose="020B0604030504040204" pitchFamily="34" charset="-128"/>
                <a:ea typeface="Meiryo" panose="020B0604030504040204" pitchFamily="34" charset="-128"/>
              </a:rPr>
              <a:t>構成例</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2000" dirty="0">
              <a:solidFill>
                <a:schemeClr val="tx1">
                  <a:lumMod val="75000"/>
                </a:schemeClr>
              </a:solidFill>
              <a:latin typeface="Meiryo" panose="020B0604030504040204" pitchFamily="34" charset="-128"/>
              <a:ea typeface="Meiryo" panose="020B0604030504040204" pitchFamily="34" charset="-128"/>
            </a:endParaRPr>
          </a:p>
        </p:txBody>
      </p:sp>
      <p:sp>
        <p:nvSpPr>
          <p:cNvPr id="28" name="テキスト ボックス 27"/>
          <p:cNvSpPr txBox="1"/>
          <p:nvPr/>
        </p:nvSpPr>
        <p:spPr>
          <a:xfrm>
            <a:off x="6310630" y="6280166"/>
            <a:ext cx="3796234" cy="556300"/>
          </a:xfrm>
          <a:prstGeom prst="rect">
            <a:avLst/>
          </a:prstGeom>
          <a:noFill/>
        </p:spPr>
        <p:txBody>
          <a:bodyPr wrap="square" bIns="48000"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図の簡略化のため、上図は抜粋イメージ</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(DXGW-</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各</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間接続など省略</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72" name="Rectangle 34">
            <a:extLst>
              <a:ext uri="{FF2B5EF4-FFF2-40B4-BE49-F238E27FC236}">
                <a16:creationId xmlns:a16="http://schemas.microsoft.com/office/drawing/2014/main" id="{5D03BFE2-65D3-D249-A1EC-8F48E4AC749E}"/>
              </a:ext>
            </a:extLst>
          </p:cNvPr>
          <p:cNvSpPr/>
          <p:nvPr/>
        </p:nvSpPr>
        <p:spPr>
          <a:xfrm>
            <a:off x="4625869" y="1421961"/>
            <a:ext cx="7083893" cy="48149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defRPr/>
            </a:pPr>
            <a:endParaRPr lang="en-US" sz="1667" dirty="0">
              <a:solidFill>
                <a:sysClr val="windowText" lastClr="000000"/>
              </a:solidFill>
              <a:latin typeface="Meiryo" panose="020B0604030504040204" pitchFamily="34" charset="-128"/>
              <a:ea typeface="Meiryo" panose="020B0604030504040204" pitchFamily="34" charset="-128"/>
            </a:endParaRPr>
          </a:p>
        </p:txBody>
      </p:sp>
      <p:pic>
        <p:nvPicPr>
          <p:cNvPr id="73" name="Graphic 11">
            <a:extLst>
              <a:ext uri="{FF2B5EF4-FFF2-40B4-BE49-F238E27FC236}">
                <a16:creationId xmlns:a16="http://schemas.microsoft.com/office/drawing/2014/main" id="{2E2C750A-7511-5C46-A440-35CAB4EAE3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2830" y="1422935"/>
            <a:ext cx="396729" cy="396729"/>
          </a:xfrm>
          <a:prstGeom prst="rect">
            <a:avLst/>
          </a:prstGeom>
        </p:spPr>
      </p:pic>
      <p:sp>
        <p:nvSpPr>
          <p:cNvPr id="76" name="TextBox 197">
            <a:extLst>
              <a:ext uri="{FF2B5EF4-FFF2-40B4-BE49-F238E27FC236}">
                <a16:creationId xmlns:a16="http://schemas.microsoft.com/office/drawing/2014/main" id="{CCD23E77-14E3-AF4C-ADB9-04FB33721954}"/>
              </a:ext>
            </a:extLst>
          </p:cNvPr>
          <p:cNvSpPr txBox="1"/>
          <p:nvPr/>
        </p:nvSpPr>
        <p:spPr>
          <a:xfrm>
            <a:off x="5004228" y="1469791"/>
            <a:ext cx="1537962" cy="323165"/>
          </a:xfrm>
          <a:prstGeom prst="rect">
            <a:avLst/>
          </a:prstGeom>
          <a:noFill/>
        </p:spPr>
        <p:txBody>
          <a:bodyPr wrap="square" rtlCol="0">
            <a:spAutoFit/>
          </a:bodyPr>
          <a:lstStyle/>
          <a:p>
            <a:pPr algn="ctr">
              <a:defRPr/>
            </a:pPr>
            <a:r>
              <a:rPr lang="ja-JP" altLang="en-US" sz="1500" dirty="0">
                <a:solidFill>
                  <a:schemeClr val="tx1">
                    <a:lumMod val="75000"/>
                  </a:schemeClr>
                </a:solidFill>
                <a:latin typeface="Meiryo" panose="020B0604030504040204" pitchFamily="34" charset="-128"/>
                <a:ea typeface="Meiryo" panose="020B0604030504040204" pitchFamily="34" charset="-128"/>
              </a:rPr>
              <a:t>外接アカウント</a:t>
            </a:r>
            <a:endParaRPr 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69" name="Rectangle 28">
            <a:extLst>
              <a:ext uri="{FF2B5EF4-FFF2-40B4-BE49-F238E27FC236}">
                <a16:creationId xmlns:a16="http://schemas.microsoft.com/office/drawing/2014/main" id="{23D05A65-A522-554E-A67D-91D6C775E94B}"/>
              </a:ext>
            </a:extLst>
          </p:cNvPr>
          <p:cNvSpPr/>
          <p:nvPr/>
        </p:nvSpPr>
        <p:spPr>
          <a:xfrm>
            <a:off x="6627417" y="4772127"/>
            <a:ext cx="1284591" cy="427012"/>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70" name="Rectangle 28">
            <a:extLst>
              <a:ext uri="{FF2B5EF4-FFF2-40B4-BE49-F238E27FC236}">
                <a16:creationId xmlns:a16="http://schemas.microsoft.com/office/drawing/2014/main" id="{F209D109-681B-604C-97AD-BF6466A72144}"/>
              </a:ext>
            </a:extLst>
          </p:cNvPr>
          <p:cNvSpPr/>
          <p:nvPr/>
        </p:nvSpPr>
        <p:spPr>
          <a:xfrm>
            <a:off x="5159264" y="476288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71" name="Rectangle 25">
            <a:extLst>
              <a:ext uri="{FF2B5EF4-FFF2-40B4-BE49-F238E27FC236}">
                <a16:creationId xmlns:a16="http://schemas.microsoft.com/office/drawing/2014/main" id="{443C8824-61F8-B64D-8B1B-53DE9DE6655A}"/>
              </a:ext>
            </a:extLst>
          </p:cNvPr>
          <p:cNvSpPr/>
          <p:nvPr/>
        </p:nvSpPr>
        <p:spPr>
          <a:xfrm>
            <a:off x="5021106" y="3666860"/>
            <a:ext cx="3028516" cy="215481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167" kern="0" dirty="0">
                <a:ln w="0"/>
                <a:solidFill>
                  <a:srgbClr val="1D8900"/>
                </a:solidFill>
                <a:latin typeface="Meiryo" panose="020B0604030504040204" pitchFamily="34" charset="-128"/>
                <a:ea typeface="Meiryo" panose="020B0604030504040204" pitchFamily="34" charset="-128"/>
              </a:rPr>
              <a:t>VPC(</a:t>
            </a:r>
            <a:r>
              <a:rPr lang="en-US" sz="1167" b="1" kern="0" dirty="0">
                <a:ln w="0"/>
                <a:solidFill>
                  <a:srgbClr val="1D8900"/>
                </a:solidFill>
                <a:latin typeface="Meiryo" panose="020B0604030504040204" pitchFamily="34" charset="-128"/>
                <a:ea typeface="Meiryo" panose="020B0604030504040204" pitchFamily="34" charset="-128"/>
              </a:rPr>
              <a:t>Outbound</a:t>
            </a:r>
            <a:r>
              <a:rPr lang="en-US" sz="1167" kern="0" dirty="0">
                <a:ln w="0"/>
                <a:solidFill>
                  <a:srgbClr val="1D8900"/>
                </a:solidFill>
                <a:latin typeface="Meiryo" panose="020B0604030504040204" pitchFamily="34" charset="-128"/>
                <a:ea typeface="Meiryo" panose="020B0604030504040204" pitchFamily="34" charset="-128"/>
              </a:rPr>
              <a:t>)</a:t>
            </a:r>
            <a:endParaRPr lang="en-US" sz="1333" kern="0" dirty="0">
              <a:ln w="0"/>
              <a:solidFill>
                <a:srgbClr val="1D8900"/>
              </a:solidFill>
              <a:latin typeface="Meiryo" panose="020B0604030504040204" pitchFamily="34" charset="-128"/>
              <a:ea typeface="Meiryo" panose="020B0604030504040204" pitchFamily="34" charset="-128"/>
            </a:endParaRPr>
          </a:p>
        </p:txBody>
      </p:sp>
      <p:pic>
        <p:nvPicPr>
          <p:cNvPr id="74" name="Graphic 13">
            <a:extLst>
              <a:ext uri="{FF2B5EF4-FFF2-40B4-BE49-F238E27FC236}">
                <a16:creationId xmlns:a16="http://schemas.microsoft.com/office/drawing/2014/main" id="{4E3EB5C6-56D6-F24F-AC91-D6360C6B2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1675" y="4762402"/>
            <a:ext cx="312473" cy="312473"/>
          </a:xfrm>
          <a:prstGeom prst="rect">
            <a:avLst/>
          </a:prstGeom>
        </p:spPr>
      </p:pic>
      <p:sp>
        <p:nvSpPr>
          <p:cNvPr id="75" name="Rectangle 36">
            <a:extLst>
              <a:ext uri="{FF2B5EF4-FFF2-40B4-BE49-F238E27FC236}">
                <a16:creationId xmlns:a16="http://schemas.microsoft.com/office/drawing/2014/main" id="{3B5192BF-E2C1-7F41-A855-87F0E649E918}"/>
              </a:ext>
            </a:extLst>
          </p:cNvPr>
          <p:cNvSpPr/>
          <p:nvPr/>
        </p:nvSpPr>
        <p:spPr>
          <a:xfrm>
            <a:off x="5104866" y="4019652"/>
            <a:ext cx="1384393" cy="1747491"/>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#1</a:t>
            </a:r>
          </a:p>
        </p:txBody>
      </p:sp>
      <p:pic>
        <p:nvPicPr>
          <p:cNvPr id="77" name="Graphic 13">
            <a:extLst>
              <a:ext uri="{FF2B5EF4-FFF2-40B4-BE49-F238E27FC236}">
                <a16:creationId xmlns:a16="http://schemas.microsoft.com/office/drawing/2014/main" id="{F07E6026-16D3-274A-BF1E-5EACD53A45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600" y="4764222"/>
            <a:ext cx="308832" cy="308832"/>
          </a:xfrm>
          <a:prstGeom prst="rect">
            <a:avLst/>
          </a:prstGeom>
        </p:spPr>
      </p:pic>
      <p:sp>
        <p:nvSpPr>
          <p:cNvPr id="78" name="Rectangle 36">
            <a:extLst>
              <a:ext uri="{FF2B5EF4-FFF2-40B4-BE49-F238E27FC236}">
                <a16:creationId xmlns:a16="http://schemas.microsoft.com/office/drawing/2014/main" id="{8CA9107B-45CB-0B45-986B-492C645E0FC5}"/>
              </a:ext>
            </a:extLst>
          </p:cNvPr>
          <p:cNvSpPr/>
          <p:nvPr/>
        </p:nvSpPr>
        <p:spPr>
          <a:xfrm>
            <a:off x="6573019" y="4016705"/>
            <a:ext cx="1384393" cy="1750438"/>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#2</a:t>
            </a:r>
          </a:p>
        </p:txBody>
      </p:sp>
      <p:sp>
        <p:nvSpPr>
          <p:cNvPr id="79" name="Rectangle 28">
            <a:extLst>
              <a:ext uri="{FF2B5EF4-FFF2-40B4-BE49-F238E27FC236}">
                <a16:creationId xmlns:a16="http://schemas.microsoft.com/office/drawing/2014/main" id="{B6053552-B136-354A-AB42-EBF156C90E65}"/>
              </a:ext>
            </a:extLst>
          </p:cNvPr>
          <p:cNvSpPr/>
          <p:nvPr/>
        </p:nvSpPr>
        <p:spPr>
          <a:xfrm>
            <a:off x="6629032" y="5248936"/>
            <a:ext cx="1284591" cy="441764"/>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80" name="Rectangle 28">
            <a:extLst>
              <a:ext uri="{FF2B5EF4-FFF2-40B4-BE49-F238E27FC236}">
                <a16:creationId xmlns:a16="http://schemas.microsoft.com/office/drawing/2014/main" id="{C318407B-E20B-AA49-AC4A-142E05A9160D}"/>
              </a:ext>
            </a:extLst>
          </p:cNvPr>
          <p:cNvSpPr/>
          <p:nvPr/>
        </p:nvSpPr>
        <p:spPr>
          <a:xfrm>
            <a:off x="5160879" y="525130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pic>
        <p:nvPicPr>
          <p:cNvPr id="81" name="Graphic 36">
            <a:extLst>
              <a:ext uri="{FF2B5EF4-FFF2-40B4-BE49-F238E27FC236}">
                <a16:creationId xmlns:a16="http://schemas.microsoft.com/office/drawing/2014/main" id="{28C5CE3D-4204-FA4C-86F0-3245462460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03333" y="3562378"/>
            <a:ext cx="288000" cy="288000"/>
          </a:xfrm>
          <a:prstGeom prst="rect">
            <a:avLst/>
          </a:prstGeom>
        </p:spPr>
      </p:pic>
      <p:pic>
        <p:nvPicPr>
          <p:cNvPr id="143" name="Graphic 13">
            <a:extLst>
              <a:ext uri="{FF2B5EF4-FFF2-40B4-BE49-F238E27FC236}">
                <a16:creationId xmlns:a16="http://schemas.microsoft.com/office/drawing/2014/main" id="{9ECBF05A-8E4B-C04F-9D0E-0DFEFCFB50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9829" y="5249655"/>
            <a:ext cx="312473" cy="312473"/>
          </a:xfrm>
          <a:prstGeom prst="rect">
            <a:avLst/>
          </a:prstGeom>
        </p:spPr>
      </p:pic>
      <p:pic>
        <p:nvPicPr>
          <p:cNvPr id="146" name="Graphic 13">
            <a:extLst>
              <a:ext uri="{FF2B5EF4-FFF2-40B4-BE49-F238E27FC236}">
                <a16:creationId xmlns:a16="http://schemas.microsoft.com/office/drawing/2014/main" id="{03D35FC4-6AB8-7542-8BB4-4E79738E8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1172" y="5251068"/>
            <a:ext cx="312473" cy="312473"/>
          </a:xfrm>
          <a:prstGeom prst="rect">
            <a:avLst/>
          </a:prstGeom>
        </p:spPr>
      </p:pic>
      <p:sp>
        <p:nvSpPr>
          <p:cNvPr id="147" name="Rectangle 38">
            <a:extLst>
              <a:ext uri="{FF2B5EF4-FFF2-40B4-BE49-F238E27FC236}">
                <a16:creationId xmlns:a16="http://schemas.microsoft.com/office/drawing/2014/main" id="{3EB92FAE-2F34-6D46-9002-3C4F10B9E0FC}"/>
              </a:ext>
            </a:extLst>
          </p:cNvPr>
          <p:cNvSpPr/>
          <p:nvPr/>
        </p:nvSpPr>
        <p:spPr>
          <a:xfrm>
            <a:off x="5163333" y="4286896"/>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sp>
        <p:nvSpPr>
          <p:cNvPr id="148" name="Rectangle 38">
            <a:extLst>
              <a:ext uri="{FF2B5EF4-FFF2-40B4-BE49-F238E27FC236}">
                <a16:creationId xmlns:a16="http://schemas.microsoft.com/office/drawing/2014/main" id="{0A441810-0C2C-5742-B947-C09FD7B0C944}"/>
              </a:ext>
            </a:extLst>
          </p:cNvPr>
          <p:cNvSpPr/>
          <p:nvPr/>
        </p:nvSpPr>
        <p:spPr>
          <a:xfrm>
            <a:off x="6630902" y="4283098"/>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pic>
        <p:nvPicPr>
          <p:cNvPr id="149" name="Graphic 10">
            <a:extLst>
              <a:ext uri="{FF2B5EF4-FFF2-40B4-BE49-F238E27FC236}">
                <a16:creationId xmlns:a16="http://schemas.microsoft.com/office/drawing/2014/main" id="{FF4688CA-7687-7A44-BAD7-32ED829B77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52623" y="4277643"/>
            <a:ext cx="313660" cy="313660"/>
          </a:xfrm>
          <a:prstGeom prst="rect">
            <a:avLst/>
          </a:prstGeom>
        </p:spPr>
      </p:pic>
      <p:pic>
        <p:nvPicPr>
          <p:cNvPr id="150" name="Graphic 10">
            <a:extLst>
              <a:ext uri="{FF2B5EF4-FFF2-40B4-BE49-F238E27FC236}">
                <a16:creationId xmlns:a16="http://schemas.microsoft.com/office/drawing/2014/main" id="{60AAE5A8-4255-EC4E-B39E-6246F3C070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417" y="4283248"/>
            <a:ext cx="313660" cy="313660"/>
          </a:xfrm>
          <a:prstGeom prst="rect">
            <a:avLst/>
          </a:prstGeom>
        </p:spPr>
      </p:pic>
      <p:pic>
        <p:nvPicPr>
          <p:cNvPr id="151" name="Graphic 66">
            <a:extLst>
              <a:ext uri="{FF2B5EF4-FFF2-40B4-BE49-F238E27FC236}">
                <a16:creationId xmlns:a16="http://schemas.microsoft.com/office/drawing/2014/main" id="{6D28635D-08C9-D743-89E3-ABA4B365EE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08891" y="3671169"/>
            <a:ext cx="322712" cy="322712"/>
          </a:xfrm>
          <a:prstGeom prst="rect">
            <a:avLst/>
          </a:prstGeom>
        </p:spPr>
      </p:pic>
      <p:sp>
        <p:nvSpPr>
          <p:cNvPr id="152" name="TextBox 197">
            <a:extLst>
              <a:ext uri="{FF2B5EF4-FFF2-40B4-BE49-F238E27FC236}">
                <a16:creationId xmlns:a16="http://schemas.microsoft.com/office/drawing/2014/main" id="{E1593705-2A31-1742-AD40-78929EF1F4B3}"/>
              </a:ext>
            </a:extLst>
          </p:cNvPr>
          <p:cNvSpPr txBox="1"/>
          <p:nvPr/>
        </p:nvSpPr>
        <p:spPr>
          <a:xfrm>
            <a:off x="6547333" y="3677206"/>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IGW</a:t>
            </a:r>
          </a:p>
        </p:txBody>
      </p:sp>
      <p:pic>
        <p:nvPicPr>
          <p:cNvPr id="154" name="Graphic 15">
            <a:extLst>
              <a:ext uri="{FF2B5EF4-FFF2-40B4-BE49-F238E27FC236}">
                <a16:creationId xmlns:a16="http://schemas.microsoft.com/office/drawing/2014/main" id="{6A61D18C-0510-174F-B2DC-1FA9376444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12822" y="1010371"/>
            <a:ext cx="432000" cy="432000"/>
          </a:xfrm>
          <a:prstGeom prst="rect">
            <a:avLst/>
          </a:prstGeom>
        </p:spPr>
      </p:pic>
      <p:sp>
        <p:nvSpPr>
          <p:cNvPr id="155" name="TextBox 197">
            <a:extLst>
              <a:ext uri="{FF2B5EF4-FFF2-40B4-BE49-F238E27FC236}">
                <a16:creationId xmlns:a16="http://schemas.microsoft.com/office/drawing/2014/main" id="{BB853CBE-EA07-9A40-ADD9-C6AA1FA71EC6}"/>
              </a:ext>
            </a:extLst>
          </p:cNvPr>
          <p:cNvSpPr txBox="1"/>
          <p:nvPr/>
        </p:nvSpPr>
        <p:spPr>
          <a:xfrm>
            <a:off x="6650333" y="1071419"/>
            <a:ext cx="1452538" cy="297454"/>
          </a:xfrm>
          <a:prstGeom prst="rect">
            <a:avLst/>
          </a:prstGeom>
          <a:noFill/>
        </p:spPr>
        <p:txBody>
          <a:bodyPr wrap="square" rtlCol="0">
            <a:spAutoFit/>
          </a:bodyPr>
          <a:lstStyle/>
          <a:p>
            <a:pPr algn="ctr">
              <a:defRPr/>
            </a:pPr>
            <a:r>
              <a:rPr lang="ja-JP" altLang="en-US" sz="1333" dirty="0">
                <a:solidFill>
                  <a:schemeClr val="tx1">
                    <a:lumMod val="75000"/>
                  </a:schemeClr>
                </a:solidFill>
                <a:latin typeface="Meiryo" panose="020B0604030504040204" pitchFamily="34" charset="-128"/>
                <a:ea typeface="Meiryo" panose="020B0604030504040204" pitchFamily="34" charset="-128"/>
              </a:rPr>
              <a:t>インターネット</a:t>
            </a:r>
            <a:endParaRPr lang="en-US" sz="1333" dirty="0">
              <a:solidFill>
                <a:schemeClr val="tx1">
                  <a:lumMod val="75000"/>
                </a:schemeClr>
              </a:solidFill>
              <a:latin typeface="Meiryo" panose="020B0604030504040204" pitchFamily="34" charset="-128"/>
              <a:ea typeface="Meiryo" panose="020B0604030504040204" pitchFamily="34" charset="-128"/>
            </a:endParaRPr>
          </a:p>
        </p:txBody>
      </p:sp>
      <p:sp>
        <p:nvSpPr>
          <p:cNvPr id="156" name="Rectangle 28">
            <a:extLst>
              <a:ext uri="{FF2B5EF4-FFF2-40B4-BE49-F238E27FC236}">
                <a16:creationId xmlns:a16="http://schemas.microsoft.com/office/drawing/2014/main" id="{22D47733-EE5A-5049-9827-274430BC8342}"/>
              </a:ext>
            </a:extLst>
          </p:cNvPr>
          <p:cNvSpPr/>
          <p:nvPr/>
        </p:nvSpPr>
        <p:spPr>
          <a:xfrm>
            <a:off x="1955374" y="3841480"/>
            <a:ext cx="963443" cy="3202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sp>
        <p:nvSpPr>
          <p:cNvPr id="157" name="Rectangle 28">
            <a:extLst>
              <a:ext uri="{FF2B5EF4-FFF2-40B4-BE49-F238E27FC236}">
                <a16:creationId xmlns:a16="http://schemas.microsoft.com/office/drawing/2014/main" id="{7381DCD2-E566-7941-B387-B518EE89303F}"/>
              </a:ext>
            </a:extLst>
          </p:cNvPr>
          <p:cNvSpPr/>
          <p:nvPr/>
        </p:nvSpPr>
        <p:spPr>
          <a:xfrm>
            <a:off x="854259" y="3834548"/>
            <a:ext cx="963443" cy="330044"/>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sp>
        <p:nvSpPr>
          <p:cNvPr id="158" name="Rectangle 25">
            <a:extLst>
              <a:ext uri="{FF2B5EF4-FFF2-40B4-BE49-F238E27FC236}">
                <a16:creationId xmlns:a16="http://schemas.microsoft.com/office/drawing/2014/main" id="{8D9B0336-2907-C247-811A-02659FABD736}"/>
              </a:ext>
            </a:extLst>
          </p:cNvPr>
          <p:cNvSpPr/>
          <p:nvPr/>
        </p:nvSpPr>
        <p:spPr>
          <a:xfrm>
            <a:off x="752613" y="3350486"/>
            <a:ext cx="2271387" cy="167659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000" kern="0" dirty="0">
                <a:ln w="0"/>
                <a:solidFill>
                  <a:srgbClr val="1D8900"/>
                </a:solidFill>
                <a:latin typeface="Meiryo" panose="020B0604030504040204" pitchFamily="34" charset="-128"/>
                <a:ea typeface="Meiryo" panose="020B0604030504040204" pitchFamily="34" charset="-128"/>
              </a:rPr>
              <a:t>VPC</a:t>
            </a:r>
          </a:p>
        </p:txBody>
      </p:sp>
      <p:pic>
        <p:nvPicPr>
          <p:cNvPr id="159" name="Graphic 66">
            <a:extLst>
              <a:ext uri="{FF2B5EF4-FFF2-40B4-BE49-F238E27FC236}">
                <a16:creationId xmlns:a16="http://schemas.microsoft.com/office/drawing/2014/main" id="{A0DE30B1-AB10-F841-AA88-143743172A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7852" y="3354612"/>
            <a:ext cx="242033" cy="242035"/>
          </a:xfrm>
          <a:prstGeom prst="rect">
            <a:avLst/>
          </a:prstGeom>
        </p:spPr>
      </p:pic>
      <p:sp>
        <p:nvSpPr>
          <p:cNvPr id="160" name="Rectangle 34">
            <a:extLst>
              <a:ext uri="{FF2B5EF4-FFF2-40B4-BE49-F238E27FC236}">
                <a16:creationId xmlns:a16="http://schemas.microsoft.com/office/drawing/2014/main" id="{5A9DCA46-3AF5-3C44-BDDC-2A1E6D859814}"/>
              </a:ext>
            </a:extLst>
          </p:cNvPr>
          <p:cNvSpPr/>
          <p:nvPr/>
        </p:nvSpPr>
        <p:spPr>
          <a:xfrm>
            <a:off x="419604" y="2753103"/>
            <a:ext cx="2817707" cy="337814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61" name="Graphic 11">
            <a:extLst>
              <a:ext uri="{FF2B5EF4-FFF2-40B4-BE49-F238E27FC236}">
                <a16:creationId xmlns:a16="http://schemas.microsoft.com/office/drawing/2014/main" id="{EA6D3BAC-990F-B648-AD91-3934912FF9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324" y="2753833"/>
            <a:ext cx="297547" cy="297547"/>
          </a:xfrm>
          <a:prstGeom prst="rect">
            <a:avLst/>
          </a:prstGeom>
        </p:spPr>
      </p:pic>
      <p:pic>
        <p:nvPicPr>
          <p:cNvPr id="162" name="Graphic 13">
            <a:extLst>
              <a:ext uri="{FF2B5EF4-FFF2-40B4-BE49-F238E27FC236}">
                <a16:creationId xmlns:a16="http://schemas.microsoft.com/office/drawing/2014/main" id="{B4C72FDB-C616-2849-B2AD-DDE52D7687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260" y="3832189"/>
            <a:ext cx="232056" cy="232056"/>
          </a:xfrm>
          <a:prstGeom prst="rect">
            <a:avLst/>
          </a:prstGeom>
        </p:spPr>
      </p:pic>
      <p:sp>
        <p:nvSpPr>
          <p:cNvPr id="163" name="Rectangle 36">
            <a:extLst>
              <a:ext uri="{FF2B5EF4-FFF2-40B4-BE49-F238E27FC236}">
                <a16:creationId xmlns:a16="http://schemas.microsoft.com/office/drawing/2014/main" id="{29609FE5-922D-1C4E-B086-D1E3A68BD84A}"/>
              </a:ext>
            </a:extLst>
          </p:cNvPr>
          <p:cNvSpPr/>
          <p:nvPr/>
        </p:nvSpPr>
        <p:spPr>
          <a:xfrm>
            <a:off x="815434" y="3604852"/>
            <a:ext cx="1038295" cy="1353665"/>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000" dirty="0">
                <a:solidFill>
                  <a:srgbClr val="007DBC"/>
                </a:solidFill>
                <a:latin typeface="Meiryo" panose="020B0604030504040204" pitchFamily="34" charset="-128"/>
                <a:ea typeface="Meiryo" panose="020B0604030504040204" pitchFamily="34" charset="-128"/>
              </a:rPr>
              <a:t>AZ #1</a:t>
            </a:r>
          </a:p>
        </p:txBody>
      </p:sp>
      <p:sp>
        <p:nvSpPr>
          <p:cNvPr id="164" name="Rectangle 28">
            <a:extLst>
              <a:ext uri="{FF2B5EF4-FFF2-40B4-BE49-F238E27FC236}">
                <a16:creationId xmlns:a16="http://schemas.microsoft.com/office/drawing/2014/main" id="{AEF19532-3978-0A4E-8F9D-68195BEE6B26}"/>
              </a:ext>
            </a:extLst>
          </p:cNvPr>
          <p:cNvSpPr/>
          <p:nvPr/>
        </p:nvSpPr>
        <p:spPr>
          <a:xfrm>
            <a:off x="854261" y="4198330"/>
            <a:ext cx="963442" cy="32894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#1</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65" name="Graphic 13">
            <a:extLst>
              <a:ext uri="{FF2B5EF4-FFF2-40B4-BE49-F238E27FC236}">
                <a16:creationId xmlns:a16="http://schemas.microsoft.com/office/drawing/2014/main" id="{65D8D646-FBF6-F443-8DE5-3F6ED1D5C9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259" y="4195969"/>
            <a:ext cx="232058" cy="232058"/>
          </a:xfrm>
          <a:prstGeom prst="rect">
            <a:avLst/>
          </a:prstGeom>
        </p:spPr>
      </p:pic>
      <p:sp>
        <p:nvSpPr>
          <p:cNvPr id="166" name="TextBox 197">
            <a:extLst>
              <a:ext uri="{FF2B5EF4-FFF2-40B4-BE49-F238E27FC236}">
                <a16:creationId xmlns:a16="http://schemas.microsoft.com/office/drawing/2014/main" id="{88071DEF-7E40-414A-974A-82FA6B857F55}"/>
              </a:ext>
            </a:extLst>
          </p:cNvPr>
          <p:cNvSpPr txBox="1"/>
          <p:nvPr/>
        </p:nvSpPr>
        <p:spPr>
          <a:xfrm>
            <a:off x="638058" y="2788977"/>
            <a:ext cx="2385942" cy="297454"/>
          </a:xfrm>
          <a:prstGeom prst="rect">
            <a:avLst/>
          </a:prstGeom>
          <a:noFill/>
        </p:spPr>
        <p:txBody>
          <a:bodyPr wrap="square" rtlCol="0">
            <a:spAutoFit/>
          </a:bodyPr>
          <a:lstStyle/>
          <a:p>
            <a:pPr algn="ctr">
              <a:defRPr/>
            </a:pPr>
            <a:r>
              <a:rPr lang="en-US" altLang="ja-JP" sz="1333" dirty="0">
                <a:solidFill>
                  <a:schemeClr val="tx1">
                    <a:lumMod val="75000"/>
                  </a:schemeClr>
                </a:solidFill>
                <a:latin typeface="Meiryo" panose="020B0604030504040204" pitchFamily="34" charset="-128"/>
                <a:ea typeface="Meiryo" panose="020B0604030504040204" pitchFamily="34" charset="-128"/>
              </a:rPr>
              <a:t>A</a:t>
            </a:r>
            <a:r>
              <a:rPr lang="ja-JP" altLang="en-US" sz="1333" dirty="0">
                <a:solidFill>
                  <a:schemeClr val="tx1">
                    <a:lumMod val="75000"/>
                  </a:schemeClr>
                </a:solidFill>
                <a:latin typeface="Meiryo" panose="020B0604030504040204" pitchFamily="34" charset="-128"/>
                <a:ea typeface="Meiryo" panose="020B0604030504040204" pitchFamily="34" charset="-128"/>
              </a:rPr>
              <a:t>システム 本番アカウント</a:t>
            </a:r>
            <a:endParaRPr lang="en-US" sz="1333" dirty="0">
              <a:solidFill>
                <a:schemeClr val="tx1">
                  <a:lumMod val="75000"/>
                </a:schemeClr>
              </a:solidFill>
              <a:latin typeface="Meiryo" panose="020B0604030504040204" pitchFamily="34" charset="-128"/>
              <a:ea typeface="Meiryo" panose="020B0604030504040204" pitchFamily="34" charset="-128"/>
            </a:endParaRPr>
          </a:p>
        </p:txBody>
      </p:sp>
      <p:pic>
        <p:nvPicPr>
          <p:cNvPr id="167" name="Graphic 13">
            <a:extLst>
              <a:ext uri="{FF2B5EF4-FFF2-40B4-BE49-F238E27FC236}">
                <a16:creationId xmlns:a16="http://schemas.microsoft.com/office/drawing/2014/main" id="{DD20C7DB-339F-2C46-85BD-DBC5EFA588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5374" y="3839121"/>
            <a:ext cx="230063" cy="230063"/>
          </a:xfrm>
          <a:prstGeom prst="rect">
            <a:avLst/>
          </a:prstGeom>
        </p:spPr>
      </p:pic>
      <p:sp>
        <p:nvSpPr>
          <p:cNvPr id="168" name="Rectangle 36">
            <a:extLst>
              <a:ext uri="{FF2B5EF4-FFF2-40B4-BE49-F238E27FC236}">
                <a16:creationId xmlns:a16="http://schemas.microsoft.com/office/drawing/2014/main" id="{0B39FAA2-FF79-3446-8B10-B72B8CEB4F74}"/>
              </a:ext>
            </a:extLst>
          </p:cNvPr>
          <p:cNvSpPr/>
          <p:nvPr/>
        </p:nvSpPr>
        <p:spPr>
          <a:xfrm>
            <a:off x="1916548" y="3602640"/>
            <a:ext cx="1038295" cy="1355875"/>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000" dirty="0">
                <a:solidFill>
                  <a:srgbClr val="007DBC"/>
                </a:solidFill>
                <a:latin typeface="Meiryo" panose="020B0604030504040204" pitchFamily="34" charset="-128"/>
                <a:ea typeface="Meiryo" panose="020B0604030504040204" pitchFamily="34" charset="-128"/>
              </a:rPr>
              <a:t>AZ #2</a:t>
            </a:r>
          </a:p>
        </p:txBody>
      </p:sp>
      <p:sp>
        <p:nvSpPr>
          <p:cNvPr id="169" name="Rectangle 28">
            <a:extLst>
              <a:ext uri="{FF2B5EF4-FFF2-40B4-BE49-F238E27FC236}">
                <a16:creationId xmlns:a16="http://schemas.microsoft.com/office/drawing/2014/main" id="{7154752A-76B7-A242-BB71-25DCC34FEFB8}"/>
              </a:ext>
            </a:extLst>
          </p:cNvPr>
          <p:cNvSpPr/>
          <p:nvPr/>
        </p:nvSpPr>
        <p:spPr>
          <a:xfrm>
            <a:off x="1955375" y="4196119"/>
            <a:ext cx="963442" cy="320260"/>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#1</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70" name="Graphic 13">
            <a:extLst>
              <a:ext uri="{FF2B5EF4-FFF2-40B4-BE49-F238E27FC236}">
                <a16:creationId xmlns:a16="http://schemas.microsoft.com/office/drawing/2014/main" id="{1203ECBE-B702-F041-BD22-57FB018C79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5374" y="4193759"/>
            <a:ext cx="230063" cy="230063"/>
          </a:xfrm>
          <a:prstGeom prst="rect">
            <a:avLst/>
          </a:prstGeom>
        </p:spPr>
      </p:pic>
      <p:sp>
        <p:nvSpPr>
          <p:cNvPr id="171" name="Rectangle 28">
            <a:extLst>
              <a:ext uri="{FF2B5EF4-FFF2-40B4-BE49-F238E27FC236}">
                <a16:creationId xmlns:a16="http://schemas.microsoft.com/office/drawing/2014/main" id="{DE8F8AE7-43FD-DF4E-9554-AEC30EBB9204}"/>
              </a:ext>
            </a:extLst>
          </p:cNvPr>
          <p:cNvSpPr/>
          <p:nvPr/>
        </p:nvSpPr>
        <p:spPr>
          <a:xfrm>
            <a:off x="854259" y="4556960"/>
            <a:ext cx="963442" cy="338316"/>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#2</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72" name="Graphic 13">
            <a:extLst>
              <a:ext uri="{FF2B5EF4-FFF2-40B4-BE49-F238E27FC236}">
                <a16:creationId xmlns:a16="http://schemas.microsoft.com/office/drawing/2014/main" id="{93878AF4-6186-D146-8A7F-0FE3061E5A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4259" y="4554598"/>
            <a:ext cx="227853" cy="227853"/>
          </a:xfrm>
          <a:prstGeom prst="rect">
            <a:avLst/>
          </a:prstGeom>
        </p:spPr>
      </p:pic>
      <p:sp>
        <p:nvSpPr>
          <p:cNvPr id="173" name="Rectangle 28">
            <a:extLst>
              <a:ext uri="{FF2B5EF4-FFF2-40B4-BE49-F238E27FC236}">
                <a16:creationId xmlns:a16="http://schemas.microsoft.com/office/drawing/2014/main" id="{84FF44CD-0AEF-4946-9A89-666E62BD06E9}"/>
              </a:ext>
            </a:extLst>
          </p:cNvPr>
          <p:cNvSpPr/>
          <p:nvPr/>
        </p:nvSpPr>
        <p:spPr>
          <a:xfrm>
            <a:off x="1955374" y="4554750"/>
            <a:ext cx="963442" cy="327329"/>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288000" tIns="48000" rIns="48000" bIns="60960" numCol="1" spcCol="0" rtlCol="0" fromWordArt="0" anchor="t" anchorCtr="0" forceAA="0" compatLnSpc="1">
            <a:prstTxWarp prst="textNoShape">
              <a:avLst/>
            </a:prstTxWarp>
            <a:noAutofit/>
          </a:bodyPr>
          <a:lstStyle/>
          <a:p>
            <a:pPr defTabSz="1219151">
              <a:defRPr/>
            </a:pPr>
            <a:r>
              <a:rPr lang="en-US" altLang="ja-JP" sz="667" kern="0" dirty="0">
                <a:solidFill>
                  <a:srgbClr val="007CBC"/>
                </a:solidFill>
                <a:latin typeface="Meiryo" panose="020B0604030504040204" pitchFamily="34" charset="-128"/>
                <a:ea typeface="Meiryo" panose="020B0604030504040204" pitchFamily="34" charset="-128"/>
              </a:rPr>
              <a:t>Private #2</a:t>
            </a:r>
          </a:p>
          <a:p>
            <a:pPr defTabSz="1219151">
              <a:defRPr/>
            </a:pPr>
            <a:r>
              <a:rPr lang="ja-JP" altLang="en-US" sz="667" kern="0">
                <a:solidFill>
                  <a:srgbClr val="007CBC"/>
                </a:solidFill>
                <a:latin typeface="Meiryo" panose="020B0604030504040204" pitchFamily="34" charset="-128"/>
                <a:ea typeface="Meiryo" panose="020B0604030504040204" pitchFamily="34" charset="-128"/>
              </a:rPr>
              <a:t>サブネット</a:t>
            </a:r>
            <a:endParaRPr lang="en-US" sz="667" kern="0" dirty="0">
              <a:solidFill>
                <a:srgbClr val="007CBC"/>
              </a:solidFill>
              <a:latin typeface="Meiryo" panose="020B0604030504040204" pitchFamily="34" charset="-128"/>
              <a:ea typeface="Meiryo" panose="020B0604030504040204" pitchFamily="34" charset="-128"/>
            </a:endParaRPr>
          </a:p>
        </p:txBody>
      </p:sp>
      <p:pic>
        <p:nvPicPr>
          <p:cNvPr id="174" name="Graphic 13">
            <a:extLst>
              <a:ext uri="{FF2B5EF4-FFF2-40B4-BE49-F238E27FC236}">
                <a16:creationId xmlns:a16="http://schemas.microsoft.com/office/drawing/2014/main" id="{11764C47-5635-1248-93A2-0EC454DE14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55374" y="4552389"/>
            <a:ext cx="230063" cy="230063"/>
          </a:xfrm>
          <a:prstGeom prst="rect">
            <a:avLst/>
          </a:prstGeom>
        </p:spPr>
      </p:pic>
      <p:sp>
        <p:nvSpPr>
          <p:cNvPr id="175" name="TextBox 197">
            <a:extLst>
              <a:ext uri="{FF2B5EF4-FFF2-40B4-BE49-F238E27FC236}">
                <a16:creationId xmlns:a16="http://schemas.microsoft.com/office/drawing/2014/main" id="{DBBE8298-59E7-6C43-8FDE-AFCEC804AFCE}"/>
              </a:ext>
            </a:extLst>
          </p:cNvPr>
          <p:cNvSpPr txBox="1"/>
          <p:nvPr/>
        </p:nvSpPr>
        <p:spPr>
          <a:xfrm>
            <a:off x="742772" y="4989683"/>
            <a:ext cx="1116315" cy="402412"/>
          </a:xfrm>
          <a:prstGeom prst="rect">
            <a:avLst/>
          </a:prstGeom>
          <a:noFill/>
        </p:spPr>
        <p:txBody>
          <a:bodyPr wrap="square" tIns="48000" rtlCol="0">
            <a:spAutoFit/>
          </a:bodyPr>
          <a:lstStyle/>
          <a:p>
            <a:pPr algn="ctr">
              <a:defRPr/>
            </a:pPr>
            <a:r>
              <a:rPr lang="en-US" sz="1000" dirty="0">
                <a:solidFill>
                  <a:schemeClr val="tx1">
                    <a:lumMod val="75000"/>
                  </a:schemeClr>
                </a:solidFill>
                <a:latin typeface="Meiryo" panose="020B0604030504040204" pitchFamily="34" charset="-128"/>
                <a:ea typeface="Meiryo" panose="020B0604030504040204" pitchFamily="34" charset="-128"/>
              </a:rPr>
              <a:t>VPC</a:t>
            </a:r>
            <a:r>
              <a:rPr lang="ja-JP" altLang="en-US" sz="1000" dirty="0">
                <a:solidFill>
                  <a:schemeClr val="tx1">
                    <a:lumMod val="75000"/>
                  </a:schemeClr>
                </a:solidFill>
                <a:latin typeface="Meiryo" panose="020B0604030504040204" pitchFamily="34" charset="-128"/>
                <a:ea typeface="Meiryo" panose="020B0604030504040204" pitchFamily="34" charset="-128"/>
              </a:rPr>
              <a:t>エンドポイント</a:t>
            </a:r>
            <a:endParaRPr 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176" name="Graphic 15">
            <a:extLst>
              <a:ext uri="{FF2B5EF4-FFF2-40B4-BE49-F238E27FC236}">
                <a16:creationId xmlns:a16="http://schemas.microsoft.com/office/drawing/2014/main" id="{153A278C-F698-3848-ACAE-C659198E3F2B}"/>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782287" y="4922605"/>
            <a:ext cx="210896" cy="210896"/>
          </a:xfrm>
          <a:prstGeom prst="rect">
            <a:avLst/>
          </a:prstGeom>
        </p:spPr>
      </p:pic>
      <p:pic>
        <p:nvPicPr>
          <p:cNvPr id="199"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75960" y="4255893"/>
            <a:ext cx="240000" cy="240000"/>
          </a:xfrm>
          <a:prstGeom prst="rect">
            <a:avLst/>
          </a:prstGeom>
        </p:spPr>
      </p:pic>
      <p:pic>
        <p:nvPicPr>
          <p:cNvPr id="200"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575960" y="4606116"/>
            <a:ext cx="240000" cy="240000"/>
          </a:xfrm>
          <a:prstGeom prst="rect">
            <a:avLst/>
          </a:prstGeom>
        </p:spPr>
      </p:pic>
      <p:pic>
        <p:nvPicPr>
          <p:cNvPr id="201"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7778" y="4255893"/>
            <a:ext cx="240000" cy="240000"/>
          </a:xfrm>
          <a:prstGeom prst="rect">
            <a:avLst/>
          </a:prstGeom>
        </p:spPr>
      </p:pic>
      <p:pic>
        <p:nvPicPr>
          <p:cNvPr id="202" name="Graphic 41">
            <a:extLst>
              <a:ext uri="{FF2B5EF4-FFF2-40B4-BE49-F238E27FC236}">
                <a16:creationId xmlns:a16="http://schemas.microsoft.com/office/drawing/2014/main" id="{35C0608B-4568-4EF7-9273-C0F8F2C3D89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87778" y="4606116"/>
            <a:ext cx="240000" cy="240000"/>
          </a:xfrm>
          <a:prstGeom prst="rect">
            <a:avLst/>
          </a:prstGeom>
        </p:spPr>
      </p:pic>
      <p:sp>
        <p:nvSpPr>
          <p:cNvPr id="203" name="Rectangle 8">
            <a:extLst>
              <a:ext uri="{FF2B5EF4-FFF2-40B4-BE49-F238E27FC236}">
                <a16:creationId xmlns:a16="http://schemas.microsoft.com/office/drawing/2014/main" id="{03251CF1-A0FB-FA48-A582-2429B446E843}"/>
              </a:ext>
            </a:extLst>
          </p:cNvPr>
          <p:cNvSpPr/>
          <p:nvPr/>
        </p:nvSpPr>
        <p:spPr>
          <a:xfrm>
            <a:off x="4817869" y="3257914"/>
            <a:ext cx="6724478" cy="2883003"/>
          </a:xfrm>
          <a:prstGeom prst="rect">
            <a:avLst/>
          </a:prstGeom>
          <a:noFill/>
          <a:ln w="12700">
            <a:solidFill>
              <a:srgbClr val="5B9CD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288000" tIns="48000" rIns="48000"/>
          <a:lstStyle/>
          <a:p>
            <a:pPr>
              <a:defRPr/>
            </a:pPr>
            <a:r>
              <a:rPr lang="en-US" sz="1333" dirty="0">
                <a:solidFill>
                  <a:srgbClr val="5B9CD5"/>
                </a:solidFill>
                <a:latin typeface="Meiryo" panose="020B0604030504040204" pitchFamily="34" charset="-128"/>
                <a:ea typeface="Meiryo" panose="020B0604030504040204" pitchFamily="34" charset="-128"/>
                <a:cs typeface="Arial" panose="020B0604020202020204" pitchFamily="34" charset="0"/>
              </a:rPr>
              <a:t>Region</a:t>
            </a:r>
          </a:p>
        </p:txBody>
      </p:sp>
      <p:pic>
        <p:nvPicPr>
          <p:cNvPr id="204" name="Graphic 25">
            <a:extLst>
              <a:ext uri="{FF2B5EF4-FFF2-40B4-BE49-F238E27FC236}">
                <a16:creationId xmlns:a16="http://schemas.microsoft.com/office/drawing/2014/main" id="{CE186AD3-07FF-D742-892C-DBD6C999A17A}"/>
              </a:ext>
            </a:extLst>
          </p:cNvPr>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4817868" y="3257915"/>
            <a:ext cx="240000" cy="2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 name="Rectangle 29">
            <a:extLst>
              <a:ext uri="{FF2B5EF4-FFF2-40B4-BE49-F238E27FC236}">
                <a16:creationId xmlns:a16="http://schemas.microsoft.com/office/drawing/2014/main" id="{78B89E58-9D88-0246-A097-3FFC5B885213}"/>
              </a:ext>
            </a:extLst>
          </p:cNvPr>
          <p:cNvSpPr/>
          <p:nvPr/>
        </p:nvSpPr>
        <p:spPr>
          <a:xfrm>
            <a:off x="8223527" y="1795177"/>
            <a:ext cx="3357942" cy="1333860"/>
          </a:xfrm>
          <a:prstGeom prst="rect">
            <a:avLst/>
          </a:prstGeom>
          <a:noFill/>
          <a:ln w="9525">
            <a:solidFill>
              <a:schemeClr val="tx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0" tIns="48000" rIns="121920" bIns="60960" numCol="1" spcCol="0" rtlCol="0" fromWordArt="0" anchor="t" anchorCtr="0" forceAA="0" compatLnSpc="1">
            <a:prstTxWarp prst="textNoShape">
              <a:avLst/>
            </a:prstTxWarp>
            <a:noAutofit/>
          </a:bodyPr>
          <a:lstStyle/>
          <a:p>
            <a:pPr algn="l"/>
            <a:r>
              <a:rPr lang="en-US" sz="1500" dirty="0">
                <a:ln w="0"/>
                <a:solidFill>
                  <a:schemeClr val="tx1">
                    <a:lumMod val="75000"/>
                  </a:schemeClr>
                </a:solidFill>
                <a:latin typeface="Meiryo" panose="020B0604030504040204" pitchFamily="34" charset="-128"/>
                <a:ea typeface="Meiryo" panose="020B0604030504040204" pitchFamily="34" charset="-128"/>
              </a:rPr>
              <a:t>AWS Edge Location</a:t>
            </a:r>
          </a:p>
        </p:txBody>
      </p:sp>
      <p:pic>
        <p:nvPicPr>
          <p:cNvPr id="206" name="Graphic 9">
            <a:extLst>
              <a:ext uri="{FF2B5EF4-FFF2-40B4-BE49-F238E27FC236}">
                <a16:creationId xmlns:a16="http://schemas.microsoft.com/office/drawing/2014/main" id="{4E413C25-B51B-1A46-8BC8-857312340D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208747" y="1797498"/>
            <a:ext cx="240000" cy="240000"/>
          </a:xfrm>
          <a:prstGeom prst="rect">
            <a:avLst/>
          </a:prstGeom>
          <a:ln>
            <a:noFill/>
          </a:ln>
        </p:spPr>
      </p:pic>
      <p:pic>
        <p:nvPicPr>
          <p:cNvPr id="207" name="Graphic 41">
            <a:extLst>
              <a:ext uri="{FF2B5EF4-FFF2-40B4-BE49-F238E27FC236}">
                <a16:creationId xmlns:a16="http://schemas.microsoft.com/office/drawing/2014/main" id="{10E59CC6-98D2-3D4D-BDF8-2AA45D3DDD8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7186" y="2491659"/>
            <a:ext cx="296298" cy="296298"/>
          </a:xfrm>
          <a:prstGeom prst="rect">
            <a:avLst/>
          </a:prstGeom>
        </p:spPr>
      </p:pic>
      <p:sp>
        <p:nvSpPr>
          <p:cNvPr id="210" name="TextBox 197">
            <a:extLst>
              <a:ext uri="{FF2B5EF4-FFF2-40B4-BE49-F238E27FC236}">
                <a16:creationId xmlns:a16="http://schemas.microsoft.com/office/drawing/2014/main" id="{C74DEBFF-AB23-944A-AE46-186472468937}"/>
              </a:ext>
            </a:extLst>
          </p:cNvPr>
          <p:cNvSpPr txBox="1"/>
          <p:nvPr/>
        </p:nvSpPr>
        <p:spPr>
          <a:xfrm>
            <a:off x="8717538" y="2757270"/>
            <a:ext cx="727798" cy="225114"/>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Route53</a:t>
            </a:r>
          </a:p>
        </p:txBody>
      </p:sp>
      <p:pic>
        <p:nvPicPr>
          <p:cNvPr id="211" name="Graphic 26">
            <a:extLst>
              <a:ext uri="{FF2B5EF4-FFF2-40B4-BE49-F238E27FC236}">
                <a16:creationId xmlns:a16="http://schemas.microsoft.com/office/drawing/2014/main" id="{25783F82-C185-FB48-8BF1-CE0A56605EC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136092" y="2491659"/>
            <a:ext cx="296298" cy="296298"/>
          </a:xfrm>
          <a:prstGeom prst="rect">
            <a:avLst/>
          </a:prstGeom>
        </p:spPr>
      </p:pic>
      <p:sp>
        <p:nvSpPr>
          <p:cNvPr id="212" name="TextBox 4">
            <a:extLst>
              <a:ext uri="{FF2B5EF4-FFF2-40B4-BE49-F238E27FC236}">
                <a16:creationId xmlns:a16="http://schemas.microsoft.com/office/drawing/2014/main" id="{B28E79F1-829E-1D4A-A90C-2B6C4E2F7BE1}"/>
              </a:ext>
            </a:extLst>
          </p:cNvPr>
          <p:cNvSpPr txBox="1"/>
          <p:nvPr/>
        </p:nvSpPr>
        <p:spPr>
          <a:xfrm>
            <a:off x="10057223" y="2757271"/>
            <a:ext cx="466305"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AWS</a:t>
            </a:r>
            <a:br>
              <a:rPr lang="en-US" sz="833" dirty="0">
                <a:latin typeface="Meiryo" panose="020B0604030504040204" pitchFamily="34" charset="-128"/>
                <a:ea typeface="Meiryo" panose="020B0604030504040204" pitchFamily="34" charset="-128"/>
                <a:cs typeface="Calibri" panose="020F0502020204030204" pitchFamily="34" charset="0"/>
              </a:rPr>
            </a:br>
            <a:r>
              <a:rPr lang="en-US" sz="833" dirty="0">
                <a:latin typeface="Meiryo" panose="020B0604030504040204" pitchFamily="34" charset="-128"/>
                <a:ea typeface="Meiryo" panose="020B0604030504040204" pitchFamily="34" charset="-128"/>
                <a:cs typeface="Calibri" panose="020F0502020204030204" pitchFamily="34" charset="0"/>
              </a:rPr>
              <a:t>WAF</a:t>
            </a:r>
          </a:p>
        </p:txBody>
      </p:sp>
      <p:pic>
        <p:nvPicPr>
          <p:cNvPr id="216" name="Graphic 19">
            <a:extLst>
              <a:ext uri="{FF2B5EF4-FFF2-40B4-BE49-F238E27FC236}">
                <a16:creationId xmlns:a16="http://schemas.microsoft.com/office/drawing/2014/main" id="{3D31A7E6-E28F-CB4B-987D-DBFDBFD50FCF}"/>
              </a:ext>
            </a:extLst>
          </p:cNvPr>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9535987" y="2491658"/>
            <a:ext cx="297600" cy="29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TextBox 4">
            <a:extLst>
              <a:ext uri="{FF2B5EF4-FFF2-40B4-BE49-F238E27FC236}">
                <a16:creationId xmlns:a16="http://schemas.microsoft.com/office/drawing/2014/main" id="{B28E79F1-829E-1D4A-A90C-2B6C4E2F7BE1}"/>
              </a:ext>
            </a:extLst>
          </p:cNvPr>
          <p:cNvSpPr txBox="1"/>
          <p:nvPr/>
        </p:nvSpPr>
        <p:spPr>
          <a:xfrm>
            <a:off x="9456163" y="2757270"/>
            <a:ext cx="466305"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Cloud</a:t>
            </a:r>
          </a:p>
          <a:p>
            <a:pPr algn="ctr"/>
            <a:r>
              <a:rPr lang="en-US" sz="833" dirty="0">
                <a:latin typeface="Meiryo" panose="020B0604030504040204" pitchFamily="34" charset="-128"/>
                <a:ea typeface="Meiryo" panose="020B0604030504040204" pitchFamily="34" charset="-128"/>
                <a:cs typeface="Calibri" panose="020F0502020204030204" pitchFamily="34" charset="0"/>
              </a:rPr>
              <a:t>Front</a:t>
            </a:r>
          </a:p>
        </p:txBody>
      </p:sp>
      <p:sp>
        <p:nvSpPr>
          <p:cNvPr id="218" name="TextBox 4">
            <a:extLst>
              <a:ext uri="{FF2B5EF4-FFF2-40B4-BE49-F238E27FC236}">
                <a16:creationId xmlns:a16="http://schemas.microsoft.com/office/drawing/2014/main" id="{55C670B9-7E2D-784E-BAB4-A6D4570BF355}"/>
              </a:ext>
            </a:extLst>
          </p:cNvPr>
          <p:cNvSpPr txBox="1"/>
          <p:nvPr/>
        </p:nvSpPr>
        <p:spPr>
          <a:xfrm>
            <a:off x="8327210" y="2364176"/>
            <a:ext cx="609976" cy="353290"/>
          </a:xfrm>
          <a:prstGeom prst="rect">
            <a:avLst/>
          </a:prstGeom>
          <a:noFill/>
        </p:spPr>
        <p:txBody>
          <a:bodyPr wrap="square" lIns="48000" tIns="48000" rIns="48000" bIns="48000" rtlCol="0">
            <a:spAutoFit/>
          </a:bodyPr>
          <a:lstStyle/>
          <a:p>
            <a:pPr algn="ctr"/>
            <a:r>
              <a:rPr lang="en-US" sz="833" dirty="0">
                <a:solidFill>
                  <a:schemeClr val="tx1">
                    <a:lumMod val="75000"/>
                  </a:schemeClr>
                </a:solidFill>
                <a:latin typeface="Meiryo" panose="020B0604030504040204" pitchFamily="34" charset="-128"/>
                <a:ea typeface="Meiryo" panose="020B0604030504040204" pitchFamily="34" charset="-128"/>
                <a:cs typeface="Calibri" panose="020F0502020204030204" pitchFamily="34" charset="0"/>
              </a:rPr>
              <a:t>AWS Shield</a:t>
            </a:r>
          </a:p>
        </p:txBody>
      </p:sp>
      <p:pic>
        <p:nvPicPr>
          <p:cNvPr id="219" name="Graphic 13">
            <a:extLst>
              <a:ext uri="{FF2B5EF4-FFF2-40B4-BE49-F238E27FC236}">
                <a16:creationId xmlns:a16="http://schemas.microsoft.com/office/drawing/2014/main" id="{F838D467-0BE8-E84A-9803-6F38B814579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491707" y="2090698"/>
            <a:ext cx="295456" cy="295456"/>
          </a:xfrm>
          <a:prstGeom prst="rect">
            <a:avLst/>
          </a:prstGeom>
        </p:spPr>
      </p:pic>
      <p:pic>
        <p:nvPicPr>
          <p:cNvPr id="221" name="Graphic 18">
            <a:extLst>
              <a:ext uri="{FF2B5EF4-FFF2-40B4-BE49-F238E27FC236}">
                <a16:creationId xmlns:a16="http://schemas.microsoft.com/office/drawing/2014/main" id="{EF4D326E-A994-E949-AA11-45A12CB7269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734892" y="2491658"/>
            <a:ext cx="297600" cy="297600"/>
          </a:xfrm>
          <a:prstGeom prst="rect">
            <a:avLst/>
          </a:prstGeom>
        </p:spPr>
      </p:pic>
      <p:sp>
        <p:nvSpPr>
          <p:cNvPr id="222" name="TextBox 4">
            <a:extLst>
              <a:ext uri="{FF2B5EF4-FFF2-40B4-BE49-F238E27FC236}">
                <a16:creationId xmlns:a16="http://schemas.microsoft.com/office/drawing/2014/main" id="{B28E79F1-829E-1D4A-A90C-2B6C4E2F7BE1}"/>
              </a:ext>
            </a:extLst>
          </p:cNvPr>
          <p:cNvSpPr txBox="1"/>
          <p:nvPr/>
        </p:nvSpPr>
        <p:spPr>
          <a:xfrm>
            <a:off x="10534246" y="2757271"/>
            <a:ext cx="663856"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API</a:t>
            </a:r>
          </a:p>
          <a:p>
            <a:pPr algn="ctr"/>
            <a:r>
              <a:rPr lang="en-US" sz="833" dirty="0">
                <a:latin typeface="Meiryo" panose="020B0604030504040204" pitchFamily="34" charset="-128"/>
                <a:ea typeface="Meiryo" panose="020B0604030504040204" pitchFamily="34" charset="-128"/>
                <a:cs typeface="Calibri" panose="020F0502020204030204" pitchFamily="34" charset="0"/>
              </a:rPr>
              <a:t>Gateway</a:t>
            </a:r>
          </a:p>
        </p:txBody>
      </p:sp>
      <p:cxnSp>
        <p:nvCxnSpPr>
          <p:cNvPr id="223" name="Straight Arrow Connector 28">
            <a:extLst>
              <a:ext uri="{FF2B5EF4-FFF2-40B4-BE49-F238E27FC236}">
                <a16:creationId xmlns:a16="http://schemas.microsoft.com/office/drawing/2014/main" id="{98E0A166-7709-974D-916A-99678C8D4026}"/>
              </a:ext>
            </a:extLst>
          </p:cNvPr>
          <p:cNvCxnSpPr>
            <a:cxnSpLocks/>
            <a:stCxn id="216" idx="3"/>
            <a:endCxn id="211" idx="1"/>
          </p:cNvCxnSpPr>
          <p:nvPr/>
        </p:nvCxnSpPr>
        <p:spPr>
          <a:xfrm flipV="1">
            <a:off x="9833587" y="2639809"/>
            <a:ext cx="302504" cy="651"/>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8">
            <a:extLst>
              <a:ext uri="{FF2B5EF4-FFF2-40B4-BE49-F238E27FC236}">
                <a16:creationId xmlns:a16="http://schemas.microsoft.com/office/drawing/2014/main" id="{98E0A166-7709-974D-916A-99678C8D4026}"/>
              </a:ext>
            </a:extLst>
          </p:cNvPr>
          <p:cNvCxnSpPr>
            <a:cxnSpLocks/>
            <a:stCxn id="211" idx="3"/>
            <a:endCxn id="221" idx="1"/>
          </p:cNvCxnSpPr>
          <p:nvPr/>
        </p:nvCxnSpPr>
        <p:spPr>
          <a:xfrm>
            <a:off x="10432389" y="2639809"/>
            <a:ext cx="302504" cy="651"/>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25" name="Graphic 40">
            <a:extLst>
              <a:ext uri="{FF2B5EF4-FFF2-40B4-BE49-F238E27FC236}">
                <a16:creationId xmlns:a16="http://schemas.microsoft.com/office/drawing/2014/main" id="{98975934-33F8-8747-A7E5-079099CF812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5944245" y="4356482"/>
            <a:ext cx="288000" cy="288000"/>
          </a:xfrm>
          <a:prstGeom prst="rect">
            <a:avLst/>
          </a:prstGeom>
        </p:spPr>
      </p:pic>
      <p:sp>
        <p:nvSpPr>
          <p:cNvPr id="227" name="Rectangle 28">
            <a:extLst>
              <a:ext uri="{FF2B5EF4-FFF2-40B4-BE49-F238E27FC236}">
                <a16:creationId xmlns:a16="http://schemas.microsoft.com/office/drawing/2014/main" id="{23D05A65-A522-554E-A67D-91D6C775E94B}"/>
              </a:ext>
            </a:extLst>
          </p:cNvPr>
          <p:cNvSpPr/>
          <p:nvPr/>
        </p:nvSpPr>
        <p:spPr>
          <a:xfrm>
            <a:off x="9967373" y="4772127"/>
            <a:ext cx="1284591" cy="427012"/>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228" name="Rectangle 28">
            <a:extLst>
              <a:ext uri="{FF2B5EF4-FFF2-40B4-BE49-F238E27FC236}">
                <a16:creationId xmlns:a16="http://schemas.microsoft.com/office/drawing/2014/main" id="{F209D109-681B-604C-97AD-BF6466A72144}"/>
              </a:ext>
            </a:extLst>
          </p:cNvPr>
          <p:cNvSpPr/>
          <p:nvPr/>
        </p:nvSpPr>
        <p:spPr>
          <a:xfrm>
            <a:off x="8499220" y="476288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Private</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229" name="Rectangle 25">
            <a:extLst>
              <a:ext uri="{FF2B5EF4-FFF2-40B4-BE49-F238E27FC236}">
                <a16:creationId xmlns:a16="http://schemas.microsoft.com/office/drawing/2014/main" id="{443C8824-61F8-B64D-8B1B-53DE9DE6655A}"/>
              </a:ext>
            </a:extLst>
          </p:cNvPr>
          <p:cNvSpPr/>
          <p:nvPr/>
        </p:nvSpPr>
        <p:spPr>
          <a:xfrm>
            <a:off x="8361063" y="3666860"/>
            <a:ext cx="3028516" cy="2154816"/>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167" kern="0" dirty="0">
                <a:ln w="0"/>
                <a:solidFill>
                  <a:srgbClr val="1D8900"/>
                </a:solidFill>
                <a:latin typeface="Meiryo" panose="020B0604030504040204" pitchFamily="34" charset="-128"/>
                <a:ea typeface="Meiryo" panose="020B0604030504040204" pitchFamily="34" charset="-128"/>
              </a:rPr>
              <a:t>VPC(</a:t>
            </a:r>
            <a:r>
              <a:rPr lang="en-US" sz="1167" b="1" kern="0" dirty="0">
                <a:ln w="0"/>
                <a:solidFill>
                  <a:srgbClr val="1D8900"/>
                </a:solidFill>
                <a:latin typeface="Meiryo" panose="020B0604030504040204" pitchFamily="34" charset="-128"/>
                <a:ea typeface="Meiryo" panose="020B0604030504040204" pitchFamily="34" charset="-128"/>
              </a:rPr>
              <a:t>Inbound</a:t>
            </a:r>
            <a:r>
              <a:rPr lang="en-US" sz="1167" kern="0" dirty="0">
                <a:ln w="0"/>
                <a:solidFill>
                  <a:srgbClr val="1D8900"/>
                </a:solidFill>
                <a:latin typeface="Meiryo" panose="020B0604030504040204" pitchFamily="34" charset="-128"/>
                <a:ea typeface="Meiryo" panose="020B0604030504040204" pitchFamily="34" charset="-128"/>
              </a:rPr>
              <a:t>)</a:t>
            </a:r>
            <a:endParaRPr lang="en-US" sz="1333" kern="0" dirty="0">
              <a:ln w="0"/>
              <a:solidFill>
                <a:srgbClr val="1D8900"/>
              </a:solidFill>
              <a:latin typeface="Meiryo" panose="020B0604030504040204" pitchFamily="34" charset="-128"/>
              <a:ea typeface="Meiryo" panose="020B0604030504040204" pitchFamily="34" charset="-128"/>
            </a:endParaRPr>
          </a:p>
        </p:txBody>
      </p:sp>
      <p:pic>
        <p:nvPicPr>
          <p:cNvPr id="230" name="Graphic 13">
            <a:extLst>
              <a:ext uri="{FF2B5EF4-FFF2-40B4-BE49-F238E27FC236}">
                <a16:creationId xmlns:a16="http://schemas.microsoft.com/office/drawing/2014/main" id="{4E3EB5C6-56D6-F24F-AC91-D6360C6B2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01632" y="4762402"/>
            <a:ext cx="312473" cy="312473"/>
          </a:xfrm>
          <a:prstGeom prst="rect">
            <a:avLst/>
          </a:prstGeom>
        </p:spPr>
      </p:pic>
      <p:sp>
        <p:nvSpPr>
          <p:cNvPr id="231" name="Rectangle 36">
            <a:extLst>
              <a:ext uri="{FF2B5EF4-FFF2-40B4-BE49-F238E27FC236}">
                <a16:creationId xmlns:a16="http://schemas.microsoft.com/office/drawing/2014/main" id="{3B5192BF-E2C1-7F41-A855-87F0E649E918}"/>
              </a:ext>
            </a:extLst>
          </p:cNvPr>
          <p:cNvSpPr/>
          <p:nvPr/>
        </p:nvSpPr>
        <p:spPr>
          <a:xfrm>
            <a:off x="8444822" y="4019652"/>
            <a:ext cx="1384393" cy="1747491"/>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#1</a:t>
            </a:r>
          </a:p>
        </p:txBody>
      </p:sp>
      <p:pic>
        <p:nvPicPr>
          <p:cNvPr id="232" name="Graphic 13">
            <a:extLst>
              <a:ext uri="{FF2B5EF4-FFF2-40B4-BE49-F238E27FC236}">
                <a16:creationId xmlns:a16="http://schemas.microsoft.com/office/drawing/2014/main" id="{F07E6026-16D3-274A-BF1E-5EACD53A45C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67556" y="4764222"/>
            <a:ext cx="308832" cy="308832"/>
          </a:xfrm>
          <a:prstGeom prst="rect">
            <a:avLst/>
          </a:prstGeom>
        </p:spPr>
      </p:pic>
      <p:sp>
        <p:nvSpPr>
          <p:cNvPr id="233" name="Rectangle 36">
            <a:extLst>
              <a:ext uri="{FF2B5EF4-FFF2-40B4-BE49-F238E27FC236}">
                <a16:creationId xmlns:a16="http://schemas.microsoft.com/office/drawing/2014/main" id="{8CA9107B-45CB-0B45-986B-492C645E0FC5}"/>
              </a:ext>
            </a:extLst>
          </p:cNvPr>
          <p:cNvSpPr/>
          <p:nvPr/>
        </p:nvSpPr>
        <p:spPr>
          <a:xfrm>
            <a:off x="9912975" y="4016705"/>
            <a:ext cx="1384393" cy="1750438"/>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48000" rIns="121920" bIns="60960" numCol="1" spcCol="0" rtlCol="0" fromWordArt="0" anchor="t" anchorCtr="0" forceAA="0" compatLnSpc="1">
            <a:prstTxWarp prst="textNoShape">
              <a:avLst/>
            </a:prstTxWarp>
            <a:noAutofit/>
          </a:bodyPr>
          <a:lstStyle/>
          <a:p>
            <a:pPr algn="ctr">
              <a:defRPr/>
            </a:pPr>
            <a:r>
              <a:rPr lang="en-US" sz="1167" dirty="0">
                <a:solidFill>
                  <a:srgbClr val="007DBC"/>
                </a:solidFill>
                <a:latin typeface="Meiryo" panose="020B0604030504040204" pitchFamily="34" charset="-128"/>
                <a:ea typeface="Meiryo" panose="020B0604030504040204" pitchFamily="34" charset="-128"/>
              </a:rPr>
              <a:t>AZ #2</a:t>
            </a:r>
          </a:p>
        </p:txBody>
      </p:sp>
      <p:sp>
        <p:nvSpPr>
          <p:cNvPr id="234" name="Rectangle 28">
            <a:extLst>
              <a:ext uri="{FF2B5EF4-FFF2-40B4-BE49-F238E27FC236}">
                <a16:creationId xmlns:a16="http://schemas.microsoft.com/office/drawing/2014/main" id="{B6053552-B136-354A-AB42-EBF156C90E65}"/>
              </a:ext>
            </a:extLst>
          </p:cNvPr>
          <p:cNvSpPr/>
          <p:nvPr/>
        </p:nvSpPr>
        <p:spPr>
          <a:xfrm>
            <a:off x="9968988" y="5248936"/>
            <a:ext cx="1284591" cy="441764"/>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sp>
        <p:nvSpPr>
          <p:cNvPr id="235" name="Rectangle 28">
            <a:extLst>
              <a:ext uri="{FF2B5EF4-FFF2-40B4-BE49-F238E27FC236}">
                <a16:creationId xmlns:a16="http://schemas.microsoft.com/office/drawing/2014/main" id="{C318407B-E20B-AA49-AC4A-142E05A9160D}"/>
              </a:ext>
            </a:extLst>
          </p:cNvPr>
          <p:cNvSpPr/>
          <p:nvPr/>
        </p:nvSpPr>
        <p:spPr>
          <a:xfrm>
            <a:off x="8500835" y="5251303"/>
            <a:ext cx="1284591" cy="440058"/>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007CBC"/>
                </a:solidFill>
                <a:latin typeface="Meiryo" panose="020B0604030504040204" pitchFamily="34" charset="-128"/>
                <a:ea typeface="Meiryo" panose="020B0604030504040204" pitchFamily="34" charset="-128"/>
              </a:rPr>
              <a:t>TGW</a:t>
            </a:r>
          </a:p>
          <a:p>
            <a:pPr defTabSz="1219151">
              <a:defRPr/>
            </a:pPr>
            <a:r>
              <a:rPr lang="ja-JP" altLang="en-US" sz="833" kern="0">
                <a:solidFill>
                  <a:srgbClr val="007CBC"/>
                </a:solidFill>
                <a:latin typeface="Meiryo" panose="020B0604030504040204" pitchFamily="34" charset="-128"/>
                <a:ea typeface="Meiryo" panose="020B0604030504040204" pitchFamily="34" charset="-128"/>
              </a:rPr>
              <a:t>サブネット</a:t>
            </a:r>
            <a:endParaRPr lang="en-US" sz="833" kern="0" dirty="0">
              <a:solidFill>
                <a:srgbClr val="007CBC"/>
              </a:solidFill>
              <a:latin typeface="Meiryo" panose="020B0604030504040204" pitchFamily="34" charset="-128"/>
              <a:ea typeface="Meiryo" panose="020B0604030504040204" pitchFamily="34" charset="-128"/>
            </a:endParaRPr>
          </a:p>
        </p:txBody>
      </p:sp>
      <p:pic>
        <p:nvPicPr>
          <p:cNvPr id="236" name="Graphic 36">
            <a:extLst>
              <a:ext uri="{FF2B5EF4-FFF2-40B4-BE49-F238E27FC236}">
                <a16:creationId xmlns:a16="http://schemas.microsoft.com/office/drawing/2014/main" id="{28C5CE3D-4204-FA4C-86F0-3245462460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43289" y="3562378"/>
            <a:ext cx="288000" cy="288000"/>
          </a:xfrm>
          <a:prstGeom prst="rect">
            <a:avLst/>
          </a:prstGeom>
        </p:spPr>
      </p:pic>
      <p:pic>
        <p:nvPicPr>
          <p:cNvPr id="237" name="Graphic 13">
            <a:extLst>
              <a:ext uri="{FF2B5EF4-FFF2-40B4-BE49-F238E27FC236}">
                <a16:creationId xmlns:a16="http://schemas.microsoft.com/office/drawing/2014/main" id="{9ECBF05A-8E4B-C04F-9D0E-0DFEFCFB50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9785" y="5249655"/>
            <a:ext cx="312473" cy="312473"/>
          </a:xfrm>
          <a:prstGeom prst="rect">
            <a:avLst/>
          </a:prstGeom>
        </p:spPr>
      </p:pic>
      <p:pic>
        <p:nvPicPr>
          <p:cNvPr id="238" name="Graphic 13">
            <a:extLst>
              <a:ext uri="{FF2B5EF4-FFF2-40B4-BE49-F238E27FC236}">
                <a16:creationId xmlns:a16="http://schemas.microsoft.com/office/drawing/2014/main" id="{03D35FC4-6AB8-7542-8BB4-4E79738E8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81128" y="5251068"/>
            <a:ext cx="312473" cy="312473"/>
          </a:xfrm>
          <a:prstGeom prst="rect">
            <a:avLst/>
          </a:prstGeom>
        </p:spPr>
      </p:pic>
      <p:sp>
        <p:nvSpPr>
          <p:cNvPr id="239" name="Rectangle 38">
            <a:extLst>
              <a:ext uri="{FF2B5EF4-FFF2-40B4-BE49-F238E27FC236}">
                <a16:creationId xmlns:a16="http://schemas.microsoft.com/office/drawing/2014/main" id="{3EB92FAE-2F34-6D46-9002-3C4F10B9E0FC}"/>
              </a:ext>
            </a:extLst>
          </p:cNvPr>
          <p:cNvSpPr/>
          <p:nvPr/>
        </p:nvSpPr>
        <p:spPr>
          <a:xfrm>
            <a:off x="8503289" y="4286896"/>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sp>
        <p:nvSpPr>
          <p:cNvPr id="240" name="Rectangle 38">
            <a:extLst>
              <a:ext uri="{FF2B5EF4-FFF2-40B4-BE49-F238E27FC236}">
                <a16:creationId xmlns:a16="http://schemas.microsoft.com/office/drawing/2014/main" id="{0A441810-0C2C-5742-B947-C09FD7B0C944}"/>
              </a:ext>
            </a:extLst>
          </p:cNvPr>
          <p:cNvSpPr/>
          <p:nvPr/>
        </p:nvSpPr>
        <p:spPr>
          <a:xfrm>
            <a:off x="9970858" y="4283098"/>
            <a:ext cx="1284589" cy="437875"/>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336000" tIns="48000" rIns="121920" bIns="60960" numCol="1" spcCol="0" rtlCol="0" fromWordArt="0" anchor="t" anchorCtr="0" forceAA="0" compatLnSpc="1">
            <a:prstTxWarp prst="textNoShape">
              <a:avLst/>
            </a:prstTxWarp>
            <a:noAutofit/>
          </a:bodyPr>
          <a:lstStyle/>
          <a:p>
            <a:pPr defTabSz="1219151">
              <a:defRPr/>
            </a:pPr>
            <a:r>
              <a:rPr lang="en-US" altLang="ja-JP" sz="833" kern="0" dirty="0">
                <a:solidFill>
                  <a:srgbClr val="1D8900"/>
                </a:solidFill>
                <a:latin typeface="Meiryo" panose="020B0604030504040204" pitchFamily="34" charset="-128"/>
                <a:ea typeface="Meiryo" panose="020B0604030504040204" pitchFamily="34" charset="-128"/>
              </a:rPr>
              <a:t>Public</a:t>
            </a:r>
            <a:br>
              <a:rPr lang="en-US" altLang="ja-JP" sz="833" kern="0" dirty="0">
                <a:solidFill>
                  <a:srgbClr val="1D8900"/>
                </a:solidFill>
                <a:latin typeface="Meiryo" panose="020B0604030504040204" pitchFamily="34" charset="-128"/>
                <a:ea typeface="Meiryo" panose="020B0604030504040204" pitchFamily="34" charset="-128"/>
              </a:rPr>
            </a:br>
            <a:r>
              <a:rPr lang="ja-JP" altLang="en-US" sz="833" kern="0">
                <a:solidFill>
                  <a:srgbClr val="1D8900"/>
                </a:solidFill>
                <a:latin typeface="Meiryo" panose="020B0604030504040204" pitchFamily="34" charset="-128"/>
                <a:ea typeface="Meiryo" panose="020B0604030504040204" pitchFamily="34" charset="-128"/>
              </a:rPr>
              <a:t>サブネット</a:t>
            </a:r>
            <a:endParaRPr lang="en-US" sz="833" kern="0" dirty="0">
              <a:solidFill>
                <a:srgbClr val="1D8900"/>
              </a:solidFill>
              <a:latin typeface="Meiryo" panose="020B0604030504040204" pitchFamily="34" charset="-128"/>
              <a:ea typeface="Meiryo" panose="020B0604030504040204" pitchFamily="34" charset="-128"/>
            </a:endParaRPr>
          </a:p>
        </p:txBody>
      </p:sp>
      <p:pic>
        <p:nvPicPr>
          <p:cNvPr id="241" name="Graphic 10">
            <a:extLst>
              <a:ext uri="{FF2B5EF4-FFF2-40B4-BE49-F238E27FC236}">
                <a16:creationId xmlns:a16="http://schemas.microsoft.com/office/drawing/2014/main" id="{FF4688CA-7687-7A44-BAD7-32ED829B77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92579" y="4277643"/>
            <a:ext cx="313660" cy="313660"/>
          </a:xfrm>
          <a:prstGeom prst="rect">
            <a:avLst/>
          </a:prstGeom>
        </p:spPr>
      </p:pic>
      <p:pic>
        <p:nvPicPr>
          <p:cNvPr id="242" name="Graphic 10">
            <a:extLst>
              <a:ext uri="{FF2B5EF4-FFF2-40B4-BE49-F238E27FC236}">
                <a16:creationId xmlns:a16="http://schemas.microsoft.com/office/drawing/2014/main" id="{60AAE5A8-4255-EC4E-B39E-6246F3C070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67373" y="4283248"/>
            <a:ext cx="313660" cy="313660"/>
          </a:xfrm>
          <a:prstGeom prst="rect">
            <a:avLst/>
          </a:prstGeom>
        </p:spPr>
      </p:pic>
      <p:pic>
        <p:nvPicPr>
          <p:cNvPr id="243" name="Graphic 66">
            <a:extLst>
              <a:ext uri="{FF2B5EF4-FFF2-40B4-BE49-F238E27FC236}">
                <a16:creationId xmlns:a16="http://schemas.microsoft.com/office/drawing/2014/main" id="{6D28635D-08C9-D743-89E3-ABA4B365EE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48847" y="3671169"/>
            <a:ext cx="322712" cy="322712"/>
          </a:xfrm>
          <a:prstGeom prst="rect">
            <a:avLst/>
          </a:prstGeom>
        </p:spPr>
      </p:pic>
      <p:sp>
        <p:nvSpPr>
          <p:cNvPr id="244" name="TextBox 197">
            <a:extLst>
              <a:ext uri="{FF2B5EF4-FFF2-40B4-BE49-F238E27FC236}">
                <a16:creationId xmlns:a16="http://schemas.microsoft.com/office/drawing/2014/main" id="{E1593705-2A31-1742-AD40-78929EF1F4B3}"/>
              </a:ext>
            </a:extLst>
          </p:cNvPr>
          <p:cNvSpPr txBox="1"/>
          <p:nvPr/>
        </p:nvSpPr>
        <p:spPr>
          <a:xfrm>
            <a:off x="9887289" y="3677206"/>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IGW</a:t>
            </a:r>
          </a:p>
        </p:txBody>
      </p:sp>
      <p:pic>
        <p:nvPicPr>
          <p:cNvPr id="246" name="Graphic 40">
            <a:extLst>
              <a:ext uri="{FF2B5EF4-FFF2-40B4-BE49-F238E27FC236}">
                <a16:creationId xmlns:a16="http://schemas.microsoft.com/office/drawing/2014/main" id="{98975934-33F8-8747-A7E5-079099CF812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7418303" y="4356482"/>
            <a:ext cx="288000" cy="288000"/>
          </a:xfrm>
          <a:prstGeom prst="rect">
            <a:avLst/>
          </a:prstGeom>
        </p:spPr>
      </p:pic>
      <p:sp>
        <p:nvSpPr>
          <p:cNvPr id="21" name="テキスト ボックス 20"/>
          <p:cNvSpPr txBox="1"/>
          <p:nvPr/>
        </p:nvSpPr>
        <p:spPr>
          <a:xfrm>
            <a:off x="5805627" y="4570046"/>
            <a:ext cx="576000" cy="250826"/>
          </a:xfrm>
          <a:prstGeom prst="rect">
            <a:avLst/>
          </a:prstGeom>
          <a:noFill/>
        </p:spPr>
        <p:txBody>
          <a:bodyPr wrap="square" lIns="48000" tIns="48000" rIns="48000" bIns="48000" rtlCol="0">
            <a:spAutoFit/>
          </a:bodyPr>
          <a:lstStyle/>
          <a:p>
            <a:r>
              <a:rPr kumimoji="1" lang="en-US" altLang="ja-JP" sz="1000" dirty="0">
                <a:latin typeface="Meiryo" panose="020B0604030504040204" pitchFamily="34" charset="-128"/>
                <a:ea typeface="Meiryo" panose="020B0604030504040204" pitchFamily="34" charset="-128"/>
              </a:rPr>
              <a:t>NATGW</a:t>
            </a:r>
            <a:endParaRPr kumimoji="1" lang="ja-JP" altLang="en-US" sz="1000" dirty="0">
              <a:latin typeface="Meiryo" panose="020B0604030504040204" pitchFamily="34" charset="-128"/>
              <a:ea typeface="Meiryo" panose="020B0604030504040204" pitchFamily="34" charset="-128"/>
            </a:endParaRPr>
          </a:p>
        </p:txBody>
      </p:sp>
      <p:sp>
        <p:nvSpPr>
          <p:cNvPr id="247" name="テキスト ボックス 246"/>
          <p:cNvSpPr txBox="1"/>
          <p:nvPr/>
        </p:nvSpPr>
        <p:spPr>
          <a:xfrm>
            <a:off x="7269016" y="4570046"/>
            <a:ext cx="576000" cy="250826"/>
          </a:xfrm>
          <a:prstGeom prst="rect">
            <a:avLst/>
          </a:prstGeom>
          <a:noFill/>
        </p:spPr>
        <p:txBody>
          <a:bodyPr wrap="square" lIns="48000" tIns="48000" rIns="48000" bIns="48000" rtlCol="0">
            <a:spAutoFit/>
          </a:bodyPr>
          <a:lstStyle/>
          <a:p>
            <a:r>
              <a:rPr kumimoji="1" lang="en-US" altLang="ja-JP" sz="1000" dirty="0">
                <a:latin typeface="Meiryo" panose="020B0604030504040204" pitchFamily="34" charset="-128"/>
                <a:ea typeface="Meiryo" panose="020B0604030504040204" pitchFamily="34" charset="-128"/>
              </a:rPr>
              <a:t>NATGW</a:t>
            </a:r>
            <a:endParaRPr kumimoji="1" lang="ja-JP" altLang="en-US" sz="1000" dirty="0">
              <a:latin typeface="Meiryo" panose="020B0604030504040204" pitchFamily="34" charset="-128"/>
              <a:ea typeface="Meiryo" panose="020B0604030504040204" pitchFamily="34" charset="-128"/>
            </a:endParaRPr>
          </a:p>
        </p:txBody>
      </p:sp>
      <p:pic>
        <p:nvPicPr>
          <p:cNvPr id="248"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974289" y="4816885"/>
            <a:ext cx="240000" cy="240000"/>
          </a:xfrm>
          <a:prstGeom prst="rect">
            <a:avLst/>
          </a:prstGeom>
        </p:spPr>
      </p:pic>
      <p:pic>
        <p:nvPicPr>
          <p:cNvPr id="249"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429711" y="4816885"/>
            <a:ext cx="240000" cy="240000"/>
          </a:xfrm>
          <a:prstGeom prst="rect">
            <a:avLst/>
          </a:prstGeom>
        </p:spPr>
      </p:pic>
      <p:sp>
        <p:nvSpPr>
          <p:cNvPr id="250" name="テキスト ボックス 249"/>
          <p:cNvSpPr txBox="1"/>
          <p:nvPr/>
        </p:nvSpPr>
        <p:spPr>
          <a:xfrm>
            <a:off x="5805627" y="5010850"/>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sp>
        <p:nvSpPr>
          <p:cNvPr id="251" name="テキスト ボックス 250"/>
          <p:cNvSpPr txBox="1"/>
          <p:nvPr/>
        </p:nvSpPr>
        <p:spPr>
          <a:xfrm>
            <a:off x="7267651" y="5013266"/>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cxnSp>
        <p:nvCxnSpPr>
          <p:cNvPr id="252" name="Straight Arrow Connector 28">
            <a:extLst>
              <a:ext uri="{FF2B5EF4-FFF2-40B4-BE49-F238E27FC236}">
                <a16:creationId xmlns:a16="http://schemas.microsoft.com/office/drawing/2014/main" id="{98E0A166-7709-974D-916A-99678C8D4026}"/>
              </a:ext>
            </a:extLst>
          </p:cNvPr>
          <p:cNvCxnSpPr>
            <a:cxnSpLocks/>
            <a:stCxn id="236" idx="0"/>
          </p:cNvCxnSpPr>
          <p:nvPr/>
        </p:nvCxnSpPr>
        <p:spPr>
          <a:xfrm flipH="1" flipV="1">
            <a:off x="8192918" y="1272704"/>
            <a:ext cx="1694372" cy="2289675"/>
          </a:xfrm>
          <a:prstGeom prst="straightConnector1">
            <a:avLst/>
          </a:prstGeom>
          <a:ln w="12700">
            <a:solidFill>
              <a:schemeClr val="tx1"/>
            </a:solidFill>
            <a:prstDash val="sysDot"/>
            <a:headEnd type="arrow"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28">
            <a:extLst>
              <a:ext uri="{FF2B5EF4-FFF2-40B4-BE49-F238E27FC236}">
                <a16:creationId xmlns:a16="http://schemas.microsoft.com/office/drawing/2014/main" id="{98E0A166-7709-974D-916A-99678C8D4026}"/>
              </a:ext>
            </a:extLst>
          </p:cNvPr>
          <p:cNvCxnSpPr>
            <a:cxnSpLocks/>
            <a:stCxn id="81" idx="0"/>
          </p:cNvCxnSpPr>
          <p:nvPr/>
        </p:nvCxnSpPr>
        <p:spPr>
          <a:xfrm flipV="1">
            <a:off x="6547335" y="1282251"/>
            <a:ext cx="1625129" cy="2280129"/>
          </a:xfrm>
          <a:prstGeom prst="straightConnector1">
            <a:avLst/>
          </a:prstGeom>
          <a:ln w="12700">
            <a:solidFill>
              <a:schemeClr val="tx1"/>
            </a:solidFill>
            <a:prstDash val="sysDot"/>
            <a:headEnd type="none" w="med" len="med"/>
            <a:tailEnd type="arrow" w="lg" len="lg"/>
          </a:ln>
        </p:spPr>
        <p:style>
          <a:lnRef idx="1">
            <a:schemeClr val="accent1"/>
          </a:lnRef>
          <a:fillRef idx="0">
            <a:schemeClr val="accent1"/>
          </a:fillRef>
          <a:effectRef idx="0">
            <a:schemeClr val="accent1"/>
          </a:effectRef>
          <a:fontRef idx="minor">
            <a:schemeClr val="tx1"/>
          </a:fontRef>
        </p:style>
      </p:cxnSp>
      <p:pic>
        <p:nvPicPr>
          <p:cNvPr id="253"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35" cstate="screen">
            <a:extLst>
              <a:ext uri="{28A0092B-C50C-407E-A947-70E740481C1C}">
                <a14:useLocalDpi xmlns:a14="http://schemas.microsoft.com/office/drawing/2010/main" val="0"/>
              </a:ext>
            </a:extLst>
          </a:blip>
          <a:srcRect/>
          <a:stretch>
            <a:fillRect/>
          </a:stretch>
        </p:blipFill>
        <p:spPr bwMode="auto">
          <a:xfrm>
            <a:off x="9285816" y="4349125"/>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4" name="Graphic 8">
            <a:extLst>
              <a:ext uri="{FF2B5EF4-FFF2-40B4-BE49-F238E27FC236}">
                <a16:creationId xmlns:a16="http://schemas.microsoft.com/office/drawing/2014/main" id="{11AB9C77-EA26-5445-B85A-8D1CDE2A995D}"/>
              </a:ext>
            </a:extLst>
          </p:cNvPr>
          <p:cNvPicPr>
            <a:picLocks noChangeAspect="1" noChangeArrowheads="1"/>
          </p:cNvPicPr>
          <p:nvPr/>
        </p:nvPicPr>
        <p:blipFill>
          <a:blip r:embed="rId35" cstate="screen">
            <a:extLst>
              <a:ext uri="{28A0092B-C50C-407E-A947-70E740481C1C}">
                <a14:useLocalDpi xmlns:a14="http://schemas.microsoft.com/office/drawing/2010/main" val="0"/>
              </a:ext>
            </a:extLst>
          </a:blip>
          <a:srcRect/>
          <a:stretch>
            <a:fillRect/>
          </a:stretch>
        </p:blipFill>
        <p:spPr bwMode="auto">
          <a:xfrm>
            <a:off x="10755878" y="4356482"/>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5" name="テキスト ボックス 254"/>
          <p:cNvSpPr txBox="1"/>
          <p:nvPr/>
        </p:nvSpPr>
        <p:spPr>
          <a:xfrm>
            <a:off x="9132882" y="4590359"/>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ALB</a:t>
            </a:r>
            <a:endParaRPr kumimoji="1" lang="ja-JP" altLang="en-US" sz="1000" dirty="0">
              <a:latin typeface="Meiryo" panose="020B0604030504040204" pitchFamily="34" charset="-128"/>
              <a:ea typeface="Meiryo" panose="020B0604030504040204" pitchFamily="34" charset="-128"/>
            </a:endParaRPr>
          </a:p>
        </p:txBody>
      </p:sp>
      <p:sp>
        <p:nvSpPr>
          <p:cNvPr id="256" name="テキスト ボックス 255"/>
          <p:cNvSpPr txBox="1"/>
          <p:nvPr/>
        </p:nvSpPr>
        <p:spPr>
          <a:xfrm>
            <a:off x="10607553" y="4590359"/>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ALB</a:t>
            </a:r>
            <a:endParaRPr kumimoji="1" lang="ja-JP" altLang="en-US" sz="1000" dirty="0">
              <a:latin typeface="Meiryo" panose="020B0604030504040204" pitchFamily="34" charset="-128"/>
              <a:ea typeface="Meiryo" panose="020B0604030504040204" pitchFamily="34" charset="-128"/>
            </a:endParaRPr>
          </a:p>
        </p:txBody>
      </p:sp>
      <p:cxnSp>
        <p:nvCxnSpPr>
          <p:cNvPr id="257" name="Straight Arrow Connector 28">
            <a:extLst>
              <a:ext uri="{FF2B5EF4-FFF2-40B4-BE49-F238E27FC236}">
                <a16:creationId xmlns:a16="http://schemas.microsoft.com/office/drawing/2014/main" id="{98E0A166-7709-974D-916A-99678C8D4026}"/>
              </a:ext>
            </a:extLst>
          </p:cNvPr>
          <p:cNvCxnSpPr>
            <a:cxnSpLocks/>
            <a:stCxn id="225" idx="0"/>
            <a:endCxn id="152" idx="1"/>
          </p:cNvCxnSpPr>
          <p:nvPr/>
        </p:nvCxnSpPr>
        <p:spPr>
          <a:xfrm flipV="1">
            <a:off x="6088245" y="3813173"/>
            <a:ext cx="459088" cy="54330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8" name="Straight Arrow Connector 28">
            <a:extLst>
              <a:ext uri="{FF2B5EF4-FFF2-40B4-BE49-F238E27FC236}">
                <a16:creationId xmlns:a16="http://schemas.microsoft.com/office/drawing/2014/main" id="{98E0A166-7709-974D-916A-99678C8D4026}"/>
              </a:ext>
            </a:extLst>
          </p:cNvPr>
          <p:cNvCxnSpPr>
            <a:cxnSpLocks/>
            <a:stCxn id="246" idx="0"/>
            <a:endCxn id="152" idx="1"/>
          </p:cNvCxnSpPr>
          <p:nvPr/>
        </p:nvCxnSpPr>
        <p:spPr>
          <a:xfrm flipH="1" flipV="1">
            <a:off x="6547333" y="3813173"/>
            <a:ext cx="1014970" cy="54330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9" name="Straight Arrow Connector 28">
            <a:extLst>
              <a:ext uri="{FF2B5EF4-FFF2-40B4-BE49-F238E27FC236}">
                <a16:creationId xmlns:a16="http://schemas.microsoft.com/office/drawing/2014/main" id="{98E0A166-7709-974D-916A-99678C8D4026}"/>
              </a:ext>
            </a:extLst>
          </p:cNvPr>
          <p:cNvCxnSpPr>
            <a:cxnSpLocks/>
            <a:stCxn id="21" idx="2"/>
            <a:endCxn id="21" idx="0"/>
          </p:cNvCxnSpPr>
          <p:nvPr/>
        </p:nvCxnSpPr>
        <p:spPr>
          <a:xfrm flipV="1">
            <a:off x="6093627" y="4570046"/>
            <a:ext cx="0" cy="250826"/>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0" name="Straight Arrow Connector 28">
            <a:extLst>
              <a:ext uri="{FF2B5EF4-FFF2-40B4-BE49-F238E27FC236}">
                <a16:creationId xmlns:a16="http://schemas.microsoft.com/office/drawing/2014/main" id="{98E0A166-7709-974D-916A-99678C8D4026}"/>
              </a:ext>
            </a:extLst>
          </p:cNvPr>
          <p:cNvCxnSpPr>
            <a:cxnSpLocks/>
            <a:stCxn id="249" idx="0"/>
            <a:endCxn id="247" idx="0"/>
          </p:cNvCxnSpPr>
          <p:nvPr/>
        </p:nvCxnSpPr>
        <p:spPr>
          <a:xfrm flipV="1">
            <a:off x="7549711" y="4570046"/>
            <a:ext cx="7305" cy="24683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pic>
        <p:nvPicPr>
          <p:cNvPr id="261"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286200" y="4824173"/>
            <a:ext cx="240000" cy="240000"/>
          </a:xfrm>
          <a:prstGeom prst="rect">
            <a:avLst/>
          </a:prstGeom>
        </p:spPr>
      </p:pic>
      <p:pic>
        <p:nvPicPr>
          <p:cNvPr id="262" name="Graphic 135">
            <a:extLst>
              <a:ext uri="{FF2B5EF4-FFF2-40B4-BE49-F238E27FC236}">
                <a16:creationId xmlns:a16="http://schemas.microsoft.com/office/drawing/2014/main" id="{E7963C24-13A2-1B43-A42C-59CE7189D2E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775488" y="4824173"/>
            <a:ext cx="240000" cy="240000"/>
          </a:xfrm>
          <a:prstGeom prst="rect">
            <a:avLst/>
          </a:prstGeom>
        </p:spPr>
      </p:pic>
      <p:sp>
        <p:nvSpPr>
          <p:cNvPr id="263" name="テキスト ボックス 262"/>
          <p:cNvSpPr txBox="1"/>
          <p:nvPr/>
        </p:nvSpPr>
        <p:spPr>
          <a:xfrm>
            <a:off x="9117538" y="5018139"/>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sp>
        <p:nvSpPr>
          <p:cNvPr id="264" name="テキスト ボックス 263"/>
          <p:cNvSpPr txBox="1"/>
          <p:nvPr/>
        </p:nvSpPr>
        <p:spPr>
          <a:xfrm>
            <a:off x="10613428" y="5020554"/>
            <a:ext cx="576000" cy="250826"/>
          </a:xfrm>
          <a:prstGeom prst="rect">
            <a:avLst/>
          </a:prstGeom>
          <a:noFill/>
        </p:spPr>
        <p:txBody>
          <a:bodyPr wrap="square" lIns="48000" tIns="48000" rIns="48000" bIns="48000" rtlCol="0">
            <a:spAutoFit/>
          </a:bodyPr>
          <a:lstStyle/>
          <a:p>
            <a:pPr algn="ctr"/>
            <a:r>
              <a:rPr kumimoji="1" lang="en-US" altLang="ja-JP" sz="1000" dirty="0">
                <a:latin typeface="Meiryo" panose="020B0604030504040204" pitchFamily="34" charset="-128"/>
                <a:ea typeface="Meiryo" panose="020B0604030504040204" pitchFamily="34" charset="-128"/>
              </a:rPr>
              <a:t>Proxy</a:t>
            </a:r>
            <a:endParaRPr kumimoji="1" lang="ja-JP" altLang="en-US" sz="1000" dirty="0">
              <a:latin typeface="Meiryo" panose="020B0604030504040204" pitchFamily="34" charset="-128"/>
              <a:ea typeface="Meiryo" panose="020B0604030504040204" pitchFamily="34" charset="-128"/>
            </a:endParaRPr>
          </a:p>
        </p:txBody>
      </p:sp>
      <p:cxnSp>
        <p:nvCxnSpPr>
          <p:cNvPr id="265" name="Straight Arrow Connector 28">
            <a:extLst>
              <a:ext uri="{FF2B5EF4-FFF2-40B4-BE49-F238E27FC236}">
                <a16:creationId xmlns:a16="http://schemas.microsoft.com/office/drawing/2014/main" id="{98E0A166-7709-974D-916A-99678C8D4026}"/>
              </a:ext>
            </a:extLst>
          </p:cNvPr>
          <p:cNvCxnSpPr>
            <a:cxnSpLocks/>
          </p:cNvCxnSpPr>
          <p:nvPr/>
        </p:nvCxnSpPr>
        <p:spPr>
          <a:xfrm flipV="1">
            <a:off x="9425015" y="4576819"/>
            <a:ext cx="0" cy="240567"/>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6" name="Straight Arrow Connector 28">
            <a:extLst>
              <a:ext uri="{FF2B5EF4-FFF2-40B4-BE49-F238E27FC236}">
                <a16:creationId xmlns:a16="http://schemas.microsoft.com/office/drawing/2014/main" id="{98E0A166-7709-974D-916A-99678C8D4026}"/>
              </a:ext>
            </a:extLst>
          </p:cNvPr>
          <p:cNvCxnSpPr>
            <a:cxnSpLocks/>
          </p:cNvCxnSpPr>
          <p:nvPr/>
        </p:nvCxnSpPr>
        <p:spPr>
          <a:xfrm flipV="1">
            <a:off x="10909468" y="4590359"/>
            <a:ext cx="0" cy="240567"/>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7" name="Straight Arrow Connector 28">
            <a:extLst>
              <a:ext uri="{FF2B5EF4-FFF2-40B4-BE49-F238E27FC236}">
                <a16:creationId xmlns:a16="http://schemas.microsoft.com/office/drawing/2014/main" id="{98E0A166-7709-974D-916A-99678C8D4026}"/>
              </a:ext>
            </a:extLst>
          </p:cNvPr>
          <p:cNvCxnSpPr>
            <a:cxnSpLocks/>
            <a:stCxn id="254" idx="0"/>
            <a:endCxn id="244" idx="1"/>
          </p:cNvCxnSpPr>
          <p:nvPr/>
        </p:nvCxnSpPr>
        <p:spPr>
          <a:xfrm flipH="1" flipV="1">
            <a:off x="9887289" y="3813173"/>
            <a:ext cx="1012589" cy="543309"/>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68" name="Straight Arrow Connector 28">
            <a:extLst>
              <a:ext uri="{FF2B5EF4-FFF2-40B4-BE49-F238E27FC236}">
                <a16:creationId xmlns:a16="http://schemas.microsoft.com/office/drawing/2014/main" id="{98E0A166-7709-974D-916A-99678C8D4026}"/>
              </a:ext>
            </a:extLst>
          </p:cNvPr>
          <p:cNvCxnSpPr>
            <a:cxnSpLocks/>
            <a:endCxn id="236" idx="2"/>
          </p:cNvCxnSpPr>
          <p:nvPr/>
        </p:nvCxnSpPr>
        <p:spPr>
          <a:xfrm flipV="1">
            <a:off x="9419741" y="3850379"/>
            <a:ext cx="467549" cy="487451"/>
          </a:xfrm>
          <a:prstGeom prst="straightConnector1">
            <a:avLst/>
          </a:prstGeom>
          <a:ln w="12700">
            <a:solidFill>
              <a:schemeClr val="tx1"/>
            </a:solidFill>
            <a:prstDash val="sysDot"/>
            <a:headEnd type="none" w="med" len="med"/>
            <a:tailEnd type="none" w="lg" len="lg"/>
          </a:ln>
        </p:spPr>
        <p:style>
          <a:lnRef idx="1">
            <a:schemeClr val="accent1"/>
          </a:lnRef>
          <a:fillRef idx="0">
            <a:schemeClr val="accent1"/>
          </a:fillRef>
          <a:effectRef idx="0">
            <a:schemeClr val="accent1"/>
          </a:effectRef>
          <a:fontRef idx="minor">
            <a:schemeClr val="tx1"/>
          </a:fontRef>
        </p:style>
      </p:cxnSp>
      <p:pic>
        <p:nvPicPr>
          <p:cNvPr id="269" name="Graphic 17">
            <a:extLst>
              <a:ext uri="{FF2B5EF4-FFF2-40B4-BE49-F238E27FC236}">
                <a16:creationId xmlns:a16="http://schemas.microsoft.com/office/drawing/2014/main" id="{E0837959-A953-EE45-BADA-A23BE088808F}"/>
              </a:ext>
            </a:extLst>
          </p:cNvPr>
          <p:cNvPicPr>
            <a:picLocks noChangeAspect="1"/>
          </p:cNvPicPr>
          <p:nvPr/>
        </p:nvPicPr>
        <p: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3531273" y="1601613"/>
            <a:ext cx="373143" cy="373143"/>
          </a:xfrm>
          <a:prstGeom prst="rect">
            <a:avLst/>
          </a:prstGeom>
        </p:spPr>
      </p:pic>
      <p:cxnSp>
        <p:nvCxnSpPr>
          <p:cNvPr id="270" name="カギ線コネクタ 269">
            <a:extLst>
              <a:ext uri="{FF2B5EF4-FFF2-40B4-BE49-F238E27FC236}">
                <a16:creationId xmlns:a16="http://schemas.microsoft.com/office/drawing/2014/main" id="{49DDC080-1B36-8045-BE50-22D0F97B3BFA}"/>
              </a:ext>
            </a:extLst>
          </p:cNvPr>
          <p:cNvCxnSpPr>
            <a:cxnSpLocks/>
            <a:stCxn id="269" idx="3"/>
            <a:endCxn id="157" idx="0"/>
          </p:cNvCxnSpPr>
          <p:nvPr/>
        </p:nvCxnSpPr>
        <p:spPr>
          <a:xfrm flipH="1">
            <a:off x="1335980" y="1788184"/>
            <a:ext cx="2568435" cy="2046363"/>
          </a:xfrm>
          <a:prstGeom prst="bentConnector4">
            <a:avLst>
              <a:gd name="adj1" fmla="val -20728"/>
              <a:gd name="adj2" fmla="val 68064"/>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1" name="カギ線コネクタ 270">
            <a:extLst>
              <a:ext uri="{FF2B5EF4-FFF2-40B4-BE49-F238E27FC236}">
                <a16:creationId xmlns:a16="http://schemas.microsoft.com/office/drawing/2014/main" id="{49DDC080-1B36-8045-BE50-22D0F97B3BFA}"/>
              </a:ext>
            </a:extLst>
          </p:cNvPr>
          <p:cNvCxnSpPr>
            <a:cxnSpLocks/>
            <a:stCxn id="269" idx="3"/>
            <a:endCxn id="156" idx="0"/>
          </p:cNvCxnSpPr>
          <p:nvPr/>
        </p:nvCxnSpPr>
        <p:spPr>
          <a:xfrm flipH="1">
            <a:off x="2437095" y="1788185"/>
            <a:ext cx="1467320" cy="2053296"/>
          </a:xfrm>
          <a:prstGeom prst="bentConnector4">
            <a:avLst>
              <a:gd name="adj1" fmla="val -35729"/>
              <a:gd name="adj2" fmla="val 68002"/>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4" name="カギ線コネクタ 273">
            <a:extLst>
              <a:ext uri="{FF2B5EF4-FFF2-40B4-BE49-F238E27FC236}">
                <a16:creationId xmlns:a16="http://schemas.microsoft.com/office/drawing/2014/main" id="{49DDC080-1B36-8045-BE50-22D0F97B3BFA}"/>
              </a:ext>
            </a:extLst>
          </p:cNvPr>
          <p:cNvCxnSpPr>
            <a:cxnSpLocks/>
            <a:stCxn id="79" idx="2"/>
            <a:endCxn id="269" idx="3"/>
          </p:cNvCxnSpPr>
          <p:nvPr/>
        </p:nvCxnSpPr>
        <p:spPr>
          <a:xfrm rot="5400000" flipH="1">
            <a:off x="3636613" y="2055986"/>
            <a:ext cx="3902515" cy="3366912"/>
          </a:xfrm>
          <a:prstGeom prst="bentConnector4">
            <a:avLst>
              <a:gd name="adj1" fmla="val -7810"/>
              <a:gd name="adj2" fmla="val 8392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5" name="カギ線コネクタ 274">
            <a:extLst>
              <a:ext uri="{FF2B5EF4-FFF2-40B4-BE49-F238E27FC236}">
                <a16:creationId xmlns:a16="http://schemas.microsoft.com/office/drawing/2014/main" id="{49DDC080-1B36-8045-BE50-22D0F97B3BFA}"/>
              </a:ext>
            </a:extLst>
          </p:cNvPr>
          <p:cNvCxnSpPr>
            <a:cxnSpLocks/>
            <a:stCxn id="269" idx="3"/>
            <a:endCxn id="235" idx="2"/>
          </p:cNvCxnSpPr>
          <p:nvPr/>
        </p:nvCxnSpPr>
        <p:spPr>
          <a:xfrm>
            <a:off x="3904414" y="1788185"/>
            <a:ext cx="5238715" cy="3903178"/>
          </a:xfrm>
          <a:prstGeom prst="bentConnector4">
            <a:avLst>
              <a:gd name="adj1" fmla="val 10202"/>
              <a:gd name="adj2" fmla="val 107809"/>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82" name="カギ線コネクタ 281">
            <a:extLst>
              <a:ext uri="{FF2B5EF4-FFF2-40B4-BE49-F238E27FC236}">
                <a16:creationId xmlns:a16="http://schemas.microsoft.com/office/drawing/2014/main" id="{49DDC080-1B36-8045-BE50-22D0F97B3BFA}"/>
              </a:ext>
            </a:extLst>
          </p:cNvPr>
          <p:cNvCxnSpPr>
            <a:cxnSpLocks/>
            <a:stCxn id="269" idx="3"/>
            <a:endCxn id="234" idx="2"/>
          </p:cNvCxnSpPr>
          <p:nvPr/>
        </p:nvCxnSpPr>
        <p:spPr>
          <a:xfrm>
            <a:off x="3904415" y="1788184"/>
            <a:ext cx="6706868" cy="3902515"/>
          </a:xfrm>
          <a:prstGeom prst="bentConnector4">
            <a:avLst>
              <a:gd name="adj1" fmla="val 8007"/>
              <a:gd name="adj2" fmla="val 10781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78" name="Rectangle 100">
            <a:extLst>
              <a:ext uri="{FF2B5EF4-FFF2-40B4-BE49-F238E27FC236}">
                <a16:creationId xmlns:a16="http://schemas.microsoft.com/office/drawing/2014/main" id="{341E1A71-DC7F-4C41-96C4-2DB6860358E7}"/>
              </a:ext>
            </a:extLst>
          </p:cNvPr>
          <p:cNvSpPr/>
          <p:nvPr/>
        </p:nvSpPr>
        <p:spPr>
          <a:xfrm>
            <a:off x="420501" y="1253651"/>
            <a:ext cx="1358271" cy="9811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ja-JP" altLang="en-US" sz="1167">
                <a:solidFill>
                  <a:srgbClr val="414042"/>
                </a:solidFill>
                <a:latin typeface="Meiryo" panose="020B0604030504040204" pitchFamily="34" charset="-128"/>
                <a:ea typeface="Meiryo" panose="020B0604030504040204" pitchFamily="34" charset="-128"/>
                <a:cs typeface="Calibri" panose="020F0502020204030204" pitchFamily="34" charset="0"/>
              </a:rPr>
              <a:t>オンプレ</a:t>
            </a:r>
            <a:r>
              <a:rPr lang="en-US" altLang="ja-JP" sz="1167" dirty="0">
                <a:solidFill>
                  <a:srgbClr val="414042"/>
                </a:solidFill>
                <a:latin typeface="Meiryo" panose="020B0604030504040204" pitchFamily="34" charset="-128"/>
                <a:ea typeface="Meiryo" panose="020B0604030504040204" pitchFamily="34" charset="-128"/>
                <a:cs typeface="Calibri" panose="020F0502020204030204" pitchFamily="34" charset="0"/>
              </a:rPr>
              <a:t>DC</a:t>
            </a:r>
          </a:p>
        </p:txBody>
      </p:sp>
      <p:pic>
        <p:nvPicPr>
          <p:cNvPr id="179" name="Graphic 19">
            <a:extLst>
              <a:ext uri="{FF2B5EF4-FFF2-40B4-BE49-F238E27FC236}">
                <a16:creationId xmlns:a16="http://schemas.microsoft.com/office/drawing/2014/main" id="{37A799E9-FE2C-8C47-B229-3D629ABDB60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08284" y="1252482"/>
            <a:ext cx="330200" cy="330200"/>
          </a:xfrm>
          <a:prstGeom prst="rect">
            <a:avLst/>
          </a:prstGeom>
        </p:spPr>
      </p:pic>
      <p:pic>
        <p:nvPicPr>
          <p:cNvPr id="180" name="Graphic 46">
            <a:extLst>
              <a:ext uri="{FF2B5EF4-FFF2-40B4-BE49-F238E27FC236}">
                <a16:creationId xmlns:a16="http://schemas.microsoft.com/office/drawing/2014/main" id="{B2D66F85-531D-E34C-A7F1-6BDAA2CDA179}"/>
              </a:ext>
            </a:extLst>
          </p:cNvPr>
          <p:cNvPicPr>
            <a:picLocks noChangeAspect="1"/>
          </p:cNvPicPr>
          <p:nvPr/>
        </p:nvPicPr>
        <p:blipFill>
          <a:blip r:embed="rId40" cstate="screen">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491796" y="1670172"/>
            <a:ext cx="261568" cy="261568"/>
          </a:xfrm>
          <a:prstGeom prst="rect">
            <a:avLst/>
          </a:prstGeom>
        </p:spPr>
      </p:pic>
      <p:pic>
        <p:nvPicPr>
          <p:cNvPr id="181" name="Graphic 13">
            <a:extLst>
              <a:ext uri="{FF2B5EF4-FFF2-40B4-BE49-F238E27FC236}">
                <a16:creationId xmlns:a16="http://schemas.microsoft.com/office/drawing/2014/main" id="{F9DB9CBC-E797-D943-A721-C437A3A692C9}"/>
              </a:ext>
            </a:extLst>
          </p:cNvPr>
          <p:cNvPicPr>
            <a:picLocks noChangeAspect="1"/>
          </p:cNvPicPr>
          <p:nvPr/>
        </p:nvPicPr>
        <p:blipFill>
          <a:blip r:embed="rId42" cstate="screen">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135417" y="1683873"/>
            <a:ext cx="298868" cy="298868"/>
          </a:xfrm>
          <a:prstGeom prst="rect">
            <a:avLst/>
          </a:prstGeom>
        </p:spPr>
      </p:pic>
      <p:pic>
        <p:nvPicPr>
          <p:cNvPr id="182" name="Graphic 37">
            <a:extLst>
              <a:ext uri="{FF2B5EF4-FFF2-40B4-BE49-F238E27FC236}">
                <a16:creationId xmlns:a16="http://schemas.microsoft.com/office/drawing/2014/main" id="{66E87324-82AD-5C46-8449-EE1F4AFD185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813161" y="1567378"/>
            <a:ext cx="410068" cy="410068"/>
          </a:xfrm>
          <a:prstGeom prst="rect">
            <a:avLst/>
          </a:prstGeom>
        </p:spPr>
      </p:pic>
      <p:sp>
        <p:nvSpPr>
          <p:cNvPr id="183" name="TextBox 197">
            <a:extLst>
              <a:ext uri="{FF2B5EF4-FFF2-40B4-BE49-F238E27FC236}">
                <a16:creationId xmlns:a16="http://schemas.microsoft.com/office/drawing/2014/main" id="{BD402072-B3B5-244B-9FAA-1B61D2487A38}"/>
              </a:ext>
            </a:extLst>
          </p:cNvPr>
          <p:cNvSpPr txBox="1"/>
          <p:nvPr/>
        </p:nvSpPr>
        <p:spPr>
          <a:xfrm>
            <a:off x="1746738" y="1918773"/>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DX</a:t>
            </a:r>
          </a:p>
        </p:txBody>
      </p:sp>
      <p:pic>
        <p:nvPicPr>
          <p:cNvPr id="188" name="Graphic 7">
            <a:extLst>
              <a:ext uri="{FF2B5EF4-FFF2-40B4-BE49-F238E27FC236}">
                <a16:creationId xmlns:a16="http://schemas.microsoft.com/office/drawing/2014/main" id="{30A5E8A3-E5CE-BB41-A998-33A3C6B2C339}"/>
              </a:ext>
            </a:extLst>
          </p:cNvPr>
          <p:cNvPicPr>
            <a:picLocks noChangeAspect="1" noChangeArrowheads="1"/>
          </p:cNvPicPr>
          <p:nvPr/>
        </p:nvPicPr>
        <p:blipFill>
          <a:blip r:embed="rId46" cstate="screen">
            <a:extLst>
              <a:ext uri="{28A0092B-C50C-407E-A947-70E740481C1C}">
                <a14:useLocalDpi xmlns:a14="http://schemas.microsoft.com/office/drawing/2010/main" val="0"/>
              </a:ext>
            </a:extLst>
          </a:blip>
          <a:srcRect/>
          <a:stretch>
            <a:fillRect/>
          </a:stretch>
        </p:blipFill>
        <p:spPr bwMode="auto">
          <a:xfrm>
            <a:off x="2965504" y="158637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1" name="Rectangle 25">
            <a:extLst>
              <a:ext uri="{FF2B5EF4-FFF2-40B4-BE49-F238E27FC236}">
                <a16:creationId xmlns:a16="http://schemas.microsoft.com/office/drawing/2014/main" id="{8D9B0336-2907-C247-811A-02659FABD736}"/>
              </a:ext>
            </a:extLst>
          </p:cNvPr>
          <p:cNvSpPr/>
          <p:nvPr/>
        </p:nvSpPr>
        <p:spPr>
          <a:xfrm>
            <a:off x="2460687" y="2153180"/>
            <a:ext cx="1285347" cy="393760"/>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84000" tIns="48000" rIns="121920" bIns="60960" numCol="1" spcCol="0" rtlCol="0" fromWordArt="0" anchor="t" anchorCtr="0" forceAA="0" compatLnSpc="1">
            <a:prstTxWarp prst="textNoShape">
              <a:avLst/>
            </a:prstTxWarp>
            <a:noAutofit/>
          </a:bodyPr>
          <a:lstStyle/>
          <a:p>
            <a:pPr defTabSz="1219151">
              <a:defRPr/>
            </a:pPr>
            <a:r>
              <a:rPr lang="en-US" sz="1000" kern="0" dirty="0">
                <a:ln w="0"/>
                <a:solidFill>
                  <a:srgbClr val="1D8900"/>
                </a:solidFill>
                <a:latin typeface="Meiryo" panose="020B0604030504040204" pitchFamily="34" charset="-128"/>
                <a:ea typeface="Meiryo" panose="020B0604030504040204" pitchFamily="34" charset="-128"/>
              </a:rPr>
              <a:t>VPC</a:t>
            </a:r>
          </a:p>
        </p:txBody>
      </p:sp>
      <p:pic>
        <p:nvPicPr>
          <p:cNvPr id="192" name="Graphic 66">
            <a:extLst>
              <a:ext uri="{FF2B5EF4-FFF2-40B4-BE49-F238E27FC236}">
                <a16:creationId xmlns:a16="http://schemas.microsoft.com/office/drawing/2014/main" id="{A0DE30B1-AB10-F841-AA88-143743172A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61806" y="2153180"/>
            <a:ext cx="242033" cy="242035"/>
          </a:xfrm>
          <a:prstGeom prst="rect">
            <a:avLst/>
          </a:prstGeom>
        </p:spPr>
      </p:pic>
      <p:sp>
        <p:nvSpPr>
          <p:cNvPr id="193" name="Rectangle 34">
            <a:extLst>
              <a:ext uri="{FF2B5EF4-FFF2-40B4-BE49-F238E27FC236}">
                <a16:creationId xmlns:a16="http://schemas.microsoft.com/office/drawing/2014/main" id="{5A9DCA46-3AF5-3C44-BDDC-2A1E6D859814}"/>
              </a:ext>
            </a:extLst>
          </p:cNvPr>
          <p:cNvSpPr/>
          <p:nvPr/>
        </p:nvSpPr>
        <p:spPr>
          <a:xfrm>
            <a:off x="2404590" y="1288102"/>
            <a:ext cx="1765522" cy="13574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defRPr/>
            </a:pPr>
            <a:endParaRPr 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94" name="Graphic 11">
            <a:extLst>
              <a:ext uri="{FF2B5EF4-FFF2-40B4-BE49-F238E27FC236}">
                <a16:creationId xmlns:a16="http://schemas.microsoft.com/office/drawing/2014/main" id="{EA6D3BAC-990F-B648-AD91-3934912FF9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2309" y="1288832"/>
            <a:ext cx="297547" cy="297547"/>
          </a:xfrm>
          <a:prstGeom prst="rect">
            <a:avLst/>
          </a:prstGeom>
        </p:spPr>
      </p:pic>
      <p:sp>
        <p:nvSpPr>
          <p:cNvPr id="208" name="TextBox 197">
            <a:extLst>
              <a:ext uri="{FF2B5EF4-FFF2-40B4-BE49-F238E27FC236}">
                <a16:creationId xmlns:a16="http://schemas.microsoft.com/office/drawing/2014/main" id="{88071DEF-7E40-414A-974A-82FA6B857F55}"/>
              </a:ext>
            </a:extLst>
          </p:cNvPr>
          <p:cNvSpPr txBox="1"/>
          <p:nvPr/>
        </p:nvSpPr>
        <p:spPr>
          <a:xfrm>
            <a:off x="2509357" y="1323975"/>
            <a:ext cx="1835866" cy="271934"/>
          </a:xfrm>
          <a:prstGeom prst="rect">
            <a:avLst/>
          </a:prstGeom>
          <a:noFill/>
        </p:spPr>
        <p:txBody>
          <a:bodyPr wrap="square" rtlCol="0">
            <a:spAutoFit/>
          </a:bodyPr>
          <a:lstStyle/>
          <a:p>
            <a:pPr algn="ctr">
              <a:defRPr/>
            </a:pPr>
            <a:r>
              <a:rPr lang="ja-JP" altLang="en-US" sz="1167">
                <a:solidFill>
                  <a:schemeClr val="tx1">
                    <a:lumMod val="75000"/>
                  </a:schemeClr>
                </a:solidFill>
                <a:latin typeface="Meiryo" panose="020B0604030504040204" pitchFamily="34" charset="-128"/>
                <a:ea typeface="Meiryo" panose="020B0604030504040204" pitchFamily="34" charset="-128"/>
              </a:rPr>
              <a:t>運用共通アカウント</a:t>
            </a:r>
            <a:endParaRPr lang="en-US" sz="1167" dirty="0">
              <a:solidFill>
                <a:schemeClr val="tx1">
                  <a:lumMod val="75000"/>
                </a:schemeClr>
              </a:solidFill>
              <a:latin typeface="Meiryo" panose="020B0604030504040204" pitchFamily="34" charset="-128"/>
              <a:ea typeface="Meiryo" panose="020B0604030504040204" pitchFamily="34" charset="-128"/>
            </a:endParaRPr>
          </a:p>
        </p:txBody>
      </p:sp>
      <p:cxnSp>
        <p:nvCxnSpPr>
          <p:cNvPr id="287" name="カギ線コネクタ 286">
            <a:extLst>
              <a:ext uri="{FF2B5EF4-FFF2-40B4-BE49-F238E27FC236}">
                <a16:creationId xmlns:a16="http://schemas.microsoft.com/office/drawing/2014/main" id="{49DDC080-1B36-8045-BE50-22D0F97B3BFA}"/>
              </a:ext>
            </a:extLst>
          </p:cNvPr>
          <p:cNvCxnSpPr>
            <a:cxnSpLocks/>
            <a:stCxn id="188" idx="2"/>
            <a:endCxn id="191" idx="0"/>
          </p:cNvCxnSpPr>
          <p:nvPr/>
        </p:nvCxnSpPr>
        <p:spPr>
          <a:xfrm rot="5400000">
            <a:off x="3075032" y="2046707"/>
            <a:ext cx="134802" cy="78144"/>
          </a:xfrm>
          <a:prstGeom prst="bentConnector3">
            <a:avLst>
              <a:gd name="adj1" fmla="val 5000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90" name="TextBox 197">
            <a:extLst>
              <a:ext uri="{FF2B5EF4-FFF2-40B4-BE49-F238E27FC236}">
                <a16:creationId xmlns:a16="http://schemas.microsoft.com/office/drawing/2014/main" id="{BD402072-B3B5-244B-9FAA-1B61D2487A38}"/>
              </a:ext>
            </a:extLst>
          </p:cNvPr>
          <p:cNvSpPr txBox="1"/>
          <p:nvPr/>
        </p:nvSpPr>
        <p:spPr>
          <a:xfrm>
            <a:off x="2319667" y="1811181"/>
            <a:ext cx="913421"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DXGW</a:t>
            </a:r>
          </a:p>
        </p:txBody>
      </p:sp>
      <p:sp>
        <p:nvSpPr>
          <p:cNvPr id="291" name="TextBox 197">
            <a:extLst>
              <a:ext uri="{FF2B5EF4-FFF2-40B4-BE49-F238E27FC236}">
                <a16:creationId xmlns:a16="http://schemas.microsoft.com/office/drawing/2014/main" id="{BD402072-B3B5-244B-9FAA-1B61D2487A38}"/>
              </a:ext>
            </a:extLst>
          </p:cNvPr>
          <p:cNvSpPr txBox="1"/>
          <p:nvPr/>
        </p:nvSpPr>
        <p:spPr>
          <a:xfrm>
            <a:off x="3417167" y="1914752"/>
            <a:ext cx="623515" cy="271934"/>
          </a:xfrm>
          <a:prstGeom prst="rect">
            <a:avLst/>
          </a:prstGeom>
          <a:noFill/>
        </p:spPr>
        <p:txBody>
          <a:bodyPr wrap="square" rtlCol="0">
            <a:spAutoFit/>
          </a:bodyPr>
          <a:lstStyle/>
          <a:p>
            <a:pPr algn="ctr">
              <a:defRPr/>
            </a:pPr>
            <a:r>
              <a:rPr lang="en-US" altLang="ja-JP" sz="1167" dirty="0">
                <a:solidFill>
                  <a:srgbClr val="414042"/>
                </a:solidFill>
                <a:latin typeface="Meiryo" panose="020B0604030504040204" pitchFamily="34" charset="-128"/>
                <a:ea typeface="Meiryo" panose="020B0604030504040204" pitchFamily="34" charset="-128"/>
              </a:rPr>
              <a:t>TGW</a:t>
            </a:r>
          </a:p>
        </p:txBody>
      </p:sp>
      <p:cxnSp>
        <p:nvCxnSpPr>
          <p:cNvPr id="293" name="カギ線コネクタ 292">
            <a:extLst>
              <a:ext uri="{FF2B5EF4-FFF2-40B4-BE49-F238E27FC236}">
                <a16:creationId xmlns:a16="http://schemas.microsoft.com/office/drawing/2014/main" id="{49DDC080-1B36-8045-BE50-22D0F97B3BFA}"/>
              </a:ext>
            </a:extLst>
          </p:cNvPr>
          <p:cNvCxnSpPr>
            <a:cxnSpLocks/>
            <a:stCxn id="269" idx="3"/>
            <a:endCxn id="191" idx="3"/>
          </p:cNvCxnSpPr>
          <p:nvPr/>
        </p:nvCxnSpPr>
        <p:spPr>
          <a:xfrm flipH="1">
            <a:off x="3746033" y="1788185"/>
            <a:ext cx="158382" cy="561876"/>
          </a:xfrm>
          <a:prstGeom prst="bentConnector3">
            <a:avLst>
              <a:gd name="adj1" fmla="val -76979"/>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4" name="カギ線コネクタ 293">
            <a:extLst>
              <a:ext uri="{FF2B5EF4-FFF2-40B4-BE49-F238E27FC236}">
                <a16:creationId xmlns:a16="http://schemas.microsoft.com/office/drawing/2014/main" id="{49DDC080-1B36-8045-BE50-22D0F97B3BFA}"/>
              </a:ext>
            </a:extLst>
          </p:cNvPr>
          <p:cNvCxnSpPr>
            <a:cxnSpLocks/>
            <a:stCxn id="180" idx="3"/>
            <a:endCxn id="188" idx="1"/>
          </p:cNvCxnSpPr>
          <p:nvPr/>
        </p:nvCxnSpPr>
        <p:spPr>
          <a:xfrm>
            <a:off x="1753365" y="1800957"/>
            <a:ext cx="1212140" cy="1423"/>
          </a:xfrm>
          <a:prstGeom prst="bentConnector3">
            <a:avLst>
              <a:gd name="adj1" fmla="val 50000"/>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295" name="Graphic 14">
            <a:extLst>
              <a:ext uri="{FF2B5EF4-FFF2-40B4-BE49-F238E27FC236}">
                <a16:creationId xmlns:a16="http://schemas.microsoft.com/office/drawing/2014/main" id="{84E1B5C9-2D49-6448-B2A0-9ECA2A1EAED0}"/>
              </a:ext>
            </a:extLst>
          </p:cNvPr>
          <p:cNvPicPr>
            <a:picLocks noChangeAspect="1" noChangeArrowheads="1"/>
          </p:cNvPicPr>
          <p:nvPr/>
        </p:nvPicPr>
        <p:blipFill>
          <a:blip r:embed="rId47" cstate="email">
            <a:extLst>
              <a:ext uri="{28A0092B-C50C-407E-A947-70E740481C1C}">
                <a14:useLocalDpi xmlns:a14="http://schemas.microsoft.com/office/drawing/2010/main"/>
              </a:ext>
            </a:extLst>
          </a:blip>
          <a:srcRect/>
          <a:stretch>
            <a:fillRect/>
          </a:stretch>
        </p:blipFill>
        <p:spPr bwMode="auto">
          <a:xfrm>
            <a:off x="899677" y="5290450"/>
            <a:ext cx="315652" cy="31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 name="テキスト ボックス 295">
            <a:extLst>
              <a:ext uri="{FF2B5EF4-FFF2-40B4-BE49-F238E27FC236}">
                <a16:creationId xmlns:a16="http://schemas.microsoft.com/office/drawing/2014/main" id="{B6CC36BE-E887-1D40-B3C0-1864B8934D5C}"/>
              </a:ext>
            </a:extLst>
          </p:cNvPr>
          <p:cNvSpPr txBox="1"/>
          <p:nvPr/>
        </p:nvSpPr>
        <p:spPr>
          <a:xfrm>
            <a:off x="521566" y="5615062"/>
            <a:ext cx="960189" cy="220510"/>
          </a:xfrm>
          <a:prstGeom prst="rect">
            <a:avLst/>
          </a:prstGeom>
          <a:noFill/>
        </p:spPr>
        <p:txBody>
          <a:bodyPr wrap="square" rtlCol="0">
            <a:spAutoFit/>
          </a:bodyPr>
          <a:lstStyle/>
          <a:p>
            <a:pPr algn="ctr" defTabSz="914363">
              <a:defRPr/>
            </a:pPr>
            <a:r>
              <a:rPr kumimoji="1" lang="en-US" altLang="ja-JP" sz="833" dirty="0">
                <a:solidFill>
                  <a:schemeClr val="tx1">
                    <a:lumMod val="75000"/>
                  </a:schemeClr>
                </a:solidFill>
                <a:latin typeface="Meiryo" panose="020B0604030504040204" pitchFamily="34" charset="-128"/>
                <a:ea typeface="Meiryo" panose="020B0604030504040204" pitchFamily="34" charset="-128"/>
              </a:rPr>
              <a:t>S3 Bucket</a:t>
            </a:r>
            <a:endParaRPr kumimoji="1" lang="ja-JP" altLang="en-US" sz="833" dirty="0">
              <a:solidFill>
                <a:schemeClr val="tx1">
                  <a:lumMod val="75000"/>
                </a:schemeClr>
              </a:solidFill>
              <a:latin typeface="Meiryo" panose="020B0604030504040204" pitchFamily="34" charset="-128"/>
              <a:ea typeface="Meiryo" panose="020B0604030504040204" pitchFamily="34" charset="-128"/>
            </a:endParaRPr>
          </a:p>
        </p:txBody>
      </p:sp>
      <p:pic>
        <p:nvPicPr>
          <p:cNvPr id="297" name="Graphic 15">
            <a:extLst>
              <a:ext uri="{FF2B5EF4-FFF2-40B4-BE49-F238E27FC236}">
                <a16:creationId xmlns:a16="http://schemas.microsoft.com/office/drawing/2014/main" id="{3A010F8A-DF9B-CA43-8D41-3A122544E272}"/>
              </a:ext>
            </a:extLst>
          </p:cNvPr>
          <p:cNvPicPr>
            <a:picLocks noChangeAspect="1" noChangeArrowheads="1"/>
          </p:cNvPicPr>
          <p:nvPr/>
        </p:nvPicPr>
        <p:blipFill>
          <a:blip r:embed="rId48" cstate="screen">
            <a:extLst>
              <a:ext uri="{28A0092B-C50C-407E-A947-70E740481C1C}">
                <a14:useLocalDpi xmlns:a14="http://schemas.microsoft.com/office/drawing/2010/main" val="0"/>
              </a:ext>
            </a:extLst>
          </a:blip>
          <a:srcRect/>
          <a:stretch>
            <a:fillRect/>
          </a:stretch>
        </p:blipFill>
        <p:spPr bwMode="auto">
          <a:xfrm>
            <a:off x="2063945" y="5150409"/>
            <a:ext cx="325536" cy="325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8" name="テキスト ボックス 297">
            <a:extLst>
              <a:ext uri="{FF2B5EF4-FFF2-40B4-BE49-F238E27FC236}">
                <a16:creationId xmlns:a16="http://schemas.microsoft.com/office/drawing/2014/main" id="{B6CC36BE-E887-1D40-B3C0-1864B8934D5C}"/>
              </a:ext>
            </a:extLst>
          </p:cNvPr>
          <p:cNvSpPr txBox="1"/>
          <p:nvPr/>
        </p:nvSpPr>
        <p:spPr>
          <a:xfrm>
            <a:off x="1761281" y="5482963"/>
            <a:ext cx="1200913" cy="348685"/>
          </a:xfrm>
          <a:prstGeom prst="rect">
            <a:avLst/>
          </a:prstGeom>
          <a:noFill/>
        </p:spPr>
        <p:txBody>
          <a:bodyPr wrap="square" rtlCol="0">
            <a:spAutoFit/>
          </a:bodyPr>
          <a:lstStyle/>
          <a:p>
            <a:pPr algn="ctr" defTabSz="914363">
              <a:defRPr/>
            </a:pPr>
            <a:r>
              <a:rPr kumimoji="1" lang="en-US" altLang="ja-JP" sz="833" dirty="0">
                <a:solidFill>
                  <a:schemeClr val="tx1">
                    <a:lumMod val="75000"/>
                  </a:schemeClr>
                </a:solidFill>
                <a:latin typeface="Meiryo" panose="020B0604030504040204" pitchFamily="34" charset="-128"/>
                <a:ea typeface="Meiryo" panose="020B0604030504040204" pitchFamily="34" charset="-128"/>
              </a:rPr>
              <a:t>Systems Manager</a:t>
            </a:r>
          </a:p>
          <a:p>
            <a:pPr algn="ctr" defTabSz="914363">
              <a:defRPr/>
            </a:pPr>
            <a:r>
              <a:rPr kumimoji="1" lang="en-US" altLang="ja-JP" sz="833" dirty="0">
                <a:solidFill>
                  <a:schemeClr val="tx1">
                    <a:lumMod val="75000"/>
                  </a:schemeClr>
                </a:solidFill>
                <a:latin typeface="Meiryo" panose="020B0604030504040204" pitchFamily="34" charset="-128"/>
                <a:ea typeface="Meiryo" panose="020B0604030504040204" pitchFamily="34" charset="-128"/>
              </a:rPr>
              <a:t>Patch Manager</a:t>
            </a:r>
            <a:endParaRPr kumimoji="1" lang="ja-JP" altLang="en-US" sz="833" dirty="0">
              <a:solidFill>
                <a:schemeClr val="tx1">
                  <a:lumMod val="75000"/>
                </a:schemeClr>
              </a:solidFill>
              <a:latin typeface="Meiryo" panose="020B0604030504040204" pitchFamily="34" charset="-128"/>
              <a:ea typeface="Meiryo" panose="020B0604030504040204" pitchFamily="34" charset="-128"/>
            </a:endParaRPr>
          </a:p>
        </p:txBody>
      </p:sp>
      <p:pic>
        <p:nvPicPr>
          <p:cNvPr id="299" name="Graphic 22">
            <a:extLst>
              <a:ext uri="{FF2B5EF4-FFF2-40B4-BE49-F238E27FC236}">
                <a16:creationId xmlns:a16="http://schemas.microsoft.com/office/drawing/2014/main" id="{CFB93E8C-DB5A-DE43-AB9F-461575AB0005}"/>
              </a:ext>
            </a:extLst>
          </p:cNvPr>
          <p:cNvPicPr>
            <a:picLocks noChangeAspect="1" noChangeArrowheads="1"/>
          </p:cNvPicPr>
          <p:nvPr/>
        </p:nvPicPr>
        <p:blipFill>
          <a:blip r:embed="rId49" cstate="screen">
            <a:extLst>
              <a:ext uri="{28A0092B-C50C-407E-A947-70E740481C1C}">
                <a14:useLocalDpi xmlns:a14="http://schemas.microsoft.com/office/drawing/2010/main" val="0"/>
              </a:ext>
            </a:extLst>
          </a:blip>
          <a:srcRect/>
          <a:stretch>
            <a:fillRect/>
          </a:stretch>
        </p:blipFill>
        <p:spPr bwMode="auto">
          <a:xfrm>
            <a:off x="2409517" y="5194952"/>
            <a:ext cx="311892" cy="31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フリーフォーム 88"/>
          <p:cNvSpPr/>
          <p:nvPr/>
        </p:nvSpPr>
        <p:spPr>
          <a:xfrm>
            <a:off x="1185967" y="4708932"/>
            <a:ext cx="709995" cy="747532"/>
          </a:xfrm>
          <a:custGeom>
            <a:avLst/>
            <a:gdLst>
              <a:gd name="connsiteX0" fmla="*/ 354563 w 512236"/>
              <a:gd name="connsiteY0" fmla="*/ 0 h 662473"/>
              <a:gd name="connsiteX1" fmla="*/ 494522 w 512236"/>
              <a:gd name="connsiteY1" fmla="*/ 214604 h 662473"/>
              <a:gd name="connsiteX2" fmla="*/ 0 w 512236"/>
              <a:gd name="connsiteY2" fmla="*/ 662473 h 662473"/>
            </a:gdLst>
            <a:ahLst/>
            <a:cxnLst>
              <a:cxn ang="0">
                <a:pos x="connsiteX0" y="connsiteY0"/>
              </a:cxn>
              <a:cxn ang="0">
                <a:pos x="connsiteX1" y="connsiteY1"/>
              </a:cxn>
              <a:cxn ang="0">
                <a:pos x="connsiteX2" y="connsiteY2"/>
              </a:cxn>
            </a:cxnLst>
            <a:rect l="l" t="t" r="r" b="b"/>
            <a:pathLst>
              <a:path w="512236" h="662473">
                <a:moveTo>
                  <a:pt x="354563" y="0"/>
                </a:moveTo>
                <a:cubicBezTo>
                  <a:pt x="454089" y="52096"/>
                  <a:pt x="553616" y="104192"/>
                  <a:pt x="494522" y="214604"/>
                </a:cubicBezTo>
                <a:cubicBezTo>
                  <a:pt x="435428" y="325016"/>
                  <a:pt x="217714" y="493744"/>
                  <a:pt x="0" y="662473"/>
                </a:cubicBezTo>
              </a:path>
            </a:pathLst>
          </a:custGeom>
          <a:noFill/>
          <a:ln w="19050">
            <a:solidFill>
              <a:srgbClr val="FF0000"/>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4000">
              <a:latin typeface="Meiryo" panose="020B0604030504040204" pitchFamily="34" charset="-128"/>
              <a:ea typeface="Meiryo" panose="020B0604030504040204" pitchFamily="34" charset="-128"/>
            </a:endParaRPr>
          </a:p>
        </p:txBody>
      </p:sp>
      <p:sp>
        <p:nvSpPr>
          <p:cNvPr id="301" name="角丸四角形吹き出し 300">
            <a:extLst>
              <a:ext uri="{FF2B5EF4-FFF2-40B4-BE49-F238E27FC236}">
                <a16:creationId xmlns:a16="http://schemas.microsoft.com/office/drawing/2014/main" id="{FF0844D6-C370-4447-BEFD-D761434393BA}"/>
              </a:ext>
            </a:extLst>
          </p:cNvPr>
          <p:cNvSpPr/>
          <p:nvPr/>
        </p:nvSpPr>
        <p:spPr>
          <a:xfrm>
            <a:off x="0" y="5822983"/>
            <a:ext cx="2047633" cy="826598"/>
          </a:xfrm>
          <a:prstGeom prst="wedgeRoundRectCallout">
            <a:avLst>
              <a:gd name="adj1" fmla="val 31324"/>
              <a:gd name="adj2" fmla="val -117880"/>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外部へのデータ送信をコントロール </a:t>
            </a: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エンドポイント</a:t>
            </a:r>
            <a:r>
              <a:rPr lang="en-US" altLang="ja-JP" sz="1333" dirty="0">
                <a:solidFill>
                  <a:schemeClr val="tx1">
                    <a:lumMod val="75000"/>
                  </a:schemeClr>
                </a:solidFill>
                <a:latin typeface="Meiryo" panose="020B0604030504040204" pitchFamily="34" charset="-128"/>
                <a:ea typeface="Meiryo" panose="020B0604030504040204" pitchFamily="34" charset="-128"/>
              </a:rPr>
              <a:t>)</a:t>
            </a:r>
          </a:p>
        </p:txBody>
      </p:sp>
      <p:sp>
        <p:nvSpPr>
          <p:cNvPr id="302" name="角丸四角形吹き出し 301">
            <a:extLst>
              <a:ext uri="{FF2B5EF4-FFF2-40B4-BE49-F238E27FC236}">
                <a16:creationId xmlns:a16="http://schemas.microsoft.com/office/drawing/2014/main" id="{FF0844D6-C370-4447-BEFD-D761434393BA}"/>
              </a:ext>
            </a:extLst>
          </p:cNvPr>
          <p:cNvSpPr/>
          <p:nvPr/>
        </p:nvSpPr>
        <p:spPr>
          <a:xfrm>
            <a:off x="2563073" y="5830250"/>
            <a:ext cx="1627836" cy="862415"/>
          </a:xfrm>
          <a:prstGeom prst="wedgeRoundRectCallout">
            <a:avLst>
              <a:gd name="adj1" fmla="val -34586"/>
              <a:gd name="adj2" fmla="val -16217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333" dirty="0">
                <a:solidFill>
                  <a:schemeClr val="tx1">
                    <a:lumMod val="75000"/>
                  </a:schemeClr>
                </a:solidFill>
                <a:latin typeface="Meiryo" panose="020B0604030504040204" pitchFamily="34" charset="-128"/>
                <a:ea typeface="Meiryo" panose="020B0604030504040204" pitchFamily="34" charset="-128"/>
              </a:rPr>
              <a:t>インスタンス保護</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122762" indent="-122762" defTabSz="914363">
              <a:buFont typeface="Arial" panose="020B0604020202020204" pitchFamily="34" charset="0"/>
              <a:buChar char="•"/>
            </a:pPr>
            <a:r>
              <a:rPr lang="ja-JP" altLang="en-US" sz="1333">
                <a:solidFill>
                  <a:schemeClr val="tx1">
                    <a:lumMod val="75000"/>
                  </a:schemeClr>
                </a:solidFill>
                <a:latin typeface="Meiryo" panose="020B0604030504040204" pitchFamily="34" charset="-128"/>
                <a:ea typeface="Meiryo" panose="020B0604030504040204" pitchFamily="34" charset="-128"/>
              </a:rPr>
              <a:t>パッチ適用</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122762" indent="-122762" defTabSz="914363">
              <a:buFont typeface="Arial" panose="020B0604020202020204" pitchFamily="34" charset="0"/>
              <a:buChar char="•"/>
            </a:pPr>
            <a:r>
              <a:rPr lang="ja-JP" altLang="en-US" sz="1333" dirty="0">
                <a:solidFill>
                  <a:schemeClr val="tx1">
                    <a:lumMod val="75000"/>
                  </a:schemeClr>
                </a:solidFill>
                <a:latin typeface="Meiryo" panose="020B0604030504040204" pitchFamily="34" charset="-128"/>
                <a:ea typeface="Meiryo" panose="020B0604030504040204" pitchFamily="34" charset="-128"/>
              </a:rPr>
              <a:t>ウィルス対策</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cxnSp>
        <p:nvCxnSpPr>
          <p:cNvPr id="314" name="カギ線コネクタ 313">
            <a:extLst>
              <a:ext uri="{FF2B5EF4-FFF2-40B4-BE49-F238E27FC236}">
                <a16:creationId xmlns:a16="http://schemas.microsoft.com/office/drawing/2014/main" id="{49DDC080-1B36-8045-BE50-22D0F97B3BFA}"/>
              </a:ext>
            </a:extLst>
          </p:cNvPr>
          <p:cNvCxnSpPr>
            <a:cxnSpLocks/>
            <a:stCxn id="269" idx="3"/>
            <a:endCxn id="80" idx="2"/>
          </p:cNvCxnSpPr>
          <p:nvPr/>
        </p:nvCxnSpPr>
        <p:spPr>
          <a:xfrm>
            <a:off x="3904416" y="1788185"/>
            <a:ext cx="1898758" cy="3903178"/>
          </a:xfrm>
          <a:prstGeom prst="bentConnector4">
            <a:avLst>
              <a:gd name="adj1" fmla="val 27949"/>
              <a:gd name="adj2" fmla="val 107809"/>
            </a:avLst>
          </a:prstGeom>
          <a:ln w="952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19" name="角丸四角形吹き出し 318">
            <a:extLst>
              <a:ext uri="{FF2B5EF4-FFF2-40B4-BE49-F238E27FC236}">
                <a16:creationId xmlns:a16="http://schemas.microsoft.com/office/drawing/2014/main" id="{FF0844D6-C370-4447-BEFD-D761434393BA}"/>
              </a:ext>
            </a:extLst>
          </p:cNvPr>
          <p:cNvSpPr/>
          <p:nvPr/>
        </p:nvSpPr>
        <p:spPr>
          <a:xfrm>
            <a:off x="4690659" y="1861643"/>
            <a:ext cx="3357663" cy="1297500"/>
          </a:xfrm>
          <a:prstGeom prst="wedgeRoundRectCallout">
            <a:avLst>
              <a:gd name="adj1" fmla="val 54270"/>
              <a:gd name="adj2" fmla="val -19419"/>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20" name="角丸四角形吹き出し 319">
            <a:extLst>
              <a:ext uri="{FF2B5EF4-FFF2-40B4-BE49-F238E27FC236}">
                <a16:creationId xmlns:a16="http://schemas.microsoft.com/office/drawing/2014/main" id="{FF0844D6-C370-4447-BEFD-D761434393BA}"/>
              </a:ext>
            </a:extLst>
          </p:cNvPr>
          <p:cNvSpPr/>
          <p:nvPr/>
        </p:nvSpPr>
        <p:spPr>
          <a:xfrm>
            <a:off x="4690659" y="1861643"/>
            <a:ext cx="3357663" cy="1297500"/>
          </a:xfrm>
          <a:prstGeom prst="wedgeRoundRectCallout">
            <a:avLst>
              <a:gd name="adj1" fmla="val 70812"/>
              <a:gd name="adj2" fmla="val 70370"/>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126" name="角丸四角形吹き出し 125">
            <a:extLst>
              <a:ext uri="{FF2B5EF4-FFF2-40B4-BE49-F238E27FC236}">
                <a16:creationId xmlns:a16="http://schemas.microsoft.com/office/drawing/2014/main" id="{FF0844D6-C370-4447-BEFD-D761434393BA}"/>
              </a:ext>
            </a:extLst>
          </p:cNvPr>
          <p:cNvSpPr/>
          <p:nvPr/>
        </p:nvSpPr>
        <p:spPr>
          <a:xfrm>
            <a:off x="4690659" y="1861643"/>
            <a:ext cx="3357663" cy="1297500"/>
          </a:xfrm>
          <a:prstGeom prst="wedgeRoundRectCallout">
            <a:avLst>
              <a:gd name="adj1" fmla="val 22195"/>
              <a:gd name="adj2" fmla="val 68804"/>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ja-JP" altLang="en-US" sz="1167" dirty="0">
                <a:solidFill>
                  <a:schemeClr val="tx1">
                    <a:lumMod val="75000"/>
                  </a:schemeClr>
                </a:solidFill>
                <a:latin typeface="Meiryo" panose="020B0604030504040204" pitchFamily="34" charset="-128"/>
                <a:ea typeface="Meiryo" panose="020B0604030504040204" pitchFamily="34" charset="-128"/>
              </a:rPr>
              <a:t>インターネットインバウンド通信の保護</a:t>
            </a:r>
            <a:br>
              <a:rPr lang="en-US" altLang="ja-JP" sz="1167" dirty="0">
                <a:solidFill>
                  <a:schemeClr val="tx1">
                    <a:lumMod val="75000"/>
                  </a:schemeClr>
                </a:solidFill>
                <a:latin typeface="Meiryo" panose="020B0604030504040204" pitchFamily="34" charset="-128"/>
                <a:ea typeface="Meiryo" panose="020B0604030504040204" pitchFamily="34" charset="-128"/>
              </a:rPr>
            </a:br>
            <a:r>
              <a:rPr lang="en-US" altLang="ja-JP" sz="1167" dirty="0">
                <a:solidFill>
                  <a:schemeClr val="tx1">
                    <a:lumMod val="75000"/>
                  </a:schemeClr>
                </a:solidFill>
                <a:latin typeface="Meiryo" panose="020B0604030504040204" pitchFamily="34" charset="-128"/>
                <a:ea typeface="Meiryo" panose="020B0604030504040204" pitchFamily="34" charset="-128"/>
              </a:rPr>
              <a:t>(</a:t>
            </a:r>
            <a:r>
              <a:rPr lang="ja-JP" altLang="en-US" sz="1167" dirty="0">
                <a:solidFill>
                  <a:schemeClr val="tx1">
                    <a:lumMod val="75000"/>
                  </a:schemeClr>
                </a:solidFill>
                <a:latin typeface="Meiryo" panose="020B0604030504040204" pitchFamily="34" charset="-128"/>
                <a:ea typeface="Meiryo" panose="020B0604030504040204" pitchFamily="34" charset="-128"/>
              </a:rPr>
              <a:t>エッジロケーションの利用、</a:t>
            </a:r>
            <a:r>
              <a:rPr lang="en-US" altLang="ja-JP" sz="1167" dirty="0" err="1">
                <a:solidFill>
                  <a:schemeClr val="tx1">
                    <a:lumMod val="75000"/>
                  </a:schemeClr>
                </a:solidFill>
                <a:latin typeface="Meiryo" panose="020B0604030504040204" pitchFamily="34" charset="-128"/>
                <a:ea typeface="Meiryo" panose="020B0604030504040204" pitchFamily="34" charset="-128"/>
              </a:rPr>
              <a:t>DDoS</a:t>
            </a:r>
            <a:r>
              <a:rPr lang="ja-JP" altLang="en-US" sz="1167" dirty="0">
                <a:solidFill>
                  <a:schemeClr val="tx1">
                    <a:lumMod val="75000"/>
                  </a:schemeClr>
                </a:solidFill>
                <a:latin typeface="Meiryo" panose="020B0604030504040204" pitchFamily="34" charset="-128"/>
                <a:ea typeface="Meiryo" panose="020B0604030504040204" pitchFamily="34" charset="-128"/>
              </a:rPr>
              <a:t>対策、</a:t>
            </a:r>
            <a:r>
              <a:rPr lang="en-US" altLang="ja-JP" sz="1167" dirty="0">
                <a:solidFill>
                  <a:schemeClr val="tx1">
                    <a:lumMod val="75000"/>
                  </a:schemeClr>
                </a:solidFill>
                <a:latin typeface="Meiryo" panose="020B0604030504040204" pitchFamily="34" charset="-128"/>
                <a:ea typeface="Meiryo" panose="020B0604030504040204" pitchFamily="34" charset="-128"/>
              </a:rPr>
              <a:t>WAF</a:t>
            </a:r>
            <a:r>
              <a:rPr lang="ja-JP" altLang="en-US" sz="1167" dirty="0">
                <a:solidFill>
                  <a:schemeClr val="tx1">
                    <a:lumMod val="75000"/>
                  </a:schemeClr>
                </a:solidFill>
                <a:latin typeface="Meiryo" panose="020B0604030504040204" pitchFamily="34" charset="-128"/>
                <a:ea typeface="Meiryo" panose="020B0604030504040204" pitchFamily="34" charset="-128"/>
              </a:rPr>
              <a:t>によるアプリ保護、</a:t>
            </a:r>
            <a:r>
              <a:rPr lang="en-US" altLang="ja-JP" sz="1167" dirty="0">
                <a:solidFill>
                  <a:schemeClr val="tx1">
                    <a:lumMod val="75000"/>
                  </a:schemeClr>
                </a:solidFill>
                <a:latin typeface="Meiryo" panose="020B0604030504040204" pitchFamily="34" charset="-128"/>
                <a:ea typeface="Meiryo" panose="020B0604030504040204" pitchFamily="34" charset="-128"/>
              </a:rPr>
              <a:t>FW</a:t>
            </a:r>
            <a:r>
              <a:rPr lang="ja-JP" altLang="en-US" sz="1167" dirty="0">
                <a:solidFill>
                  <a:schemeClr val="tx1">
                    <a:lumMod val="75000"/>
                  </a:schemeClr>
                </a:solidFill>
                <a:latin typeface="Meiryo" panose="020B0604030504040204" pitchFamily="34" charset="-128"/>
                <a:ea typeface="Meiryo" panose="020B0604030504040204" pitchFamily="34" charset="-128"/>
              </a:rPr>
              <a:t>の利用、等</a:t>
            </a:r>
            <a:r>
              <a:rPr lang="en-US" altLang="ja-JP" sz="1167" dirty="0">
                <a:solidFill>
                  <a:schemeClr val="tx1">
                    <a:lumMod val="75000"/>
                  </a:schemeClr>
                </a:solidFill>
                <a:latin typeface="Meiryo" panose="020B0604030504040204" pitchFamily="34" charset="-128"/>
                <a:ea typeface="Meiryo" panose="020B0604030504040204" pitchFamily="34" charset="-128"/>
              </a:rPr>
              <a:t>)</a:t>
            </a:r>
          </a:p>
          <a:p>
            <a:pPr marL="120646" indent="-120646" defTabSz="914363">
              <a:buFont typeface="Arial" panose="020B0604020202020204" pitchFamily="34" charset="0"/>
              <a:buChar char="•"/>
            </a:pPr>
            <a:r>
              <a:rPr lang="ja-JP" altLang="en-US" sz="1167" dirty="0">
                <a:solidFill>
                  <a:schemeClr val="tx1">
                    <a:lumMod val="75000"/>
                  </a:schemeClr>
                </a:solidFill>
                <a:latin typeface="Meiryo" panose="020B0604030504040204" pitchFamily="34" charset="-128"/>
                <a:ea typeface="Meiryo" panose="020B0604030504040204" pitchFamily="34" charset="-128"/>
              </a:rPr>
              <a:t>インターネットアウトバウンド通信の保護</a:t>
            </a:r>
            <a:br>
              <a:rPr lang="en-US" altLang="ja-JP" sz="1167" dirty="0">
                <a:solidFill>
                  <a:schemeClr val="tx1">
                    <a:lumMod val="75000"/>
                  </a:schemeClr>
                </a:solidFill>
                <a:latin typeface="Meiryo" panose="020B0604030504040204" pitchFamily="34" charset="-128"/>
                <a:ea typeface="Meiryo" panose="020B0604030504040204" pitchFamily="34" charset="-128"/>
              </a:rPr>
            </a:br>
            <a:r>
              <a:rPr lang="en-US" altLang="ja-JP" sz="1167" dirty="0">
                <a:solidFill>
                  <a:schemeClr val="tx1">
                    <a:lumMod val="75000"/>
                  </a:schemeClr>
                </a:solidFill>
                <a:latin typeface="Meiryo" panose="020B0604030504040204" pitchFamily="34" charset="-128"/>
                <a:ea typeface="Meiryo" panose="020B0604030504040204" pitchFamily="34" charset="-128"/>
              </a:rPr>
              <a:t>(NATGW</a:t>
            </a:r>
            <a:r>
              <a:rPr lang="ja-JP" altLang="en-US" sz="1167" dirty="0" err="1">
                <a:solidFill>
                  <a:schemeClr val="tx1">
                    <a:lumMod val="75000"/>
                  </a:schemeClr>
                </a:solidFill>
                <a:latin typeface="Meiryo" panose="020B0604030504040204" pitchFamily="34" charset="-128"/>
                <a:ea typeface="Meiryo" panose="020B0604030504040204" pitchFamily="34" charset="-128"/>
              </a:rPr>
              <a:t>、</a:t>
            </a:r>
            <a:r>
              <a:rPr lang="en-US" altLang="ja-JP" sz="1167" dirty="0">
                <a:solidFill>
                  <a:schemeClr val="tx1">
                    <a:lumMod val="75000"/>
                  </a:schemeClr>
                </a:solidFill>
                <a:latin typeface="Meiryo" panose="020B0604030504040204" pitchFamily="34" charset="-128"/>
                <a:ea typeface="Meiryo" panose="020B0604030504040204" pitchFamily="34" charset="-128"/>
              </a:rPr>
              <a:t>Proxy</a:t>
            </a:r>
            <a:r>
              <a:rPr lang="ja-JP" altLang="en-US" sz="1167">
                <a:solidFill>
                  <a:schemeClr val="tx1">
                    <a:lumMod val="75000"/>
                  </a:schemeClr>
                </a:solidFill>
                <a:latin typeface="Meiryo" panose="020B0604030504040204" pitchFamily="34" charset="-128"/>
                <a:ea typeface="Meiryo" panose="020B0604030504040204" pitchFamily="34" charset="-128"/>
              </a:rPr>
              <a:t>、</a:t>
            </a:r>
            <a:r>
              <a:rPr lang="en-US" altLang="ja-JP" sz="1167" dirty="0">
                <a:solidFill>
                  <a:schemeClr val="tx1">
                    <a:lumMod val="75000"/>
                  </a:schemeClr>
                </a:solidFill>
                <a:latin typeface="Meiryo" panose="020B0604030504040204" pitchFamily="34" charset="-128"/>
                <a:ea typeface="Meiryo" panose="020B0604030504040204" pitchFamily="34" charset="-128"/>
              </a:rPr>
              <a:t>Network Firewall</a:t>
            </a:r>
            <a:r>
              <a:rPr lang="ja-JP" altLang="en-US" sz="1167">
                <a:solidFill>
                  <a:schemeClr val="tx1">
                    <a:lumMod val="75000"/>
                  </a:schemeClr>
                </a:solidFill>
                <a:latin typeface="Meiryo" panose="020B0604030504040204" pitchFamily="34" charset="-128"/>
                <a:ea typeface="Meiryo" panose="020B0604030504040204" pitchFamily="34" charset="-128"/>
              </a:rPr>
              <a:t>等</a:t>
            </a:r>
            <a:r>
              <a:rPr lang="en-US" altLang="ja-JP" sz="1167" dirty="0">
                <a:solidFill>
                  <a:schemeClr val="tx1">
                    <a:lumMod val="75000"/>
                  </a:schemeClr>
                </a:solidFill>
                <a:latin typeface="Meiryo" panose="020B0604030504040204" pitchFamily="34" charset="-128"/>
                <a:ea typeface="Meiryo" panose="020B0604030504040204" pitchFamily="34" charset="-128"/>
              </a:rPr>
              <a:t>)</a:t>
            </a:r>
          </a:p>
        </p:txBody>
      </p:sp>
      <p:cxnSp>
        <p:nvCxnSpPr>
          <p:cNvPr id="321" name="Straight Arrow Connector 28">
            <a:extLst>
              <a:ext uri="{FF2B5EF4-FFF2-40B4-BE49-F238E27FC236}">
                <a16:creationId xmlns:a16="http://schemas.microsoft.com/office/drawing/2014/main" id="{98E0A166-7709-974D-916A-99678C8D4026}"/>
              </a:ext>
            </a:extLst>
          </p:cNvPr>
          <p:cNvCxnSpPr>
            <a:cxnSpLocks/>
            <a:stCxn id="253" idx="3"/>
            <a:endCxn id="289" idx="0"/>
          </p:cNvCxnSpPr>
          <p:nvPr/>
        </p:nvCxnSpPr>
        <p:spPr>
          <a:xfrm flipV="1">
            <a:off x="9573816" y="3447209"/>
            <a:ext cx="872255" cy="1045916"/>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8" name="Graphic 26">
            <a:extLst>
              <a:ext uri="{FF2B5EF4-FFF2-40B4-BE49-F238E27FC236}">
                <a16:creationId xmlns:a16="http://schemas.microsoft.com/office/drawing/2014/main" id="{25783F82-C185-FB48-8BF1-CE0A56605EC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91786" y="3181599"/>
            <a:ext cx="296298" cy="296298"/>
          </a:xfrm>
          <a:prstGeom prst="rect">
            <a:avLst/>
          </a:prstGeom>
        </p:spPr>
      </p:pic>
      <p:sp>
        <p:nvSpPr>
          <p:cNvPr id="289" name="TextBox 4">
            <a:extLst>
              <a:ext uri="{FF2B5EF4-FFF2-40B4-BE49-F238E27FC236}">
                <a16:creationId xmlns:a16="http://schemas.microsoft.com/office/drawing/2014/main" id="{B28E79F1-829E-1D4A-A90C-2B6C4E2F7BE1}"/>
              </a:ext>
            </a:extLst>
          </p:cNvPr>
          <p:cNvSpPr txBox="1"/>
          <p:nvPr/>
        </p:nvSpPr>
        <p:spPr>
          <a:xfrm>
            <a:off x="10212918" y="3447209"/>
            <a:ext cx="466305"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AWS</a:t>
            </a:r>
            <a:br>
              <a:rPr lang="en-US" sz="833" dirty="0">
                <a:latin typeface="Meiryo" panose="020B0604030504040204" pitchFamily="34" charset="-128"/>
                <a:ea typeface="Meiryo" panose="020B0604030504040204" pitchFamily="34" charset="-128"/>
                <a:cs typeface="Calibri" panose="020F0502020204030204" pitchFamily="34" charset="0"/>
              </a:rPr>
            </a:br>
            <a:r>
              <a:rPr lang="en-US" sz="833" dirty="0">
                <a:latin typeface="Meiryo" panose="020B0604030504040204" pitchFamily="34" charset="-128"/>
                <a:ea typeface="Meiryo" panose="020B0604030504040204" pitchFamily="34" charset="-128"/>
                <a:cs typeface="Calibri" panose="020F0502020204030204" pitchFamily="34" charset="0"/>
              </a:rPr>
              <a:t>WAF</a:t>
            </a:r>
          </a:p>
        </p:txBody>
      </p:sp>
      <p:cxnSp>
        <p:nvCxnSpPr>
          <p:cNvPr id="322" name="Straight Arrow Connector 28">
            <a:extLst>
              <a:ext uri="{FF2B5EF4-FFF2-40B4-BE49-F238E27FC236}">
                <a16:creationId xmlns:a16="http://schemas.microsoft.com/office/drawing/2014/main" id="{98E0A166-7709-974D-916A-99678C8D4026}"/>
              </a:ext>
            </a:extLst>
          </p:cNvPr>
          <p:cNvCxnSpPr>
            <a:cxnSpLocks/>
            <a:stCxn id="254" idx="1"/>
            <a:endCxn id="289" idx="0"/>
          </p:cNvCxnSpPr>
          <p:nvPr/>
        </p:nvCxnSpPr>
        <p:spPr>
          <a:xfrm flipH="1" flipV="1">
            <a:off x="10446071" y="3447209"/>
            <a:ext cx="309807" cy="1053273"/>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3" name="角丸四角形吹き出し 322">
            <a:extLst>
              <a:ext uri="{FF2B5EF4-FFF2-40B4-BE49-F238E27FC236}">
                <a16:creationId xmlns:a16="http://schemas.microsoft.com/office/drawing/2014/main" id="{FF0844D6-C370-4447-BEFD-D761434393BA}"/>
              </a:ext>
            </a:extLst>
          </p:cNvPr>
          <p:cNvSpPr/>
          <p:nvPr/>
        </p:nvSpPr>
        <p:spPr>
          <a:xfrm>
            <a:off x="10856568" y="3166611"/>
            <a:ext cx="1282491" cy="609240"/>
          </a:xfrm>
          <a:prstGeom prst="wedgeRoundRectCallout">
            <a:avLst>
              <a:gd name="adj1" fmla="val -63839"/>
              <a:gd name="adj2" fmla="val -19026"/>
              <a:gd name="adj3" fmla="val 16667"/>
            </a:avLst>
          </a:prstGeom>
          <a:solidFill>
            <a:schemeClr val="bg1">
              <a:lumMod val="9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20646" indent="-120646" defTabSz="914363">
              <a:buFont typeface="Arial" panose="020B0604020202020204" pitchFamily="34" charset="0"/>
              <a:buChar char="•"/>
            </a:pPr>
            <a:r>
              <a:rPr lang="en-US" altLang="ja-JP" sz="1500" dirty="0">
                <a:solidFill>
                  <a:schemeClr val="tx1">
                    <a:lumMod val="75000"/>
                  </a:schemeClr>
                </a:solidFill>
                <a:latin typeface="Meiryo" panose="020B0604030504040204" pitchFamily="34" charset="-128"/>
                <a:ea typeface="Meiryo" panose="020B0604030504040204" pitchFamily="34" charset="-128"/>
              </a:rPr>
              <a:t>WAF</a:t>
            </a:r>
            <a:r>
              <a:rPr lang="ja-JP" altLang="en-US" sz="1500" dirty="0">
                <a:solidFill>
                  <a:schemeClr val="tx1">
                    <a:lumMod val="75000"/>
                  </a:schemeClr>
                </a:solidFill>
                <a:latin typeface="Meiryo" panose="020B0604030504040204" pitchFamily="34" charset="-128"/>
                <a:ea typeface="Meiryo" panose="020B0604030504040204" pitchFamily="34" charset="-128"/>
              </a:rPr>
              <a:t>による多段防御</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24" name="角丸四角形吹き出し 323">
            <a:extLst>
              <a:ext uri="{FF2B5EF4-FFF2-40B4-BE49-F238E27FC236}">
                <a16:creationId xmlns:a16="http://schemas.microsoft.com/office/drawing/2014/main" id="{FF0844D6-C370-4447-BEFD-D761434393BA}"/>
              </a:ext>
            </a:extLst>
          </p:cNvPr>
          <p:cNvSpPr/>
          <p:nvPr/>
        </p:nvSpPr>
        <p:spPr>
          <a:xfrm>
            <a:off x="3050904" y="3315190"/>
            <a:ext cx="1464758" cy="1467261"/>
          </a:xfrm>
          <a:prstGeom prst="wedgeRoundRectCallout">
            <a:avLst>
              <a:gd name="adj1" fmla="val 68999"/>
              <a:gd name="adj2" fmla="val -16637"/>
              <a:gd name="adj3" fmla="val 16667"/>
            </a:avLst>
          </a:prstGeom>
          <a:solidFill>
            <a:schemeClr val="bg1">
              <a:lumMod val="85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333" dirty="0">
                <a:solidFill>
                  <a:schemeClr val="tx1">
                    <a:lumMod val="75000"/>
                  </a:schemeClr>
                </a:solidFill>
                <a:latin typeface="Meiryo" panose="020B0604030504040204" pitchFamily="34" charset="-128"/>
                <a:ea typeface="Meiryo" panose="020B0604030504040204" pitchFamily="34" charset="-128"/>
              </a:rPr>
              <a:t>インターネットアクセス</a:t>
            </a:r>
            <a:r>
              <a:rPr lang="en-US" altLang="ja-JP" sz="1333" dirty="0">
                <a:solidFill>
                  <a:schemeClr val="tx1">
                    <a:lumMod val="75000"/>
                  </a:schemeClr>
                </a:solidFill>
                <a:latin typeface="Meiryo" panose="020B0604030504040204" pitchFamily="34" charset="-128"/>
                <a:ea typeface="Meiryo" panose="020B0604030504040204" pitchFamily="34" charset="-128"/>
              </a:rPr>
              <a:t>VPC</a:t>
            </a:r>
            <a:r>
              <a:rPr lang="ja-JP" altLang="en-US" sz="1333" dirty="0">
                <a:solidFill>
                  <a:schemeClr val="tx1">
                    <a:lumMod val="75000"/>
                  </a:schemeClr>
                </a:solidFill>
                <a:latin typeface="Meiryo" panose="020B0604030504040204" pitchFamily="34" charset="-128"/>
                <a:ea typeface="Meiryo" panose="020B0604030504040204" pitchFamily="34" charset="-128"/>
              </a:rPr>
              <a:t>を外接アカウントとして分離</a:t>
            </a:r>
            <a:br>
              <a:rPr lang="en-US" altLang="ja-JP" sz="1333" dirty="0">
                <a:solidFill>
                  <a:schemeClr val="tx1">
                    <a:lumMod val="75000"/>
                  </a:schemeClr>
                </a:solidFill>
                <a:latin typeface="Meiryo" panose="020B0604030504040204" pitchFamily="34" charset="-128"/>
                <a:ea typeface="Meiryo" panose="020B0604030504040204" pitchFamily="34" charset="-128"/>
              </a:rPr>
            </a:br>
            <a:r>
              <a:rPr lang="ja-JP" altLang="en-US" sz="1167" dirty="0">
                <a:solidFill>
                  <a:schemeClr val="tx1">
                    <a:lumMod val="75000"/>
                  </a:schemeClr>
                </a:solidFill>
                <a:latin typeface="Meiryo" panose="020B0604030504040204" pitchFamily="34" charset="-128"/>
                <a:ea typeface="Meiryo" panose="020B0604030504040204" pitchFamily="34" charset="-128"/>
              </a:rPr>
              <a:t>ネットワーク設計で検討済み</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pic>
        <p:nvPicPr>
          <p:cNvPr id="153" name="Graphic 11">
            <a:extLst>
              <a:ext uri="{FF2B5EF4-FFF2-40B4-BE49-F238E27FC236}">
                <a16:creationId xmlns:a16="http://schemas.microsoft.com/office/drawing/2014/main" id="{D521FF7A-C7D0-684C-80D3-614E0DF682B6}"/>
              </a:ext>
            </a:extLst>
          </p:cNvPr>
          <p:cNvPicPr>
            <a:picLocks noChangeAspect="1"/>
          </p:cNvPicPr>
          <p:nvPr/>
        </p:nvPicPr>
        <p:blipFill>
          <a:blip r:embed="rId50" cstate="screen">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921218" y="1673989"/>
            <a:ext cx="253936" cy="253936"/>
          </a:xfrm>
          <a:prstGeom prst="rect">
            <a:avLst/>
          </a:prstGeom>
        </p:spPr>
      </p:pic>
      <p:sp>
        <p:nvSpPr>
          <p:cNvPr id="2" name="タイトル 1">
            <a:extLst>
              <a:ext uri="{FF2B5EF4-FFF2-40B4-BE49-F238E27FC236}">
                <a16:creationId xmlns:a16="http://schemas.microsoft.com/office/drawing/2014/main" id="{6865F9AB-8D65-2943-A8D0-805FB9217872}"/>
              </a:ext>
            </a:extLst>
          </p:cNvPr>
          <p:cNvSpPr>
            <a:spLocks noGrp="1"/>
          </p:cNvSpPr>
          <p:nvPr>
            <p:ph type="title"/>
          </p:nvPr>
        </p:nvSpPr>
        <p:spPr/>
        <p:txBody>
          <a:bodyPr/>
          <a:lstStyle/>
          <a:p>
            <a:r>
              <a:rPr lang="ja-JP" altLang="en-US">
                <a:solidFill>
                  <a:schemeClr val="tx1">
                    <a:lumMod val="75000"/>
                  </a:schemeClr>
                </a:solidFill>
              </a:rPr>
              <a:t>インフラストラクチャ保護</a:t>
            </a:r>
            <a:r>
              <a:rPr lang="en-US" altLang="ja-JP" dirty="0">
                <a:solidFill>
                  <a:schemeClr val="tx1">
                    <a:lumMod val="75000"/>
                  </a:schemeClr>
                </a:solidFill>
              </a:rPr>
              <a:t>: </a:t>
            </a:r>
            <a:r>
              <a:rPr lang="ja-JP" altLang="en-US">
                <a:solidFill>
                  <a:schemeClr val="tx1">
                    <a:lumMod val="75000"/>
                  </a:schemeClr>
                </a:solidFill>
              </a:rPr>
              <a:t>整理イメージ</a:t>
            </a:r>
            <a:endParaRPr lang="ja-JP" altLang="en-US"/>
          </a:p>
        </p:txBody>
      </p:sp>
      <p:sp>
        <p:nvSpPr>
          <p:cNvPr id="26" name="四角形吹き出し 25"/>
          <p:cNvSpPr/>
          <p:nvPr/>
        </p:nvSpPr>
        <p:spPr>
          <a:xfrm>
            <a:off x="8527178" y="671415"/>
            <a:ext cx="3585510" cy="980596"/>
          </a:xfrm>
          <a:prstGeom prst="wedgeRectCallout">
            <a:avLst>
              <a:gd name="adj1" fmla="val -33415"/>
              <a:gd name="adj2" fmla="val 69240"/>
            </a:avLst>
          </a:prstGeom>
          <a:solidFill>
            <a:schemeClr val="accent1">
              <a:lumMod val="40000"/>
              <a:lumOff val="60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rPr>
              <a:t>外部からの攻撃に対する保護方針、</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外へのデータ送信の制御方針、</a:t>
            </a:r>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内のインスタンスのメンテナンス対応方針を策定</a:t>
            </a:r>
          </a:p>
        </p:txBody>
      </p:sp>
      <p:pic>
        <p:nvPicPr>
          <p:cNvPr id="177" name="Graphic 20">
            <a:extLst>
              <a:ext uri="{FF2B5EF4-FFF2-40B4-BE49-F238E27FC236}">
                <a16:creationId xmlns:a16="http://schemas.microsoft.com/office/drawing/2014/main" id="{BFAF2778-E441-3047-A2F2-18737A85BF7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439083" y="3175300"/>
            <a:ext cx="288000" cy="288000"/>
          </a:xfrm>
          <a:prstGeom prst="rect">
            <a:avLst/>
          </a:prstGeom>
        </p:spPr>
      </p:pic>
      <p:cxnSp>
        <p:nvCxnSpPr>
          <p:cNvPr id="184" name="Straight Arrow Connector 28">
            <a:extLst>
              <a:ext uri="{FF2B5EF4-FFF2-40B4-BE49-F238E27FC236}">
                <a16:creationId xmlns:a16="http://schemas.microsoft.com/office/drawing/2014/main" id="{FED5A9EE-809E-3D41-88C7-1CF4D0CF41E6}"/>
              </a:ext>
            </a:extLst>
          </p:cNvPr>
          <p:cNvCxnSpPr>
            <a:cxnSpLocks/>
            <a:stCxn id="246" idx="0"/>
            <a:endCxn id="177" idx="2"/>
          </p:cNvCxnSpPr>
          <p:nvPr/>
        </p:nvCxnSpPr>
        <p:spPr>
          <a:xfrm flipV="1">
            <a:off x="7562303" y="3463300"/>
            <a:ext cx="20781" cy="893182"/>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6" name="Straight Arrow Connector 28">
            <a:extLst>
              <a:ext uri="{FF2B5EF4-FFF2-40B4-BE49-F238E27FC236}">
                <a16:creationId xmlns:a16="http://schemas.microsoft.com/office/drawing/2014/main" id="{89C8AA1A-1D9D-9747-BB1F-26CB5A77EACA}"/>
              </a:ext>
            </a:extLst>
          </p:cNvPr>
          <p:cNvCxnSpPr>
            <a:cxnSpLocks/>
            <a:stCxn id="225" idx="0"/>
            <a:endCxn id="177" idx="2"/>
          </p:cNvCxnSpPr>
          <p:nvPr/>
        </p:nvCxnSpPr>
        <p:spPr>
          <a:xfrm flipV="1">
            <a:off x="6088245" y="3463300"/>
            <a:ext cx="1494838" cy="893182"/>
          </a:xfrm>
          <a:prstGeom prst="straightConnector1">
            <a:avLst/>
          </a:prstGeom>
          <a:ln w="63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7" name="TextBox 4">
            <a:extLst>
              <a:ext uri="{FF2B5EF4-FFF2-40B4-BE49-F238E27FC236}">
                <a16:creationId xmlns:a16="http://schemas.microsoft.com/office/drawing/2014/main" id="{2DFAECC8-C050-7E4D-BEDC-9B7FC29C7FEB}"/>
              </a:ext>
            </a:extLst>
          </p:cNvPr>
          <p:cNvSpPr txBox="1"/>
          <p:nvPr/>
        </p:nvSpPr>
        <p:spPr>
          <a:xfrm>
            <a:off x="7671170" y="3236680"/>
            <a:ext cx="591342" cy="353290"/>
          </a:xfrm>
          <a:prstGeom prst="rect">
            <a:avLst/>
          </a:prstGeom>
          <a:noFill/>
        </p:spPr>
        <p:txBody>
          <a:bodyPr wrap="square" lIns="48000" tIns="48000" rIns="48000" bIns="48000" rtlCol="0">
            <a:spAutoFit/>
          </a:bodyPr>
          <a:lstStyle/>
          <a:p>
            <a:pPr algn="ctr"/>
            <a:r>
              <a:rPr lang="en-US" sz="833" dirty="0">
                <a:latin typeface="Meiryo" panose="020B0604030504040204" pitchFamily="34" charset="-128"/>
                <a:ea typeface="Meiryo" panose="020B0604030504040204" pitchFamily="34" charset="-128"/>
                <a:cs typeface="Calibri" panose="020F0502020204030204" pitchFamily="34" charset="0"/>
              </a:rPr>
              <a:t>Network</a:t>
            </a:r>
          </a:p>
          <a:p>
            <a:pPr algn="ctr"/>
            <a:r>
              <a:rPr lang="en-US" sz="833" dirty="0">
                <a:latin typeface="Meiryo" panose="020B0604030504040204" pitchFamily="34" charset="-128"/>
                <a:ea typeface="Meiryo" panose="020B0604030504040204" pitchFamily="34" charset="-128"/>
                <a:cs typeface="Calibri" panose="020F0502020204030204" pitchFamily="34" charset="0"/>
              </a:rPr>
              <a:t>Firewall</a:t>
            </a:r>
          </a:p>
        </p:txBody>
      </p:sp>
      <p:sp>
        <p:nvSpPr>
          <p:cNvPr id="3" name="テキスト ボックス 2">
            <a:extLst>
              <a:ext uri="{FF2B5EF4-FFF2-40B4-BE49-F238E27FC236}">
                <a16:creationId xmlns:a16="http://schemas.microsoft.com/office/drawing/2014/main" id="{9003F714-9492-1D6C-FC6E-90EA0208BD0E}"/>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006764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a:extLst>
              <a:ext uri="{FF2B5EF4-FFF2-40B4-BE49-F238E27FC236}">
                <a16:creationId xmlns:a16="http://schemas.microsoft.com/office/drawing/2014/main" id="{5D516B3E-6CE7-8F45-93D8-724821769EBA}"/>
              </a:ext>
            </a:extLst>
          </p:cNvPr>
          <p:cNvSpPr/>
          <p:nvPr/>
        </p:nvSpPr>
        <p:spPr>
          <a:xfrm>
            <a:off x="10191453" y="698027"/>
            <a:ext cx="1551496" cy="274923"/>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914363">
              <a:defRP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：本章記載範囲</a:t>
            </a:r>
          </a:p>
        </p:txBody>
      </p:sp>
      <p:graphicFrame>
        <p:nvGraphicFramePr>
          <p:cNvPr id="53" name="表 52"/>
          <p:cNvGraphicFramePr>
            <a:graphicFrameLocks noGrp="1"/>
          </p:cNvGraphicFramePr>
          <p:nvPr/>
        </p:nvGraphicFramePr>
        <p:xfrm>
          <a:off x="449051" y="1012596"/>
          <a:ext cx="11280000" cy="5847080"/>
        </p:xfrm>
        <a:graphic>
          <a:graphicData uri="http://schemas.openxmlformats.org/drawingml/2006/table">
            <a:tbl>
              <a:tblPr firstRow="1" bandRow="1">
                <a:tableStyleId>{073A0DAA-6AF3-43AB-8588-CEC1D06C72B9}</a:tableStyleId>
              </a:tblPr>
              <a:tblGrid>
                <a:gridCol w="1760749">
                  <a:extLst>
                    <a:ext uri="{9D8B030D-6E8A-4147-A177-3AD203B41FA5}">
                      <a16:colId xmlns:a16="http://schemas.microsoft.com/office/drawing/2014/main" val="20001"/>
                    </a:ext>
                  </a:extLst>
                </a:gridCol>
                <a:gridCol w="2579914">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5948737">
                  <a:extLst>
                    <a:ext uri="{9D8B030D-6E8A-4147-A177-3AD203B41FA5}">
                      <a16:colId xmlns:a16="http://schemas.microsoft.com/office/drawing/2014/main" val="20004"/>
                    </a:ext>
                  </a:extLst>
                </a:gridCol>
              </a:tblGrid>
              <a:tr h="259080">
                <a:tc>
                  <a:txBody>
                    <a:bodyPr/>
                    <a:lstStyle/>
                    <a:p>
                      <a:pPr algn="ctr"/>
                      <a:r>
                        <a:rPr kumimoji="1" lang="ja-JP" altLang="en-US" sz="1300" dirty="0">
                          <a:latin typeface="Meiryo" panose="020B0604030504040204" pitchFamily="34" charset="-128"/>
                          <a:ea typeface="Meiryo" panose="020B0604030504040204" pitchFamily="34" charset="-128"/>
                        </a:rPr>
                        <a:t>セキュリティ要素</a:t>
                      </a:r>
                      <a:endParaRPr kumimoji="1" lang="ja-JP" altLang="en-US"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kumimoji="1" lang="en-US" altLang="ja-JP" sz="1300" dirty="0">
                          <a:latin typeface="Meiryo" panose="020B0604030504040204" pitchFamily="34" charset="-128"/>
                          <a:ea typeface="Meiryo" panose="020B0604030504040204" pitchFamily="34" charset="-128"/>
                        </a:rPr>
                        <a:t>AWS</a:t>
                      </a:r>
                      <a:r>
                        <a:rPr kumimoji="1" lang="ja-JP" altLang="en-US" sz="1300" dirty="0">
                          <a:latin typeface="Meiryo" panose="020B0604030504040204" pitchFamily="34" charset="-128"/>
                          <a:ea typeface="Meiryo" panose="020B0604030504040204" pitchFamily="34" charset="-128"/>
                        </a:rPr>
                        <a:t>サービス／機能</a:t>
                      </a:r>
                      <a:endParaRPr kumimoji="1" lang="ja-JP" altLang="en-US"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kumimoji="1" lang="en-US" altLang="ja-JP" sz="1300" dirty="0">
                          <a:latin typeface="Meiryo" panose="020B0604030504040204" pitchFamily="34" charset="-128"/>
                          <a:ea typeface="Meiryo" panose="020B0604030504040204" pitchFamily="34" charset="-128"/>
                        </a:rPr>
                        <a:t>3</a:t>
                      </a:r>
                      <a:r>
                        <a:rPr kumimoji="1" lang="en-US" altLang="ja-JP" sz="1300" baseline="30000" dirty="0">
                          <a:latin typeface="Meiryo" panose="020B0604030504040204" pitchFamily="34" charset="-128"/>
                          <a:ea typeface="Meiryo" panose="020B0604030504040204" pitchFamily="34" charset="-128"/>
                        </a:rPr>
                        <a:t>rd</a:t>
                      </a:r>
                      <a:r>
                        <a:rPr kumimoji="1" lang="en-US" altLang="ja-JP" sz="1300" dirty="0">
                          <a:latin typeface="Meiryo" panose="020B0604030504040204" pitchFamily="34" charset="-128"/>
                          <a:ea typeface="Meiryo" panose="020B0604030504040204" pitchFamily="34" charset="-128"/>
                        </a:rPr>
                        <a:t> Party</a:t>
                      </a:r>
                      <a:endParaRPr kumimoji="1" lang="en-US" altLang="ja-JP"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dirty="0">
                          <a:latin typeface="Meiryo" panose="020B0604030504040204" pitchFamily="34" charset="-128"/>
                          <a:ea typeface="Meiryo" panose="020B0604030504040204" pitchFamily="34" charset="-128"/>
                        </a:rPr>
                        <a:t>詳細</a:t>
                      </a:r>
                      <a:endParaRPr kumimoji="1" lang="en-US" altLang="ja-JP" sz="1300" b="1"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4114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ネットワーク</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VPC</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利用者専用ネットワークの構築</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アカウント毎、環境毎の</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の分割</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56920">
                <a:tc rowSpan="2">
                  <a:txBody>
                    <a:bodyPr/>
                    <a:lstStyle/>
                    <a:p>
                      <a:r>
                        <a:rPr kumimoji="1" lang="ja-JP" altLang="en-US" sz="1300">
                          <a:solidFill>
                            <a:schemeClr val="tx1">
                              <a:lumMod val="75000"/>
                            </a:schemeClr>
                          </a:solidFill>
                          <a:latin typeface="Meiryo" panose="020B0604030504040204" pitchFamily="34" charset="-128"/>
                          <a:ea typeface="Meiryo" panose="020B0604030504040204" pitchFamily="34" charset="-128"/>
                        </a:rPr>
                        <a:t>セグメンテーション・ルーティング</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Subnet</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300" dirty="0">
                          <a:solidFill>
                            <a:schemeClr val="tx1">
                              <a:lumMod val="75000"/>
                            </a:schemeClr>
                          </a:solidFill>
                          <a:latin typeface="Meiryo" panose="020B0604030504040204" pitchFamily="34" charset="-128"/>
                          <a:ea typeface="Meiryo" panose="020B0604030504040204" pitchFamily="34" charset="-128"/>
                        </a:rPr>
                        <a:t> </a:t>
                      </a:r>
                      <a:r>
                        <a:rPr kumimoji="1" lang="en-US" altLang="ja-JP" sz="1300" dirty="0">
                          <a:solidFill>
                            <a:schemeClr val="tx1">
                              <a:lumMod val="75000"/>
                            </a:schemeClr>
                          </a:solidFill>
                          <a:latin typeface="Meiryo" panose="020B0604030504040204" pitchFamily="34" charset="-128"/>
                          <a:ea typeface="Meiryo" panose="020B0604030504040204" pitchFamily="34" charset="-128"/>
                        </a:rPr>
                        <a:t>Peering</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Transit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 </a:t>
                      </a:r>
                      <a:r>
                        <a:rPr kumimoji="1" lang="en-US" altLang="ja-JP" sz="1300" dirty="0">
                          <a:solidFill>
                            <a:schemeClr val="tx1">
                              <a:lumMod val="75000"/>
                            </a:schemeClr>
                          </a:solidFill>
                          <a:latin typeface="Meiryo" panose="020B0604030504040204" pitchFamily="34" charset="-128"/>
                          <a:ea typeface="Meiryo" panose="020B0604030504040204" pitchFamily="34" charset="-128"/>
                        </a:rPr>
                        <a:t>Gateway</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Routing</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インターネットにアクセスできるネットワークの</a:t>
                      </a:r>
                      <a:r>
                        <a:rPr kumimoji="1" lang="ja-JP" altLang="en-US" sz="1200" baseline="0">
                          <a:solidFill>
                            <a:schemeClr val="tx1">
                              <a:lumMod val="75000"/>
                            </a:schemeClr>
                          </a:solidFill>
                          <a:latin typeface="Meiryo" panose="020B0604030504040204" pitchFamily="34" charset="-128"/>
                          <a:ea typeface="Meiryo" panose="020B0604030504040204" pitchFamily="34" charset="-128"/>
                        </a:rPr>
                        <a:t>制限 </a:t>
                      </a:r>
                      <a:b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b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外部接続</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の分離、</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Public Subnet</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の分離</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t>
                      </a: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目的ごとに</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を分割しアクセス制御を行った上</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Peering</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または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TGW</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接続</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サブネットとルーティングによるセグメンテーション</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11480">
                <a:tc vMerge="1">
                  <a:txBody>
                    <a:bodyPr/>
                    <a:lstStyle/>
                    <a:p>
                      <a:endParaRPr kumimoji="1" lang="ja-JP" altLang="en-US" sz="1100" b="0" dirty="0">
                        <a:solidFill>
                          <a:schemeClr val="tx1">
                            <a:lumMod val="75000"/>
                          </a:schemeClr>
                        </a:solidFill>
                        <a:latin typeface="Meiryo UI" panose="020B0604030504040204" pitchFamily="34" charset="-128"/>
                        <a:ea typeface="Meiryo UI" panose="020B0604030504040204" pitchFamily="34" charset="-128"/>
                        <a:cs typeface="メイリオ" panose="020B0604030504040204" pitchFamily="50" charset="-128"/>
                      </a:endParaRPr>
                    </a:p>
                  </a:txBody>
                  <a:tcPr marL="36000" marR="36000" marT="34290" marB="34290" anchor="ctr"/>
                </a:tc>
                <a:tc>
                  <a:txBody>
                    <a:bodyPr/>
                    <a:lstStyle/>
                    <a:p>
                      <a:pPr marL="0" indent="0" algn="l">
                        <a:buFontTx/>
                        <a:buNone/>
                      </a:pPr>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 Endpoint</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外の</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サービス</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など</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へインターネットゲートウェイを介さずルーティング</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marL="171450" indent="-171450" algn="l">
                        <a:buFont typeface="Arial" panose="020B0604020202020204" pitchFamily="34" charset="0"/>
                        <a:buChar char="•"/>
                      </a:pP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エンドポイントポリシーによるアクセス先のコントロール</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61267093"/>
                  </a:ext>
                </a:extLst>
              </a:tr>
              <a:tr h="411480">
                <a:tc>
                  <a:txBody>
                    <a:bodyPr/>
                    <a:lstStyle/>
                    <a:p>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Firewall</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Security Group</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300" dirty="0">
                          <a:solidFill>
                            <a:schemeClr val="tx1">
                              <a:lumMod val="75000"/>
                            </a:schemeClr>
                          </a:solidFill>
                          <a:latin typeface="Meiryo" panose="020B0604030504040204" pitchFamily="34" charset="-128"/>
                          <a:ea typeface="Meiryo" panose="020B0604030504040204" pitchFamily="34" charset="-128"/>
                        </a:rPr>
                        <a:t>NACL</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Security Group</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NACL</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の利用</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ホスト型、ゲートウェイ型の多様な</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3rd Party</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製品</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1148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NAT</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NAT Gateway</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内部アドレスの隠蔽</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からはマネージドである</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NAT GW</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を提供</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44005043"/>
                  </a:ext>
                </a:extLst>
              </a:tr>
              <a:tr h="41148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Proxy</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Network Firewall</a:t>
                      </a:r>
                      <a:r>
                        <a:rPr kumimoji="1" lang="en-US" altLang="ja-JP" sz="1300" dirty="0">
                          <a:solidFill>
                            <a:schemeClr val="tx1">
                              <a:lumMod val="75000"/>
                            </a:schemeClr>
                          </a:solidFill>
                          <a:latin typeface="Meiryo" panose="020B0604030504040204" pitchFamily="34" charset="-128"/>
                          <a:ea typeface="Meiryo" panose="020B0604030504040204" pitchFamily="34" charset="-128"/>
                        </a:rPr>
                        <a:t> </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外部アクセスの制御とロギング</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要件に応じて </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Forward proxy on EC2</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もしくは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a:t>
                      </a:r>
                      <a:r>
                        <a:rPr kumimoji="1" lang="en-US" altLang="ja-JP" sz="1200" baseline="30000" dirty="0">
                          <a:solidFill>
                            <a:schemeClr val="tx1">
                              <a:lumMod val="75000"/>
                            </a:schemeClr>
                          </a:solidFill>
                          <a:latin typeface="Meiryo" panose="020B0604030504040204" pitchFamily="34" charset="-128"/>
                          <a:ea typeface="Meiryo" panose="020B0604030504040204" pitchFamily="34" charset="-128"/>
                        </a:rPr>
                        <a:t>rd</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 Party</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rPr>
                        <a:t> 製品</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37843390"/>
                  </a:ext>
                </a:extLst>
              </a:tr>
              <a:tr h="452120">
                <a:tc>
                  <a:txBody>
                    <a:bodyPr/>
                    <a:lstStyle/>
                    <a:p>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Web Application Framework</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WAF</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 WAF</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の利用</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多様な</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3rd Party</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製品</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2266521"/>
                  </a:ext>
                </a:extLst>
              </a:tr>
              <a:tr h="59436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DDoS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対応</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 altLang="ja-JP" sz="1300" dirty="0">
                          <a:solidFill>
                            <a:schemeClr val="tx1">
                              <a:lumMod val="75000"/>
                            </a:schemeClr>
                          </a:solidFill>
                          <a:latin typeface="Meiryo" panose="020B0604030504040204" pitchFamily="34" charset="-128"/>
                          <a:ea typeface="Meiryo" panose="020B0604030504040204" pitchFamily="34" charset="-128"/>
                        </a:rPr>
                        <a:t>Shield Standard</a:t>
                      </a:r>
                    </a:p>
                    <a:p>
                      <a:pPr marL="0" indent="0" algn="l">
                        <a:buFontTx/>
                        <a:buNone/>
                      </a:pPr>
                      <a:r>
                        <a:rPr kumimoji="1" lang="en" altLang="ja-JP" sz="1300" dirty="0">
                          <a:solidFill>
                            <a:schemeClr val="tx1">
                              <a:lumMod val="75000"/>
                            </a:schemeClr>
                          </a:solidFill>
                          <a:latin typeface="Meiryo" panose="020B0604030504040204" pitchFamily="34" charset="-128"/>
                          <a:ea typeface="Meiryo" panose="020B0604030504040204" pitchFamily="34" charset="-128"/>
                        </a:rPr>
                        <a:t>Shield Advanced</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L3/L4</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攻撃は、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 </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によって自動対処</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L7</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攻撃は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CloudWatch</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で兆候検知後、利用者で対応、</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サポート問合せ（</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AWS Shield Advanced</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利用時）から選択</a:t>
                      </a:r>
                      <a:endPar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33385969"/>
                  </a:ext>
                </a:extLst>
              </a:tr>
              <a:tr h="71628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IDS/IPS</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kern="1200" dirty="0">
                          <a:solidFill>
                            <a:schemeClr val="tx1">
                              <a:lumMod val="75000"/>
                            </a:schemeClr>
                          </a:solidFill>
                          <a:latin typeface="Meiryo" panose="020B0604030504040204" pitchFamily="34" charset="-128"/>
                          <a:ea typeface="Meiryo" panose="020B0604030504040204" pitchFamily="34" charset="-128"/>
                          <a:cs typeface="+mn-cs"/>
                        </a:rPr>
                        <a:t>Network Firewall</a:t>
                      </a:r>
                    </a:p>
                    <a:p>
                      <a:pPr marL="0" indent="0" algn="l">
                        <a:buFontTx/>
                        <a:buNone/>
                      </a:pPr>
                      <a:r>
                        <a:rPr kumimoji="1" lang="en-US" altLang="ja-JP" sz="1300" kern="1200" dirty="0">
                          <a:solidFill>
                            <a:schemeClr val="tx1">
                              <a:lumMod val="75000"/>
                            </a:schemeClr>
                          </a:solidFill>
                          <a:latin typeface="Meiryo" panose="020B0604030504040204" pitchFamily="34" charset="-128"/>
                          <a:ea typeface="Meiryo" panose="020B0604030504040204" pitchFamily="34" charset="-128"/>
                          <a:cs typeface="+mn-cs"/>
                        </a:rPr>
                        <a:t>Gateway Load Balancer</a:t>
                      </a:r>
                    </a:p>
                    <a:p>
                      <a:pPr marL="0" indent="0" algn="l">
                        <a:buFontTx/>
                        <a:buNone/>
                      </a:pPr>
                      <a:r>
                        <a:rPr kumimoji="1" lang="en-US" altLang="ja-JP" sz="1300" dirty="0" err="1">
                          <a:solidFill>
                            <a:schemeClr val="tx1">
                              <a:lumMod val="75000"/>
                            </a:schemeClr>
                          </a:solidFill>
                          <a:latin typeface="Meiryo" panose="020B0604030504040204" pitchFamily="34" charset="-128"/>
                          <a:ea typeface="Meiryo" panose="020B0604030504040204" pitchFamily="34" charset="-128"/>
                        </a:rPr>
                        <a:t>GuardDuty</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有</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マネージド型脅威検出サービスとして</a:t>
                      </a:r>
                      <a:r>
                        <a:rPr kumimoji="1" lang="en-US" altLang="ja-JP" sz="1200" baseline="0" dirty="0" err="1">
                          <a:solidFill>
                            <a:schemeClr val="tx1">
                              <a:lumMod val="75000"/>
                            </a:schemeClr>
                          </a:solidFill>
                          <a:latin typeface="Meiryo" panose="020B0604030504040204" pitchFamily="34" charset="-128"/>
                          <a:ea typeface="Meiryo" panose="020B0604030504040204" pitchFamily="34" charset="-128"/>
                        </a:rPr>
                        <a:t>GuardDuty</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がある</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Network Firewall</a:t>
                      </a:r>
                      <a:r>
                        <a:rPr kumimoji="1" lang="ja-JP" altLang="en-US" sz="1200" baseline="0">
                          <a:solidFill>
                            <a:schemeClr val="tx1">
                              <a:lumMod val="75000"/>
                            </a:schemeClr>
                          </a:solidFill>
                          <a:latin typeface="Meiryo" panose="020B0604030504040204" pitchFamily="34" charset="-128"/>
                          <a:ea typeface="Meiryo" panose="020B0604030504040204" pitchFamily="34" charset="-128"/>
                        </a:rPr>
                        <a:t>では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Suricata compatible IPS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ルールが使える</a:t>
                      </a:r>
                      <a:endParaRPr kumimoji="1" lang="en-US" altLang="ja-JP" sz="1200" baseline="0" dirty="0">
                        <a:solidFill>
                          <a:schemeClr val="tx1">
                            <a:lumMod val="75000"/>
                          </a:schemeClr>
                        </a:solidFill>
                        <a:latin typeface="Meiryo" panose="020B0604030504040204" pitchFamily="34" charset="-128"/>
                        <a:ea typeface="Meiryo" panose="020B0604030504040204" pitchFamily="34"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機能面で要件を満たせない場合は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3</a:t>
                      </a:r>
                      <a:r>
                        <a:rPr kumimoji="1" lang="en-US" altLang="ja-JP" sz="1200" baseline="30000" dirty="0">
                          <a:solidFill>
                            <a:schemeClr val="tx1">
                              <a:lumMod val="75000"/>
                            </a:schemeClr>
                          </a:solidFill>
                          <a:latin typeface="Meiryo" panose="020B0604030504040204" pitchFamily="34" charset="-128"/>
                          <a:ea typeface="Meiryo" panose="020B0604030504040204" pitchFamily="34" charset="-128"/>
                        </a:rPr>
                        <a:t>rd</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 Party</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rPr>
                        <a:t> </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IDS/IPS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を使う</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6924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操作ログ</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CloudTrail</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err="1">
                          <a:solidFill>
                            <a:schemeClr val="tx1">
                              <a:lumMod val="75000"/>
                            </a:schemeClr>
                          </a:solidFill>
                          <a:latin typeface="Meiryo" panose="020B0604030504040204" pitchFamily="34" charset="-128"/>
                          <a:ea typeface="Meiryo" panose="020B0604030504040204" pitchFamily="34" charset="-128"/>
                        </a:rPr>
                        <a:t>CloudTrail</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により</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API</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操作ログが取得可能</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26924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通信ログ</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dirty="0">
                          <a:solidFill>
                            <a:schemeClr val="tx1">
                              <a:lumMod val="75000"/>
                            </a:schemeClr>
                          </a:solidFill>
                          <a:latin typeface="Meiryo" panose="020B0604030504040204" pitchFamily="34" charset="-128"/>
                          <a:ea typeface="Meiryo" panose="020B0604030504040204" pitchFamily="34" charset="-128"/>
                        </a:rPr>
                        <a:t>VPC Flow Logs</a:t>
                      </a:r>
                      <a:endPar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 </a:t>
                      </a:r>
                      <a:endPar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SG</a:t>
                      </a:r>
                      <a:r>
                        <a:rPr kumimoji="1" lang="ja-JP" altLang="en-US" sz="1200" baseline="0" dirty="0" err="1">
                          <a:solidFill>
                            <a:schemeClr val="tx1">
                              <a:lumMod val="75000"/>
                            </a:schemeClr>
                          </a:solidFill>
                          <a:latin typeface="Meiryo" panose="020B0604030504040204" pitchFamily="34" charset="-128"/>
                          <a:ea typeface="Meiryo" panose="020B0604030504040204" pitchFamily="34" charset="-128"/>
                        </a:rPr>
                        <a:t>、</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NACL</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のログは</a:t>
                      </a:r>
                      <a:r>
                        <a:rPr kumimoji="1" lang="en-US" altLang="ja-JP" sz="1200" baseline="0" dirty="0">
                          <a:solidFill>
                            <a:schemeClr val="tx1">
                              <a:lumMod val="75000"/>
                            </a:schemeClr>
                          </a:solidFill>
                          <a:latin typeface="Meiryo" panose="020B0604030504040204" pitchFamily="34" charset="-128"/>
                          <a:ea typeface="Meiryo" panose="020B0604030504040204" pitchFamily="34" charset="-128"/>
                        </a:rPr>
                        <a:t>VPC Flow Logs</a:t>
                      </a:r>
                      <a:r>
                        <a:rPr kumimoji="1" lang="ja-JP" altLang="en-US" sz="1200" baseline="0" dirty="0">
                          <a:solidFill>
                            <a:schemeClr val="tx1">
                              <a:lumMod val="75000"/>
                            </a:schemeClr>
                          </a:solidFill>
                          <a:latin typeface="Meiryo" panose="020B0604030504040204" pitchFamily="34" charset="-128"/>
                          <a:ea typeface="Meiryo" panose="020B0604030504040204" pitchFamily="34" charset="-128"/>
                        </a:rPr>
                        <a:t>を有効化すると取得可能</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269240">
                <a:tc>
                  <a:txBody>
                    <a:bodyPr/>
                    <a:lstStyle/>
                    <a:p>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DNS</a:t>
                      </a:r>
                      <a:r>
                        <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ログ</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l">
                        <a:buFontTx/>
                        <a:buNone/>
                      </a:pPr>
                      <a:r>
                        <a:rPr kumimoji="1" lang="en-US" altLang="ja-JP"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Route 53 Resolver </a:t>
                      </a:r>
                      <a:r>
                        <a:rPr kumimoji="1" lang="ja-JP" altLang="en-US" sz="1300" b="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クエリログ</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kumimoji="1" lang="en-US" altLang="ja-JP" sz="13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t>
                      </a:r>
                    </a:p>
                  </a:txBody>
                  <a:tcPr marL="48000" marR="4800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VPC</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内のリソースが行うすべての</a:t>
                      </a:r>
                      <a:r>
                        <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DNS</a:t>
                      </a:r>
                      <a:r>
                        <a:rPr kumimoji="1" lang="ja-JP" altLang="en-US"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クエリをログに記録</a:t>
                      </a:r>
                      <a:endParaRPr kumimoji="1" lang="en-US" altLang="ja-JP" sz="1200" b="0" baseline="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txBody>
                  <a:tcPr marL="48000" marR="48000" marB="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00499170"/>
                  </a:ext>
                </a:extLst>
              </a:tr>
            </a:tbl>
          </a:graphicData>
        </a:graphic>
      </p:graphicFrame>
      <p:sp>
        <p:nvSpPr>
          <p:cNvPr id="51" name="正方形/長方形 50">
            <a:extLst>
              <a:ext uri="{FF2B5EF4-FFF2-40B4-BE49-F238E27FC236}">
                <a16:creationId xmlns:a16="http://schemas.microsoft.com/office/drawing/2014/main" id="{4B5E55A1-0321-1748-83A1-E70211E4A8AD}"/>
              </a:ext>
            </a:extLst>
          </p:cNvPr>
          <p:cNvSpPr/>
          <p:nvPr/>
        </p:nvSpPr>
        <p:spPr>
          <a:xfrm>
            <a:off x="457200" y="3879333"/>
            <a:ext cx="11293898" cy="2112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363">
              <a:defRPr/>
            </a:pPr>
            <a:endParaRPr kumimoji="1" lang="ja-JP" altLang="en-US" sz="2667" dirty="0">
              <a:solidFill>
                <a:srgbClr val="232F3D"/>
              </a:solidFill>
              <a:latin typeface="Meiryo" panose="020B0604030504040204" pitchFamily="34" charset="-128"/>
              <a:ea typeface="Meiryo" panose="020B0604030504040204" pitchFamily="34" charset="-128"/>
            </a:endParaRPr>
          </a:p>
        </p:txBody>
      </p:sp>
      <p:sp>
        <p:nvSpPr>
          <p:cNvPr id="55" name="正方形/長方形 54">
            <a:extLst>
              <a:ext uri="{FF2B5EF4-FFF2-40B4-BE49-F238E27FC236}">
                <a16:creationId xmlns:a16="http://schemas.microsoft.com/office/drawing/2014/main" id="{4B5E55A1-0321-1748-83A1-E70211E4A8AD}"/>
              </a:ext>
            </a:extLst>
          </p:cNvPr>
          <p:cNvSpPr/>
          <p:nvPr/>
        </p:nvSpPr>
        <p:spPr>
          <a:xfrm>
            <a:off x="9648001" y="750634"/>
            <a:ext cx="666151" cy="169915"/>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363">
              <a:defRPr/>
            </a:pPr>
            <a:endParaRPr kumimoji="1" lang="ja-JP" altLang="en-US" sz="2667" dirty="0">
              <a:solidFill>
                <a:srgbClr val="232F3D"/>
              </a:solidFill>
              <a:latin typeface="Meiryo" panose="020B0604030504040204" pitchFamily="34" charset="-128"/>
              <a:ea typeface="Meiryo" panose="020B0604030504040204" pitchFamily="34" charset="-128"/>
            </a:endParaRPr>
          </a:p>
        </p:txBody>
      </p:sp>
      <p:sp>
        <p:nvSpPr>
          <p:cNvPr id="102" name="正方形/長方形 101">
            <a:extLst>
              <a:ext uri="{FF2B5EF4-FFF2-40B4-BE49-F238E27FC236}">
                <a16:creationId xmlns:a16="http://schemas.microsoft.com/office/drawing/2014/main" id="{4B5E55A1-0321-1748-83A1-E70211E4A8AD}"/>
              </a:ext>
            </a:extLst>
          </p:cNvPr>
          <p:cNvSpPr/>
          <p:nvPr/>
        </p:nvSpPr>
        <p:spPr>
          <a:xfrm>
            <a:off x="2198915" y="2433512"/>
            <a:ext cx="9544034" cy="432000"/>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363">
              <a:defRPr/>
            </a:pPr>
            <a:endParaRPr kumimoji="1" lang="ja-JP" altLang="en-US" sz="2667" dirty="0">
              <a:solidFill>
                <a:srgbClr val="232F3D"/>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5EE8C90-7A4B-4A4F-BF36-18248355D9B7}"/>
              </a:ext>
            </a:extLst>
          </p:cNvPr>
          <p:cNvSpPr>
            <a:spLocks noGrp="1"/>
          </p:cNvSpPr>
          <p:nvPr>
            <p:ph type="title"/>
          </p:nvPr>
        </p:nvSpPr>
        <p:spPr/>
        <p:txBody>
          <a:bodyPr/>
          <a:lstStyle/>
          <a:p>
            <a:r>
              <a:rPr lang="ja-JP" altLang="en-US"/>
              <a:t>ネットワークセキュリティ検討範囲</a:t>
            </a:r>
          </a:p>
        </p:txBody>
      </p:sp>
      <p:sp>
        <p:nvSpPr>
          <p:cNvPr id="3" name="テキスト ボックス 2">
            <a:extLst>
              <a:ext uri="{FF2B5EF4-FFF2-40B4-BE49-F238E27FC236}">
                <a16:creationId xmlns:a16="http://schemas.microsoft.com/office/drawing/2014/main" id="{087EEEFD-FF10-F11B-6133-A1501EFCC2EC}"/>
              </a:ext>
            </a:extLst>
          </p:cNvPr>
          <p:cNvSpPr txBox="1"/>
          <p:nvPr/>
        </p:nvSpPr>
        <p:spPr>
          <a:xfrm>
            <a:off x="10314152" y="1350049"/>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4" name="テキスト ボックス 3">
            <a:extLst>
              <a:ext uri="{FF2B5EF4-FFF2-40B4-BE49-F238E27FC236}">
                <a16:creationId xmlns:a16="http://schemas.microsoft.com/office/drawing/2014/main" id="{B96302B8-F106-1963-BE11-B7D30CD2B0B1}"/>
              </a:ext>
            </a:extLst>
          </p:cNvPr>
          <p:cNvSpPr txBox="1"/>
          <p:nvPr/>
        </p:nvSpPr>
        <p:spPr>
          <a:xfrm>
            <a:off x="10314152" y="1855388"/>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5" name="テキスト ボックス 4">
            <a:extLst>
              <a:ext uri="{FF2B5EF4-FFF2-40B4-BE49-F238E27FC236}">
                <a16:creationId xmlns:a16="http://schemas.microsoft.com/office/drawing/2014/main" id="{464FB26B-5F92-852F-2523-CE9231FADAD8}"/>
              </a:ext>
            </a:extLst>
          </p:cNvPr>
          <p:cNvSpPr txBox="1"/>
          <p:nvPr/>
        </p:nvSpPr>
        <p:spPr>
          <a:xfrm>
            <a:off x="10314152" y="2934587"/>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6" name="テキスト ボックス 5">
            <a:extLst>
              <a:ext uri="{FF2B5EF4-FFF2-40B4-BE49-F238E27FC236}">
                <a16:creationId xmlns:a16="http://schemas.microsoft.com/office/drawing/2014/main" id="{A0264F13-B17E-FFE3-CCC7-1B5B7A6E10D0}"/>
              </a:ext>
            </a:extLst>
          </p:cNvPr>
          <p:cNvSpPr txBox="1"/>
          <p:nvPr/>
        </p:nvSpPr>
        <p:spPr>
          <a:xfrm>
            <a:off x="10314152" y="3347119"/>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7" name="テキスト ボックス 6">
            <a:extLst>
              <a:ext uri="{FF2B5EF4-FFF2-40B4-BE49-F238E27FC236}">
                <a16:creationId xmlns:a16="http://schemas.microsoft.com/office/drawing/2014/main" id="{F83E4E5C-5AFD-936C-B994-32D3B21FB7DE}"/>
              </a:ext>
            </a:extLst>
          </p:cNvPr>
          <p:cNvSpPr txBox="1"/>
          <p:nvPr/>
        </p:nvSpPr>
        <p:spPr>
          <a:xfrm>
            <a:off x="10314152" y="5877748"/>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発見的統制</a:t>
            </a:r>
          </a:p>
        </p:txBody>
      </p:sp>
      <p:sp>
        <p:nvSpPr>
          <p:cNvPr id="8" name="テキスト ボックス 7">
            <a:extLst>
              <a:ext uri="{FF2B5EF4-FFF2-40B4-BE49-F238E27FC236}">
                <a16:creationId xmlns:a16="http://schemas.microsoft.com/office/drawing/2014/main" id="{D4ED5183-3446-FD92-6872-1084F1EE08EE}"/>
              </a:ext>
            </a:extLst>
          </p:cNvPr>
          <p:cNvSpPr txBox="1"/>
          <p:nvPr/>
        </p:nvSpPr>
        <p:spPr>
          <a:xfrm>
            <a:off x="10314152" y="6396185"/>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9" name="テキスト ボックス 8">
            <a:extLst>
              <a:ext uri="{FF2B5EF4-FFF2-40B4-BE49-F238E27FC236}">
                <a16:creationId xmlns:a16="http://schemas.microsoft.com/office/drawing/2014/main" id="{351C4656-9758-9462-D81B-C2596CD42005}"/>
              </a:ext>
            </a:extLst>
          </p:cNvPr>
          <p:cNvSpPr txBox="1"/>
          <p:nvPr/>
        </p:nvSpPr>
        <p:spPr>
          <a:xfrm>
            <a:off x="10314152" y="6147436"/>
            <a:ext cx="1574132" cy="246221"/>
          </a:xfrm>
          <a:prstGeom prst="rect">
            <a:avLst/>
          </a:prstGeom>
          <a:noFill/>
        </p:spPr>
        <p:txBody>
          <a:bodyPr wrap="square" rtlCol="0">
            <a:spAutoFit/>
          </a:bodyPr>
          <a:lstStyle/>
          <a:p>
            <a:pPr algn="l"/>
            <a:r>
              <a:rPr kumimoji="1" lang="ja-JP" altLang="en-US" sz="1000" b="1">
                <a:solidFill>
                  <a:schemeClr val="accent4">
                    <a:lumMod val="60000"/>
                    <a:lumOff val="4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p>
        </p:txBody>
      </p:sp>
      <p:sp>
        <p:nvSpPr>
          <p:cNvPr id="10" name="テキスト ボックス 9">
            <a:extLst>
              <a:ext uri="{FF2B5EF4-FFF2-40B4-BE49-F238E27FC236}">
                <a16:creationId xmlns:a16="http://schemas.microsoft.com/office/drawing/2014/main" id="{0907586F-2EB5-F36F-1DDC-E48B0AB010C0}"/>
              </a:ext>
            </a:extLst>
          </p:cNvPr>
          <p:cNvSpPr txBox="1"/>
          <p:nvPr/>
        </p:nvSpPr>
        <p:spPr>
          <a:xfrm>
            <a:off x="10291359" y="3834536"/>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1" name="テキスト ボックス 10">
            <a:extLst>
              <a:ext uri="{FF2B5EF4-FFF2-40B4-BE49-F238E27FC236}">
                <a16:creationId xmlns:a16="http://schemas.microsoft.com/office/drawing/2014/main" id="{9A99E53D-207C-BB29-7396-3EED8FBCABBB}"/>
              </a:ext>
            </a:extLst>
          </p:cNvPr>
          <p:cNvSpPr txBox="1"/>
          <p:nvPr/>
        </p:nvSpPr>
        <p:spPr>
          <a:xfrm>
            <a:off x="10291358" y="4232401"/>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2" name="テキスト ボックス 11">
            <a:extLst>
              <a:ext uri="{FF2B5EF4-FFF2-40B4-BE49-F238E27FC236}">
                <a16:creationId xmlns:a16="http://schemas.microsoft.com/office/drawing/2014/main" id="{330411D9-C106-A50D-1666-53275D74FF04}"/>
              </a:ext>
            </a:extLst>
          </p:cNvPr>
          <p:cNvSpPr txBox="1"/>
          <p:nvPr/>
        </p:nvSpPr>
        <p:spPr>
          <a:xfrm>
            <a:off x="10316388" y="4841605"/>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3" name="テキスト ボックス 12">
            <a:extLst>
              <a:ext uri="{FF2B5EF4-FFF2-40B4-BE49-F238E27FC236}">
                <a16:creationId xmlns:a16="http://schemas.microsoft.com/office/drawing/2014/main" id="{98EB8B22-6817-C638-674A-EA2E7BFD0996}"/>
              </a:ext>
            </a:extLst>
          </p:cNvPr>
          <p:cNvSpPr txBox="1"/>
          <p:nvPr/>
        </p:nvSpPr>
        <p:spPr>
          <a:xfrm>
            <a:off x="10320134" y="5368653"/>
            <a:ext cx="2000904" cy="246221"/>
          </a:xfrm>
          <a:prstGeom prst="rect">
            <a:avLst/>
          </a:prstGeom>
          <a:noFill/>
        </p:spPr>
        <p:txBody>
          <a:bodyPr wrap="square" rtlCol="0">
            <a:spAutoFit/>
          </a:bodyPr>
          <a:lstStyle/>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4" name="テキスト ボックス 13">
            <a:extLst>
              <a:ext uri="{FF2B5EF4-FFF2-40B4-BE49-F238E27FC236}">
                <a16:creationId xmlns:a16="http://schemas.microsoft.com/office/drawing/2014/main" id="{8660698F-8D00-A3C2-E213-6F2C6CC6DF49}"/>
              </a:ext>
            </a:extLst>
          </p:cNvPr>
          <p:cNvSpPr txBox="1"/>
          <p:nvPr/>
        </p:nvSpPr>
        <p:spPr>
          <a:xfrm>
            <a:off x="10291357" y="2560527"/>
            <a:ext cx="2000904" cy="400110"/>
          </a:xfrm>
          <a:prstGeom prst="rect">
            <a:avLst/>
          </a:prstGeom>
          <a:noFill/>
        </p:spPr>
        <p:txBody>
          <a:bodyPr wrap="square" rtlCol="0">
            <a:spAutoFit/>
          </a:bodyPr>
          <a:lstStyle/>
          <a:p>
            <a:pPr algn="l"/>
            <a:r>
              <a:rPr kumimoji="1" lang="ja-JP" altLang="en-US" sz="1000" b="1">
                <a:solidFill>
                  <a:schemeClr val="accent4">
                    <a:lumMod val="40000"/>
                    <a:lumOff val="60000"/>
                  </a:schemeClr>
                </a:solidFill>
                <a:latin typeface="Meiryo" panose="020B0604030504040204" pitchFamily="34" charset="-128"/>
                <a:ea typeface="Meiryo" panose="020B0604030504040204" pitchFamily="34" charset="-128"/>
                <a:cs typeface="Amazon Ember" panose="020B0603020204020204" pitchFamily="34" charset="0"/>
              </a:rPr>
              <a:t>ネットワーク設計</a:t>
            </a:r>
            <a:endParaRPr kumimoji="1" lang="en-US" altLang="ja-JP" sz="1000" b="1">
              <a:solidFill>
                <a:schemeClr val="accent4">
                  <a:lumMod val="40000"/>
                  <a:lumOff val="60000"/>
                </a:schemeClr>
              </a:solidFill>
              <a:latin typeface="Meiryo" panose="020B0604030504040204" pitchFamily="34" charset="-128"/>
              <a:ea typeface="Meiryo" panose="020B0604030504040204" pitchFamily="34" charset="-128"/>
              <a:cs typeface="Amazon Ember" panose="020B0603020204020204" pitchFamily="34" charset="0"/>
            </a:endParaRPr>
          </a:p>
          <a:p>
            <a:pPr algn="l"/>
            <a:r>
              <a:rPr kumimoji="1" lang="ja-JP" altLang="en-US" sz="1000" b="1">
                <a:solidFill>
                  <a:srgbClr val="FF0000"/>
                </a:solidFill>
                <a:latin typeface="Meiryo" panose="020B0604030504040204" pitchFamily="34" charset="-128"/>
                <a:ea typeface="Meiryo" panose="020B0604030504040204" pitchFamily="34" charset="-128"/>
                <a:cs typeface="Amazon Ember" panose="020B0603020204020204" pitchFamily="34" charset="0"/>
              </a:rPr>
              <a:t>インフラストラクチャ保護</a:t>
            </a:r>
          </a:p>
        </p:txBody>
      </p:sp>
      <p:sp>
        <p:nvSpPr>
          <p:cNvPr id="15" name="テキスト ボックス 14">
            <a:extLst>
              <a:ext uri="{FF2B5EF4-FFF2-40B4-BE49-F238E27FC236}">
                <a16:creationId xmlns:a16="http://schemas.microsoft.com/office/drawing/2014/main" id="{47318825-0E1C-6F93-39B9-929283F03F0B}"/>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7413351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17">
            <a:extLst>
              <a:ext uri="{FF2B5EF4-FFF2-40B4-BE49-F238E27FC236}">
                <a16:creationId xmlns:a16="http://schemas.microsoft.com/office/drawing/2014/main" id="{8C1B0531-2CCA-1143-862F-48D7160F1D2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53076" y="4079897"/>
            <a:ext cx="497624" cy="49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9">
            <a:extLst>
              <a:ext uri="{FF2B5EF4-FFF2-40B4-BE49-F238E27FC236}">
                <a16:creationId xmlns:a16="http://schemas.microsoft.com/office/drawing/2014/main" id="{B1070423-D793-BC44-9B35-5FF87FA41AB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01383" y="4123711"/>
            <a:ext cx="497625" cy="4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テキスト ボックス 19"/>
          <p:cNvSpPr txBox="1"/>
          <p:nvPr/>
        </p:nvSpPr>
        <p:spPr>
          <a:xfrm>
            <a:off x="2979119" y="5879043"/>
            <a:ext cx="1105393" cy="502573"/>
          </a:xfrm>
          <a:prstGeom prst="rect">
            <a:avLst/>
          </a:prstGeom>
          <a:noFill/>
        </p:spPr>
        <p:txBody>
          <a:bodyPr wrap="square" rtlCol="0">
            <a:spAutoFit/>
          </a:bodyPr>
          <a:lstStyle/>
          <a:p>
            <a:pPr defTabSz="914363">
              <a:defRPr/>
            </a:pPr>
            <a:r>
              <a:rPr kumimoji="1" lang="en-US"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API</a:t>
            </a: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/GUI</a:t>
            </a:r>
            <a:r>
              <a:rPr kumimoji="1" lang="ja-JP" altLang="en-US" sz="1333">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で</a:t>
            </a:r>
            <a:endParaRPr kumimoji="1" lang="en-US" altLang="ja-JP"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kumimoji="1" lang="ja-JP" altLang="en-US" sz="1333">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設定変更</a:t>
            </a:r>
            <a:endParaRPr kumimoji="1" lang="en-US" sz="1333"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1" name="テキスト ボックス 20"/>
          <p:cNvSpPr txBox="1"/>
          <p:nvPr/>
        </p:nvSpPr>
        <p:spPr>
          <a:xfrm>
            <a:off x="688261" y="6034153"/>
            <a:ext cx="1486213" cy="271934"/>
          </a:xfrm>
          <a:prstGeom prst="rect">
            <a:avLst/>
          </a:prstGeom>
          <a:noFill/>
        </p:spPr>
        <p:txBody>
          <a:bodyPr wrap="square" rtlCol="0">
            <a:spAutoFit/>
          </a:bodyPr>
          <a:lstStyle/>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悪意のあるユーザ</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2" name="テキスト ボックス 21"/>
          <p:cNvSpPr txBox="1"/>
          <p:nvPr/>
        </p:nvSpPr>
        <p:spPr>
          <a:xfrm>
            <a:off x="2131343" y="6097777"/>
            <a:ext cx="654208" cy="271934"/>
          </a:xfrm>
          <a:prstGeom prst="rect">
            <a:avLst/>
          </a:prstGeom>
          <a:noFill/>
        </p:spPr>
        <p:txBody>
          <a:bodyPr wrap="square" rtlCol="0">
            <a:spAutoFit/>
          </a:bodyPr>
          <a:lstStyle/>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管理者</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3" name="テキスト ボックス 22"/>
          <p:cNvSpPr txBox="1"/>
          <p:nvPr/>
        </p:nvSpPr>
        <p:spPr>
          <a:xfrm>
            <a:off x="881664" y="4638686"/>
            <a:ext cx="1302723" cy="271934"/>
          </a:xfrm>
          <a:prstGeom prst="rect">
            <a:avLst/>
          </a:prstGeom>
          <a:noFill/>
        </p:spPr>
        <p:txBody>
          <a:bodyPr wrap="square" rtlCol="0">
            <a:spAutoFit/>
          </a:bodyPr>
          <a:lstStyle/>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通常のユーザ</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4" name="テキスト ボックス 23"/>
          <p:cNvSpPr txBox="1"/>
          <p:nvPr/>
        </p:nvSpPr>
        <p:spPr>
          <a:xfrm>
            <a:off x="154787" y="3251640"/>
            <a:ext cx="3026866" cy="451534"/>
          </a:xfrm>
          <a:prstGeom prst="rect">
            <a:avLst/>
          </a:prstGeom>
          <a:noFill/>
        </p:spPr>
        <p:txBody>
          <a:bodyPr wrap="square" rtlCol="0">
            <a:spAutoFit/>
          </a:bodyPr>
          <a:lstStyle/>
          <a:p>
            <a:pPr defTabSz="914363">
              <a:defRPr/>
            </a:pPr>
            <a:r>
              <a:rPr kumimoji="1" lang="en-US" altLang="ja-JP"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IP/query/SQL</a:t>
            </a: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インジェクションの</a:t>
            </a:r>
            <a:endParaRPr kumimoji="1" lang="en-US" altLang="ja-JP"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kumimoji="1" lang="ja-JP" alt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組み合わせでサイトを守る</a:t>
            </a:r>
            <a:endParaRPr kumimoji="1" lang="en-US" sz="1167"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6" name="正方形/長方形 12"/>
          <p:cNvSpPr/>
          <p:nvPr/>
        </p:nvSpPr>
        <p:spPr>
          <a:xfrm>
            <a:off x="1021690" y="801198"/>
            <a:ext cx="4672913" cy="373349"/>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en-US" altLang="ja-JP" sz="2000" b="1" dirty="0">
                <a:gradFill>
                  <a:gsLst>
                    <a:gs pos="0">
                      <a:srgbClr val="FAFAFA"/>
                    </a:gs>
                    <a:gs pos="100000">
                      <a:srgbClr val="FAFAFA"/>
                    </a:gs>
                  </a:gsLst>
                  <a:lin ang="5400000" scaled="1"/>
                </a:gradFill>
                <a:latin typeface="Meiryo" panose="020B0604030504040204" pitchFamily="34" charset="-128"/>
                <a:ea typeface="Meiryo" panose="020B0604030504040204" pitchFamily="34" charset="-128"/>
              </a:rPr>
              <a:t>AWS WAF</a:t>
            </a:r>
          </a:p>
        </p:txBody>
      </p:sp>
      <p:sp>
        <p:nvSpPr>
          <p:cNvPr id="27" name="正方形/長方形 12"/>
          <p:cNvSpPr/>
          <p:nvPr/>
        </p:nvSpPr>
        <p:spPr>
          <a:xfrm>
            <a:off x="6602101" y="801198"/>
            <a:ext cx="4728038" cy="373349"/>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en-US" altLang="ja-JP" sz="20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Marketplace WAFs (3</a:t>
            </a:r>
            <a:r>
              <a:rPr kumimoji="1" lang="en-US" altLang="ja-JP" sz="2000" b="1" baseline="30000"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rd</a:t>
            </a:r>
            <a:r>
              <a:rPr kumimoji="1" lang="en-US" altLang="ja-JP" sz="20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 Party)</a:t>
            </a:r>
            <a:r>
              <a:rPr kumimoji="1" lang="en-US" altLang="ja-JP" sz="2000" b="1" baseline="30000"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rPr>
              <a:t>※</a:t>
            </a:r>
            <a:endParaRPr kumimoji="1" lang="ja-JP" altLang="en-US" sz="2000" b="1" baseline="30000"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endParaRPr>
          </a:p>
        </p:txBody>
      </p:sp>
      <p:sp>
        <p:nvSpPr>
          <p:cNvPr id="28" name="正方形/長方形 27"/>
          <p:cNvSpPr/>
          <p:nvPr/>
        </p:nvSpPr>
        <p:spPr>
          <a:xfrm>
            <a:off x="6823416" y="5862042"/>
            <a:ext cx="5107327" cy="323165"/>
          </a:xfrm>
          <a:prstGeom prst="rect">
            <a:avLst/>
          </a:prstGeom>
        </p:spPr>
        <p:txBody>
          <a:bodyPr wrap="square">
            <a:spAutoFit/>
          </a:bodyPr>
          <a:lstStyle/>
          <a:p>
            <a:pPr algn="ctr" defTabSz="914363">
              <a:defRPr/>
            </a:pP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詳細な構成は </a:t>
            </a: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3rd Party WAF</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の提供元にご確認下さい</a:t>
            </a:r>
            <a:endParaRPr kumimoji="1" lang="ja-JP" altLang="en-US" sz="1667"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29" name="正方形/長方形 28">
            <a:extLst>
              <a:ext uri="{FF2B5EF4-FFF2-40B4-BE49-F238E27FC236}">
                <a16:creationId xmlns:a16="http://schemas.microsoft.com/office/drawing/2014/main" id="{E09CF732-997B-9844-B527-0EEACD163B41}"/>
              </a:ext>
            </a:extLst>
          </p:cNvPr>
          <p:cNvSpPr/>
          <p:nvPr/>
        </p:nvSpPr>
        <p:spPr>
          <a:xfrm>
            <a:off x="2458447" y="3281311"/>
            <a:ext cx="1668586" cy="389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defTabSz="914363">
              <a:defRPr/>
            </a:pPr>
            <a:r>
              <a:rPr kumimoji="1" lang="en-US" altLang="ja-JP" sz="1167" dirty="0">
                <a:solidFill>
                  <a:srgbClr val="535B63"/>
                </a:solidFill>
                <a:latin typeface="Meiryo" panose="020B0604030504040204" pitchFamily="34" charset="-128"/>
                <a:ea typeface="Meiryo" panose="020B0604030504040204" pitchFamily="34" charset="-128"/>
              </a:rPr>
              <a:t>VPC</a:t>
            </a:r>
            <a:r>
              <a:rPr kumimoji="1" lang="ja-JP" altLang="en-US" sz="1167">
                <a:solidFill>
                  <a:srgbClr val="535B63"/>
                </a:solidFill>
                <a:latin typeface="Meiryo" panose="020B0604030504040204" pitchFamily="34" charset="-128"/>
                <a:ea typeface="Meiryo" panose="020B0604030504040204" pitchFamily="34" charset="-128"/>
              </a:rPr>
              <a:t>外で脅威から保護</a:t>
            </a:r>
            <a:endParaRPr kumimoji="1" lang="ja-JP" altLang="en-US" sz="1167" dirty="0">
              <a:solidFill>
                <a:srgbClr val="535B63"/>
              </a:solidFill>
              <a:latin typeface="Meiryo" panose="020B0604030504040204" pitchFamily="34" charset="-128"/>
              <a:ea typeface="Meiryo" panose="020B0604030504040204" pitchFamily="34" charset="-128"/>
            </a:endParaRPr>
          </a:p>
        </p:txBody>
      </p:sp>
      <p:pic>
        <p:nvPicPr>
          <p:cNvPr id="30" name="Graphic 8">
            <a:extLst>
              <a:ext uri="{FF2B5EF4-FFF2-40B4-BE49-F238E27FC236}">
                <a16:creationId xmlns:a16="http://schemas.microsoft.com/office/drawing/2014/main" id="{7B87D4AB-E015-3849-A6A0-6A68E4C1EA4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804330" y="5615283"/>
            <a:ext cx="497625" cy="4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Graphic 8">
            <a:extLst>
              <a:ext uri="{FF2B5EF4-FFF2-40B4-BE49-F238E27FC236}">
                <a16:creationId xmlns:a16="http://schemas.microsoft.com/office/drawing/2014/main" id="{E403BC9F-E7FB-7043-A8ED-4B73CE5AA6B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802761" y="4294199"/>
            <a:ext cx="497625" cy="49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フリーフォーム 32"/>
          <p:cNvSpPr/>
          <p:nvPr/>
        </p:nvSpPr>
        <p:spPr>
          <a:xfrm>
            <a:off x="1376543" y="4760199"/>
            <a:ext cx="1627647" cy="911123"/>
          </a:xfrm>
          <a:custGeom>
            <a:avLst/>
            <a:gdLst>
              <a:gd name="connsiteX0" fmla="*/ 0 w 1220735"/>
              <a:gd name="connsiteY0" fmla="*/ 286038 h 397798"/>
              <a:gd name="connsiteX1" fmla="*/ 1219200 w 1220735"/>
              <a:gd name="connsiteY1" fmla="*/ 1558 h 397798"/>
              <a:gd name="connsiteX2" fmla="*/ 274320 w 1220735"/>
              <a:gd name="connsiteY2" fmla="*/ 397798 h 397798"/>
              <a:gd name="connsiteX3" fmla="*/ 274320 w 1220735"/>
              <a:gd name="connsiteY3" fmla="*/ 397798 h 397798"/>
            </a:gdLst>
            <a:ahLst/>
            <a:cxnLst>
              <a:cxn ang="0">
                <a:pos x="connsiteX0" y="connsiteY0"/>
              </a:cxn>
              <a:cxn ang="0">
                <a:pos x="connsiteX1" y="connsiteY1"/>
              </a:cxn>
              <a:cxn ang="0">
                <a:pos x="connsiteX2" y="connsiteY2"/>
              </a:cxn>
              <a:cxn ang="0">
                <a:pos x="connsiteX3" y="connsiteY3"/>
              </a:cxn>
            </a:cxnLst>
            <a:rect l="l" t="t" r="r" b="b"/>
            <a:pathLst>
              <a:path w="1220735" h="397798">
                <a:moveTo>
                  <a:pt x="0" y="286038"/>
                </a:moveTo>
                <a:cubicBezTo>
                  <a:pt x="586740" y="134484"/>
                  <a:pt x="1173480" y="-17069"/>
                  <a:pt x="1219200" y="1558"/>
                </a:cubicBezTo>
                <a:cubicBezTo>
                  <a:pt x="1264920" y="20185"/>
                  <a:pt x="274320" y="397798"/>
                  <a:pt x="274320" y="397798"/>
                </a:cubicBezTo>
                <a:lnTo>
                  <a:pt x="274320" y="397798"/>
                </a:lnTo>
              </a:path>
            </a:pathLst>
          </a:custGeom>
          <a:ln w="19050">
            <a:tailEnd type="arrow"/>
          </a:ln>
          <a:effectLst/>
        </p:spPr>
        <p:style>
          <a:lnRef idx="3">
            <a:schemeClr val="accent6"/>
          </a:lnRef>
          <a:fillRef idx="0">
            <a:schemeClr val="accent6"/>
          </a:fillRef>
          <a:effectRef idx="2">
            <a:schemeClr val="accent6"/>
          </a:effectRef>
          <a:fontRef idx="minor">
            <a:schemeClr val="tx1"/>
          </a:fontRef>
        </p:style>
        <p:txBody>
          <a:bodyPr rtlCol="0" anchor="ctr"/>
          <a:lstStyle/>
          <a:p>
            <a:pPr algn="ctr" defTabSz="914363">
              <a:defRPr/>
            </a:pPr>
            <a:endParaRPr kumimoji="1" lang="en-US" sz="1333">
              <a:solidFill>
                <a:srgbClr val="232F3D"/>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34" name="曲線コネクタ 33"/>
          <p:cNvCxnSpPr>
            <a:cxnSpLocks/>
            <a:endCxn id="30" idx="1"/>
          </p:cNvCxnSpPr>
          <p:nvPr/>
        </p:nvCxnSpPr>
        <p:spPr>
          <a:xfrm>
            <a:off x="1661577" y="4429884"/>
            <a:ext cx="3142753" cy="1434212"/>
          </a:xfrm>
          <a:prstGeom prst="curvedConnector3">
            <a:avLst>
              <a:gd name="adj1" fmla="val 50000"/>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曲線コネクタ 34"/>
          <p:cNvCxnSpPr>
            <a:cxnSpLocks/>
            <a:stCxn id="84" idx="0"/>
          </p:cNvCxnSpPr>
          <p:nvPr/>
        </p:nvCxnSpPr>
        <p:spPr>
          <a:xfrm rot="5400000" flipH="1" flipV="1">
            <a:off x="2441733" y="4825795"/>
            <a:ext cx="731820" cy="604786"/>
          </a:xfrm>
          <a:prstGeom prst="curvedConnector3">
            <a:avLst>
              <a:gd name="adj1" fmla="val 50000"/>
            </a:avLst>
          </a:prstGeom>
          <a:ln>
            <a:solidFill>
              <a:schemeClr val="accent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36" name="Rectangle 6">
            <a:extLst>
              <a:ext uri="{FF2B5EF4-FFF2-40B4-BE49-F238E27FC236}">
                <a16:creationId xmlns:a16="http://schemas.microsoft.com/office/drawing/2014/main" id="{97C0066E-F4FA-724A-BA13-F067332C4B29}"/>
              </a:ext>
            </a:extLst>
          </p:cNvPr>
          <p:cNvSpPr/>
          <p:nvPr/>
        </p:nvSpPr>
        <p:spPr>
          <a:xfrm>
            <a:off x="4247942" y="3325918"/>
            <a:ext cx="1565480" cy="183842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360000" tIns="48000"/>
          <a:lstStyle/>
          <a:p>
            <a:pPr defTabSz="914363">
              <a:defRPr/>
            </a:pPr>
            <a:r>
              <a:rPr kumimoji="1" lang="en-US" sz="1167" dirty="0">
                <a:ln w="0"/>
                <a:solidFill>
                  <a:srgbClr val="1E8900"/>
                </a:solidFill>
                <a:latin typeface="Meiryo" panose="020B0604030504040204" pitchFamily="34" charset="-128"/>
                <a:ea typeface="Meiryo" panose="020B0604030504040204" pitchFamily="34" charset="-128"/>
                <a:cs typeface="Arial" panose="020B0604020202020204" pitchFamily="34" charset="0"/>
              </a:rPr>
              <a:t>VPC</a:t>
            </a:r>
          </a:p>
        </p:txBody>
      </p:sp>
      <p:pic>
        <p:nvPicPr>
          <p:cNvPr id="37" name="Graphic 28">
            <a:extLst>
              <a:ext uri="{FF2B5EF4-FFF2-40B4-BE49-F238E27FC236}">
                <a16:creationId xmlns:a16="http://schemas.microsoft.com/office/drawing/2014/main" id="{897D4D09-5202-F044-B2C3-1B40B989B10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247942" y="3325919"/>
            <a:ext cx="287458" cy="28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Graphic 60">
            <a:extLst>
              <a:ext uri="{FF2B5EF4-FFF2-40B4-BE49-F238E27FC236}">
                <a16:creationId xmlns:a16="http://schemas.microsoft.com/office/drawing/2014/main" id="{8684597F-E37A-E24F-9D51-DEA92D16237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52486" y="3732637"/>
            <a:ext cx="497624" cy="49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Graphic 60">
            <a:extLst>
              <a:ext uri="{FF2B5EF4-FFF2-40B4-BE49-F238E27FC236}">
                <a16:creationId xmlns:a16="http://schemas.microsoft.com/office/drawing/2014/main" id="{6C8EE941-4711-AB41-A7E0-382E5535247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071632" y="4356367"/>
            <a:ext cx="497624" cy="497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30">
            <a:extLst>
              <a:ext uri="{FF2B5EF4-FFF2-40B4-BE49-F238E27FC236}">
                <a16:creationId xmlns:a16="http://schemas.microsoft.com/office/drawing/2014/main" id="{6F84043C-EE76-3E45-A897-763E768A9226}"/>
              </a:ext>
            </a:extLst>
          </p:cNvPr>
          <p:cNvSpPr/>
          <p:nvPr/>
        </p:nvSpPr>
        <p:spPr>
          <a:xfrm>
            <a:off x="4363609" y="3683040"/>
            <a:ext cx="1328258" cy="1249344"/>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defTabSz="914363">
              <a:defRPr/>
            </a:pPr>
            <a:endParaRPr kumimoji="1" lang="en-US" sz="1167" dirty="0">
              <a:solidFill>
                <a:srgbClr val="DF3312"/>
              </a:solidFill>
              <a:latin typeface="Meiryo" panose="020B0604030504040204" pitchFamily="34" charset="-128"/>
              <a:ea typeface="Meiryo" panose="020B0604030504040204" pitchFamily="34" charset="-128"/>
              <a:cs typeface="Arial" panose="020B0604020202020204" pitchFamily="34" charset="0"/>
            </a:endParaRPr>
          </a:p>
        </p:txBody>
      </p:sp>
      <p:sp>
        <p:nvSpPr>
          <p:cNvPr id="42" name="Rectangle 6">
            <a:extLst>
              <a:ext uri="{FF2B5EF4-FFF2-40B4-BE49-F238E27FC236}">
                <a16:creationId xmlns:a16="http://schemas.microsoft.com/office/drawing/2014/main" id="{BCBA4F57-AB42-3444-9F35-583318FD154C}"/>
              </a:ext>
            </a:extLst>
          </p:cNvPr>
          <p:cNvSpPr/>
          <p:nvPr/>
        </p:nvSpPr>
        <p:spPr>
          <a:xfrm>
            <a:off x="7459543" y="3268545"/>
            <a:ext cx="3993835" cy="244479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360000" tIns="48000"/>
          <a:lstStyle/>
          <a:p>
            <a:pPr defTabSz="914363">
              <a:defRPr/>
            </a:pPr>
            <a:r>
              <a:rPr kumimoji="1" lang="en-US" sz="1167" dirty="0">
                <a:ln w="0"/>
                <a:solidFill>
                  <a:srgbClr val="1E8900"/>
                </a:solidFill>
                <a:latin typeface="Meiryo" panose="020B0604030504040204" pitchFamily="34" charset="-128"/>
                <a:ea typeface="Meiryo" panose="020B0604030504040204" pitchFamily="34" charset="-128"/>
                <a:cs typeface="Arial" panose="020B0604020202020204" pitchFamily="34" charset="0"/>
              </a:rPr>
              <a:t>VPC</a:t>
            </a:r>
          </a:p>
        </p:txBody>
      </p:sp>
      <p:pic>
        <p:nvPicPr>
          <p:cNvPr id="43" name="Graphic 28">
            <a:extLst>
              <a:ext uri="{FF2B5EF4-FFF2-40B4-BE49-F238E27FC236}">
                <a16:creationId xmlns:a16="http://schemas.microsoft.com/office/drawing/2014/main" id="{C88ADA99-BC5A-7B43-9980-8D50FD692E4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459543" y="3268545"/>
            <a:ext cx="287458" cy="287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17">
            <a:extLst>
              <a:ext uri="{FF2B5EF4-FFF2-40B4-BE49-F238E27FC236}">
                <a16:creationId xmlns:a16="http://schemas.microsoft.com/office/drawing/2014/main" id="{E0C17DFD-51EE-3346-92AF-8FBE4632E151}"/>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747003" y="3612951"/>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7">
            <a:extLst>
              <a:ext uri="{FF2B5EF4-FFF2-40B4-BE49-F238E27FC236}">
                <a16:creationId xmlns:a16="http://schemas.microsoft.com/office/drawing/2014/main" id="{65AE0002-292F-CD47-B1E4-05C83AEBE67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728473" y="4330716"/>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7">
            <a:extLst>
              <a:ext uri="{FF2B5EF4-FFF2-40B4-BE49-F238E27FC236}">
                <a16:creationId xmlns:a16="http://schemas.microsoft.com/office/drawing/2014/main" id="{2D1E95B2-0F8B-B247-81B7-07EF220ED4C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728472" y="5018354"/>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60">
            <a:extLst>
              <a:ext uri="{FF2B5EF4-FFF2-40B4-BE49-F238E27FC236}">
                <a16:creationId xmlns:a16="http://schemas.microsoft.com/office/drawing/2014/main" id="{1ACDF32F-128D-6643-8AEC-2B38BEBBDCF2}"/>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824086" y="4031622"/>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テキスト ボックス 47">
            <a:extLst>
              <a:ext uri="{FF2B5EF4-FFF2-40B4-BE49-F238E27FC236}">
                <a16:creationId xmlns:a16="http://schemas.microsoft.com/office/drawing/2014/main" id="{488D2CEB-13A9-E347-8152-A6B6D627FAAE}"/>
              </a:ext>
            </a:extLst>
          </p:cNvPr>
          <p:cNvSpPr txBox="1"/>
          <p:nvPr/>
        </p:nvSpPr>
        <p:spPr>
          <a:xfrm>
            <a:off x="7611870" y="3934198"/>
            <a:ext cx="663962" cy="36933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ELB1</a:t>
            </a:r>
          </a:p>
        </p:txBody>
      </p:sp>
      <p:sp>
        <p:nvSpPr>
          <p:cNvPr id="49" name="テキスト ボックス 48">
            <a:extLst>
              <a:ext uri="{FF2B5EF4-FFF2-40B4-BE49-F238E27FC236}">
                <a16:creationId xmlns:a16="http://schemas.microsoft.com/office/drawing/2014/main" id="{E6BB32E1-6416-1F41-930B-4AE2EC4B09DE}"/>
              </a:ext>
            </a:extLst>
          </p:cNvPr>
          <p:cNvSpPr txBox="1"/>
          <p:nvPr/>
        </p:nvSpPr>
        <p:spPr>
          <a:xfrm>
            <a:off x="7610072" y="4655285"/>
            <a:ext cx="663962" cy="36933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ELB2</a:t>
            </a:r>
          </a:p>
        </p:txBody>
      </p:sp>
      <p:sp>
        <p:nvSpPr>
          <p:cNvPr id="50" name="テキスト ボックス 49">
            <a:extLst>
              <a:ext uri="{FF2B5EF4-FFF2-40B4-BE49-F238E27FC236}">
                <a16:creationId xmlns:a16="http://schemas.microsoft.com/office/drawing/2014/main" id="{1007C03E-C37A-6F41-9A7D-D32CC96D9116}"/>
              </a:ext>
            </a:extLst>
          </p:cNvPr>
          <p:cNvSpPr txBox="1"/>
          <p:nvPr/>
        </p:nvSpPr>
        <p:spPr>
          <a:xfrm>
            <a:off x="7619064" y="5344005"/>
            <a:ext cx="663962" cy="36933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ELB3</a:t>
            </a:r>
          </a:p>
        </p:txBody>
      </p:sp>
      <p:sp>
        <p:nvSpPr>
          <p:cNvPr id="51" name="テキスト ボックス 50">
            <a:extLst>
              <a:ext uri="{FF2B5EF4-FFF2-40B4-BE49-F238E27FC236}">
                <a16:creationId xmlns:a16="http://schemas.microsoft.com/office/drawing/2014/main" id="{1634C0A2-CCD1-9146-B3C4-3D8FB25DCE61}"/>
              </a:ext>
            </a:extLst>
          </p:cNvPr>
          <p:cNvSpPr txBox="1"/>
          <p:nvPr/>
        </p:nvSpPr>
        <p:spPr>
          <a:xfrm>
            <a:off x="8655393" y="4355099"/>
            <a:ext cx="775125" cy="26535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WAF on EC2</a:t>
            </a:r>
          </a:p>
        </p:txBody>
      </p:sp>
      <p:sp>
        <p:nvSpPr>
          <p:cNvPr id="52" name="Rectangle 12">
            <a:extLst>
              <a:ext uri="{FF2B5EF4-FFF2-40B4-BE49-F238E27FC236}">
                <a16:creationId xmlns:a16="http://schemas.microsoft.com/office/drawing/2014/main" id="{5673F6B5-DE9E-6142-94E5-96D79602E8FD}"/>
              </a:ext>
            </a:extLst>
          </p:cNvPr>
          <p:cNvSpPr/>
          <p:nvPr/>
        </p:nvSpPr>
        <p:spPr>
          <a:xfrm>
            <a:off x="8596768" y="3509141"/>
            <a:ext cx="913913" cy="1857987"/>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21920"/>
          <a:lstStyle/>
          <a:p>
            <a:pPr algn="ctr" defTabSz="914363">
              <a:defRPr/>
            </a:pPr>
            <a:endParaRPr kumimoji="1" lang="en-US" sz="833" dirty="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pic>
        <p:nvPicPr>
          <p:cNvPr id="53" name="Graphic 18">
            <a:extLst>
              <a:ext uri="{FF2B5EF4-FFF2-40B4-BE49-F238E27FC236}">
                <a16:creationId xmlns:a16="http://schemas.microsoft.com/office/drawing/2014/main" id="{1AB9F4A5-415B-E741-9F51-31635A3AFB36}"/>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872695" y="3498351"/>
            <a:ext cx="287460" cy="2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60">
            <a:extLst>
              <a:ext uri="{FF2B5EF4-FFF2-40B4-BE49-F238E27FC236}">
                <a16:creationId xmlns:a16="http://schemas.microsoft.com/office/drawing/2014/main" id="{170E0657-91DA-534C-8B64-6C94F752FB5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822290" y="4720342"/>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テキスト ボックス 54">
            <a:extLst>
              <a:ext uri="{FF2B5EF4-FFF2-40B4-BE49-F238E27FC236}">
                <a16:creationId xmlns:a16="http://schemas.microsoft.com/office/drawing/2014/main" id="{F4684BAE-4050-7145-8F59-545EE3F748D8}"/>
              </a:ext>
            </a:extLst>
          </p:cNvPr>
          <p:cNvSpPr txBox="1"/>
          <p:nvPr/>
        </p:nvSpPr>
        <p:spPr>
          <a:xfrm>
            <a:off x="8653596" y="5043819"/>
            <a:ext cx="775125" cy="265352"/>
          </a:xfrm>
          <a:prstGeom prst="rect">
            <a:avLst/>
          </a:prstGeom>
          <a:noFill/>
        </p:spPr>
        <p:txBody>
          <a:bodyPr wrap="none" rtlCol="0">
            <a:noAutofit/>
          </a:bodyPr>
          <a:lstStyle/>
          <a:p>
            <a:pPr algn="ctr" defTabSz="914363">
              <a:defRPr/>
            </a:pP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WAF on EC2</a:t>
            </a:r>
          </a:p>
        </p:txBody>
      </p:sp>
      <p:sp>
        <p:nvSpPr>
          <p:cNvPr id="56" name="Rectangle 10">
            <a:extLst>
              <a:ext uri="{FF2B5EF4-FFF2-40B4-BE49-F238E27FC236}">
                <a16:creationId xmlns:a16="http://schemas.microsoft.com/office/drawing/2014/main" id="{E832FA9D-3260-8742-A600-544A913A74BC}"/>
              </a:ext>
            </a:extLst>
          </p:cNvPr>
          <p:cNvSpPr/>
          <p:nvPr/>
        </p:nvSpPr>
        <p:spPr>
          <a:xfrm>
            <a:off x="8401198" y="3830384"/>
            <a:ext cx="2865087" cy="725160"/>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0000" tIns="48000" rIns="48000"/>
          <a:lstStyle/>
          <a:p>
            <a:pPr algn="r" defTabSz="914363">
              <a:defRPr/>
            </a:pPr>
            <a:r>
              <a:rPr kumimoji="1" lang="en-US" sz="833" dirty="0">
                <a:solidFill>
                  <a:srgbClr val="5B9CD5"/>
                </a:solidFill>
                <a:latin typeface="Meiryo" panose="020B0604030504040204" pitchFamily="34" charset="-128"/>
                <a:ea typeface="Meiryo" panose="020B0604030504040204" pitchFamily="34" charset="-128"/>
                <a:cs typeface="Arial" panose="020B0604020202020204" pitchFamily="34" charset="0"/>
              </a:rPr>
              <a:t>Availability Zone1</a:t>
            </a:r>
          </a:p>
        </p:txBody>
      </p:sp>
      <p:sp>
        <p:nvSpPr>
          <p:cNvPr id="57" name="Rectangle 10">
            <a:extLst>
              <a:ext uri="{FF2B5EF4-FFF2-40B4-BE49-F238E27FC236}">
                <a16:creationId xmlns:a16="http://schemas.microsoft.com/office/drawing/2014/main" id="{F2E6CA7A-27F0-EF44-95AD-E1996236E17B}"/>
              </a:ext>
            </a:extLst>
          </p:cNvPr>
          <p:cNvSpPr/>
          <p:nvPr/>
        </p:nvSpPr>
        <p:spPr>
          <a:xfrm>
            <a:off x="8401198" y="4662976"/>
            <a:ext cx="2865087" cy="704151"/>
          </a:xfrm>
          <a:prstGeom prst="rect">
            <a:avLst/>
          </a:prstGeom>
          <a:noFill/>
          <a:ln w="12700">
            <a:solidFill>
              <a:srgbClr val="5B9CD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0000" tIns="48000" rIns="48000"/>
          <a:lstStyle/>
          <a:p>
            <a:pPr algn="r" defTabSz="914363">
              <a:defRPr/>
            </a:pPr>
            <a:r>
              <a:rPr kumimoji="1" lang="en-US" sz="833" dirty="0">
                <a:solidFill>
                  <a:srgbClr val="5B9CD5"/>
                </a:solidFill>
                <a:latin typeface="Meiryo" panose="020B0604030504040204" pitchFamily="34" charset="-128"/>
                <a:ea typeface="Meiryo" panose="020B0604030504040204" pitchFamily="34" charset="-128"/>
                <a:cs typeface="Arial" panose="020B0604020202020204" pitchFamily="34" charset="0"/>
              </a:rPr>
              <a:t>Availability Zone2</a:t>
            </a:r>
          </a:p>
        </p:txBody>
      </p:sp>
      <p:pic>
        <p:nvPicPr>
          <p:cNvPr id="58" name="Graphic 17">
            <a:extLst>
              <a:ext uri="{FF2B5EF4-FFF2-40B4-BE49-F238E27FC236}">
                <a16:creationId xmlns:a16="http://schemas.microsoft.com/office/drawing/2014/main" id="{755E744D-0140-E741-BFD5-C2142187485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9696801" y="4394201"/>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60">
            <a:extLst>
              <a:ext uri="{FF2B5EF4-FFF2-40B4-BE49-F238E27FC236}">
                <a16:creationId xmlns:a16="http://schemas.microsoft.com/office/drawing/2014/main" id="{EDAAD467-8666-8442-9074-859EFEC232D1}"/>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573924" y="4028814"/>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テキスト ボックス 59">
            <a:extLst>
              <a:ext uri="{FF2B5EF4-FFF2-40B4-BE49-F238E27FC236}">
                <a16:creationId xmlns:a16="http://schemas.microsoft.com/office/drawing/2014/main" id="{61C5A02A-E863-C84C-AE03-4E6B0ACA5418}"/>
              </a:ext>
            </a:extLst>
          </p:cNvPr>
          <p:cNvSpPr txBox="1"/>
          <p:nvPr/>
        </p:nvSpPr>
        <p:spPr>
          <a:xfrm>
            <a:off x="10297337" y="4352292"/>
            <a:ext cx="947575" cy="265352"/>
          </a:xfrm>
          <a:prstGeom prst="rect">
            <a:avLst/>
          </a:prstGeom>
          <a:noFill/>
        </p:spPr>
        <p:txBody>
          <a:bodyPr wrap="none" rtlCol="0">
            <a:noAutofit/>
          </a:bodyPr>
          <a:lstStyle/>
          <a:p>
            <a:pPr algn="ctr" defTabSz="914363">
              <a:defRPr/>
            </a:pPr>
            <a:r>
              <a:rPr kumimoji="1" lang="en-US" sz="833" dirty="0" err="1">
                <a:solidFill>
                  <a:srgbClr val="232F3D"/>
                </a:solidFill>
                <a:latin typeface="Meiryo" panose="020B0604030504040204" pitchFamily="34" charset="-128"/>
                <a:ea typeface="Meiryo" panose="020B0604030504040204" pitchFamily="34" charset="-128"/>
                <a:cs typeface="メイリオ" panose="020B0604030504040204" pitchFamily="50" charset="-128"/>
              </a:rPr>
              <a:t>WebAP</a:t>
            </a: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 Servers</a:t>
            </a:r>
          </a:p>
        </p:txBody>
      </p:sp>
      <p:pic>
        <p:nvPicPr>
          <p:cNvPr id="61" name="Graphic 60">
            <a:extLst>
              <a:ext uri="{FF2B5EF4-FFF2-40B4-BE49-F238E27FC236}">
                <a16:creationId xmlns:a16="http://schemas.microsoft.com/office/drawing/2014/main" id="{96C17366-9B25-944D-8233-5301BC67B6E6}"/>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573924" y="4840863"/>
            <a:ext cx="373396" cy="37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テキスト ボックス 61">
            <a:extLst>
              <a:ext uri="{FF2B5EF4-FFF2-40B4-BE49-F238E27FC236}">
                <a16:creationId xmlns:a16="http://schemas.microsoft.com/office/drawing/2014/main" id="{766ABF6A-0281-3047-B131-9F18B77E3645}"/>
              </a:ext>
            </a:extLst>
          </p:cNvPr>
          <p:cNvSpPr txBox="1"/>
          <p:nvPr/>
        </p:nvSpPr>
        <p:spPr>
          <a:xfrm>
            <a:off x="10297337" y="5164341"/>
            <a:ext cx="947575" cy="265352"/>
          </a:xfrm>
          <a:prstGeom prst="rect">
            <a:avLst/>
          </a:prstGeom>
          <a:noFill/>
        </p:spPr>
        <p:txBody>
          <a:bodyPr wrap="none" rtlCol="0">
            <a:noAutofit/>
          </a:bodyPr>
          <a:lstStyle/>
          <a:p>
            <a:pPr algn="ctr" defTabSz="914363">
              <a:defRPr/>
            </a:pPr>
            <a:r>
              <a:rPr kumimoji="1" lang="en-US" sz="833" dirty="0" err="1">
                <a:solidFill>
                  <a:srgbClr val="232F3D"/>
                </a:solidFill>
                <a:latin typeface="Meiryo" panose="020B0604030504040204" pitchFamily="34" charset="-128"/>
                <a:ea typeface="Meiryo" panose="020B0604030504040204" pitchFamily="34" charset="-128"/>
                <a:cs typeface="メイリオ" panose="020B0604030504040204" pitchFamily="50" charset="-128"/>
              </a:rPr>
              <a:t>WebAP</a:t>
            </a:r>
            <a:r>
              <a:rPr kumimoji="1" lang="en-US" sz="833" dirty="0">
                <a:solidFill>
                  <a:srgbClr val="232F3D"/>
                </a:solidFill>
                <a:latin typeface="Meiryo" panose="020B0604030504040204" pitchFamily="34" charset="-128"/>
                <a:ea typeface="Meiryo" panose="020B0604030504040204" pitchFamily="34" charset="-128"/>
                <a:cs typeface="メイリオ" panose="020B0604030504040204" pitchFamily="50" charset="-128"/>
              </a:rPr>
              <a:t> Servers</a:t>
            </a:r>
          </a:p>
        </p:txBody>
      </p:sp>
      <p:cxnSp>
        <p:nvCxnSpPr>
          <p:cNvPr id="63" name="Straight Arrow Connector 8">
            <a:extLst>
              <a:ext uri="{FF2B5EF4-FFF2-40B4-BE49-F238E27FC236}">
                <a16:creationId xmlns:a16="http://schemas.microsoft.com/office/drawing/2014/main" id="{10CFC99E-AB89-5E48-A348-67E2EC0B12C5}"/>
              </a:ext>
            </a:extLst>
          </p:cNvPr>
          <p:cNvCxnSpPr>
            <a:cxnSpLocks/>
            <a:stCxn id="44" idx="3"/>
            <a:endCxn id="47" idx="1"/>
          </p:cNvCxnSpPr>
          <p:nvPr/>
        </p:nvCxnSpPr>
        <p:spPr>
          <a:xfrm>
            <a:off x="8120398" y="3799650"/>
            <a:ext cx="703688" cy="418671"/>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4" name="Straight Arrow Connector 8">
            <a:extLst>
              <a:ext uri="{FF2B5EF4-FFF2-40B4-BE49-F238E27FC236}">
                <a16:creationId xmlns:a16="http://schemas.microsoft.com/office/drawing/2014/main" id="{C9AF40E4-F7A7-FB4C-BA1C-B636418D75F6}"/>
              </a:ext>
            </a:extLst>
          </p:cNvPr>
          <p:cNvCxnSpPr>
            <a:cxnSpLocks/>
            <a:stCxn id="45" idx="3"/>
            <a:endCxn id="47" idx="1"/>
          </p:cNvCxnSpPr>
          <p:nvPr/>
        </p:nvCxnSpPr>
        <p:spPr>
          <a:xfrm flipV="1">
            <a:off x="8101869" y="4218320"/>
            <a:ext cx="722218" cy="299095"/>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5" name="Straight Arrow Connector 8">
            <a:extLst>
              <a:ext uri="{FF2B5EF4-FFF2-40B4-BE49-F238E27FC236}">
                <a16:creationId xmlns:a16="http://schemas.microsoft.com/office/drawing/2014/main" id="{9349B3C9-098E-314A-86AD-7CE35E059567}"/>
              </a:ext>
            </a:extLst>
          </p:cNvPr>
          <p:cNvCxnSpPr>
            <a:cxnSpLocks/>
            <a:stCxn id="45" idx="3"/>
            <a:endCxn id="54" idx="1"/>
          </p:cNvCxnSpPr>
          <p:nvPr/>
        </p:nvCxnSpPr>
        <p:spPr>
          <a:xfrm>
            <a:off x="8101868" y="4517415"/>
            <a:ext cx="720420" cy="389625"/>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6" name="Straight Arrow Connector 8">
            <a:extLst>
              <a:ext uri="{FF2B5EF4-FFF2-40B4-BE49-F238E27FC236}">
                <a16:creationId xmlns:a16="http://schemas.microsoft.com/office/drawing/2014/main" id="{80CF2938-74E5-7E4A-B210-8C671981D687}"/>
              </a:ext>
            </a:extLst>
          </p:cNvPr>
          <p:cNvCxnSpPr>
            <a:cxnSpLocks/>
            <a:stCxn id="44" idx="3"/>
            <a:endCxn id="54" idx="1"/>
          </p:cNvCxnSpPr>
          <p:nvPr/>
        </p:nvCxnSpPr>
        <p:spPr>
          <a:xfrm>
            <a:off x="8120398" y="3799650"/>
            <a:ext cx="701891" cy="1107391"/>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7" name="Straight Arrow Connector 8">
            <a:extLst>
              <a:ext uri="{FF2B5EF4-FFF2-40B4-BE49-F238E27FC236}">
                <a16:creationId xmlns:a16="http://schemas.microsoft.com/office/drawing/2014/main" id="{3E4CDE74-07C5-3244-B231-80E780E9D4AC}"/>
              </a:ext>
            </a:extLst>
          </p:cNvPr>
          <p:cNvCxnSpPr>
            <a:cxnSpLocks/>
            <a:stCxn id="46" idx="3"/>
            <a:endCxn id="54" idx="1"/>
          </p:cNvCxnSpPr>
          <p:nvPr/>
        </p:nvCxnSpPr>
        <p:spPr>
          <a:xfrm flipV="1">
            <a:off x="8101867" y="4907040"/>
            <a:ext cx="720422" cy="29801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8" name="Straight Arrow Connector 8">
            <a:extLst>
              <a:ext uri="{FF2B5EF4-FFF2-40B4-BE49-F238E27FC236}">
                <a16:creationId xmlns:a16="http://schemas.microsoft.com/office/drawing/2014/main" id="{FF504B9E-6595-B243-AB4D-5B99E0654BF2}"/>
              </a:ext>
            </a:extLst>
          </p:cNvPr>
          <p:cNvCxnSpPr>
            <a:cxnSpLocks/>
            <a:stCxn id="46" idx="3"/>
            <a:endCxn id="47" idx="1"/>
          </p:cNvCxnSpPr>
          <p:nvPr/>
        </p:nvCxnSpPr>
        <p:spPr>
          <a:xfrm flipV="1">
            <a:off x="8101867" y="4218320"/>
            <a:ext cx="722218" cy="98673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69" name="Straight Arrow Connector 8">
            <a:extLst>
              <a:ext uri="{FF2B5EF4-FFF2-40B4-BE49-F238E27FC236}">
                <a16:creationId xmlns:a16="http://schemas.microsoft.com/office/drawing/2014/main" id="{4269B193-2A8F-0241-AD86-EBB3E0CFEECC}"/>
              </a:ext>
            </a:extLst>
          </p:cNvPr>
          <p:cNvCxnSpPr>
            <a:cxnSpLocks/>
            <a:stCxn id="47" idx="3"/>
            <a:endCxn id="58" idx="1"/>
          </p:cNvCxnSpPr>
          <p:nvPr/>
        </p:nvCxnSpPr>
        <p:spPr>
          <a:xfrm>
            <a:off x="9197483" y="4218320"/>
            <a:ext cx="499318" cy="362578"/>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0" name="Straight Arrow Connector 8">
            <a:extLst>
              <a:ext uri="{FF2B5EF4-FFF2-40B4-BE49-F238E27FC236}">
                <a16:creationId xmlns:a16="http://schemas.microsoft.com/office/drawing/2014/main" id="{9448F798-01BC-9648-ABD8-07C93083D792}"/>
              </a:ext>
            </a:extLst>
          </p:cNvPr>
          <p:cNvCxnSpPr>
            <a:cxnSpLocks/>
            <a:stCxn id="54" idx="3"/>
            <a:endCxn id="58" idx="1"/>
          </p:cNvCxnSpPr>
          <p:nvPr/>
        </p:nvCxnSpPr>
        <p:spPr>
          <a:xfrm flipV="1">
            <a:off x="9195685" y="4580898"/>
            <a:ext cx="501116" cy="32614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1" name="Straight Arrow Connector 8">
            <a:extLst>
              <a:ext uri="{FF2B5EF4-FFF2-40B4-BE49-F238E27FC236}">
                <a16:creationId xmlns:a16="http://schemas.microsoft.com/office/drawing/2014/main" id="{78DEF6BF-7838-A247-8087-1119E8AFA956}"/>
              </a:ext>
            </a:extLst>
          </p:cNvPr>
          <p:cNvCxnSpPr>
            <a:cxnSpLocks/>
            <a:stCxn id="58" idx="3"/>
            <a:endCxn id="59" idx="1"/>
          </p:cNvCxnSpPr>
          <p:nvPr/>
        </p:nvCxnSpPr>
        <p:spPr>
          <a:xfrm flipV="1">
            <a:off x="10070197" y="4215511"/>
            <a:ext cx="503727" cy="365387"/>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72" name="Straight Arrow Connector 8">
            <a:extLst>
              <a:ext uri="{FF2B5EF4-FFF2-40B4-BE49-F238E27FC236}">
                <a16:creationId xmlns:a16="http://schemas.microsoft.com/office/drawing/2014/main" id="{0C0DEE72-8D5D-D646-A29D-42E853C5A241}"/>
              </a:ext>
            </a:extLst>
          </p:cNvPr>
          <p:cNvCxnSpPr>
            <a:cxnSpLocks/>
            <a:stCxn id="58" idx="3"/>
            <a:endCxn id="61" idx="1"/>
          </p:cNvCxnSpPr>
          <p:nvPr/>
        </p:nvCxnSpPr>
        <p:spPr>
          <a:xfrm>
            <a:off x="10070197" y="4580899"/>
            <a:ext cx="503727" cy="446663"/>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3" name="Graphic 24">
            <a:extLst>
              <a:ext uri="{FF2B5EF4-FFF2-40B4-BE49-F238E27FC236}">
                <a16:creationId xmlns:a16="http://schemas.microsoft.com/office/drawing/2014/main" id="{4C3A3AC0-B088-3B4F-8607-249156F8932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823416" y="3611790"/>
            <a:ext cx="367568" cy="36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4" name="Straight Arrow Connector 8">
            <a:extLst>
              <a:ext uri="{FF2B5EF4-FFF2-40B4-BE49-F238E27FC236}">
                <a16:creationId xmlns:a16="http://schemas.microsoft.com/office/drawing/2014/main" id="{65A374E7-E6DA-964F-BDA1-24F39F6442EF}"/>
              </a:ext>
            </a:extLst>
          </p:cNvPr>
          <p:cNvCxnSpPr>
            <a:cxnSpLocks/>
            <a:stCxn id="73" idx="3"/>
            <a:endCxn id="44" idx="1"/>
          </p:cNvCxnSpPr>
          <p:nvPr/>
        </p:nvCxnSpPr>
        <p:spPr>
          <a:xfrm>
            <a:off x="7190985" y="3795574"/>
            <a:ext cx="556018" cy="4075"/>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5" name="Graphic 24">
            <a:extLst>
              <a:ext uri="{FF2B5EF4-FFF2-40B4-BE49-F238E27FC236}">
                <a16:creationId xmlns:a16="http://schemas.microsoft.com/office/drawing/2014/main" id="{70837239-3022-D542-AFB2-5CF6D9E7958C}"/>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823416" y="4332878"/>
            <a:ext cx="367568" cy="36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 name="Straight Arrow Connector 8">
            <a:extLst>
              <a:ext uri="{FF2B5EF4-FFF2-40B4-BE49-F238E27FC236}">
                <a16:creationId xmlns:a16="http://schemas.microsoft.com/office/drawing/2014/main" id="{DD4F3ECC-6075-DC41-BEBE-86AB8E6FC3F5}"/>
              </a:ext>
            </a:extLst>
          </p:cNvPr>
          <p:cNvCxnSpPr>
            <a:cxnSpLocks/>
            <a:stCxn id="75" idx="3"/>
            <a:endCxn id="45" idx="1"/>
          </p:cNvCxnSpPr>
          <p:nvPr/>
        </p:nvCxnSpPr>
        <p:spPr>
          <a:xfrm>
            <a:off x="7190984" y="4516662"/>
            <a:ext cx="537488" cy="752"/>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7" name="Graphic 24">
            <a:extLst>
              <a:ext uri="{FF2B5EF4-FFF2-40B4-BE49-F238E27FC236}">
                <a16:creationId xmlns:a16="http://schemas.microsoft.com/office/drawing/2014/main" id="{1A7F4BC1-FF1D-1E4A-86C7-1039771B4623}"/>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823416" y="5021980"/>
            <a:ext cx="367568" cy="367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8" name="Straight Arrow Connector 8">
            <a:extLst>
              <a:ext uri="{FF2B5EF4-FFF2-40B4-BE49-F238E27FC236}">
                <a16:creationId xmlns:a16="http://schemas.microsoft.com/office/drawing/2014/main" id="{E09E4B0F-2245-D94D-AA86-3E6A613DE3BB}"/>
              </a:ext>
            </a:extLst>
          </p:cNvPr>
          <p:cNvCxnSpPr>
            <a:cxnSpLocks/>
            <a:stCxn id="77" idx="3"/>
            <a:endCxn id="46" idx="1"/>
          </p:cNvCxnSpPr>
          <p:nvPr/>
        </p:nvCxnSpPr>
        <p:spPr>
          <a:xfrm flipV="1">
            <a:off x="7190985" y="5205052"/>
            <a:ext cx="537487" cy="713"/>
          </a:xfrm>
          <a:prstGeom prst="straightConnector1">
            <a:avLst/>
          </a:prstGeom>
          <a:ln w="9525">
            <a:solidFill>
              <a:srgbClr val="545B64"/>
            </a:solidFill>
            <a:prstDash val="dash"/>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79" name="Graphic 29">
            <a:extLst>
              <a:ext uri="{FF2B5EF4-FFF2-40B4-BE49-F238E27FC236}">
                <a16:creationId xmlns:a16="http://schemas.microsoft.com/office/drawing/2014/main" id="{F9A5BDA3-E4FB-9947-A0EE-D04196FD6232}"/>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071751" y="3628692"/>
            <a:ext cx="286845" cy="286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Rectangle 13">
            <a:extLst>
              <a:ext uri="{FF2B5EF4-FFF2-40B4-BE49-F238E27FC236}">
                <a16:creationId xmlns:a16="http://schemas.microsoft.com/office/drawing/2014/main" id="{208E8F0B-EF3A-AB4D-B667-52478A1EF315}"/>
              </a:ext>
            </a:extLst>
          </p:cNvPr>
          <p:cNvSpPr/>
          <p:nvPr/>
        </p:nvSpPr>
        <p:spPr>
          <a:xfrm>
            <a:off x="2624888" y="3649518"/>
            <a:ext cx="1202575" cy="1394302"/>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121920"/>
          <a:lstStyle/>
          <a:p>
            <a:pPr algn="ctr" defTabSz="914363">
              <a:defRPr/>
            </a:pPr>
            <a:endParaRPr kumimoji="1" lang="en-US" sz="1167" dirty="0">
              <a:solidFill>
                <a:srgbClr val="5A6B86"/>
              </a:solidFill>
              <a:latin typeface="Meiryo" panose="020B0604030504040204" pitchFamily="34" charset="-128"/>
              <a:ea typeface="Meiryo" panose="020B0604030504040204" pitchFamily="34" charset="-128"/>
              <a:cs typeface="Arial" panose="020B0604020202020204" pitchFamily="34" charset="0"/>
            </a:endParaRPr>
          </a:p>
          <a:p>
            <a:pPr algn="ctr" defTabSz="914363">
              <a:defRPr/>
            </a:pPr>
            <a:r>
              <a:rPr kumimoji="1" lang="en-US" sz="1167" dirty="0">
                <a:solidFill>
                  <a:srgbClr val="5A6B86"/>
                </a:solidFill>
                <a:latin typeface="Meiryo" panose="020B0604030504040204" pitchFamily="34" charset="-128"/>
                <a:ea typeface="Meiryo" panose="020B0604030504040204" pitchFamily="34" charset="-128"/>
                <a:cs typeface="Arial" panose="020B0604020202020204" pitchFamily="34" charset="0"/>
              </a:rPr>
              <a:t>Edge Location</a:t>
            </a:r>
          </a:p>
        </p:txBody>
      </p:sp>
      <p:sp>
        <p:nvSpPr>
          <p:cNvPr id="81" name="正方形/長方形 80">
            <a:extLst>
              <a:ext uri="{FF2B5EF4-FFF2-40B4-BE49-F238E27FC236}">
                <a16:creationId xmlns:a16="http://schemas.microsoft.com/office/drawing/2014/main" id="{47B6BE30-126A-BC46-859A-5BFE4BB27738}"/>
              </a:ext>
            </a:extLst>
          </p:cNvPr>
          <p:cNvSpPr/>
          <p:nvPr/>
        </p:nvSpPr>
        <p:spPr>
          <a:xfrm>
            <a:off x="4322950" y="4811592"/>
            <a:ext cx="1246258" cy="389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defTabSz="914363">
              <a:defRPr/>
            </a:pPr>
            <a:r>
              <a:rPr kumimoji="1" lang="en-US" altLang="ja-JP" sz="1167" dirty="0">
                <a:solidFill>
                  <a:srgbClr val="535B63"/>
                </a:solidFill>
                <a:latin typeface="Meiryo" panose="020B0604030504040204" pitchFamily="34" charset="-128"/>
                <a:ea typeface="Meiryo" panose="020B0604030504040204" pitchFamily="34" charset="-128"/>
              </a:rPr>
              <a:t>VPC</a:t>
            </a:r>
            <a:r>
              <a:rPr kumimoji="1" lang="ja-JP" altLang="en-US" sz="1167">
                <a:solidFill>
                  <a:srgbClr val="535B63"/>
                </a:solidFill>
                <a:latin typeface="Meiryo" panose="020B0604030504040204" pitchFamily="34" charset="-128"/>
                <a:ea typeface="Meiryo" panose="020B0604030504040204" pitchFamily="34" charset="-128"/>
              </a:rPr>
              <a:t>内リソース</a:t>
            </a:r>
            <a:endParaRPr kumimoji="1" lang="ja-JP" altLang="en-US" sz="1167" dirty="0">
              <a:solidFill>
                <a:srgbClr val="535B63"/>
              </a:solidFill>
              <a:latin typeface="Meiryo" panose="020B0604030504040204" pitchFamily="34" charset="-128"/>
              <a:ea typeface="Meiryo" panose="020B0604030504040204" pitchFamily="34" charset="-128"/>
            </a:endParaRPr>
          </a:p>
        </p:txBody>
      </p:sp>
      <p:cxnSp>
        <p:nvCxnSpPr>
          <p:cNvPr id="32" name="曲線コネクタ 31"/>
          <p:cNvCxnSpPr>
            <a:cxnSpLocks/>
            <a:endCxn id="8" idx="1"/>
          </p:cNvCxnSpPr>
          <p:nvPr/>
        </p:nvCxnSpPr>
        <p:spPr>
          <a:xfrm flipV="1">
            <a:off x="1637914" y="4328709"/>
            <a:ext cx="2815162" cy="101175"/>
          </a:xfrm>
          <a:prstGeom prst="curvedConnector3">
            <a:avLst>
              <a:gd name="adj1" fmla="val 50000"/>
            </a:avLst>
          </a:prstGeom>
          <a:ln>
            <a:solidFill>
              <a:srgbClr val="0070C0"/>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タイトル 2">
            <a:extLst>
              <a:ext uri="{FF2B5EF4-FFF2-40B4-BE49-F238E27FC236}">
                <a16:creationId xmlns:a16="http://schemas.microsoft.com/office/drawing/2014/main" id="{8B0924CF-FF2C-1741-9700-FD56559B3B32}"/>
              </a:ext>
            </a:extLst>
          </p:cNvPr>
          <p:cNvSpPr>
            <a:spLocks noGrp="1"/>
          </p:cNvSpPr>
          <p:nvPr>
            <p:ph type="title"/>
          </p:nvPr>
        </p:nvSpPr>
        <p:spPr/>
        <p:txBody>
          <a:bodyPr/>
          <a:lstStyle/>
          <a:p>
            <a:r>
              <a:rPr lang="ja-JP" altLang="en-US"/>
              <a:t>参考</a:t>
            </a:r>
            <a:r>
              <a:rPr lang="en-US" altLang="ja-JP" dirty="0"/>
              <a:t>: WAF </a:t>
            </a:r>
            <a:r>
              <a:rPr lang="ja-JP" altLang="en-US"/>
              <a:t>実装方式比較</a:t>
            </a:r>
          </a:p>
        </p:txBody>
      </p:sp>
      <p:pic>
        <p:nvPicPr>
          <p:cNvPr id="82" name="Graphic 22">
            <a:extLst>
              <a:ext uri="{FF2B5EF4-FFF2-40B4-BE49-F238E27FC236}">
                <a16:creationId xmlns:a16="http://schemas.microsoft.com/office/drawing/2014/main" id="{C188C903-424F-E647-8725-C7446DF7DF26}"/>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1070778" y="4082417"/>
            <a:ext cx="589411" cy="58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Graphic 22">
            <a:extLst>
              <a:ext uri="{FF2B5EF4-FFF2-40B4-BE49-F238E27FC236}">
                <a16:creationId xmlns:a16="http://schemas.microsoft.com/office/drawing/2014/main" id="{60CF6EAB-5F15-8B4F-9C72-8D5711A8086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135798" y="5471731"/>
            <a:ext cx="589411" cy="58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Graphic 22">
            <a:extLst>
              <a:ext uri="{FF2B5EF4-FFF2-40B4-BE49-F238E27FC236}">
                <a16:creationId xmlns:a16="http://schemas.microsoft.com/office/drawing/2014/main" id="{DCB4A4B0-76CC-9945-BFD4-4B21EE42DC8F}"/>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2210544" y="5494098"/>
            <a:ext cx="589411" cy="58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正方形/長方形 84">
            <a:extLst>
              <a:ext uri="{FF2B5EF4-FFF2-40B4-BE49-F238E27FC236}">
                <a16:creationId xmlns:a16="http://schemas.microsoft.com/office/drawing/2014/main" id="{946BDC8B-6FA9-0B46-BDBF-24B90EF7A24F}"/>
              </a:ext>
            </a:extLst>
          </p:cNvPr>
          <p:cNvSpPr/>
          <p:nvPr/>
        </p:nvSpPr>
        <p:spPr>
          <a:xfrm>
            <a:off x="3089733" y="4687340"/>
            <a:ext cx="1246258" cy="3892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defTabSz="914363">
              <a:defRPr/>
            </a:pPr>
            <a:r>
              <a:rPr kumimoji="1" lang="en-US" altLang="ja-JP" sz="1167" dirty="0">
                <a:solidFill>
                  <a:srgbClr val="535B63"/>
                </a:solidFill>
                <a:latin typeface="Meiryo" panose="020B0604030504040204" pitchFamily="34" charset="-128"/>
                <a:ea typeface="Meiryo" panose="020B0604030504040204" pitchFamily="34" charset="-128"/>
              </a:rPr>
              <a:t>WAF</a:t>
            </a:r>
            <a:endParaRPr kumimoji="1" lang="ja-JP" altLang="en-US" sz="1167" dirty="0">
              <a:solidFill>
                <a:srgbClr val="535B63"/>
              </a:solidFill>
              <a:latin typeface="Meiryo" panose="020B0604030504040204" pitchFamily="34" charset="-128"/>
              <a:ea typeface="Meiryo" panose="020B0604030504040204" pitchFamily="34" charset="-128"/>
            </a:endParaRPr>
          </a:p>
        </p:txBody>
      </p:sp>
      <p:sp>
        <p:nvSpPr>
          <p:cNvPr id="4" name="Content Placeholder 2">
            <a:extLst>
              <a:ext uri="{FF2B5EF4-FFF2-40B4-BE49-F238E27FC236}">
                <a16:creationId xmlns:a16="http://schemas.microsoft.com/office/drawing/2014/main" id="{BBBDC3D6-4C1E-DFB7-1802-F283F8466E06}"/>
              </a:ext>
            </a:extLst>
          </p:cNvPr>
          <p:cNvSpPr txBox="1">
            <a:spLocks/>
          </p:cNvSpPr>
          <p:nvPr/>
        </p:nvSpPr>
        <p:spPr>
          <a:xfrm>
            <a:off x="579884" y="1266746"/>
            <a:ext cx="5291667" cy="1647096"/>
          </a:xfrm>
          <a:prstGeom prst="rect">
            <a:avLst/>
          </a:prstGeom>
        </p:spPr>
        <p:txBody>
          <a:bodyPr vert="horz" lIns="91440" tIns="45720" rIns="91440" bIns="45720" rtlCol="0">
            <a:noAutofit/>
          </a:bodyPr>
          <a:lst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380985" indent="-380985">
              <a:buFont typeface="Arial" panose="020B0604020202020204" pitchFamily="34" charset="0"/>
              <a:buChar char="•"/>
            </a:pPr>
            <a:r>
              <a:rPr lang="en-US" sz="1400" dirty="0">
                <a:solidFill>
                  <a:schemeClr val="tx1">
                    <a:lumMod val="75000"/>
                  </a:schemeClr>
                </a:solidFill>
              </a:rPr>
              <a:t>CloudFront/ALB/API Gateway/Cognito/AppSync</a:t>
            </a:r>
            <a:r>
              <a:rPr lang="ja-JP" altLang="en-US" sz="1400">
                <a:solidFill>
                  <a:schemeClr val="tx1">
                    <a:lumMod val="75000"/>
                  </a:schemeClr>
                </a:solidFill>
              </a:rPr>
              <a:t>との併用</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マネージドサービス（セルフサービス、簡単なデプロイ、使った分だけのお支払い）</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オートスケール</a:t>
            </a:r>
          </a:p>
          <a:p>
            <a:pPr marL="380985" indent="-380985">
              <a:buFont typeface="Arial" panose="020B0604020202020204" pitchFamily="34" charset="0"/>
              <a:buChar char="•"/>
            </a:pPr>
            <a:r>
              <a:rPr lang="en-US" altLang="ja-JP" sz="1400" dirty="0">
                <a:solidFill>
                  <a:schemeClr val="tx1">
                    <a:lumMod val="75000"/>
                  </a:schemeClr>
                </a:solidFill>
              </a:rPr>
              <a:t>DevOps</a:t>
            </a:r>
            <a:r>
              <a:rPr lang="ja-JP" altLang="en-US" sz="1400">
                <a:solidFill>
                  <a:schemeClr val="tx1">
                    <a:lumMod val="75000"/>
                  </a:schemeClr>
                </a:solidFill>
              </a:rPr>
              <a:t>との相性（</a:t>
            </a:r>
            <a:r>
              <a:rPr lang="en-US" altLang="ja-JP" sz="1400" dirty="0">
                <a:solidFill>
                  <a:schemeClr val="tx1">
                    <a:lumMod val="75000"/>
                  </a:schemeClr>
                </a:solidFill>
              </a:rPr>
              <a:t>API</a:t>
            </a:r>
            <a:r>
              <a:rPr lang="ja-JP" altLang="en-US" sz="1400">
                <a:solidFill>
                  <a:schemeClr val="tx1">
                    <a:lumMod val="75000"/>
                  </a:schemeClr>
                </a:solidFill>
              </a:rPr>
              <a:t>を提供）</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マネージドルール、もしくは独自のルールを設定</a:t>
            </a:r>
            <a:endParaRPr lang="ja-JP" altLang="en-US" sz="1400" dirty="0">
              <a:solidFill>
                <a:schemeClr val="tx1">
                  <a:lumMod val="75000"/>
                </a:schemeClr>
              </a:solidFill>
            </a:endParaRPr>
          </a:p>
        </p:txBody>
      </p:sp>
      <p:sp>
        <p:nvSpPr>
          <p:cNvPr id="5" name="Content Placeholder 5">
            <a:extLst>
              <a:ext uri="{FF2B5EF4-FFF2-40B4-BE49-F238E27FC236}">
                <a16:creationId xmlns:a16="http://schemas.microsoft.com/office/drawing/2014/main" id="{1283D18B-641D-5B9C-9504-F4E234F30D6D}"/>
              </a:ext>
            </a:extLst>
          </p:cNvPr>
          <p:cNvSpPr txBox="1">
            <a:spLocks/>
          </p:cNvSpPr>
          <p:nvPr/>
        </p:nvSpPr>
        <p:spPr>
          <a:xfrm>
            <a:off x="6297363" y="1272303"/>
            <a:ext cx="5725583" cy="1544646"/>
          </a:xfrm>
          <a:prstGeom prst="rect">
            <a:avLst/>
          </a:prstGeom>
        </p:spPr>
        <p:txBody>
          <a:bodyPr vert="horz" lIns="91440" tIns="45720" rIns="91440" bIns="45720" rtlCol="0">
            <a:noAutofit/>
          </a:bodyPr>
          <a:lstStyle>
            <a:lvl1pPr marL="0" indent="0" algn="l" defTabSz="609576" rtl="0" eaLnBrk="1" latinLnBrk="0" hangingPunct="1">
              <a:spcBef>
                <a:spcPct val="20000"/>
              </a:spcBef>
              <a:buFontTx/>
              <a:buNone/>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301613"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380985" indent="-380985">
              <a:buFont typeface="Arial" panose="020B0604020202020204" pitchFamily="34" charset="0"/>
              <a:buChar char="•"/>
            </a:pPr>
            <a:r>
              <a:rPr lang="en-US" altLang="ja-JP" sz="1400" dirty="0">
                <a:solidFill>
                  <a:schemeClr val="tx1">
                    <a:lumMod val="75000"/>
                  </a:schemeClr>
                </a:solidFill>
              </a:rPr>
              <a:t>EC2</a:t>
            </a:r>
            <a:r>
              <a:rPr lang="ja-JP" altLang="en-US" sz="1400">
                <a:solidFill>
                  <a:schemeClr val="tx1">
                    <a:lumMod val="75000"/>
                  </a:schemeClr>
                </a:solidFill>
              </a:rPr>
              <a:t>インスタンス上で動作</a:t>
            </a:r>
            <a:endParaRPr lang="en-US" altLang="ja-JP"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マネージドサービス、</a:t>
            </a:r>
            <a:r>
              <a:rPr lang="en-US" altLang="ja-JP" sz="1400" dirty="0">
                <a:solidFill>
                  <a:schemeClr val="tx1">
                    <a:lumMod val="75000"/>
                  </a:schemeClr>
                </a:solidFill>
              </a:rPr>
              <a:t>BYOL</a:t>
            </a:r>
            <a:r>
              <a:rPr lang="ja-JP" altLang="en-US" sz="1400">
                <a:solidFill>
                  <a:schemeClr val="tx1">
                    <a:lumMod val="75000"/>
                  </a:schemeClr>
                </a:solidFill>
              </a:rPr>
              <a:t>、</a:t>
            </a:r>
            <a:r>
              <a:rPr lang="en-US" altLang="ja-JP" sz="1400" dirty="0">
                <a:solidFill>
                  <a:schemeClr val="tx1">
                    <a:lumMod val="75000"/>
                  </a:schemeClr>
                </a:solidFill>
              </a:rPr>
              <a:t>1</a:t>
            </a:r>
            <a:r>
              <a:rPr lang="ja-JP" altLang="en-US" sz="1400">
                <a:solidFill>
                  <a:schemeClr val="tx1">
                    <a:lumMod val="75000"/>
                  </a:schemeClr>
                </a:solidFill>
              </a:rPr>
              <a:t>時間単位など様々</a:t>
            </a:r>
            <a:endParaRPr lang="en-US"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スケールさせるには別途設定、変更点、特別作業等必要</a:t>
            </a:r>
            <a:endParaRPr lang="en-US" altLang="ja-JP" sz="1400" dirty="0">
              <a:solidFill>
                <a:schemeClr val="tx1">
                  <a:lumMod val="75000"/>
                </a:schemeClr>
              </a:solidFill>
            </a:endParaRPr>
          </a:p>
          <a:p>
            <a:pPr marL="380985" indent="-380985">
              <a:buFont typeface="Arial" panose="020B0604020202020204" pitchFamily="34" charset="0"/>
              <a:buChar char="•"/>
            </a:pPr>
            <a:r>
              <a:rPr lang="ja-JP" altLang="en-US" sz="1400">
                <a:solidFill>
                  <a:schemeClr val="tx1">
                    <a:lumMod val="75000"/>
                  </a:schemeClr>
                </a:solidFill>
              </a:rPr>
              <a:t>オンプレミスで行っていた統制をそのままに実現</a:t>
            </a:r>
            <a:endParaRPr lang="en-US" altLang="ja-JP" sz="1400" dirty="0">
              <a:solidFill>
                <a:schemeClr val="tx1">
                  <a:lumMod val="75000"/>
                </a:schemeClr>
              </a:solidFill>
            </a:endParaRPr>
          </a:p>
          <a:p>
            <a:pPr marL="838157" lvl="1" indent="-380976"/>
            <a:r>
              <a:rPr lang="ja-JP" altLang="en-US" sz="1200">
                <a:solidFill>
                  <a:schemeClr val="tx1">
                    <a:lumMod val="75000"/>
                  </a:schemeClr>
                </a:solidFill>
              </a:rPr>
              <a:t>シグネチャ更新、</a:t>
            </a:r>
            <a:r>
              <a:rPr lang="en-US" altLang="ja-JP" sz="1200" dirty="0">
                <a:solidFill>
                  <a:schemeClr val="tx1">
                    <a:lumMod val="75000"/>
                  </a:schemeClr>
                </a:solidFill>
              </a:rPr>
              <a:t>SOC</a:t>
            </a:r>
            <a:r>
              <a:rPr lang="ja-JP" altLang="en-US" sz="1200">
                <a:solidFill>
                  <a:schemeClr val="tx1">
                    <a:lumMod val="75000"/>
                  </a:schemeClr>
                </a:solidFill>
              </a:rPr>
              <a:t>対応</a:t>
            </a:r>
            <a:endParaRPr lang="en-US" altLang="ja-JP" sz="1200" dirty="0">
              <a:solidFill>
                <a:schemeClr val="tx1">
                  <a:lumMod val="75000"/>
                </a:schemeClr>
              </a:solidFill>
            </a:endParaRPr>
          </a:p>
        </p:txBody>
      </p:sp>
      <p:sp>
        <p:nvSpPr>
          <p:cNvPr id="2" name="テキスト ボックス 1">
            <a:extLst>
              <a:ext uri="{FF2B5EF4-FFF2-40B4-BE49-F238E27FC236}">
                <a16:creationId xmlns:a16="http://schemas.microsoft.com/office/drawing/2014/main" id="{97623A19-123A-EF5F-B663-55BD29E56EC3}"/>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718992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 name="表 39"/>
          <p:cNvGraphicFramePr>
            <a:graphicFrameLocks noGrp="1"/>
          </p:cNvGraphicFramePr>
          <p:nvPr/>
        </p:nvGraphicFramePr>
        <p:xfrm>
          <a:off x="400209" y="2294868"/>
          <a:ext cx="11436648" cy="2738120"/>
        </p:xfrm>
        <a:graphic>
          <a:graphicData uri="http://schemas.openxmlformats.org/drawingml/2006/table">
            <a:tbl>
              <a:tblPr firstRow="1" bandRow="1">
                <a:tableStyleId>{073A0DAA-6AF3-43AB-8588-CEC1D06C72B9}</a:tableStyleId>
              </a:tblPr>
              <a:tblGrid>
                <a:gridCol w="5718324">
                  <a:extLst>
                    <a:ext uri="{9D8B030D-6E8A-4147-A177-3AD203B41FA5}">
                      <a16:colId xmlns:a16="http://schemas.microsoft.com/office/drawing/2014/main" val="20000"/>
                    </a:ext>
                  </a:extLst>
                </a:gridCol>
                <a:gridCol w="5718324">
                  <a:extLst>
                    <a:ext uri="{9D8B030D-6E8A-4147-A177-3AD203B41FA5}">
                      <a16:colId xmlns:a16="http://schemas.microsoft.com/office/drawing/2014/main" val="20001"/>
                    </a:ext>
                  </a:extLst>
                </a:gridCol>
              </a:tblGrid>
              <a:tr h="375920">
                <a:tc>
                  <a:txBody>
                    <a:bodyPr/>
                    <a:lstStyle/>
                    <a:p>
                      <a:pPr algn="ctr"/>
                      <a:r>
                        <a:rPr lang="en-US" sz="1700" dirty="0">
                          <a:latin typeface="Meiryo" panose="020B0604030504040204" pitchFamily="34" charset="-128"/>
                          <a:ea typeface="Meiryo" panose="020B0604030504040204" pitchFamily="34" charset="-128"/>
                        </a:rPr>
                        <a:t>AWS Shield Standard</a:t>
                      </a:r>
                      <a:r>
                        <a:rPr lang="ja-JP" altLang="en-US" sz="1700">
                          <a:latin typeface="Meiryo" panose="020B0604030504040204" pitchFamily="34" charset="-128"/>
                          <a:ea typeface="Meiryo" panose="020B0604030504040204" pitchFamily="34" charset="-128"/>
                        </a:rPr>
                        <a:t>　</a:t>
                      </a:r>
                      <a:r>
                        <a:rPr lang="ja-JP" altLang="en-US" sz="1700" b="0">
                          <a:latin typeface="Meiryo" panose="020B0604030504040204" pitchFamily="34" charset="-128"/>
                          <a:ea typeface="Meiryo" panose="020B0604030504040204" pitchFamily="34" charset="-128"/>
                        </a:rPr>
                        <a:t>（無償）</a:t>
                      </a:r>
                      <a:endParaRPr lang="en-US" sz="1700" b="0" dirty="0">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pPr algn="ctr"/>
                      <a:r>
                        <a:rPr lang="en-US" sz="1700" dirty="0">
                          <a:latin typeface="Meiryo" panose="020B0604030504040204" pitchFamily="34" charset="-128"/>
                          <a:ea typeface="Meiryo" panose="020B0604030504040204" pitchFamily="34" charset="-128"/>
                        </a:rPr>
                        <a:t>AWS Shield Advanced</a:t>
                      </a:r>
                      <a:r>
                        <a:rPr lang="ja-JP" altLang="en-US" sz="1700" b="0">
                          <a:latin typeface="Meiryo" panose="020B0604030504040204" pitchFamily="34" charset="-128"/>
                          <a:ea typeface="Meiryo" panose="020B0604030504040204" pitchFamily="34" charset="-128"/>
                        </a:rPr>
                        <a:t>　（有償）</a:t>
                      </a:r>
                      <a:endParaRPr lang="en-US" sz="1700" b="0" dirty="0">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0000"/>
                  </a:ext>
                </a:extLst>
              </a:tr>
              <a:tr h="2357120">
                <a:tc>
                  <a: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ネットワークフローモニタリングによるクイック検知</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一般的な</a:t>
                      </a:r>
                      <a:r>
                        <a:rPr lang="en-US" altLang="ja-JP" sz="1300" dirty="0">
                          <a:latin typeface="Meiryo" panose="020B0604030504040204" pitchFamily="34" charset="-128"/>
                          <a:ea typeface="Meiryo" panose="020B0604030504040204" pitchFamily="34" charset="-128"/>
                        </a:rPr>
                        <a:t>L3/L4</a:t>
                      </a:r>
                      <a:r>
                        <a:rPr lang="ja-JP" altLang="en-US" sz="1300" dirty="0">
                          <a:latin typeface="Meiryo" panose="020B0604030504040204" pitchFamily="34" charset="-128"/>
                          <a:ea typeface="Meiryo" panose="020B0604030504040204" pitchFamily="34" charset="-128"/>
                        </a:rPr>
                        <a:t>レイヤーへのアタックからのプロテクション機能</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パケットフィルター、優先度をつけたトラフィックシェーピング等の技術を使いアプリケーションへの影響を与えず、攻撃を軽減</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全てのリージョンで利用可能</a:t>
                      </a:r>
                      <a:endParaRPr lang="en-US" altLang="ja-JP" sz="1300" dirty="0">
                        <a:latin typeface="Meiryo" panose="020B0604030504040204" pitchFamily="34" charset="-128"/>
                        <a:ea typeface="Meiryo" panose="020B0604030504040204" pitchFamily="34" charset="-128"/>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ja-JP" altLang="en-US" sz="1300" dirty="0">
                          <a:latin typeface="Meiryo" panose="020B0604030504040204" pitchFamily="34" charset="-128"/>
                          <a:ea typeface="Meiryo" panose="020B0604030504040204" pitchFamily="34" charset="-128"/>
                        </a:rPr>
                        <a:t>追加設定や追加料金なし</a:t>
                      </a:r>
                      <a:r>
                        <a:rPr lang="en-US" altLang="ja-JP" sz="1300" dirty="0">
                          <a:latin typeface="Meiryo" panose="020B0604030504040204" pitchFamily="34" charset="-128"/>
                          <a:ea typeface="Meiryo" panose="020B0604030504040204" pitchFamily="34" charset="-128"/>
                        </a:rPr>
                        <a:t>(Built-in)</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ja-JP" sz="1300" dirty="0">
                        <a:solidFill>
                          <a:srgbClr val="474746"/>
                        </a:solidFill>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大規模かつ高度な攻撃に対する包括的な防御を実施</a:t>
                      </a:r>
                    </a:p>
                    <a:p>
                      <a:pPr marL="171450" indent="-171450">
                        <a:buFont typeface="Arial" panose="020B0604020202020204" pitchFamily="34" charset="0"/>
                        <a:buChar char="•"/>
                      </a:pPr>
                      <a:r>
                        <a:rPr lang="en-US" altLang="ja-JP" sz="1300" dirty="0">
                          <a:latin typeface="Meiryo" panose="020B0604030504040204" pitchFamily="34" charset="-128"/>
                          <a:ea typeface="Meiryo" panose="020B0604030504040204" pitchFamily="34" charset="-128"/>
                        </a:rPr>
                        <a:t>CloudFront, Route53, ELB, Global</a:t>
                      </a:r>
                      <a:r>
                        <a:rPr lang="ja-JP" altLang="en-US" sz="1300" baseline="0" dirty="0">
                          <a:latin typeface="Meiryo" panose="020B0604030504040204" pitchFamily="34" charset="-128"/>
                          <a:ea typeface="Meiryo" panose="020B0604030504040204" pitchFamily="34" charset="-128"/>
                        </a:rPr>
                        <a:t> </a:t>
                      </a:r>
                      <a:r>
                        <a:rPr lang="en-US" altLang="ja-JP" sz="1300" dirty="0">
                          <a:latin typeface="Meiryo" panose="020B0604030504040204" pitchFamily="34" charset="-128"/>
                          <a:ea typeface="Meiryo" panose="020B0604030504040204" pitchFamily="34" charset="-128"/>
                        </a:rPr>
                        <a:t>Accelerator </a:t>
                      </a:r>
                      <a:r>
                        <a:rPr lang="ja-JP" altLang="en-US" sz="1300" dirty="0">
                          <a:latin typeface="Meiryo" panose="020B0604030504040204" pitchFamily="34" charset="-128"/>
                          <a:ea typeface="Meiryo" panose="020B0604030504040204" pitchFamily="34" charset="-128"/>
                        </a:rPr>
                        <a:t>に保護を追加可能。</a:t>
                      </a:r>
                      <a:r>
                        <a:rPr lang="en-US" altLang="ja-JP" sz="1300" dirty="0">
                          <a:latin typeface="Meiryo" panose="020B0604030504040204" pitchFamily="34" charset="-128"/>
                          <a:ea typeface="Meiryo" panose="020B0604030504040204" pitchFamily="34" charset="-128"/>
                        </a:rPr>
                        <a:t>AWS WAF</a:t>
                      </a:r>
                      <a:r>
                        <a:rPr lang="ja-JP" altLang="en-US" sz="1300" dirty="0">
                          <a:latin typeface="Meiryo" panose="020B0604030504040204" pitchFamily="34" charset="-128"/>
                          <a:ea typeface="Meiryo" panose="020B0604030504040204" pitchFamily="34" charset="-128"/>
                        </a:rPr>
                        <a:t>の利用料金も含む</a:t>
                      </a:r>
                    </a:p>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アドバンスな</a:t>
                      </a:r>
                      <a:r>
                        <a:rPr lang="en-US" altLang="ja-JP" sz="1300" dirty="0">
                          <a:latin typeface="Meiryo" panose="020B0604030504040204" pitchFamily="34" charset="-128"/>
                          <a:ea typeface="Meiryo" panose="020B0604030504040204" pitchFamily="34" charset="-128"/>
                        </a:rPr>
                        <a:t>L3/L4</a:t>
                      </a:r>
                      <a:r>
                        <a:rPr lang="ja-JP" altLang="en-US" sz="1300" dirty="0">
                          <a:latin typeface="Meiryo" panose="020B0604030504040204" pitchFamily="34" charset="-128"/>
                          <a:ea typeface="Meiryo" panose="020B0604030504040204" pitchFamily="34" charset="-128"/>
                        </a:rPr>
                        <a:t>レイヤーへのアタックからの</a:t>
                      </a:r>
                      <a:r>
                        <a:rPr lang="ja-JP" altLang="en-US" sz="1300">
                          <a:latin typeface="Meiryo" panose="020B0604030504040204" pitchFamily="34" charset="-128"/>
                          <a:ea typeface="Meiryo" panose="020B0604030504040204" pitchFamily="34" charset="-128"/>
                        </a:rPr>
                        <a:t>プロテクション機能</a:t>
                      </a:r>
                      <a:endParaRPr lang="en-US" altLang="ja-JP"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en-US" altLang="ja-JP" sz="1300" dirty="0">
                          <a:latin typeface="Meiryo" panose="020B0604030504040204" pitchFamily="34" charset="-128"/>
                          <a:ea typeface="Meiryo" panose="020B0604030504040204" pitchFamily="34" charset="-128"/>
                        </a:rPr>
                        <a:t>L7</a:t>
                      </a:r>
                      <a:r>
                        <a:rPr lang="ja-JP" altLang="en-US" sz="1300">
                          <a:latin typeface="Meiryo" panose="020B0604030504040204" pitchFamily="34" charset="-128"/>
                          <a:ea typeface="Meiryo" panose="020B0604030504040204" pitchFamily="34" charset="-128"/>
                        </a:rPr>
                        <a:t>レイヤーへの保護</a:t>
                      </a:r>
                      <a:endParaRPr lang="ja-JP" altLang="en-US"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ほぼリアルタイムに</a:t>
                      </a:r>
                      <a:r>
                        <a:rPr lang="en-US" altLang="ja-JP" sz="1300" dirty="0" err="1">
                          <a:latin typeface="Meiryo" panose="020B0604030504040204" pitchFamily="34" charset="-128"/>
                          <a:ea typeface="Meiryo" panose="020B0604030504040204" pitchFamily="34" charset="-128"/>
                        </a:rPr>
                        <a:t>Cloudwatch</a:t>
                      </a:r>
                      <a:r>
                        <a:rPr lang="ja-JP" altLang="en-US" sz="1300" dirty="0">
                          <a:latin typeface="Meiryo" panose="020B0604030504040204" pitchFamily="34" charset="-128"/>
                          <a:ea typeface="Meiryo" panose="020B0604030504040204" pitchFamily="34" charset="-128"/>
                        </a:rPr>
                        <a:t>に分析・調査情報</a:t>
                      </a:r>
                      <a:r>
                        <a:rPr lang="ja-JP" altLang="en-US" sz="1300">
                          <a:latin typeface="Meiryo" panose="020B0604030504040204" pitchFamily="34" charset="-128"/>
                          <a:ea typeface="Meiryo" panose="020B0604030504040204" pitchFamily="34" charset="-128"/>
                        </a:rPr>
                        <a:t>を通知</a:t>
                      </a:r>
                      <a:endParaRPr lang="en-US" altLang="ja-JP"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ja-JP" altLang="en-US" sz="1300">
                          <a:latin typeface="Meiryo" panose="020B0604030504040204" pitchFamily="34" charset="-128"/>
                          <a:ea typeface="Meiryo" panose="020B0604030504040204" pitchFamily="34" charset="-128"/>
                        </a:rPr>
                        <a:t>攻撃状況の可視化</a:t>
                      </a:r>
                      <a:endParaRPr lang="ja-JP" altLang="en-US"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en-US" altLang="ja-JP" sz="1300" dirty="0">
                          <a:latin typeface="Meiryo" panose="020B0604030504040204" pitchFamily="34" charset="-128"/>
                          <a:ea typeface="Meiryo" panose="020B0604030504040204" pitchFamily="34" charset="-128"/>
                        </a:rPr>
                        <a:t>24x7 </a:t>
                      </a:r>
                      <a:r>
                        <a:rPr lang="ja-JP" altLang="en-US" sz="1300" dirty="0">
                          <a:latin typeface="Meiryo" panose="020B0604030504040204" pitchFamily="34" charset="-128"/>
                          <a:ea typeface="Meiryo" panose="020B0604030504040204" pitchFamily="34" charset="-128"/>
                        </a:rPr>
                        <a:t>連絡可能な</a:t>
                      </a:r>
                      <a:r>
                        <a:rPr lang="en-US" altLang="ja-JP" sz="1300" dirty="0">
                          <a:latin typeface="Meiryo" panose="020B0604030504040204" pitchFamily="34" charset="-128"/>
                          <a:ea typeface="Meiryo" panose="020B0604030504040204" pitchFamily="34" charset="-128"/>
                        </a:rPr>
                        <a:t>DDoS Response Team</a:t>
                      </a:r>
                      <a:r>
                        <a:rPr lang="ja-JP" altLang="en-US" sz="1300" dirty="0">
                          <a:latin typeface="Meiryo" panose="020B0604030504040204" pitchFamily="34" charset="-128"/>
                          <a:ea typeface="Meiryo" panose="020B0604030504040204" pitchFamily="34" charset="-128"/>
                        </a:rPr>
                        <a:t>によるスペシャルサポート</a:t>
                      </a:r>
                      <a:br>
                        <a:rPr lang="en-US" altLang="ja-JP" sz="1300" dirty="0">
                          <a:latin typeface="Meiryo" panose="020B0604030504040204" pitchFamily="34" charset="-128"/>
                          <a:ea typeface="Meiryo" panose="020B0604030504040204" pitchFamily="34" charset="-128"/>
                        </a:rPr>
                      </a:br>
                      <a:r>
                        <a:rPr lang="en-US" altLang="ja-JP" sz="1300" dirty="0">
                          <a:latin typeface="Meiryo" panose="020B0604030504040204" pitchFamily="34" charset="-128"/>
                          <a:ea typeface="Meiryo" panose="020B0604030504040204" pitchFamily="34" charset="-128"/>
                        </a:rPr>
                        <a:t>(</a:t>
                      </a:r>
                      <a:r>
                        <a:rPr lang="ja-JP" altLang="en-US" sz="1300" dirty="0">
                          <a:latin typeface="Meiryo" panose="020B0604030504040204" pitchFamily="34" charset="-128"/>
                          <a:ea typeface="Meiryo" panose="020B0604030504040204" pitchFamily="34" charset="-128"/>
                        </a:rPr>
                        <a:t>ビジネスサポートプランまたはエンタープライズサポートプランに加入している必要あり</a:t>
                      </a:r>
                      <a:r>
                        <a:rPr lang="en-US" altLang="ja-JP" sz="1300" dirty="0">
                          <a:latin typeface="Meiryo" panose="020B0604030504040204" pitchFamily="34" charset="-128"/>
                          <a:ea typeface="Meiryo" panose="020B0604030504040204" pitchFamily="34" charset="-128"/>
                        </a:rPr>
                        <a:t>)</a:t>
                      </a:r>
                      <a:endParaRPr lang="ja-JP" altLang="en-US" sz="13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lang="ja-JP" altLang="en-US" sz="1300" dirty="0">
                          <a:latin typeface="Meiryo" panose="020B0604030504040204" pitchFamily="34" charset="-128"/>
                          <a:ea typeface="Meiryo" panose="020B0604030504040204" pitchFamily="34" charset="-128"/>
                        </a:rPr>
                        <a:t>年契約による</a:t>
                      </a:r>
                      <a:r>
                        <a:rPr lang="en-US" altLang="ja-JP" sz="1300" dirty="0">
                          <a:latin typeface="Meiryo" panose="020B0604030504040204" pitchFamily="34" charset="-128"/>
                          <a:ea typeface="Meiryo" panose="020B0604030504040204" pitchFamily="34" charset="-128"/>
                        </a:rPr>
                        <a:t>$3,000/</a:t>
                      </a:r>
                      <a:r>
                        <a:rPr lang="ja-JP" altLang="en-US" sz="1300" dirty="0">
                          <a:latin typeface="Meiryo" panose="020B0604030504040204" pitchFamily="34" charset="-128"/>
                          <a:ea typeface="Meiryo" panose="020B0604030504040204" pitchFamily="34" charset="-128"/>
                        </a:rPr>
                        <a:t>月とデータ</a:t>
                      </a:r>
                      <a:r>
                        <a:rPr lang="ja-JP" altLang="en-US" sz="1300">
                          <a:latin typeface="Meiryo" panose="020B0604030504040204" pitchFamily="34" charset="-128"/>
                          <a:ea typeface="Meiryo" panose="020B0604030504040204" pitchFamily="34" charset="-128"/>
                        </a:rPr>
                        <a:t>転送コスト</a:t>
                      </a:r>
                      <a:endParaRPr lang="en-US" sz="1300" dirty="0">
                        <a:latin typeface="Meiryo" panose="020B0604030504040204" pitchFamily="34" charset="-128"/>
                        <a:ea typeface="Meiryo" panose="020B0604030504040204" pitchFamily="34" charset="-128"/>
                        <a:cs typeface="メイリオ" panose="020B0604030504040204" pitchFamily="50"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42" name="正方形/長方形 41"/>
          <p:cNvSpPr/>
          <p:nvPr/>
        </p:nvSpPr>
        <p:spPr>
          <a:xfrm>
            <a:off x="400209" y="5069855"/>
            <a:ext cx="10842172" cy="1323439"/>
          </a:xfrm>
          <a:prstGeom prst="rect">
            <a:avLst/>
          </a:prstGeom>
        </p:spPr>
        <p:txBody>
          <a:bodyPr wrap="square">
            <a:spAutoFit/>
          </a:bodyPr>
          <a:lstStyle/>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rPr>
              <a:t>AWS Shield</a:t>
            </a:r>
          </a:p>
          <a:p>
            <a:pPr defTabSz="914363">
              <a:defRPr/>
            </a:pPr>
            <a:r>
              <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hlinkClick r:id="rId3"/>
              </a:rPr>
              <a:t>https://aws.amazon.com/jp/shield/</a:t>
            </a:r>
            <a:endPar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lang="ja-JP" altLang="en-US" sz="1000">
                <a:solidFill>
                  <a:schemeClr val="tx1">
                    <a:lumMod val="75000"/>
                  </a:schemeClr>
                </a:solidFill>
                <a:latin typeface="Meiryo" panose="020B0604030504040204" pitchFamily="34" charset="-128"/>
                <a:ea typeface="Meiryo" panose="020B0604030504040204" pitchFamily="34" charset="-128"/>
              </a:rPr>
              <a:t>「保護計画を選択するためのヒント」</a:t>
            </a:r>
            <a:endPar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hlinkClick r:id="rId4"/>
              </a:rPr>
              <a:t>https://docs.aws.amazon.com/ja_jp/waf/latest/developerguide/ddos-overview.html</a:t>
            </a:r>
            <a:endParaRPr kumimoji="1" lang="en-US" altLang="ja-JP" sz="10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endParaRPr>
          </a:p>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rPr>
              <a:t>AWS Shield </a:t>
            </a:r>
            <a:r>
              <a:rPr lang="ja-JP" altLang="en-US" sz="1000">
                <a:solidFill>
                  <a:schemeClr val="tx1">
                    <a:lumMod val="75000"/>
                  </a:schemeClr>
                </a:solidFill>
                <a:latin typeface="Meiryo" panose="020B0604030504040204" pitchFamily="34" charset="-128"/>
                <a:ea typeface="Meiryo" panose="020B0604030504040204" pitchFamily="34" charset="-128"/>
              </a:rPr>
              <a:t>料金</a:t>
            </a:r>
            <a:br>
              <a:rPr lang="en-US" altLang="ja-JP" sz="1000" dirty="0">
                <a:solidFill>
                  <a:schemeClr val="tx1">
                    <a:lumMod val="75000"/>
                  </a:schemeClr>
                </a:solidFill>
                <a:latin typeface="Meiryo" panose="020B0604030504040204" pitchFamily="34" charset="-128"/>
                <a:ea typeface="Meiryo" panose="020B0604030504040204" pitchFamily="34" charset="-128"/>
              </a:rPr>
            </a:br>
            <a:r>
              <a:rPr lang="en-US" altLang="ja-JP" sz="1000" dirty="0">
                <a:solidFill>
                  <a:schemeClr val="tx1">
                    <a:lumMod val="75000"/>
                  </a:schemeClr>
                </a:solidFill>
                <a:latin typeface="Meiryo" panose="020B0604030504040204" pitchFamily="34" charset="-128"/>
                <a:ea typeface="Meiryo" panose="020B0604030504040204" pitchFamily="34" charset="-128"/>
                <a:hlinkClick r:id="rId5"/>
              </a:rPr>
              <a:t>https://aws.amazon.com/jp/shield/pricing/</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rPr>
              <a:t>AWS Shield Advanced </a:t>
            </a:r>
            <a:r>
              <a:rPr lang="ja-JP" altLang="en-US" sz="1000">
                <a:solidFill>
                  <a:schemeClr val="tx1">
                    <a:lumMod val="75000"/>
                  </a:schemeClr>
                </a:solidFill>
                <a:latin typeface="Meiryo" panose="020B0604030504040204" pitchFamily="34" charset="-128"/>
                <a:ea typeface="Meiryo" panose="020B0604030504040204" pitchFamily="34" charset="-128"/>
              </a:rPr>
              <a:t>がアプリケーションレイヤーの </a:t>
            </a:r>
            <a:r>
              <a:rPr lang="en-US" altLang="ja-JP" sz="1000" dirty="0">
                <a:solidFill>
                  <a:schemeClr val="tx1">
                    <a:lumMod val="75000"/>
                  </a:schemeClr>
                </a:solidFill>
                <a:latin typeface="Meiryo" panose="020B0604030504040204" pitchFamily="34" charset="-128"/>
                <a:ea typeface="Meiryo" panose="020B0604030504040204" pitchFamily="34" charset="-128"/>
              </a:rPr>
              <a:t>DDoS </a:t>
            </a:r>
            <a:r>
              <a:rPr lang="ja-JP" altLang="en-US" sz="1000">
                <a:solidFill>
                  <a:schemeClr val="tx1">
                    <a:lumMod val="75000"/>
                  </a:schemeClr>
                </a:solidFill>
                <a:latin typeface="Meiryo" panose="020B0604030504040204" pitchFamily="34" charset="-128"/>
                <a:ea typeface="Meiryo" panose="020B0604030504040204" pitchFamily="34" charset="-128"/>
              </a:rPr>
              <a:t>自動軽減機能を導入</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914363">
              <a:defRPr/>
            </a:pPr>
            <a:r>
              <a:rPr lang="en-US" altLang="ja-JP" sz="1000" dirty="0">
                <a:solidFill>
                  <a:schemeClr val="tx1">
                    <a:lumMod val="75000"/>
                  </a:schemeClr>
                </a:solidFill>
                <a:latin typeface="Meiryo" panose="020B0604030504040204" pitchFamily="34" charset="-128"/>
                <a:ea typeface="Meiryo" panose="020B0604030504040204" pitchFamily="34" charset="-128"/>
                <a:hlinkClick r:id="rId6"/>
              </a:rPr>
              <a:t>https://aws.amazon.com/jp/about-aws/whats-new/2021/12/aws-shield-advanced-application-layer-ddos-mitigation/?nc1=h_ls</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E31D7C21-3990-1945-AD32-1484F8BD917D}"/>
              </a:ext>
            </a:extLst>
          </p:cNvPr>
          <p:cNvSpPr>
            <a:spLocks noGrp="1"/>
          </p:cNvSpPr>
          <p:nvPr>
            <p:ph type="title"/>
          </p:nvPr>
        </p:nvSpPr>
        <p:spPr/>
        <p:txBody>
          <a:bodyPr/>
          <a:lstStyle/>
          <a:p>
            <a:r>
              <a:rPr lang="en-US" altLang="ja-JP" dirty="0"/>
              <a:t>AWS Shield </a:t>
            </a:r>
            <a:r>
              <a:rPr lang="ja-JP" altLang="en-US"/>
              <a:t>とは</a:t>
            </a:r>
          </a:p>
        </p:txBody>
      </p:sp>
      <p:sp>
        <p:nvSpPr>
          <p:cNvPr id="3" name="Content Placeholder 2">
            <a:extLst>
              <a:ext uri="{FF2B5EF4-FFF2-40B4-BE49-F238E27FC236}">
                <a16:creationId xmlns:a16="http://schemas.microsoft.com/office/drawing/2014/main" id="{1C85FBDC-F44A-2589-FF51-63553C68FB05}"/>
              </a:ext>
            </a:extLst>
          </p:cNvPr>
          <p:cNvSpPr txBox="1">
            <a:spLocks/>
          </p:cNvSpPr>
          <p:nvPr/>
        </p:nvSpPr>
        <p:spPr>
          <a:xfrm>
            <a:off x="2057400" y="803776"/>
            <a:ext cx="8392885" cy="119919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43408" indent="-243408" defTabSz="1219151">
              <a:lnSpc>
                <a:spcPct val="70000"/>
              </a:lnSpc>
              <a:spcBef>
                <a:spcPts val="1333"/>
              </a:spcBef>
              <a:defRPr/>
            </a:pPr>
            <a:r>
              <a:rPr kumimoji="1" lang="ja-JP" altLang="en-US" sz="2000">
                <a:solidFill>
                  <a:schemeClr val="tx1">
                    <a:lumMod val="75000"/>
                  </a:schemeClr>
                </a:solidFill>
                <a:latin typeface="Meiryo" panose="020B0604030504040204" pitchFamily="34" charset="-128"/>
                <a:ea typeface="Meiryo" panose="020B0604030504040204" pitchFamily="34" charset="-128"/>
              </a:rPr>
              <a:t>マネージド</a:t>
            </a:r>
            <a:r>
              <a:rPr kumimoji="1" lang="en-US" altLang="ja-JP" sz="2000" dirty="0">
                <a:solidFill>
                  <a:schemeClr val="tx1">
                    <a:lumMod val="75000"/>
                  </a:schemeClr>
                </a:solidFill>
                <a:latin typeface="Meiryo" panose="020B0604030504040204" pitchFamily="34" charset="-128"/>
                <a:ea typeface="Meiryo" panose="020B0604030504040204" pitchFamily="34" charset="-128"/>
              </a:rPr>
              <a:t>DDoS</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プロテクションサービス　</a:t>
            </a:r>
            <a:endPar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3408" indent="-243408" defTabSz="1219151">
              <a:lnSpc>
                <a:spcPct val="70000"/>
              </a:lnSpc>
              <a:spcBef>
                <a:spcPts val="1333"/>
              </a:spcBef>
              <a:defRPr/>
            </a:pPr>
            <a:r>
              <a:rPr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エッジロケーションの前にインラインで配置されすべての着信パケットを検査</a:t>
            </a:r>
            <a:endPar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3408" indent="-243408" defTabSz="1219151">
              <a:lnSpc>
                <a:spcPct val="70000"/>
              </a:lnSpc>
              <a:spcBef>
                <a:spcPts val="1333"/>
              </a:spcBef>
              <a:defRPr/>
            </a:pPr>
            <a:r>
              <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rPr>
              <a:t>DDoS</a:t>
            </a:r>
            <a:r>
              <a:rPr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攻撃の</a:t>
            </a:r>
            <a:r>
              <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rPr>
              <a:t>99</a:t>
            </a:r>
            <a:r>
              <a:rPr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％を</a:t>
            </a:r>
            <a:r>
              <a:rPr lang="ja-JP" altLang="en-US" sz="2000">
                <a:solidFill>
                  <a:schemeClr val="tx1">
                    <a:lumMod val="75000"/>
                  </a:schemeClr>
                </a:solidFill>
                <a:latin typeface="Meiryo" panose="020B0604030504040204" pitchFamily="34" charset="-128"/>
                <a:ea typeface="Meiryo" panose="020B0604030504040204" pitchFamily="34" charset="-128"/>
                <a:cs typeface="Meiryo" charset="-128"/>
              </a:rPr>
              <a:t>自動軽減</a:t>
            </a:r>
            <a:endParaRPr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p:txBody>
      </p:sp>
      <p:pic>
        <p:nvPicPr>
          <p:cNvPr id="4" name="Graphic 22">
            <a:extLst>
              <a:ext uri="{FF2B5EF4-FFF2-40B4-BE49-F238E27FC236}">
                <a16:creationId xmlns:a16="http://schemas.microsoft.com/office/drawing/2014/main" id="{8C1513C1-CF8D-8FFD-B2F0-FB54888B2E1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8025" y="810931"/>
            <a:ext cx="1223689" cy="1223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a:extLst>
              <a:ext uri="{FF2B5EF4-FFF2-40B4-BE49-F238E27FC236}">
                <a16:creationId xmlns:a16="http://schemas.microsoft.com/office/drawing/2014/main" id="{8D4AE15D-36CA-D6AB-428F-08EC3EDC96F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0226008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16AA5209-EEBD-CF4D-A1E6-A51B6DC442D1}"/>
              </a:ext>
            </a:extLst>
          </p:cNvPr>
          <p:cNvSpPr/>
          <p:nvPr/>
        </p:nvSpPr>
        <p:spPr>
          <a:xfrm>
            <a:off x="5560783" y="1073039"/>
            <a:ext cx="6456142"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ja-JP" altLang="en-US" sz="2667" dirty="0">
                <a:gradFill>
                  <a:gsLst>
                    <a:gs pos="0">
                      <a:srgbClr val="FAFAFA"/>
                    </a:gs>
                    <a:gs pos="100000">
                      <a:srgbClr val="FAFAFA"/>
                    </a:gs>
                  </a:gsLst>
                  <a:lin ang="5400000" scaled="1"/>
                </a:gradFill>
                <a:latin typeface="Meiryo" panose="020B0604030504040204" pitchFamily="34" charset="-128"/>
                <a:ea typeface="Meiryo" panose="020B0604030504040204" pitchFamily="34" charset="-128"/>
              </a:rPr>
              <a:t>サービス概要</a:t>
            </a:r>
          </a:p>
        </p:txBody>
      </p:sp>
      <p:cxnSp>
        <p:nvCxnSpPr>
          <p:cNvPr id="23" name="直線コネクタ 22">
            <a:extLst>
              <a:ext uri="{FF2B5EF4-FFF2-40B4-BE49-F238E27FC236}">
                <a16:creationId xmlns:a16="http://schemas.microsoft.com/office/drawing/2014/main" id="{D493928D-81A3-DB47-B983-966E7DC604BC}"/>
              </a:ext>
            </a:extLst>
          </p:cNvPr>
          <p:cNvCxnSpPr/>
          <p:nvPr/>
        </p:nvCxnSpPr>
        <p:spPr>
          <a:xfrm flipH="1">
            <a:off x="547200" y="4719628"/>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4" name="正方形/長方形 23">
            <a:extLst>
              <a:ext uri="{FF2B5EF4-FFF2-40B4-BE49-F238E27FC236}">
                <a16:creationId xmlns:a16="http://schemas.microsoft.com/office/drawing/2014/main" id="{2A9F3BA3-F881-5941-B10D-4E9BD86507C9}"/>
              </a:ext>
            </a:extLst>
          </p:cNvPr>
          <p:cNvSpPr/>
          <p:nvPr/>
        </p:nvSpPr>
        <p:spPr>
          <a:xfrm>
            <a:off x="547200" y="4877954"/>
            <a:ext cx="4945550" cy="1020267"/>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defTabSz="914363">
              <a:defRPr/>
            </a:pPr>
            <a:r>
              <a:rPr kumimoji="1" lang="ja-JP" altLang="en-US" sz="2000" dirty="0">
                <a:solidFill>
                  <a:schemeClr val="tx1">
                    <a:lumMod val="75000"/>
                  </a:schemeClr>
                </a:solidFill>
                <a:latin typeface="Meiryo" panose="020B0604030504040204" pitchFamily="34" charset="-128"/>
                <a:ea typeface="Meiryo" panose="020B0604030504040204" pitchFamily="34" charset="-128"/>
              </a:rPr>
              <a:t>ウェブの脆弱性</a:t>
            </a:r>
            <a:r>
              <a:rPr kumimoji="1" lang="ja-JP" altLang="en-US" sz="2000">
                <a:solidFill>
                  <a:schemeClr val="tx1">
                    <a:lumMod val="75000"/>
                  </a:schemeClr>
                </a:solidFill>
                <a:latin typeface="Meiryo" panose="020B0604030504040204" pitchFamily="34" charset="-128"/>
                <a:ea typeface="Meiryo" panose="020B0604030504040204" pitchFamily="34" charset="-128"/>
              </a:rPr>
              <a:t>からアプリケーション</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a:p>
            <a:pPr algn="ctr" defTabSz="914363">
              <a:defRPr/>
            </a:pPr>
            <a:r>
              <a:rPr kumimoji="1" lang="ja-JP" altLang="en-US" sz="2000">
                <a:solidFill>
                  <a:schemeClr val="tx1">
                    <a:lumMod val="75000"/>
                  </a:schemeClr>
                </a:solidFill>
                <a:latin typeface="Meiryo" panose="020B0604030504040204" pitchFamily="34" charset="-128"/>
                <a:ea typeface="Meiryo" panose="020B0604030504040204" pitchFamily="34" charset="-128"/>
              </a:rPr>
              <a:t>また</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は</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API</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を</a:t>
            </a:r>
            <a:r>
              <a:rPr kumimoji="1" lang="ja-JP" altLang="en-US" sz="2000">
                <a:solidFill>
                  <a:schemeClr val="tx1">
                    <a:lumMod val="75000"/>
                  </a:schemeClr>
                </a:solidFill>
                <a:latin typeface="Meiryo" panose="020B0604030504040204" pitchFamily="34" charset="-128"/>
                <a:ea typeface="Meiryo" panose="020B0604030504040204" pitchFamily="34" charset="-128"/>
              </a:rPr>
              <a:t>保護する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a:p>
            <a:pPr algn="ctr" defTabSz="914363">
              <a:defRPr/>
            </a:pPr>
            <a:r>
              <a:rPr kumimoji="1" lang="ja-JP" altLang="en-US" sz="2000">
                <a:solidFill>
                  <a:schemeClr val="tx1">
                    <a:lumMod val="75000"/>
                  </a:schemeClr>
                </a:solidFill>
                <a:latin typeface="Meiryo" panose="020B0604030504040204" pitchFamily="34" charset="-128"/>
                <a:ea typeface="Meiryo" panose="020B0604030504040204" pitchFamily="34" charset="-128"/>
              </a:rPr>
              <a:t>ウェブアプリケーションファイアウォール</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sp>
        <p:nvSpPr>
          <p:cNvPr id="25" name="正方形/長方形 24">
            <a:extLst>
              <a:ext uri="{FF2B5EF4-FFF2-40B4-BE49-F238E27FC236}">
                <a16:creationId xmlns:a16="http://schemas.microsoft.com/office/drawing/2014/main" id="{D35FD4AA-1EC7-BD4F-87B6-B11E462AE020}"/>
              </a:ext>
            </a:extLst>
          </p:cNvPr>
          <p:cNvSpPr/>
          <p:nvPr/>
        </p:nvSpPr>
        <p:spPr>
          <a:xfrm>
            <a:off x="547200" y="4137677"/>
            <a:ext cx="4780800" cy="512496"/>
          </a:xfrm>
          <a:prstGeom prst="rect">
            <a:avLst/>
          </a:prstGeom>
          <a:ln>
            <a:noFill/>
          </a:ln>
        </p:spPr>
        <p:txBody>
          <a:bodyPr wrap="square" lIns="192000" tIns="48000" rIns="48000" bIns="48000" anchor="ctr" anchorCtr="0">
            <a:noAutofit/>
          </a:bodyPr>
          <a:lstStyle/>
          <a:p>
            <a:pPr algn="ctr" defTabSz="914363">
              <a:defRPr/>
            </a:pPr>
            <a:r>
              <a:rPr kumimoji="1" lang="en-US" altLang="ja-JP" sz="2667" b="1" dirty="0">
                <a:solidFill>
                  <a:schemeClr val="tx1">
                    <a:lumMod val="75000"/>
                  </a:schemeClr>
                </a:solidFill>
                <a:latin typeface="Meiryo" panose="020B0604030504040204" pitchFamily="34" charset="-128"/>
                <a:ea typeface="Meiryo" panose="020B0604030504040204" pitchFamily="34" charset="-128"/>
              </a:rPr>
              <a:t>AWS WAF</a:t>
            </a:r>
            <a:endParaRPr kumimoji="1" lang="ja-JP" altLang="en-US" sz="2667" b="1" dirty="0">
              <a:solidFill>
                <a:schemeClr val="tx1">
                  <a:lumMod val="75000"/>
                </a:schemeClr>
              </a:solidFill>
              <a:latin typeface="Meiryo" panose="020B0604030504040204" pitchFamily="34" charset="-128"/>
              <a:ea typeface="Meiryo" panose="020B0604030504040204" pitchFamily="34" charset="-128"/>
            </a:endParaRPr>
          </a:p>
        </p:txBody>
      </p:sp>
      <p:pic>
        <p:nvPicPr>
          <p:cNvPr id="46" name="Graphic 8">
            <a:extLst>
              <a:ext uri="{FF2B5EF4-FFF2-40B4-BE49-F238E27FC236}">
                <a16:creationId xmlns:a16="http://schemas.microsoft.com/office/drawing/2014/main" id="{50157001-4D87-A94F-8A25-F90007E57E4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58326" y="1486394"/>
            <a:ext cx="2535378" cy="2535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C1273A7F-746C-434C-9945-D069C163F243}"/>
              </a:ext>
            </a:extLst>
          </p:cNvPr>
          <p:cNvSpPr>
            <a:spLocks noGrp="1"/>
          </p:cNvSpPr>
          <p:nvPr>
            <p:ph type="title"/>
          </p:nvPr>
        </p:nvSpPr>
        <p:spPr/>
        <p:txBody>
          <a:bodyPr/>
          <a:lstStyle/>
          <a:p>
            <a:r>
              <a:rPr lang="en-US" altLang="ja-JP" dirty="0"/>
              <a:t>AWS WAF</a:t>
            </a:r>
            <a:r>
              <a:rPr lang="ja-JP" altLang="en-US"/>
              <a:t>概要</a:t>
            </a:r>
          </a:p>
        </p:txBody>
      </p:sp>
      <p:sp>
        <p:nvSpPr>
          <p:cNvPr id="47" name="Content Placeholder 2"/>
          <p:cNvSpPr>
            <a:spLocks noGrp="1"/>
          </p:cNvSpPr>
          <p:nvPr>
            <p:ph idx="4294967295"/>
          </p:nvPr>
        </p:nvSpPr>
        <p:spPr>
          <a:xfrm>
            <a:off x="5671326" y="1782358"/>
            <a:ext cx="6349553" cy="3514968"/>
          </a:xfrm>
          <a:prstGeom prst="rect">
            <a:avLst/>
          </a:prstGeom>
        </p:spPr>
        <p:txBody>
          <a:bodyPr vert="horz" lIns="75000" tIns="45720" rIns="91440" bIns="45720" rtlCol="0">
            <a:noAutofit/>
          </a:bodyPr>
          <a:lstStyle/>
          <a:p>
            <a:pPr marL="243408" indent="-243408">
              <a:buFont typeface="Arial" panose="020B0604020202020204" pitchFamily="34" charset="0"/>
              <a:buChar char="•"/>
            </a:pPr>
            <a:r>
              <a:rPr lang="ja-JP" altLang="en-US" sz="2000">
                <a:solidFill>
                  <a:schemeClr val="tx1">
                    <a:lumMod val="75000"/>
                  </a:schemeClr>
                </a:solidFill>
              </a:rPr>
              <a:t>悪意のあるリクエストのブロック</a:t>
            </a:r>
            <a:endParaRPr lang="en-US" altLang="ja-JP" sz="2000" dirty="0">
              <a:solidFill>
                <a:schemeClr val="tx1">
                  <a:lumMod val="75000"/>
                </a:schemeClr>
              </a:solidFill>
            </a:endParaRPr>
          </a:p>
          <a:p>
            <a:pPr marL="882351" lvl="1" indent="-285739">
              <a:buFont typeface="Wingdings" pitchFamily="2" charset="2"/>
              <a:buChar char="ü"/>
            </a:pPr>
            <a:r>
              <a:rPr lang="en-US" altLang="ja-JP" sz="1667" dirty="0">
                <a:solidFill>
                  <a:schemeClr val="tx1">
                    <a:lumMod val="75000"/>
                  </a:schemeClr>
                </a:solidFill>
              </a:rPr>
              <a:t>SQL </a:t>
            </a:r>
            <a:r>
              <a:rPr lang="ja-JP" altLang="en-US" sz="1667">
                <a:solidFill>
                  <a:schemeClr val="tx1">
                    <a:lumMod val="75000"/>
                  </a:schemeClr>
                </a:solidFill>
              </a:rPr>
              <a:t>インジェクション</a:t>
            </a:r>
          </a:p>
          <a:p>
            <a:pPr marL="882351" lvl="1" indent="-285739">
              <a:buFont typeface="Wingdings" pitchFamily="2" charset="2"/>
              <a:buChar char="ü"/>
            </a:pPr>
            <a:r>
              <a:rPr lang="ja-JP" altLang="en-US" sz="1667">
                <a:solidFill>
                  <a:schemeClr val="tx1">
                    <a:lumMod val="75000"/>
                  </a:schemeClr>
                </a:solidFill>
              </a:rPr>
              <a:t>クロスサイトスクリプト</a:t>
            </a:r>
          </a:p>
          <a:p>
            <a:pPr marL="882351" lvl="1" indent="-285739">
              <a:buFont typeface="Wingdings" pitchFamily="2" charset="2"/>
              <a:buChar char="ü"/>
            </a:pPr>
            <a:r>
              <a:rPr lang="en-US" altLang="ja-JP" sz="1667" dirty="0">
                <a:solidFill>
                  <a:schemeClr val="tx1">
                    <a:lumMod val="75000"/>
                  </a:schemeClr>
                </a:solidFill>
              </a:rPr>
              <a:t>AWS </a:t>
            </a:r>
            <a:r>
              <a:rPr lang="ja-JP" altLang="en-US" sz="1667">
                <a:solidFill>
                  <a:schemeClr val="tx1">
                    <a:lumMod val="75000"/>
                  </a:schemeClr>
                </a:solidFill>
              </a:rPr>
              <a:t>またはパートナー提供のマネージドルール</a:t>
            </a:r>
            <a:endParaRPr lang="en-US" altLang="ja-JP" sz="1667" dirty="0">
              <a:solidFill>
                <a:schemeClr val="tx1">
                  <a:lumMod val="75000"/>
                </a:schemeClr>
              </a:solidFill>
            </a:endParaRPr>
          </a:p>
          <a:p>
            <a:pPr marL="243408" indent="-243408">
              <a:buFont typeface="Arial" panose="020B0604020202020204" pitchFamily="34" charset="0"/>
              <a:buChar char="•"/>
            </a:pPr>
            <a:r>
              <a:rPr lang="ja-JP" altLang="en-US" sz="2000">
                <a:solidFill>
                  <a:schemeClr val="tx1">
                    <a:lumMod val="75000"/>
                  </a:schemeClr>
                </a:solidFill>
              </a:rPr>
              <a:t>カスタムルールによる</a:t>
            </a:r>
            <a:r>
              <a:rPr lang="en-US" altLang="ja-JP" sz="2000" dirty="0">
                <a:solidFill>
                  <a:schemeClr val="tx1">
                    <a:lumMod val="75000"/>
                  </a:schemeClr>
                </a:solidFill>
              </a:rPr>
              <a:t>Web</a:t>
            </a:r>
            <a:r>
              <a:rPr lang="ja-JP" altLang="en-US" sz="2000">
                <a:solidFill>
                  <a:schemeClr val="tx1">
                    <a:lumMod val="75000"/>
                  </a:schemeClr>
                </a:solidFill>
              </a:rPr>
              <a:t>トラフィックのフィルタ</a:t>
            </a:r>
            <a:endParaRPr lang="en-US" altLang="ja-JP" sz="2000" dirty="0">
              <a:solidFill>
                <a:schemeClr val="tx1">
                  <a:lumMod val="75000"/>
                </a:schemeClr>
              </a:solidFill>
            </a:endParaRPr>
          </a:p>
          <a:p>
            <a:pPr marL="882351" lvl="1" indent="-285739">
              <a:buFont typeface="Wingdings" pitchFamily="2" charset="2"/>
              <a:buChar char="ü"/>
            </a:pPr>
            <a:r>
              <a:rPr lang="en-US" altLang="ja-JP" sz="1667" dirty="0">
                <a:solidFill>
                  <a:schemeClr val="tx1">
                    <a:lumMod val="75000"/>
                  </a:schemeClr>
                </a:solidFill>
              </a:rPr>
              <a:t>Rate-based rules</a:t>
            </a:r>
          </a:p>
          <a:p>
            <a:pPr marL="882351" lvl="1" indent="-285739">
              <a:buFont typeface="Wingdings" pitchFamily="2" charset="2"/>
              <a:buChar char="ü"/>
            </a:pPr>
            <a:r>
              <a:rPr lang="en-US" altLang="ja-JP" sz="1667" dirty="0">
                <a:solidFill>
                  <a:schemeClr val="tx1">
                    <a:lumMod val="75000"/>
                  </a:schemeClr>
                </a:solidFill>
              </a:rPr>
              <a:t>IP &amp; Geo-IP filters</a:t>
            </a:r>
          </a:p>
          <a:p>
            <a:pPr marL="882351" lvl="1" indent="-285739">
              <a:buFont typeface="Wingdings" pitchFamily="2" charset="2"/>
              <a:buChar char="ü"/>
            </a:pPr>
            <a:r>
              <a:rPr lang="ja-JP" altLang="en-US" sz="1667">
                <a:solidFill>
                  <a:schemeClr val="tx1">
                    <a:lumMod val="75000"/>
                  </a:schemeClr>
                </a:solidFill>
              </a:rPr>
              <a:t>正規表現パターン、文字列</a:t>
            </a:r>
            <a:endParaRPr lang="en-US" altLang="ja-JP" sz="1667" dirty="0">
              <a:solidFill>
                <a:schemeClr val="tx1">
                  <a:lumMod val="75000"/>
                </a:schemeClr>
              </a:solidFill>
            </a:endParaRPr>
          </a:p>
          <a:p>
            <a:pPr marL="882351" lvl="1" indent="-285739">
              <a:buFont typeface="Wingdings" pitchFamily="2" charset="2"/>
              <a:buChar char="ü"/>
            </a:pPr>
            <a:r>
              <a:rPr lang="ja-JP" altLang="en-US" sz="1667">
                <a:solidFill>
                  <a:schemeClr val="tx1">
                    <a:lumMod val="75000"/>
                  </a:schemeClr>
                </a:solidFill>
              </a:rPr>
              <a:t>サイズ制限</a:t>
            </a:r>
            <a:endParaRPr lang="en-US" altLang="ja-JP" sz="1667" dirty="0">
              <a:solidFill>
                <a:schemeClr val="tx1">
                  <a:lumMod val="75000"/>
                </a:schemeClr>
              </a:solidFill>
            </a:endParaRPr>
          </a:p>
          <a:p>
            <a:pPr marL="882351" lvl="1" indent="-285739">
              <a:buFont typeface="Wingdings" pitchFamily="2" charset="2"/>
              <a:buChar char="ü"/>
            </a:pPr>
            <a:r>
              <a:rPr lang="ja-JP" altLang="en-US" sz="1667">
                <a:solidFill>
                  <a:schemeClr val="tx1">
                    <a:lumMod val="75000"/>
                  </a:schemeClr>
                </a:solidFill>
              </a:rPr>
              <a:t>アクション：許可</a:t>
            </a:r>
            <a:r>
              <a:rPr lang="en-US" altLang="ja-JP" sz="1667" dirty="0">
                <a:solidFill>
                  <a:schemeClr val="tx1">
                    <a:lumMod val="75000"/>
                  </a:schemeClr>
                </a:solidFill>
              </a:rPr>
              <a:t>/</a:t>
            </a:r>
            <a:r>
              <a:rPr lang="ja-JP" altLang="en-US" sz="1667">
                <a:solidFill>
                  <a:schemeClr val="tx1">
                    <a:lumMod val="75000"/>
                  </a:schemeClr>
                </a:solidFill>
              </a:rPr>
              <a:t>拒否</a:t>
            </a:r>
            <a:endParaRPr lang="en-US" altLang="ja-JP" sz="1667" dirty="0">
              <a:solidFill>
                <a:schemeClr val="tx1">
                  <a:lumMod val="75000"/>
                </a:schemeClr>
              </a:solidFill>
            </a:endParaRPr>
          </a:p>
          <a:p>
            <a:pPr marL="243408" indent="-243408">
              <a:buFont typeface="Arial" panose="020B0604020202020204" pitchFamily="34" charset="0"/>
              <a:buChar char="•"/>
            </a:pPr>
            <a:r>
              <a:rPr lang="en-US" altLang="ja-JP" sz="2000" dirty="0">
                <a:solidFill>
                  <a:schemeClr val="tx1">
                    <a:lumMod val="75000"/>
                  </a:schemeClr>
                </a:solidFill>
              </a:rPr>
              <a:t>CloudFront, ALB, API Gateway, Cognito, AppSync</a:t>
            </a:r>
            <a:r>
              <a:rPr lang="ja-JP" altLang="en-US" sz="2000">
                <a:solidFill>
                  <a:schemeClr val="tx1">
                    <a:lumMod val="75000"/>
                  </a:schemeClr>
                </a:solidFill>
              </a:rPr>
              <a:t>に配備</a:t>
            </a:r>
            <a:endParaRPr lang="en-US" altLang="ja-JP" sz="2000" dirty="0">
              <a:solidFill>
                <a:schemeClr val="tx1">
                  <a:lumMod val="75000"/>
                </a:schemeClr>
              </a:solidFill>
            </a:endParaRPr>
          </a:p>
        </p:txBody>
      </p:sp>
      <p:sp>
        <p:nvSpPr>
          <p:cNvPr id="48" name="正方形/長方形 47"/>
          <p:cNvSpPr/>
          <p:nvPr/>
        </p:nvSpPr>
        <p:spPr>
          <a:xfrm>
            <a:off x="4045816" y="5939583"/>
            <a:ext cx="5675454" cy="939103"/>
          </a:xfrm>
          <a:prstGeom prst="rect">
            <a:avLst/>
          </a:prstGeom>
        </p:spPr>
        <p:txBody>
          <a:bodyPr wrap="square">
            <a:spAutoFit/>
          </a:bodyPr>
          <a:lstStyle/>
          <a:p>
            <a:pPr defTabSz="914363">
              <a:defRPr/>
            </a:pPr>
            <a:r>
              <a:rPr lang="en-US" altLang="ja-JP" sz="917" dirty="0">
                <a:latin typeface="Meiryo" panose="020B0604030504040204" pitchFamily="34" charset="-128"/>
                <a:ea typeface="Meiryo" panose="020B0604030504040204" pitchFamily="34" charset="-128"/>
              </a:rPr>
              <a:t>AWS WAF – </a:t>
            </a:r>
            <a:r>
              <a:rPr lang="ja-JP" altLang="en-US" sz="917">
                <a:latin typeface="Meiryo" panose="020B0604030504040204" pitchFamily="34" charset="-128"/>
                <a:ea typeface="Meiryo" panose="020B0604030504040204" pitchFamily="34" charset="-128"/>
              </a:rPr>
              <a:t>ウェブアプリケーションファイアウォール</a:t>
            </a:r>
            <a:endParaRPr lang="en-US" altLang="ja-JP" sz="917" dirty="0">
              <a:solidFill>
                <a:schemeClr val="tx1">
                  <a:lumMod val="75000"/>
                </a:schemeClr>
              </a:solidFill>
              <a:latin typeface="Meiryo" panose="020B0604030504040204" pitchFamily="34" charset="-128"/>
              <a:ea typeface="Meiryo" panose="020B0604030504040204" pitchFamily="34" charset="-128"/>
              <a:hlinkClick r:id="rId4"/>
            </a:endParaRPr>
          </a:p>
          <a:p>
            <a:pPr defTabSz="914363">
              <a:defRPr/>
            </a:pPr>
            <a:r>
              <a:rPr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https://aws.amazon.com/jp/waf/</a:t>
            </a:r>
            <a:endParaRPr lang="en-US" altLang="ja-JP" sz="917" dirty="0">
              <a:solidFill>
                <a:schemeClr val="tx1">
                  <a:lumMod val="75000"/>
                </a:schemeClr>
              </a:solidFill>
              <a:latin typeface="Meiryo" panose="020B0604030504040204" pitchFamily="34" charset="-128"/>
              <a:ea typeface="Meiryo" panose="020B0604030504040204" pitchFamily="34" charset="-128"/>
            </a:endParaRPr>
          </a:p>
          <a:p>
            <a:pPr defTabSz="914363">
              <a:defRPr/>
            </a:pPr>
            <a:r>
              <a:rPr lang="en-US" altLang="ja-JP" sz="917" dirty="0">
                <a:latin typeface="Meiryo" panose="020B0604030504040204" pitchFamily="34" charset="-128"/>
                <a:ea typeface="Meiryo" panose="020B0604030504040204" pitchFamily="34" charset="-128"/>
              </a:rPr>
              <a:t>AWS WAF </a:t>
            </a:r>
            <a:r>
              <a:rPr lang="ja-JP" altLang="en-US" sz="917">
                <a:latin typeface="Meiryo" panose="020B0604030504040204" pitchFamily="34" charset="-128"/>
                <a:ea typeface="Meiryo" panose="020B0604030504040204" pitchFamily="34" charset="-128"/>
              </a:rPr>
              <a:t>のコンプライアンス検証</a:t>
            </a:r>
            <a:endParaRPr lang="en-US" altLang="ja-JP" sz="917" dirty="0">
              <a:latin typeface="Meiryo" panose="020B0604030504040204" pitchFamily="34" charset="-128"/>
              <a:ea typeface="Meiryo" panose="020B0604030504040204" pitchFamily="34" charset="-128"/>
              <a:hlinkClick r:id="rId5"/>
            </a:endParaRPr>
          </a:p>
          <a:p>
            <a:pPr defTabSz="914363">
              <a:defRPr/>
            </a:pPr>
            <a:r>
              <a:rPr lang="en-US" altLang="ja-JP" sz="917" dirty="0">
                <a:latin typeface="Meiryo" panose="020B0604030504040204" pitchFamily="34" charset="-128"/>
                <a:ea typeface="Meiryo" panose="020B0604030504040204" pitchFamily="34" charset="-128"/>
                <a:hlinkClick r:id="rId5"/>
              </a:rPr>
              <a:t>https://docs.aws.amazon.com/ja_jp/waf/latest/developerguide/waf-compliance.html</a:t>
            </a:r>
            <a:endParaRPr lang="en-US" altLang="ja-JP" sz="917" dirty="0">
              <a:latin typeface="Meiryo" panose="020B0604030504040204" pitchFamily="34" charset="-128"/>
              <a:ea typeface="Meiryo" panose="020B0604030504040204" pitchFamily="34" charset="-128"/>
            </a:endParaRPr>
          </a:p>
          <a:p>
            <a:pPr defTabSz="914363">
              <a:defRPr/>
            </a:pPr>
            <a:r>
              <a:rPr lang="en-US" altLang="ja-JP" sz="917" dirty="0">
                <a:latin typeface="Meiryo" panose="020B0604030504040204" pitchFamily="34" charset="-128"/>
                <a:ea typeface="Meiryo" panose="020B0604030504040204" pitchFamily="34" charset="-128"/>
              </a:rPr>
              <a:t>AWS WAF </a:t>
            </a:r>
            <a:r>
              <a:rPr lang="ja-JP" altLang="en-US" sz="917">
                <a:latin typeface="Meiryo" panose="020B0604030504040204" pitchFamily="34" charset="-128"/>
                <a:ea typeface="Meiryo" panose="020B0604030504040204" pitchFamily="34" charset="-128"/>
              </a:rPr>
              <a:t>のよくある質問</a:t>
            </a:r>
          </a:p>
          <a:p>
            <a:pPr defTabSz="914363">
              <a:defRPr/>
            </a:pPr>
            <a:r>
              <a:rPr lang="en-US" altLang="ja-JP" sz="917" dirty="0">
                <a:solidFill>
                  <a:schemeClr val="tx1">
                    <a:lumMod val="75000"/>
                  </a:schemeClr>
                </a:solidFill>
                <a:latin typeface="Meiryo" panose="020B0604030504040204" pitchFamily="34" charset="-128"/>
                <a:ea typeface="Meiryo" panose="020B0604030504040204" pitchFamily="34" charset="-128"/>
                <a:hlinkClick r:id="rId6"/>
              </a:rPr>
              <a:t>https://aws.amazon.com/jp/waf/faqs/</a:t>
            </a:r>
            <a:endParaRPr lang="en-US" altLang="ja-JP" sz="917" dirty="0">
              <a:solidFill>
                <a:schemeClr val="tx1">
                  <a:lumMod val="75000"/>
                </a:schemeClr>
              </a:solidFill>
              <a:latin typeface="Meiryo" panose="020B0604030504040204" pitchFamily="34" charset="-128"/>
              <a:ea typeface="Meiryo" panose="020B0604030504040204" pitchFamily="34" charset="-128"/>
            </a:endParaRPr>
          </a:p>
        </p:txBody>
      </p:sp>
      <p:sp>
        <p:nvSpPr>
          <p:cNvPr id="3" name="テキスト ボックス 2">
            <a:extLst>
              <a:ext uri="{FF2B5EF4-FFF2-40B4-BE49-F238E27FC236}">
                <a16:creationId xmlns:a16="http://schemas.microsoft.com/office/drawing/2014/main" id="{D532E4E1-5D5B-B97D-AE0C-ACA0457E709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448810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:インフラストラクチャ保護/ネットワークの保護</a:t>
            </a:r>
            <a:br>
              <a:rPr lang="en-JP" sz="2400" dirty="0"/>
            </a:br>
            <a:r>
              <a:rPr lang="en-US" sz="2800" b="0" i="0" dirty="0">
                <a:solidFill>
                  <a:srgbClr val="16191F"/>
                </a:solidFill>
                <a:effectLst/>
                <a:latin typeface="Amazon Ember" panose="020B0603020204020204" pitchFamily="34" charset="0"/>
              </a:rPr>
              <a:t>SEC05-BP04</a:t>
            </a:r>
            <a:r>
              <a:rPr lang="ja-JP" altLang="en-US" sz="2800" b="0" i="0">
                <a:solidFill>
                  <a:srgbClr val="16191F"/>
                </a:solidFill>
                <a:effectLst/>
                <a:latin typeface="Amazon Ember" panose="020B0603020204020204" pitchFamily="34" charset="0"/>
              </a:rPr>
              <a:t>　検査と保護を実装する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各レイヤーでトラフィックを検査し、フィルタリングする</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ネットワークトラフィックの検査を行っているか</a:t>
            </a:r>
            <a:r>
              <a:rPr lang="en-US" sz="1400" dirty="0"/>
              <a:t>？</a:t>
            </a:r>
          </a:p>
          <a:p>
            <a:pPr marL="285750" indent="-285750">
              <a:buFont typeface="Arial" panose="020B0604020202020204" pitchFamily="34" charset="0"/>
              <a:buChar char="•"/>
            </a:pPr>
            <a:r>
              <a:rPr lang="en-US" sz="1400" dirty="0" err="1"/>
              <a:t>GuardDutyによる脅威検出を行っているか</a:t>
            </a:r>
            <a:r>
              <a:rPr lang="en-US" sz="1400" dirty="0"/>
              <a:t>？</a:t>
            </a:r>
          </a:p>
          <a:p>
            <a:pPr marL="285750" indent="-285750">
              <a:buFont typeface="Arial" panose="020B0604020202020204" pitchFamily="34" charset="0"/>
              <a:buChar char="•"/>
            </a:pPr>
            <a:r>
              <a:rPr lang="en-US" sz="1400" dirty="0" err="1"/>
              <a:t>複数のAWSアカウントにまたがる統一的なネットワーク検査・保護方法を導入しているか</a:t>
            </a:r>
            <a:r>
              <a:rPr lang="en-US" sz="1400" dirty="0"/>
              <a:t>？</a:t>
            </a:r>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55F35155-DC81-12C6-796E-81D0453BC612}"/>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JP" sz="1400" dirty="0"/>
              <a:t>VPC Network Access Analyzer より、</a:t>
            </a:r>
            <a:r>
              <a:rPr lang="en-US" sz="1400" dirty="0"/>
              <a:t>VPC </a:t>
            </a:r>
            <a:r>
              <a:rPr lang="ja-JP" altLang="en-US" sz="1400"/>
              <a:t>の設定に潜在的な意図しないアクセスの可能性がないかを検査する。</a:t>
            </a:r>
            <a:endParaRPr lang="en-US" altLang="ja-JP" sz="1400" dirty="0"/>
          </a:p>
          <a:p>
            <a:pPr marL="285750" indent="-285750">
              <a:buFont typeface="Arial" panose="020B0604020202020204" pitchFamily="34" charset="0"/>
              <a:buChar char="•"/>
            </a:pPr>
            <a:r>
              <a:rPr lang="en-JP" altLang="ja-JP" sz="1400" dirty="0"/>
              <a:t>AWS Firewall Manager </a:t>
            </a:r>
            <a:r>
              <a:rPr lang="ja-JP" altLang="en-JP" sz="1400"/>
              <a:t>により、</a:t>
            </a:r>
            <a:r>
              <a:rPr lang="en-US" altLang="ja-JP" sz="1400" dirty="0"/>
              <a:t>AWS Organization </a:t>
            </a:r>
            <a:r>
              <a:rPr lang="ja-JP" altLang="en-US" sz="1400"/>
              <a:t>全体にわたって統一的に</a:t>
            </a:r>
            <a:r>
              <a:rPr lang="en-US" altLang="ja-JP" sz="1400" dirty="0"/>
              <a:t> WAF, AWS Shield Advance</a:t>
            </a:r>
            <a:r>
              <a:rPr lang="ja-JP" altLang="en-US" sz="1400"/>
              <a:t>　などの管理が可能。</a:t>
            </a:r>
            <a:endParaRPr lang="en-US" altLang="ja-JP" sz="1400" dirty="0"/>
          </a:p>
          <a:p>
            <a:pPr marL="285750" indent="-285750">
              <a:buFont typeface="Arial" panose="020B0604020202020204" pitchFamily="34" charset="0"/>
              <a:buChar char="•"/>
            </a:pPr>
            <a:r>
              <a:rPr lang="en-US" altLang="ja-JP" sz="1400" dirty="0"/>
              <a:t>AWS </a:t>
            </a:r>
            <a:r>
              <a:rPr lang="en-US" altLang="ja-JP" sz="1400" dirty="0" err="1"/>
              <a:t>GuardDuty</a:t>
            </a:r>
            <a:r>
              <a:rPr lang="ja-JP" altLang="en-US" sz="1400"/>
              <a:t>による脅威検出を行う</a:t>
            </a:r>
            <a:endParaRPr lang="en-US" altLang="ja-JP" sz="1400" dirty="0"/>
          </a:p>
          <a:p>
            <a:pPr marL="285750" indent="-285750">
              <a:buFont typeface="Arial" panose="020B0604020202020204" pitchFamily="34" charset="0"/>
              <a:buChar char="•"/>
            </a:pPr>
            <a:r>
              <a:rPr lang="en-JP" sz="1400" dirty="0"/>
              <a:t>VPC F</a:t>
            </a:r>
            <a:r>
              <a:rPr lang="en-US" sz="1400" dirty="0"/>
              <a:t>l</a:t>
            </a:r>
            <a:r>
              <a:rPr lang="en-JP" sz="1400" dirty="0"/>
              <a:t>ow Logや VPC トラフィックミラーリングにより、通信を検査する。</a:t>
            </a:r>
          </a:p>
          <a:p>
            <a:endParaRPr lang="en-JP" sz="1400" dirty="0"/>
          </a:p>
          <a:p>
            <a:endParaRPr lang="en-JP" dirty="0"/>
          </a:p>
        </p:txBody>
      </p:sp>
    </p:spTree>
    <p:extLst>
      <p:ext uri="{BB962C8B-B14F-4D97-AF65-F5344CB8AC3E}">
        <p14:creationId xmlns:p14="http://schemas.microsoft.com/office/powerpoint/2010/main" val="3202485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5D6507-607F-2D46-83E9-C78BB481A186}"/>
              </a:ext>
            </a:extLst>
          </p:cNvPr>
          <p:cNvSpPr>
            <a:spLocks noGrp="1"/>
          </p:cNvSpPr>
          <p:nvPr>
            <p:ph type="title"/>
          </p:nvPr>
        </p:nvSpPr>
        <p:spPr/>
        <p:txBody>
          <a:bodyPr/>
          <a:lstStyle/>
          <a:p>
            <a:r>
              <a:rPr lang="ja-JP" altLang="en-US"/>
              <a:t>参考</a:t>
            </a:r>
            <a:r>
              <a:rPr lang="en-US" altLang="ja-JP" dirty="0"/>
              <a:t>: AWS Firewall Manager</a:t>
            </a:r>
            <a:r>
              <a:rPr lang="ja-JP" altLang="en-US"/>
              <a:t>概要</a:t>
            </a:r>
          </a:p>
        </p:txBody>
      </p:sp>
      <p:sp>
        <p:nvSpPr>
          <p:cNvPr id="5" name="Content Placeholder 2"/>
          <p:cNvSpPr>
            <a:spLocks noGrp="1"/>
          </p:cNvSpPr>
          <p:nvPr>
            <p:ph idx="4294967295"/>
          </p:nvPr>
        </p:nvSpPr>
        <p:spPr>
          <a:xfrm>
            <a:off x="5433275" y="1838967"/>
            <a:ext cx="6512718" cy="4602427"/>
          </a:xfrm>
          <a:prstGeom prst="rect">
            <a:avLst/>
          </a:prstGeom>
        </p:spPr>
        <p:txBody>
          <a:bodyPr vert="horz" lIns="96000" tIns="45720" rIns="96000" bIns="45720" rtlCol="0">
            <a:normAutofit fontScale="92500" lnSpcReduction="10000"/>
          </a:bodyPr>
          <a:lstStyle/>
          <a:p>
            <a:pPr marL="243408" indent="-243408">
              <a:buFont typeface="Arial" panose="020B0604020202020204" pitchFamily="34" charset="0"/>
              <a:buChar char="•"/>
            </a:pPr>
            <a:r>
              <a:rPr lang="ja-JP" altLang="en-US" sz="2333" dirty="0">
                <a:solidFill>
                  <a:schemeClr val="tx1">
                    <a:lumMod val="75000"/>
                  </a:schemeClr>
                </a:solidFill>
              </a:rPr>
              <a:t>境界防御のポリシーを設定し、状況を一元化してポリシーの準拠状況の可視化および管理を行う</a:t>
            </a:r>
            <a:endParaRPr lang="en-US" altLang="ja-JP" sz="2333" dirty="0">
              <a:solidFill>
                <a:schemeClr val="tx1">
                  <a:lumMod val="75000"/>
                </a:schemeClr>
              </a:solidFill>
            </a:endParaRPr>
          </a:p>
          <a:p>
            <a:pPr marL="596876" lvl="1" indent="-237057">
              <a:buFont typeface="Wingdings" pitchFamily="2" charset="2"/>
              <a:buChar char="ü"/>
            </a:pPr>
            <a:r>
              <a:rPr lang="en-US" altLang="ja-JP" dirty="0">
                <a:solidFill>
                  <a:schemeClr val="tx1">
                    <a:lumMod val="75000"/>
                  </a:schemeClr>
                </a:solidFill>
              </a:rPr>
              <a:t>AWS Network Firewall</a:t>
            </a:r>
          </a:p>
          <a:p>
            <a:pPr marL="596876" lvl="1" indent="-237057">
              <a:buFont typeface="Wingdings" pitchFamily="2" charset="2"/>
              <a:buChar char="ü"/>
            </a:pPr>
            <a:r>
              <a:rPr lang="en-US" altLang="ja-JP" dirty="0">
                <a:solidFill>
                  <a:schemeClr val="tx1">
                    <a:lumMod val="75000"/>
                  </a:schemeClr>
                </a:solidFill>
              </a:rPr>
              <a:t>AWS WAF</a:t>
            </a:r>
          </a:p>
          <a:p>
            <a:pPr marL="596876" lvl="1" indent="-237057">
              <a:buFont typeface="Wingdings" pitchFamily="2" charset="2"/>
              <a:buChar char="ü"/>
            </a:pPr>
            <a:r>
              <a:rPr lang="en-US" altLang="ja-JP" dirty="0">
                <a:solidFill>
                  <a:schemeClr val="tx1">
                    <a:lumMod val="75000"/>
                  </a:schemeClr>
                </a:solidFill>
              </a:rPr>
              <a:t>Route 53 Resolver DNS Firewall</a:t>
            </a:r>
          </a:p>
          <a:p>
            <a:pPr marL="596876" lvl="1" indent="-237057">
              <a:buFont typeface="Wingdings" pitchFamily="2" charset="2"/>
              <a:buChar char="ü"/>
            </a:pPr>
            <a:r>
              <a:rPr lang="en-US" altLang="ja-JP" dirty="0">
                <a:solidFill>
                  <a:schemeClr val="tx1">
                    <a:lumMod val="75000"/>
                  </a:schemeClr>
                </a:solidFill>
              </a:rPr>
              <a:t>AWS Shield Advanced</a:t>
            </a:r>
          </a:p>
          <a:p>
            <a:pPr marL="596876" lvl="1" indent="-237057">
              <a:buFont typeface="Wingdings" pitchFamily="2" charset="2"/>
              <a:buChar char="ü"/>
            </a:pPr>
            <a:r>
              <a:rPr lang="en-US" altLang="ja-JP" dirty="0">
                <a:solidFill>
                  <a:schemeClr val="tx1">
                    <a:lumMod val="75000"/>
                  </a:schemeClr>
                </a:solidFill>
              </a:rPr>
              <a:t>VPC</a:t>
            </a:r>
            <a:r>
              <a:rPr lang="ja-JP" altLang="en-US" dirty="0">
                <a:solidFill>
                  <a:schemeClr val="tx1">
                    <a:lumMod val="75000"/>
                  </a:schemeClr>
                </a:solidFill>
              </a:rPr>
              <a:t>セキュリティグループ</a:t>
            </a:r>
          </a:p>
          <a:p>
            <a:pPr marL="243408" indent="-243408">
              <a:buFont typeface="Arial" panose="020B0604020202020204" pitchFamily="34" charset="0"/>
              <a:buChar char="•"/>
            </a:pPr>
            <a:r>
              <a:rPr lang="ja-JP" altLang="en-US" sz="2333" dirty="0">
                <a:solidFill>
                  <a:schemeClr val="tx1">
                    <a:lumMod val="75000"/>
                  </a:schemeClr>
                </a:solidFill>
              </a:rPr>
              <a:t>ポリシーでは準拠すべきルール、違反が検出された際の</a:t>
            </a:r>
            <a:r>
              <a:rPr lang="en-US" altLang="ja-JP" sz="2333" dirty="0">
                <a:solidFill>
                  <a:schemeClr val="tx1">
                    <a:lumMod val="75000"/>
                  </a:schemeClr>
                </a:solidFill>
              </a:rPr>
              <a:t>Action</a:t>
            </a:r>
            <a:r>
              <a:rPr lang="ja-JP" altLang="en-US" sz="2333" dirty="0" err="1">
                <a:solidFill>
                  <a:schemeClr val="tx1">
                    <a:lumMod val="75000"/>
                  </a:schemeClr>
                </a:solidFill>
              </a:rPr>
              <a:t>、</a:t>
            </a:r>
            <a:r>
              <a:rPr lang="ja-JP" altLang="en-US" sz="2333" dirty="0">
                <a:solidFill>
                  <a:schemeClr val="tx1">
                    <a:lumMod val="75000"/>
                  </a:schemeClr>
                </a:solidFill>
              </a:rPr>
              <a:t>対象のリソースを指定する</a:t>
            </a:r>
            <a:endParaRPr lang="en-US" altLang="ja-JP" sz="2333" dirty="0">
              <a:solidFill>
                <a:schemeClr val="tx1">
                  <a:lumMod val="75000"/>
                </a:schemeClr>
              </a:solidFill>
            </a:endParaRPr>
          </a:p>
          <a:p>
            <a:pPr marL="243408" indent="-243408">
              <a:buFont typeface="Arial" panose="020B0604020202020204" pitchFamily="34" charset="0"/>
              <a:buChar char="•"/>
            </a:pPr>
            <a:r>
              <a:rPr lang="ja-JP" altLang="en-US" sz="2333" dirty="0">
                <a:solidFill>
                  <a:schemeClr val="tx1">
                    <a:lumMod val="75000"/>
                  </a:schemeClr>
                </a:solidFill>
              </a:rPr>
              <a:t>期待される効果</a:t>
            </a:r>
            <a:endParaRPr lang="en-US" altLang="ja-JP" sz="2333" dirty="0">
              <a:solidFill>
                <a:schemeClr val="tx1">
                  <a:lumMod val="75000"/>
                </a:schemeClr>
              </a:solidFill>
            </a:endParaRPr>
          </a:p>
          <a:p>
            <a:pPr marL="596876" lvl="1" indent="-237057">
              <a:buFont typeface="Wingdings" pitchFamily="2" charset="2"/>
              <a:buChar char="ü"/>
            </a:pPr>
            <a:r>
              <a:rPr lang="ja-JP" altLang="en-US" dirty="0">
                <a:solidFill>
                  <a:schemeClr val="tx1">
                    <a:lumMod val="75000"/>
                  </a:schemeClr>
                </a:solidFill>
              </a:rPr>
              <a:t>ルール管理の簡素化と集約化による運用負荷軽減</a:t>
            </a:r>
            <a:endParaRPr lang="en-US" altLang="ja-JP" dirty="0">
              <a:solidFill>
                <a:schemeClr val="tx1">
                  <a:lumMod val="75000"/>
                </a:schemeClr>
              </a:solidFill>
            </a:endParaRPr>
          </a:p>
          <a:p>
            <a:pPr marL="596876" lvl="1" indent="-237057">
              <a:buFont typeface="Wingdings" pitchFamily="2" charset="2"/>
              <a:buChar char="ü"/>
            </a:pPr>
            <a:r>
              <a:rPr lang="ja-JP" altLang="en-US" dirty="0">
                <a:solidFill>
                  <a:schemeClr val="tx1">
                    <a:lumMod val="75000"/>
                  </a:schemeClr>
                </a:solidFill>
              </a:rPr>
              <a:t>各アカウントに対する素早いルール適用によるセキュリティレベル向上</a:t>
            </a:r>
            <a:endParaRPr lang="en-US" altLang="ja-JP" sz="2333" dirty="0"/>
          </a:p>
        </p:txBody>
      </p:sp>
      <p:sp>
        <p:nvSpPr>
          <p:cNvPr id="6" name="正方形/長方形 5">
            <a:extLst>
              <a:ext uri="{FF2B5EF4-FFF2-40B4-BE49-F238E27FC236}">
                <a16:creationId xmlns:a16="http://schemas.microsoft.com/office/drawing/2014/main" id="{16AA5209-EEBD-CF4D-A1E6-A51B6DC442D1}"/>
              </a:ext>
            </a:extLst>
          </p:cNvPr>
          <p:cNvSpPr/>
          <p:nvPr/>
        </p:nvSpPr>
        <p:spPr>
          <a:xfrm>
            <a:off x="5372013" y="1077056"/>
            <a:ext cx="6513551"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defTabSz="914363">
              <a:defRPr/>
            </a:pPr>
            <a:r>
              <a:rPr kumimoji="1" lang="ja-JP" altLang="en-US" sz="2667" dirty="0">
                <a:gradFill>
                  <a:gsLst>
                    <a:gs pos="0">
                      <a:srgbClr val="FAFAFA"/>
                    </a:gs>
                    <a:gs pos="100000">
                      <a:srgbClr val="FAFAFA"/>
                    </a:gs>
                  </a:gsLst>
                  <a:lin ang="5400000" scaled="1"/>
                </a:gradFill>
                <a:latin typeface="Meiryo" panose="020B0604030504040204" pitchFamily="34" charset="-128"/>
                <a:ea typeface="Meiryo" panose="020B0604030504040204" pitchFamily="34" charset="-128"/>
              </a:rPr>
              <a:t>サービス概要</a:t>
            </a:r>
          </a:p>
        </p:txBody>
      </p:sp>
      <p:cxnSp>
        <p:nvCxnSpPr>
          <p:cNvPr id="7" name="直線コネクタ 6">
            <a:extLst>
              <a:ext uri="{FF2B5EF4-FFF2-40B4-BE49-F238E27FC236}">
                <a16:creationId xmlns:a16="http://schemas.microsoft.com/office/drawing/2014/main" id="{D493928D-81A3-DB47-B983-966E7DC604BC}"/>
              </a:ext>
            </a:extLst>
          </p:cNvPr>
          <p:cNvCxnSpPr/>
          <p:nvPr/>
        </p:nvCxnSpPr>
        <p:spPr>
          <a:xfrm flipH="1">
            <a:off x="547200" y="4554913"/>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8" name="正方形/長方形 7">
            <a:extLst>
              <a:ext uri="{FF2B5EF4-FFF2-40B4-BE49-F238E27FC236}">
                <a16:creationId xmlns:a16="http://schemas.microsoft.com/office/drawing/2014/main" id="{2A9F3BA3-F881-5941-B10D-4E9BD86507C9}"/>
              </a:ext>
            </a:extLst>
          </p:cNvPr>
          <p:cNvSpPr/>
          <p:nvPr/>
        </p:nvSpPr>
        <p:spPr>
          <a:xfrm>
            <a:off x="547200" y="4713239"/>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defTabSz="914363">
              <a:defRPr/>
            </a:pPr>
            <a:r>
              <a:rPr kumimoji="1" lang="en-US" altLang="ja-JP" sz="2333" dirty="0">
                <a:solidFill>
                  <a:schemeClr val="tx1">
                    <a:lumMod val="75000"/>
                  </a:schemeClr>
                </a:solidFill>
                <a:latin typeface="Meiryo" panose="020B0604030504040204" pitchFamily="34" charset="-128"/>
                <a:ea typeface="Meiryo" panose="020B0604030504040204" pitchFamily="34" charset="-128"/>
              </a:rPr>
              <a:t>Organizations</a:t>
            </a:r>
            <a:r>
              <a:rPr kumimoji="1" lang="ja-JP" altLang="en-US" sz="2333" dirty="0">
                <a:solidFill>
                  <a:schemeClr val="tx1">
                    <a:lumMod val="75000"/>
                  </a:schemeClr>
                </a:solidFill>
                <a:latin typeface="Meiryo" panose="020B0604030504040204" pitchFamily="34" charset="-128"/>
                <a:ea typeface="Meiryo" panose="020B0604030504040204" pitchFamily="34" charset="-128"/>
              </a:rPr>
              <a:t>全体で境界防御の状況を一元化して可視化、管理</a:t>
            </a:r>
            <a:endParaRPr kumimoji="1" lang="en-US" altLang="ja-JP" sz="2333" dirty="0">
              <a:solidFill>
                <a:schemeClr val="tx1">
                  <a:lumMod val="75000"/>
                </a:schemeClr>
              </a:solidFill>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D35FD4AA-1EC7-BD4F-87B6-B11E462AE020}"/>
              </a:ext>
            </a:extLst>
          </p:cNvPr>
          <p:cNvSpPr/>
          <p:nvPr/>
        </p:nvSpPr>
        <p:spPr>
          <a:xfrm>
            <a:off x="547200" y="3972963"/>
            <a:ext cx="4780800" cy="512496"/>
          </a:xfrm>
          <a:prstGeom prst="rect">
            <a:avLst/>
          </a:prstGeom>
          <a:ln>
            <a:noFill/>
          </a:ln>
        </p:spPr>
        <p:txBody>
          <a:bodyPr wrap="square" lIns="192000" tIns="48000" rIns="48000" bIns="48000" anchor="ctr" anchorCtr="0">
            <a:noAutofit/>
          </a:bodyPr>
          <a:lstStyle/>
          <a:p>
            <a:pPr algn="ctr" defTabSz="914363">
              <a:defRPr/>
            </a:pPr>
            <a:r>
              <a:rPr kumimoji="1" lang="en-US" altLang="ja-JP" sz="2667" b="1" dirty="0">
                <a:solidFill>
                  <a:schemeClr val="tx1">
                    <a:lumMod val="75000"/>
                  </a:schemeClr>
                </a:solidFill>
                <a:latin typeface="Meiryo" panose="020B0604030504040204" pitchFamily="34" charset="-128"/>
                <a:ea typeface="Meiryo" panose="020B0604030504040204" pitchFamily="34" charset="-128"/>
              </a:rPr>
              <a:t>AWS Firewall Manager</a:t>
            </a:r>
            <a:endParaRPr kumimoji="1" lang="ja-JP" altLang="en-US" sz="2667" b="1"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140">
            <a:extLst>
              <a:ext uri="{FF2B5EF4-FFF2-40B4-BE49-F238E27FC236}">
                <a16:creationId xmlns:a16="http://schemas.microsoft.com/office/drawing/2014/main" id="{668136B2-B84D-7144-ABFE-A9A194C87C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5618" y="1413000"/>
            <a:ext cx="2501907" cy="2501907"/>
          </a:xfrm>
          <a:prstGeom prst="rect">
            <a:avLst/>
          </a:prstGeom>
        </p:spPr>
      </p:pic>
      <p:sp>
        <p:nvSpPr>
          <p:cNvPr id="3" name="テキスト ボックス 2"/>
          <p:cNvSpPr txBox="1"/>
          <p:nvPr/>
        </p:nvSpPr>
        <p:spPr>
          <a:xfrm>
            <a:off x="503189" y="5466768"/>
            <a:ext cx="4748012" cy="989566"/>
          </a:xfrm>
          <a:prstGeom prst="rect">
            <a:avLst/>
          </a:prstGeom>
          <a:noFill/>
        </p:spPr>
        <p:txBody>
          <a:bodyPr wrap="square" rtlCol="0">
            <a:spAutoFit/>
          </a:bodyPr>
          <a:lstStyle/>
          <a:p>
            <a:r>
              <a:rPr kumimoji="1" lang="ja-JP" altLang="en-US" sz="833" dirty="0">
                <a:solidFill>
                  <a:schemeClr val="tx1">
                    <a:lumMod val="75000"/>
                  </a:schemeClr>
                </a:solidFill>
                <a:latin typeface="Meiryo" panose="020B0604030504040204" pitchFamily="34" charset="-128"/>
                <a:ea typeface="Meiryo" panose="020B0604030504040204" pitchFamily="34" charset="-128"/>
              </a:rPr>
              <a:t>詳細</a:t>
            </a:r>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https://aws.amazon.com/jp/firewall-manager/</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Firewall Manager</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6"/>
              </a:rPr>
              <a:t>https://aws.amazon.com/jp/firewall-manager/faqs/</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Firewall Manager </a:t>
            </a:r>
            <a:r>
              <a:rPr lang="ja-JP" altLang="en-US" sz="833" dirty="0">
                <a:solidFill>
                  <a:schemeClr val="tx1">
                    <a:lumMod val="75000"/>
                  </a:schemeClr>
                </a:solidFill>
                <a:latin typeface="Meiryo" panose="020B0604030504040204" pitchFamily="34" charset="-128"/>
                <a:ea typeface="Meiryo" panose="020B0604030504040204" pitchFamily="34" charset="-128"/>
              </a:rPr>
              <a:t>のよくある質問</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7"/>
              </a:rPr>
              <a:t>https://docs.aws.amazon.com/ja_jp/waf/latest/developerguide/fms-chapter.html</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Firewall Manager</a:t>
            </a:r>
          </a:p>
        </p:txBody>
      </p:sp>
      <p:sp>
        <p:nvSpPr>
          <p:cNvPr id="11" name="テキスト ボックス 2">
            <a:extLst>
              <a:ext uri="{FF2B5EF4-FFF2-40B4-BE49-F238E27FC236}">
                <a16:creationId xmlns:a16="http://schemas.microsoft.com/office/drawing/2014/main" id="{5EF06A44-8FF6-772F-1255-181D545195AB}"/>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780861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525624" y="5095149"/>
            <a:ext cx="11076128" cy="1118511"/>
          </a:xfrm>
          <a:prstGeom prst="rect">
            <a:avLst/>
          </a:prstGeom>
          <a:noFill/>
        </p:spPr>
        <p:txBody>
          <a:bodyPr wrap="square" rtlCol="0">
            <a:spAutoFit/>
          </a:bodyPr>
          <a:lstStyle/>
          <a:p>
            <a:pPr marL="380976" indent="-380976" defTabSz="914363">
              <a:buFont typeface="Arial" charset="0"/>
              <a:buChar char="•"/>
              <a:defRPr/>
            </a:pPr>
            <a:r>
              <a:rPr kumimoji="1" lang="ja-JP" altLang="en-US" sz="1667" dirty="0">
                <a:solidFill>
                  <a:schemeClr val="tx1">
                    <a:lumMod val="75000"/>
                  </a:schemeClr>
                </a:solidFill>
                <a:latin typeface="Meiryo" panose="020B0604030504040204" pitchFamily="34" charset="-128"/>
                <a:ea typeface="Meiryo" panose="020B0604030504040204" pitchFamily="34" charset="-128"/>
              </a:rPr>
              <a:t>各アカウントは </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AWS Organizations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における組織メンバーであること</a:t>
            </a:r>
            <a:br>
              <a:rPr kumimoji="1" lang="en-US" altLang="ja-JP" sz="1667" dirty="0">
                <a:solidFill>
                  <a:schemeClr val="tx1">
                    <a:lumMod val="75000"/>
                  </a:schemeClr>
                </a:solidFill>
                <a:latin typeface="Meiryo" panose="020B0604030504040204" pitchFamily="34" charset="-128"/>
                <a:ea typeface="Meiryo" panose="020B0604030504040204" pitchFamily="34" charset="-128"/>
              </a:rPr>
            </a:br>
            <a:r>
              <a:rPr kumimoji="1" lang="ja-JP" altLang="en-US" sz="1667" dirty="0">
                <a:solidFill>
                  <a:schemeClr val="tx1">
                    <a:lumMod val="75000"/>
                  </a:schemeClr>
                </a:solidFill>
                <a:latin typeface="Meiryo" panose="020B0604030504040204" pitchFamily="34" charset="-128"/>
                <a:ea typeface="Meiryo" panose="020B0604030504040204" pitchFamily="34" charset="-128"/>
              </a:rPr>
              <a:t>（一括請求機能だけではなく、全ての機能を有効にするモードを利用する）</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380976" indent="-380976" defTabSz="914363">
              <a:buFont typeface="Arial" charset="0"/>
              <a:buChar char="•"/>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AWS Firewall Manager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管理者アカウントを設定すること </a:t>
            </a:r>
            <a:r>
              <a:rPr kumimoji="1" lang="en-US" altLang="ja-JP" sz="1667" dirty="0">
                <a:solidFill>
                  <a:schemeClr val="tx1">
                    <a:lumMod val="75000"/>
                  </a:schemeClr>
                </a:solidFill>
                <a:latin typeface="Meiryo" panose="020B0604030504040204" pitchFamily="34" charset="-128"/>
                <a:ea typeface="Meiryo" panose="020B0604030504040204" pitchFamily="34" charset="-128"/>
              </a:rPr>
              <a:t>(Organizations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内の任意のアカウントを選択可能</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a:p>
            <a:pPr marL="380976" indent="-380976" defTabSz="914363">
              <a:buFont typeface="Arial" charset="0"/>
              <a:buChar char="•"/>
              <a:defRPr/>
            </a:pPr>
            <a:r>
              <a:rPr kumimoji="1" lang="ja-JP" altLang="en-US" sz="1667" dirty="0">
                <a:solidFill>
                  <a:schemeClr val="tx1">
                    <a:lumMod val="75000"/>
                  </a:schemeClr>
                </a:solidFill>
                <a:latin typeface="Meiryo" panose="020B0604030504040204" pitchFamily="34" charset="-128"/>
                <a:ea typeface="Meiryo" panose="020B0604030504040204" pitchFamily="34" charset="-128"/>
              </a:rPr>
              <a:t>各アカウントで</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AWS </a:t>
            </a: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Config</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を有効にすること</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12" name="テキスト ボックス 29"/>
          <p:cNvSpPr txBox="1"/>
          <p:nvPr/>
        </p:nvSpPr>
        <p:spPr>
          <a:xfrm>
            <a:off x="525625" y="5028958"/>
            <a:ext cx="1489638" cy="0"/>
          </a:xfrm>
          <a:prstGeom prst="rect">
            <a:avLst/>
          </a:prstGeom>
          <a:noFill/>
          <a:ln w="31750">
            <a:solidFill>
              <a:schemeClr val="tx1">
                <a:lumMod val="75000"/>
              </a:schemeClr>
            </a:solidFill>
          </a:ln>
        </p:spPr>
        <p:txBody>
          <a:bodyPr wrap="none" lIns="0" tIns="0" rIns="0" bIns="0" rtlCol="0" anchor="b">
            <a:noAutofit/>
          </a:bodyPr>
          <a:lstStyle/>
          <a:p>
            <a:pPr algn="ctr" defTabSz="914363">
              <a:defRPr/>
            </a:pP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rPr>
              <a:t>前提環境</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endParaRPr>
          </a:p>
        </p:txBody>
      </p:sp>
      <p:sp>
        <p:nvSpPr>
          <p:cNvPr id="13" name="テキスト ボックス 29"/>
          <p:cNvSpPr txBox="1"/>
          <p:nvPr/>
        </p:nvSpPr>
        <p:spPr>
          <a:xfrm>
            <a:off x="525625" y="3766662"/>
            <a:ext cx="1489638" cy="0"/>
          </a:xfrm>
          <a:prstGeom prst="rect">
            <a:avLst/>
          </a:prstGeom>
          <a:noFill/>
          <a:ln w="31750">
            <a:solidFill>
              <a:schemeClr val="tx1">
                <a:lumMod val="75000"/>
              </a:schemeClr>
            </a:solidFill>
          </a:ln>
        </p:spPr>
        <p:txBody>
          <a:bodyPr wrap="none" lIns="0" tIns="0" rIns="0" bIns="0" rtlCol="0" anchor="b">
            <a:noAutofit/>
          </a:bodyPr>
          <a:lstStyle/>
          <a:p>
            <a:pPr algn="ctr" defTabSz="914363">
              <a:defRP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rPr>
              <a:t>利用ステップ</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endParaRPr>
          </a:p>
        </p:txBody>
      </p:sp>
      <p:sp>
        <p:nvSpPr>
          <p:cNvPr id="14" name="正方形/長方形 13">
            <a:extLst>
              <a:ext uri="{FF2B5EF4-FFF2-40B4-BE49-F238E27FC236}">
                <a16:creationId xmlns:a16="http://schemas.microsoft.com/office/drawing/2014/main" id="{5A1A3193-C22E-40F9-BF50-CF561FB2CC35}"/>
              </a:ext>
            </a:extLst>
          </p:cNvPr>
          <p:cNvSpPr/>
          <p:nvPr/>
        </p:nvSpPr>
        <p:spPr>
          <a:xfrm>
            <a:off x="6267954" y="1670380"/>
            <a:ext cx="1926367" cy="33855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a:t>
            </a: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p>
        </p:txBody>
      </p:sp>
      <p:sp>
        <p:nvSpPr>
          <p:cNvPr id="15" name="正方形/長方形 14">
            <a:extLst>
              <a:ext uri="{FF2B5EF4-FFF2-40B4-BE49-F238E27FC236}">
                <a16:creationId xmlns:a16="http://schemas.microsoft.com/office/drawing/2014/main" id="{5A1A3193-C22E-40F9-BF50-CF561FB2CC35}"/>
              </a:ext>
            </a:extLst>
          </p:cNvPr>
          <p:cNvSpPr/>
          <p:nvPr/>
        </p:nvSpPr>
        <p:spPr>
          <a:xfrm>
            <a:off x="6267954" y="2237697"/>
            <a:ext cx="1926367" cy="33855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a:t>
            </a:r>
            <a:r>
              <a:rPr kumimoji="1" lang="ja-JP" altLang="en-US" sz="1500" b="1">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sp>
        <p:nvSpPr>
          <p:cNvPr id="16" name="正方形/長方形 15">
            <a:extLst>
              <a:ext uri="{FF2B5EF4-FFF2-40B4-BE49-F238E27FC236}">
                <a16:creationId xmlns:a16="http://schemas.microsoft.com/office/drawing/2014/main" id="{5A1A3193-C22E-40F9-BF50-CF561FB2CC35}"/>
              </a:ext>
            </a:extLst>
          </p:cNvPr>
          <p:cNvSpPr/>
          <p:nvPr/>
        </p:nvSpPr>
        <p:spPr>
          <a:xfrm>
            <a:off x="6267954" y="2805013"/>
            <a:ext cx="1926367" cy="33855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a:t>
            </a:r>
            <a:r>
              <a:rPr kumimoji="1" lang="ja-JP" altLang="en-US" sz="1500" b="1">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sp>
        <p:nvSpPr>
          <p:cNvPr id="17" name="正方形/長方形 16">
            <a:extLst>
              <a:ext uri="{FF2B5EF4-FFF2-40B4-BE49-F238E27FC236}">
                <a16:creationId xmlns:a16="http://schemas.microsoft.com/office/drawing/2014/main" id="{5A1A3193-C22E-40F9-BF50-CF561FB2CC35}"/>
              </a:ext>
            </a:extLst>
          </p:cNvPr>
          <p:cNvSpPr/>
          <p:nvPr/>
        </p:nvSpPr>
        <p:spPr>
          <a:xfrm>
            <a:off x="2852058" y="1718924"/>
            <a:ext cx="2047878" cy="493173"/>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AWS Firewall Manager</a:t>
            </a:r>
            <a:r>
              <a:rPr kumimoji="1" lang="ja-JP" altLang="en-US" sz="1500" b="1">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アカウント</a:t>
            </a: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cxnSp>
        <p:nvCxnSpPr>
          <p:cNvPr id="18" name="カギ線コネクタ 17"/>
          <p:cNvCxnSpPr>
            <a:cxnSpLocks/>
            <a:stCxn id="17" idx="3"/>
            <a:endCxn id="14" idx="1"/>
          </p:cNvCxnSpPr>
          <p:nvPr/>
        </p:nvCxnSpPr>
        <p:spPr>
          <a:xfrm flipV="1">
            <a:off x="4899936" y="1839658"/>
            <a:ext cx="1368019" cy="125853"/>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カギ線コネクタ 18"/>
          <p:cNvCxnSpPr>
            <a:cxnSpLocks/>
            <a:stCxn id="17" idx="3"/>
            <a:endCxn id="16" idx="1"/>
          </p:cNvCxnSpPr>
          <p:nvPr/>
        </p:nvCxnSpPr>
        <p:spPr>
          <a:xfrm>
            <a:off x="4899936" y="1965511"/>
            <a:ext cx="1368019" cy="1008780"/>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0" name="カギ線コネクタ 19"/>
          <p:cNvCxnSpPr>
            <a:cxnSpLocks/>
            <a:stCxn id="17" idx="3"/>
            <a:endCxn id="15" idx="1"/>
          </p:cNvCxnSpPr>
          <p:nvPr/>
        </p:nvCxnSpPr>
        <p:spPr>
          <a:xfrm>
            <a:off x="4899936" y="1965511"/>
            <a:ext cx="1368019" cy="441464"/>
          </a:xfrm>
          <a:prstGeom prst="bentConnector3">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1" name="テキスト ボックス 29"/>
          <p:cNvSpPr txBox="1"/>
          <p:nvPr/>
        </p:nvSpPr>
        <p:spPr>
          <a:xfrm>
            <a:off x="449053" y="1424483"/>
            <a:ext cx="1489638" cy="0"/>
          </a:xfrm>
          <a:prstGeom prst="rect">
            <a:avLst/>
          </a:prstGeom>
          <a:noFill/>
          <a:ln w="31750">
            <a:solidFill>
              <a:schemeClr val="tx1">
                <a:lumMod val="75000"/>
              </a:schemeClr>
            </a:solidFill>
          </a:ln>
        </p:spPr>
        <p:txBody>
          <a:bodyPr wrap="none" lIns="0" tIns="0" rIns="0" bIns="0" rtlCol="0" anchor="b">
            <a:noAutofit/>
          </a:bodyPr>
          <a:lstStyle/>
          <a:p>
            <a:pPr algn="ctr" defTabSz="914363">
              <a:defRPr/>
            </a:pP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rPr>
              <a:t>利用イメージ</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panose="020B0604030504040204" pitchFamily="34" charset="-128"/>
            </a:endParaRPr>
          </a:p>
        </p:txBody>
      </p:sp>
      <p:sp>
        <p:nvSpPr>
          <p:cNvPr id="22" name="正方形/長方形 21">
            <a:extLst>
              <a:ext uri="{FF2B5EF4-FFF2-40B4-BE49-F238E27FC236}">
                <a16:creationId xmlns:a16="http://schemas.microsoft.com/office/drawing/2014/main" id="{5A1A3193-C22E-40F9-BF50-CF561FB2CC35}"/>
              </a:ext>
            </a:extLst>
          </p:cNvPr>
          <p:cNvSpPr/>
          <p:nvPr/>
        </p:nvSpPr>
        <p:spPr>
          <a:xfrm>
            <a:off x="1037553" y="1579051"/>
            <a:ext cx="7496856" cy="1804002"/>
          </a:xfrm>
          <a:prstGeom prst="rect">
            <a:avLst/>
          </a:prstGeom>
          <a:noFill/>
          <a:ln>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endPar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p:txBody>
      </p:sp>
      <p:sp>
        <p:nvSpPr>
          <p:cNvPr id="23" name="正方形/長方形 22"/>
          <p:cNvSpPr/>
          <p:nvPr/>
        </p:nvSpPr>
        <p:spPr>
          <a:xfrm>
            <a:off x="1344684" y="1591820"/>
            <a:ext cx="1705916" cy="271934"/>
          </a:xfrm>
          <a:prstGeom prst="rect">
            <a:avLst/>
          </a:prstGeom>
        </p:spPr>
        <p:txBody>
          <a:bodyPr wrap="none">
            <a:spAutoFit/>
          </a:bodyPr>
          <a:lstStyle/>
          <a:p>
            <a:pPr defTabSz="914363">
              <a:defRPr/>
            </a:pPr>
            <a:r>
              <a:rPr kumimoji="1" lang="en-US" altLang="ja-JP" sz="1167" b="1" dirty="0">
                <a:solidFill>
                  <a:schemeClr val="tx1">
                    <a:lumMod val="75000"/>
                  </a:schemeClr>
                </a:solidFill>
                <a:latin typeface="Meiryo" panose="020B0604030504040204" pitchFamily="34" charset="-128"/>
                <a:ea typeface="Meiryo" panose="020B0604030504040204" pitchFamily="34" charset="-128"/>
              </a:rPr>
              <a:t>AWS Organizations</a:t>
            </a:r>
            <a:endParaRPr kumimoji="1" lang="ja-JP" altLang="en-US" sz="1167" b="1" dirty="0">
              <a:solidFill>
                <a:schemeClr val="tx1">
                  <a:lumMod val="75000"/>
                </a:schemeClr>
              </a:solidFill>
              <a:latin typeface="Meiryo" panose="020B0604030504040204" pitchFamily="34" charset="-128"/>
              <a:ea typeface="Meiryo" panose="020B0604030504040204" pitchFamily="34" charset="-128"/>
            </a:endParaRPr>
          </a:p>
        </p:txBody>
      </p:sp>
      <p:sp>
        <p:nvSpPr>
          <p:cNvPr id="24" name="正方形/長方形 23">
            <a:extLst>
              <a:ext uri="{FF2B5EF4-FFF2-40B4-BE49-F238E27FC236}">
                <a16:creationId xmlns:a16="http://schemas.microsoft.com/office/drawing/2014/main" id="{5A1A3193-C22E-40F9-BF50-CF561FB2CC35}"/>
              </a:ext>
            </a:extLst>
          </p:cNvPr>
          <p:cNvSpPr/>
          <p:nvPr/>
        </p:nvSpPr>
        <p:spPr>
          <a:xfrm>
            <a:off x="2015264"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前提環境整備</a:t>
            </a:r>
          </a:p>
        </p:txBody>
      </p:sp>
      <p:sp>
        <p:nvSpPr>
          <p:cNvPr id="25" name="正方形/長方形 24">
            <a:extLst>
              <a:ext uri="{FF2B5EF4-FFF2-40B4-BE49-F238E27FC236}">
                <a16:creationId xmlns:a16="http://schemas.microsoft.com/office/drawing/2014/main" id="{5A1A3193-C22E-40F9-BF50-CF561FB2CC35}"/>
              </a:ext>
            </a:extLst>
          </p:cNvPr>
          <p:cNvSpPr/>
          <p:nvPr/>
        </p:nvSpPr>
        <p:spPr>
          <a:xfrm>
            <a:off x="3755355"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ルール作成</a:t>
            </a:r>
            <a:endPar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条件追加</a:t>
            </a:r>
          </a:p>
        </p:txBody>
      </p:sp>
      <p:sp>
        <p:nvSpPr>
          <p:cNvPr id="26" name="正方形/長方形 25">
            <a:extLst>
              <a:ext uri="{FF2B5EF4-FFF2-40B4-BE49-F238E27FC236}">
                <a16:creationId xmlns:a16="http://schemas.microsoft.com/office/drawing/2014/main" id="{5A1A3193-C22E-40F9-BF50-CF561FB2CC35}"/>
              </a:ext>
            </a:extLst>
          </p:cNvPr>
          <p:cNvSpPr/>
          <p:nvPr/>
        </p:nvSpPr>
        <p:spPr>
          <a:xfrm>
            <a:off x="5495446"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ルール</a:t>
            </a:r>
            <a:endPar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グループ作成</a:t>
            </a:r>
          </a:p>
        </p:txBody>
      </p:sp>
      <p:sp>
        <p:nvSpPr>
          <p:cNvPr id="27" name="正方形/長方形 26">
            <a:extLst>
              <a:ext uri="{FF2B5EF4-FFF2-40B4-BE49-F238E27FC236}">
                <a16:creationId xmlns:a16="http://schemas.microsoft.com/office/drawing/2014/main" id="{5A1A3193-C22E-40F9-BF50-CF561FB2CC35}"/>
              </a:ext>
            </a:extLst>
          </p:cNvPr>
          <p:cNvSpPr/>
          <p:nvPr/>
        </p:nvSpPr>
        <p:spPr>
          <a:xfrm>
            <a:off x="7235535" y="3939368"/>
            <a:ext cx="1447308" cy="532687"/>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ポリシー作成</a:t>
            </a:r>
            <a:endParaRPr kumimoji="1" lang="en-US" altLang="ja-JP"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endParaRPr>
          </a:p>
          <a:p>
            <a:pPr algn="ctr" defTabSz="914363">
              <a:defRPr/>
            </a:pPr>
            <a:r>
              <a:rPr kumimoji="1" lang="ja-JP" altLang="en-US" sz="1500" b="1" dirty="0">
                <a:gradFill>
                  <a:gsLst>
                    <a:gs pos="0">
                      <a:srgbClr val="FAFAFA"/>
                    </a:gs>
                    <a:gs pos="100000">
                      <a:srgbClr val="FAFAFA"/>
                    </a:gs>
                  </a:gsLst>
                  <a:lin ang="16200000" scaled="0"/>
                </a:gradFill>
                <a:latin typeface="Meiryo" panose="020B0604030504040204" pitchFamily="34" charset="-128"/>
                <a:ea typeface="Meiryo" panose="020B0604030504040204" pitchFamily="34" charset="-128"/>
                <a:cs typeface="Meiryo" charset="-128"/>
              </a:rPr>
              <a:t>（適用対象）</a:t>
            </a:r>
          </a:p>
        </p:txBody>
      </p:sp>
      <p:cxnSp>
        <p:nvCxnSpPr>
          <p:cNvPr id="28" name="直線矢印コネクタ 27"/>
          <p:cNvCxnSpPr>
            <a:stCxn id="24" idx="3"/>
            <a:endCxn id="25" idx="1"/>
          </p:cNvCxnSpPr>
          <p:nvPr/>
        </p:nvCxnSpPr>
        <p:spPr>
          <a:xfrm>
            <a:off x="3462573" y="4205711"/>
            <a:ext cx="29278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9" name="直線矢印コネクタ 28"/>
          <p:cNvCxnSpPr>
            <a:stCxn id="25" idx="3"/>
            <a:endCxn id="26" idx="1"/>
          </p:cNvCxnSpPr>
          <p:nvPr/>
        </p:nvCxnSpPr>
        <p:spPr>
          <a:xfrm>
            <a:off x="5202664" y="4205711"/>
            <a:ext cx="29278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0" name="直線矢印コネクタ 29"/>
          <p:cNvCxnSpPr/>
          <p:nvPr/>
        </p:nvCxnSpPr>
        <p:spPr>
          <a:xfrm>
            <a:off x="6942754" y="4205711"/>
            <a:ext cx="292783"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pic>
        <p:nvPicPr>
          <p:cNvPr id="31" name="Graphic 132">
            <a:extLst>
              <a:ext uri="{FF2B5EF4-FFF2-40B4-BE49-F238E27FC236}">
                <a16:creationId xmlns:a16="http://schemas.microsoft.com/office/drawing/2014/main" id="{91FE4417-25DF-B94A-80EF-B9DB1993FF3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75902" y="2620033"/>
            <a:ext cx="469295" cy="469295"/>
          </a:xfrm>
          <a:prstGeom prst="rect">
            <a:avLst/>
          </a:prstGeom>
        </p:spPr>
      </p:pic>
      <p:pic>
        <p:nvPicPr>
          <p:cNvPr id="32" name="Graphic 134">
            <a:extLst>
              <a:ext uri="{FF2B5EF4-FFF2-40B4-BE49-F238E27FC236}">
                <a16:creationId xmlns:a16="http://schemas.microsoft.com/office/drawing/2014/main" id="{CBB83F9A-AFBA-2D4F-9B32-8E622D71EB4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090702" y="2620948"/>
            <a:ext cx="462433" cy="462433"/>
          </a:xfrm>
          <a:prstGeom prst="rect">
            <a:avLst/>
          </a:prstGeom>
        </p:spPr>
      </p:pic>
      <p:pic>
        <p:nvPicPr>
          <p:cNvPr id="33" name="Graphic 140">
            <a:extLst>
              <a:ext uri="{FF2B5EF4-FFF2-40B4-BE49-F238E27FC236}">
                <a16:creationId xmlns:a16="http://schemas.microsoft.com/office/drawing/2014/main" id="{C9CFADE1-BC48-7B4B-97E3-3D00FBD1787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53994" y="1607161"/>
            <a:ext cx="401145" cy="401145"/>
          </a:xfrm>
          <a:prstGeom prst="rect">
            <a:avLst/>
          </a:prstGeom>
        </p:spPr>
      </p:pic>
      <p:sp>
        <p:nvSpPr>
          <p:cNvPr id="35" name="TextBox 26">
            <a:extLst>
              <a:ext uri="{FF2B5EF4-FFF2-40B4-BE49-F238E27FC236}">
                <a16:creationId xmlns:a16="http://schemas.microsoft.com/office/drawing/2014/main" id="{7FAAC7FD-5218-E64E-BDCC-B06FC754E050}"/>
              </a:ext>
            </a:extLst>
          </p:cNvPr>
          <p:cNvSpPr txBox="1">
            <a:spLocks noChangeArrowheads="1"/>
          </p:cNvSpPr>
          <p:nvPr/>
        </p:nvSpPr>
        <p:spPr bwMode="auto">
          <a:xfrm>
            <a:off x="4586571" y="3079409"/>
            <a:ext cx="1272320" cy="37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Resolver DNS</a:t>
            </a:r>
          </a:p>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Firewall</a:t>
            </a:r>
          </a:p>
        </p:txBody>
      </p:sp>
      <p:pic>
        <p:nvPicPr>
          <p:cNvPr id="36" name="Graphic 31">
            <a:extLst>
              <a:ext uri="{FF2B5EF4-FFF2-40B4-BE49-F238E27FC236}">
                <a16:creationId xmlns:a16="http://schemas.microsoft.com/office/drawing/2014/main" id="{76740D97-9E44-4D4C-AD99-AD58155EE8EE}"/>
              </a:ext>
            </a:extLst>
          </p:cNvPr>
          <p:cNvPicPr>
            <a:picLocks noChangeAspect="1" noChangeArrowheads="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bwMode="auto">
          <a:xfrm>
            <a:off x="4988084" y="2620034"/>
            <a:ext cx="469295" cy="469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カギ線コネクタ 36">
            <a:extLst>
              <a:ext uri="{FF2B5EF4-FFF2-40B4-BE49-F238E27FC236}">
                <a16:creationId xmlns:a16="http://schemas.microsoft.com/office/drawing/2014/main" id="{48DCEE92-B320-974B-A9BC-4FA473922808}"/>
              </a:ext>
            </a:extLst>
          </p:cNvPr>
          <p:cNvCxnSpPr>
            <a:cxnSpLocks/>
            <a:stCxn id="17" idx="2"/>
            <a:endCxn id="32" idx="0"/>
          </p:cNvCxnSpPr>
          <p:nvPr/>
        </p:nvCxnSpPr>
        <p:spPr>
          <a:xfrm rot="5400000">
            <a:off x="2894533" y="1639484"/>
            <a:ext cx="408850" cy="1554078"/>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8" name="カギ線コネクタ 37">
            <a:extLst>
              <a:ext uri="{FF2B5EF4-FFF2-40B4-BE49-F238E27FC236}">
                <a16:creationId xmlns:a16="http://schemas.microsoft.com/office/drawing/2014/main" id="{240AFB22-958A-5841-9C42-A1AFCA959BEF}"/>
              </a:ext>
            </a:extLst>
          </p:cNvPr>
          <p:cNvCxnSpPr>
            <a:cxnSpLocks/>
            <a:stCxn id="17" idx="2"/>
            <a:endCxn id="46" idx="0"/>
          </p:cNvCxnSpPr>
          <p:nvPr/>
        </p:nvCxnSpPr>
        <p:spPr>
          <a:xfrm rot="5400000">
            <a:off x="3427092" y="2177994"/>
            <a:ext cx="414803" cy="483008"/>
          </a:xfrm>
          <a:prstGeom prst="bentConnector3">
            <a:avLst>
              <a:gd name="adj1" fmla="val 5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9" name="カギ線コネクタ 38">
            <a:extLst>
              <a:ext uri="{FF2B5EF4-FFF2-40B4-BE49-F238E27FC236}">
                <a16:creationId xmlns:a16="http://schemas.microsoft.com/office/drawing/2014/main" id="{4FCD144D-4BF4-B940-B4A8-7018DFF73971}"/>
              </a:ext>
            </a:extLst>
          </p:cNvPr>
          <p:cNvCxnSpPr>
            <a:cxnSpLocks/>
            <a:stCxn id="17" idx="2"/>
            <a:endCxn id="31" idx="0"/>
          </p:cNvCxnSpPr>
          <p:nvPr/>
        </p:nvCxnSpPr>
        <p:spPr>
          <a:xfrm rot="16200000" flipH="1">
            <a:off x="3939305" y="2148789"/>
            <a:ext cx="407935" cy="534553"/>
          </a:xfrm>
          <a:prstGeom prst="bentConnector3">
            <a:avLst>
              <a:gd name="adj1" fmla="val 5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40" name="カギ線コネクタ 39">
            <a:extLst>
              <a:ext uri="{FF2B5EF4-FFF2-40B4-BE49-F238E27FC236}">
                <a16:creationId xmlns:a16="http://schemas.microsoft.com/office/drawing/2014/main" id="{D06CB00E-2BCB-244E-8E5E-6AC7C7BE7F0A}"/>
              </a:ext>
            </a:extLst>
          </p:cNvPr>
          <p:cNvCxnSpPr>
            <a:cxnSpLocks/>
            <a:stCxn id="17" idx="2"/>
            <a:endCxn id="36" idx="0"/>
          </p:cNvCxnSpPr>
          <p:nvPr/>
        </p:nvCxnSpPr>
        <p:spPr>
          <a:xfrm rot="16200000" flipH="1">
            <a:off x="4345396" y="1742698"/>
            <a:ext cx="407937" cy="1346735"/>
          </a:xfrm>
          <a:prstGeom prst="bentConnector3">
            <a:avLst>
              <a:gd name="adj1" fmla="val 5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2" name="TextBox 26">
            <a:extLst>
              <a:ext uri="{FF2B5EF4-FFF2-40B4-BE49-F238E27FC236}">
                <a16:creationId xmlns:a16="http://schemas.microsoft.com/office/drawing/2014/main" id="{2A1FE0B8-699E-9246-BE0C-1D8D861D2269}"/>
              </a:ext>
            </a:extLst>
          </p:cNvPr>
          <p:cNvSpPr txBox="1">
            <a:spLocks noChangeArrowheads="1"/>
          </p:cNvSpPr>
          <p:nvPr/>
        </p:nvSpPr>
        <p:spPr bwMode="auto">
          <a:xfrm>
            <a:off x="1684989" y="3106331"/>
            <a:ext cx="1272320" cy="2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WAF</a:t>
            </a:r>
          </a:p>
        </p:txBody>
      </p:sp>
      <p:sp>
        <p:nvSpPr>
          <p:cNvPr id="43" name="TextBox 26">
            <a:extLst>
              <a:ext uri="{FF2B5EF4-FFF2-40B4-BE49-F238E27FC236}">
                <a16:creationId xmlns:a16="http://schemas.microsoft.com/office/drawing/2014/main" id="{FE29C002-FDA7-5649-B851-E441629D1CCE}"/>
              </a:ext>
            </a:extLst>
          </p:cNvPr>
          <p:cNvSpPr txBox="1">
            <a:spLocks noChangeArrowheads="1"/>
          </p:cNvSpPr>
          <p:nvPr/>
        </p:nvSpPr>
        <p:spPr bwMode="auto">
          <a:xfrm>
            <a:off x="2773491" y="3106332"/>
            <a:ext cx="1272320" cy="23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Network Firewall</a:t>
            </a:r>
          </a:p>
        </p:txBody>
      </p:sp>
      <p:sp>
        <p:nvSpPr>
          <p:cNvPr id="44" name="TextBox 26">
            <a:extLst>
              <a:ext uri="{FF2B5EF4-FFF2-40B4-BE49-F238E27FC236}">
                <a16:creationId xmlns:a16="http://schemas.microsoft.com/office/drawing/2014/main" id="{2D0839F7-EBE4-804B-9B9D-9E551CDAEE5B}"/>
              </a:ext>
            </a:extLst>
          </p:cNvPr>
          <p:cNvSpPr txBox="1">
            <a:spLocks noChangeArrowheads="1"/>
          </p:cNvSpPr>
          <p:nvPr/>
        </p:nvSpPr>
        <p:spPr bwMode="auto">
          <a:xfrm>
            <a:off x="3774388" y="3076564"/>
            <a:ext cx="1272320" cy="374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VPC</a:t>
            </a:r>
          </a:p>
          <a:p>
            <a:pPr algn="ctr" defTabSz="914363">
              <a:defRPr/>
            </a:pPr>
            <a:r>
              <a:rPr kumimoji="1" lang="en-US" altLang="en-US" sz="917" dirty="0">
                <a:solidFill>
                  <a:srgbClr val="232F3D"/>
                </a:solidFill>
                <a:latin typeface="Meiryo" panose="020B0604030504040204" pitchFamily="34" charset="-128"/>
                <a:ea typeface="Meiryo" panose="020B0604030504040204" pitchFamily="34" charset="-128"/>
                <a:cs typeface="Arial" panose="020B0604020202020204" pitchFamily="34" charset="0"/>
              </a:rPr>
              <a:t>Security Group</a:t>
            </a:r>
          </a:p>
        </p:txBody>
      </p:sp>
      <p:pic>
        <p:nvPicPr>
          <p:cNvPr id="45" name="Graphic 6">
            <a:extLst>
              <a:ext uri="{FF2B5EF4-FFF2-40B4-BE49-F238E27FC236}">
                <a16:creationId xmlns:a16="http://schemas.microsoft.com/office/drawing/2014/main" id="{3D7E232B-1832-AE4A-9956-BF969D7BAE8E}"/>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026414" y="1568570"/>
            <a:ext cx="396932" cy="396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20">
            <a:extLst>
              <a:ext uri="{FF2B5EF4-FFF2-40B4-BE49-F238E27FC236}">
                <a16:creationId xmlns:a16="http://schemas.microsoft.com/office/drawing/2014/main" id="{0E94C909-26E0-EB4E-B3BD-BEF519201D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62588" y="2626900"/>
            <a:ext cx="460800" cy="460800"/>
          </a:xfrm>
          <a:prstGeom prst="rect">
            <a:avLst/>
          </a:prstGeom>
        </p:spPr>
      </p:pic>
      <p:sp>
        <p:nvSpPr>
          <p:cNvPr id="2" name="タイトル 1">
            <a:extLst>
              <a:ext uri="{FF2B5EF4-FFF2-40B4-BE49-F238E27FC236}">
                <a16:creationId xmlns:a16="http://schemas.microsoft.com/office/drawing/2014/main" id="{FDB4E0BC-7991-EB49-A0F8-3460B2AAE4B0}"/>
              </a:ext>
            </a:extLst>
          </p:cNvPr>
          <p:cNvSpPr>
            <a:spLocks noGrp="1"/>
          </p:cNvSpPr>
          <p:nvPr>
            <p:ph type="title"/>
          </p:nvPr>
        </p:nvSpPr>
        <p:spPr/>
        <p:txBody>
          <a:bodyPr/>
          <a:lstStyle/>
          <a:p>
            <a:r>
              <a:rPr lang="ja-JP" altLang="en-US"/>
              <a:t>参考</a:t>
            </a:r>
            <a:r>
              <a:rPr lang="en-US" altLang="ja-JP" dirty="0"/>
              <a:t>: AWS Firewall Manager</a:t>
            </a:r>
            <a:r>
              <a:rPr lang="ja-JP" altLang="en-US"/>
              <a:t>使用方法</a:t>
            </a:r>
          </a:p>
        </p:txBody>
      </p:sp>
      <p:sp>
        <p:nvSpPr>
          <p:cNvPr id="4" name="テキスト ボックス 2">
            <a:extLst>
              <a:ext uri="{FF2B5EF4-FFF2-40B4-BE49-F238E27FC236}">
                <a16:creationId xmlns:a16="http://schemas.microsoft.com/office/drawing/2014/main" id="{8AE010A6-793E-584D-1588-D335DEFF4A8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97653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4">
            <a:extLst>
              <a:ext uri="{FF2B5EF4-FFF2-40B4-BE49-F238E27FC236}">
                <a16:creationId xmlns:a16="http://schemas.microsoft.com/office/drawing/2014/main" id="{CE7F7081-419C-2E4F-A999-2923C4338FC0}"/>
              </a:ext>
            </a:extLst>
          </p:cNvPr>
          <p:cNvSpPr/>
          <p:nvPr/>
        </p:nvSpPr>
        <p:spPr>
          <a:xfrm>
            <a:off x="7799113" y="2126939"/>
            <a:ext cx="1447053" cy="1064396"/>
          </a:xfrm>
          <a:prstGeom prst="rect">
            <a:avLst/>
          </a:prstGeom>
          <a:solidFill>
            <a:srgbClr val="F2F4F4"/>
          </a:solid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000" kern="0">
                <a:solidFill>
                  <a:schemeClr val="tx1">
                    <a:lumMod val="75000"/>
                  </a:schemeClr>
                </a:solidFill>
                <a:latin typeface="Meiryo" panose="020B0604030504040204" pitchFamily="34" charset="-128"/>
                <a:ea typeface="Meiryo" panose="020B0604030504040204" pitchFamily="34" charset="-128"/>
              </a:rPr>
              <a:t>個別アカウント</a:t>
            </a:r>
            <a:endParaRPr lang="en-US" sz="1000" kern="0" dirty="0">
              <a:solidFill>
                <a:schemeClr val="tx1">
                  <a:lumMod val="75000"/>
                </a:schemeClr>
              </a:solidFill>
              <a:latin typeface="Meiryo" panose="020B0604030504040204" pitchFamily="34" charset="-128"/>
              <a:ea typeface="Meiryo" panose="020B0604030504040204" pitchFamily="34" charset="-128"/>
            </a:endParaRPr>
          </a:p>
        </p:txBody>
      </p:sp>
      <p:sp>
        <p:nvSpPr>
          <p:cNvPr id="4" name="Rectangle 34">
            <a:extLst>
              <a:ext uri="{FF2B5EF4-FFF2-40B4-BE49-F238E27FC236}">
                <a16:creationId xmlns:a16="http://schemas.microsoft.com/office/drawing/2014/main" id="{CE7F7081-419C-2E4F-A999-2923C4338FC0}"/>
              </a:ext>
            </a:extLst>
          </p:cNvPr>
          <p:cNvSpPr/>
          <p:nvPr/>
        </p:nvSpPr>
        <p:spPr>
          <a:xfrm>
            <a:off x="7646713" y="1974539"/>
            <a:ext cx="1447053" cy="1064396"/>
          </a:xfrm>
          <a:prstGeom prst="rect">
            <a:avLst/>
          </a:prstGeom>
          <a:solidFill>
            <a:srgbClr val="F2F4F4"/>
          </a:solid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000" kern="0">
                <a:solidFill>
                  <a:schemeClr val="tx1">
                    <a:lumMod val="75000"/>
                  </a:schemeClr>
                </a:solidFill>
                <a:latin typeface="Meiryo" panose="020B0604030504040204" pitchFamily="34" charset="-128"/>
                <a:ea typeface="Meiryo" panose="020B0604030504040204" pitchFamily="34" charset="-128"/>
              </a:rPr>
              <a:t>個別アカウント</a:t>
            </a:r>
            <a:endParaRPr lang="en-US" sz="1000" kern="0" dirty="0">
              <a:solidFill>
                <a:schemeClr val="tx1">
                  <a:lumMod val="75000"/>
                </a:schemeClr>
              </a:solidFill>
              <a:latin typeface="Meiryo" panose="020B0604030504040204" pitchFamily="34" charset="-128"/>
              <a:ea typeface="Meiryo" panose="020B0604030504040204" pitchFamily="34" charset="-128"/>
            </a:endParaRPr>
          </a:p>
        </p:txBody>
      </p:sp>
      <p:sp>
        <p:nvSpPr>
          <p:cNvPr id="5" name="Rectangle 34">
            <a:extLst>
              <a:ext uri="{FF2B5EF4-FFF2-40B4-BE49-F238E27FC236}">
                <a16:creationId xmlns:a16="http://schemas.microsoft.com/office/drawing/2014/main" id="{CE7F7081-419C-2E4F-A999-2923C4338FC0}"/>
              </a:ext>
            </a:extLst>
          </p:cNvPr>
          <p:cNvSpPr/>
          <p:nvPr/>
        </p:nvSpPr>
        <p:spPr>
          <a:xfrm>
            <a:off x="3063303" y="1634925"/>
            <a:ext cx="4124315" cy="2089851"/>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管理</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6"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63306" y="1639670"/>
            <a:ext cx="222252" cy="222252"/>
          </a:xfrm>
          <a:prstGeom prst="rect">
            <a:avLst/>
          </a:prstGeom>
        </p:spPr>
      </p:pic>
      <p:sp>
        <p:nvSpPr>
          <p:cNvPr id="7" name="Rectangle 34">
            <a:extLst>
              <a:ext uri="{FF2B5EF4-FFF2-40B4-BE49-F238E27FC236}">
                <a16:creationId xmlns:a16="http://schemas.microsoft.com/office/drawing/2014/main" id="{CE7F7081-419C-2E4F-A999-2923C4338FC0}"/>
              </a:ext>
            </a:extLst>
          </p:cNvPr>
          <p:cNvSpPr/>
          <p:nvPr/>
        </p:nvSpPr>
        <p:spPr>
          <a:xfrm>
            <a:off x="3071644" y="4078688"/>
            <a:ext cx="2023215" cy="206433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共有サービス</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8"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71646" y="4078690"/>
            <a:ext cx="222252" cy="222252"/>
          </a:xfrm>
          <a:prstGeom prst="rect">
            <a:avLst/>
          </a:prstGeom>
        </p:spPr>
      </p:pic>
      <p:sp>
        <p:nvSpPr>
          <p:cNvPr id="9" name="Rectangle 34">
            <a:extLst>
              <a:ext uri="{FF2B5EF4-FFF2-40B4-BE49-F238E27FC236}">
                <a16:creationId xmlns:a16="http://schemas.microsoft.com/office/drawing/2014/main" id="{CE7F7081-419C-2E4F-A999-2923C4338FC0}"/>
              </a:ext>
            </a:extLst>
          </p:cNvPr>
          <p:cNvSpPr/>
          <p:nvPr/>
        </p:nvSpPr>
        <p:spPr>
          <a:xfrm>
            <a:off x="5247577" y="4078688"/>
            <a:ext cx="2185856" cy="206433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ログアーカイブ</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47581" y="4078690"/>
            <a:ext cx="222252" cy="222252"/>
          </a:xfrm>
          <a:prstGeom prst="rect">
            <a:avLst/>
          </a:prstGeom>
        </p:spPr>
      </p:pic>
      <p:sp>
        <p:nvSpPr>
          <p:cNvPr id="11" name="Rectangle 34">
            <a:extLst>
              <a:ext uri="{FF2B5EF4-FFF2-40B4-BE49-F238E27FC236}">
                <a16:creationId xmlns:a16="http://schemas.microsoft.com/office/drawing/2014/main" id="{CE7F7081-419C-2E4F-A999-2923C4338FC0}"/>
              </a:ext>
            </a:extLst>
          </p:cNvPr>
          <p:cNvSpPr/>
          <p:nvPr/>
        </p:nvSpPr>
        <p:spPr>
          <a:xfrm>
            <a:off x="7975037" y="4078688"/>
            <a:ext cx="2023215" cy="2064337"/>
          </a:xfrm>
          <a:prstGeom prst="rect">
            <a:avLst/>
          </a:prstGeom>
          <a:no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b="1" kern="0" dirty="0">
                <a:solidFill>
                  <a:srgbClr val="C00000"/>
                </a:solidFill>
                <a:latin typeface="Meiryo" panose="020B0604030504040204" pitchFamily="34" charset="-128"/>
                <a:ea typeface="Meiryo" panose="020B0604030504040204" pitchFamily="34" charset="-128"/>
              </a:rPr>
              <a:t>監査</a:t>
            </a:r>
            <a:r>
              <a:rPr lang="ja-JP" altLang="en-US" sz="1167" kern="0" dirty="0">
                <a:solidFill>
                  <a:schemeClr val="tx1">
                    <a:lumMod val="75000"/>
                  </a:schemeClr>
                </a:solidFill>
                <a:latin typeface="Meiryo" panose="020B0604030504040204" pitchFamily="34" charset="-128"/>
                <a:ea typeface="Meiryo" panose="020B0604030504040204" pitchFamily="34" charset="-128"/>
              </a:rPr>
              <a:t>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12"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5039" y="4078690"/>
            <a:ext cx="222252" cy="222252"/>
          </a:xfrm>
          <a:prstGeom prst="rect">
            <a:avLst/>
          </a:prstGeom>
        </p:spPr>
      </p:pic>
      <p:grpSp>
        <p:nvGrpSpPr>
          <p:cNvPr id="13" name="グループ化 12"/>
          <p:cNvGrpSpPr/>
          <p:nvPr/>
        </p:nvGrpSpPr>
        <p:grpSpPr>
          <a:xfrm>
            <a:off x="4046534" y="4385889"/>
            <a:ext cx="954108" cy="874243"/>
            <a:chOff x="3500342" y="1095321"/>
            <a:chExt cx="715581" cy="655683"/>
          </a:xfrm>
        </p:grpSpPr>
        <p:pic>
          <p:nvPicPr>
            <p:cNvPr id="14" name="Graphic 52">
              <a:extLst>
                <a:ext uri="{FF2B5EF4-FFF2-40B4-BE49-F238E27FC236}">
                  <a16:creationId xmlns:a16="http://schemas.microsoft.com/office/drawing/2014/main" id="{A7A25601-83A1-0646-AF41-0B5079484B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98812" y="1095321"/>
              <a:ext cx="357190" cy="357190"/>
            </a:xfrm>
            <a:prstGeom prst="rect">
              <a:avLst/>
            </a:prstGeom>
          </p:spPr>
        </p:pic>
        <p:sp>
          <p:nvSpPr>
            <p:cNvPr id="15" name="テキスト ボックス 14"/>
            <p:cNvSpPr txBox="1"/>
            <p:nvPr/>
          </p:nvSpPr>
          <p:spPr>
            <a:xfrm>
              <a:off x="3500342" y="1450921"/>
              <a:ext cx="715581" cy="300083"/>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共有サービス</a:t>
              </a:r>
              <a:br>
                <a:rPr kumimoji="1" lang="en-US" altLang="ja-JP" sz="1000" dirty="0">
                  <a:solidFill>
                    <a:schemeClr val="tx1">
                      <a:lumMod val="75000"/>
                    </a:schemeClr>
                  </a:solidFill>
                  <a:latin typeface="Meiryo" panose="020B0604030504040204" pitchFamily="34" charset="-128"/>
                  <a:ea typeface="Meiryo" panose="020B0604030504040204" pitchFamily="34" charset="-128"/>
                </a:rPr>
              </a:br>
              <a:r>
                <a:rPr kumimoji="1" lang="en-US" altLang="ja-JP" sz="1000" dirty="0">
                  <a:solidFill>
                    <a:schemeClr val="tx1">
                      <a:lumMod val="75000"/>
                    </a:schemeClr>
                  </a:solidFill>
                  <a:latin typeface="Meiryo" panose="020B0604030504040204" pitchFamily="34" charset="-128"/>
                  <a:ea typeface="Meiryo" panose="020B0604030504040204" pitchFamily="34" charset="-128"/>
                </a:rPr>
                <a:t>VPC</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grpSp>
        <p:nvGrpSpPr>
          <p:cNvPr id="16" name="グループ化 15"/>
          <p:cNvGrpSpPr/>
          <p:nvPr/>
        </p:nvGrpSpPr>
        <p:grpSpPr>
          <a:xfrm>
            <a:off x="5260881" y="3389554"/>
            <a:ext cx="1036557" cy="317503"/>
            <a:chOff x="2256996" y="2465461"/>
            <a:chExt cx="777418" cy="238127"/>
          </a:xfrm>
        </p:grpSpPr>
        <p:pic>
          <p:nvPicPr>
            <p:cNvPr id="17" name="Graphic 30">
              <a:extLst>
                <a:ext uri="{FF2B5EF4-FFF2-40B4-BE49-F238E27FC236}">
                  <a16:creationId xmlns:a16="http://schemas.microsoft.com/office/drawing/2014/main" id="{CFBFDCFA-A791-E440-8FB9-F50AB7EE9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6996" y="2465461"/>
              <a:ext cx="238127" cy="238127"/>
            </a:xfrm>
            <a:prstGeom prst="rect">
              <a:avLst/>
            </a:prstGeom>
          </p:spPr>
        </p:pic>
        <p:sp>
          <p:nvSpPr>
            <p:cNvPr id="18" name="テキスト ボックス 17"/>
            <p:cNvSpPr txBox="1"/>
            <p:nvPr/>
          </p:nvSpPr>
          <p:spPr>
            <a:xfrm>
              <a:off x="2560486" y="2473832"/>
              <a:ext cx="473928" cy="184666"/>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共通</a:t>
              </a:r>
              <a:r>
                <a:rPr kumimoji="1" lang="en-US" altLang="ja-JP" sz="1000" dirty="0">
                  <a:solidFill>
                    <a:schemeClr val="tx1">
                      <a:lumMod val="75000"/>
                    </a:schemeClr>
                  </a:solidFill>
                  <a:latin typeface="Meiryo" panose="020B0604030504040204" pitchFamily="34" charset="-128"/>
                  <a:ea typeface="Meiryo" panose="020B0604030504040204" pitchFamily="34" charset="-128"/>
                </a:rPr>
                <a:t>OU</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grpSp>
        <p:nvGrpSpPr>
          <p:cNvPr id="19" name="グループ化 18"/>
          <p:cNvGrpSpPr/>
          <p:nvPr/>
        </p:nvGrpSpPr>
        <p:grpSpPr>
          <a:xfrm>
            <a:off x="4186521" y="1942598"/>
            <a:ext cx="1035861" cy="874127"/>
            <a:chOff x="1987611" y="1189082"/>
            <a:chExt cx="776895" cy="655595"/>
          </a:xfrm>
        </p:grpSpPr>
        <p:pic>
          <p:nvPicPr>
            <p:cNvPr id="20" name="Graphic 15">
              <a:extLst>
                <a:ext uri="{FF2B5EF4-FFF2-40B4-BE49-F238E27FC236}">
                  <a16:creationId xmlns:a16="http://schemas.microsoft.com/office/drawing/2014/main" id="{AB93E842-582E-FF45-BA80-D3B0646CC4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7464" y="1189082"/>
              <a:ext cx="357190" cy="357190"/>
            </a:xfrm>
            <a:prstGeom prst="rect">
              <a:avLst/>
            </a:prstGeom>
          </p:spPr>
        </p:pic>
        <p:sp>
          <p:nvSpPr>
            <p:cNvPr id="21" name="テキスト ボックス 20"/>
            <p:cNvSpPr txBox="1"/>
            <p:nvPr/>
          </p:nvSpPr>
          <p:spPr>
            <a:xfrm>
              <a:off x="1987611" y="1544595"/>
              <a:ext cx="776895" cy="300082"/>
            </a:xfrm>
            <a:prstGeom prst="rect">
              <a:avLst/>
            </a:prstGeom>
            <a:noFill/>
          </p:spPr>
          <p:txBody>
            <a:bodyPr wrap="none" rtlCol="0">
              <a:spAutoFit/>
            </a:bodyPr>
            <a:lstStyle/>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AWS</a:t>
              </a: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Organizations</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cxnSp>
        <p:nvCxnSpPr>
          <p:cNvPr id="22" name="カギ線コネクタ 21"/>
          <p:cNvCxnSpPr>
            <a:cxnSpLocks/>
            <a:stCxn id="17" idx="2"/>
            <a:endCxn id="7" idx="0"/>
          </p:cNvCxnSpPr>
          <p:nvPr/>
        </p:nvCxnSpPr>
        <p:spPr>
          <a:xfrm rot="5400000">
            <a:off x="4565627" y="3224684"/>
            <a:ext cx="371631" cy="1336379"/>
          </a:xfrm>
          <a:prstGeom prst="bentConnector3">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カギ線コネクタ 22"/>
          <p:cNvCxnSpPr>
            <a:cxnSpLocks/>
            <a:stCxn id="17" idx="2"/>
            <a:endCxn id="9" idx="0"/>
          </p:cNvCxnSpPr>
          <p:nvPr/>
        </p:nvCxnSpPr>
        <p:spPr>
          <a:xfrm rot="16200000" flipH="1">
            <a:off x="5694253" y="3432436"/>
            <a:ext cx="371631" cy="920874"/>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カギ線コネクタ 23"/>
          <p:cNvCxnSpPr>
            <a:cxnSpLocks/>
            <a:stCxn id="17" idx="2"/>
            <a:endCxn id="11" idx="0"/>
          </p:cNvCxnSpPr>
          <p:nvPr/>
        </p:nvCxnSpPr>
        <p:spPr>
          <a:xfrm rot="16200000" flipH="1">
            <a:off x="7017323" y="2109366"/>
            <a:ext cx="371631" cy="3567013"/>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5" name="グループ化 24"/>
          <p:cNvGrpSpPr/>
          <p:nvPr/>
        </p:nvGrpSpPr>
        <p:grpSpPr>
          <a:xfrm>
            <a:off x="5754998" y="2747105"/>
            <a:ext cx="1261386" cy="317503"/>
            <a:chOff x="2256996" y="2465461"/>
            <a:chExt cx="946041" cy="238127"/>
          </a:xfrm>
        </p:grpSpPr>
        <p:pic>
          <p:nvPicPr>
            <p:cNvPr id="26" name="Graphic 30">
              <a:extLst>
                <a:ext uri="{FF2B5EF4-FFF2-40B4-BE49-F238E27FC236}">
                  <a16:creationId xmlns:a16="http://schemas.microsoft.com/office/drawing/2014/main" id="{CFBFDCFA-A791-E440-8FB9-F50AB7EE97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6996" y="2465461"/>
              <a:ext cx="238127" cy="238127"/>
            </a:xfrm>
            <a:prstGeom prst="rect">
              <a:avLst/>
            </a:prstGeom>
          </p:spPr>
        </p:pic>
        <p:sp>
          <p:nvSpPr>
            <p:cNvPr id="27" name="テキスト ボックス 26"/>
            <p:cNvSpPr txBox="1"/>
            <p:nvPr/>
          </p:nvSpPr>
          <p:spPr>
            <a:xfrm>
              <a:off x="2536747" y="2473832"/>
              <a:ext cx="666290" cy="184666"/>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テナント</a:t>
              </a:r>
              <a:r>
                <a:rPr kumimoji="1" lang="en-US" altLang="ja-JP" sz="1000" dirty="0">
                  <a:solidFill>
                    <a:schemeClr val="tx1">
                      <a:lumMod val="75000"/>
                    </a:schemeClr>
                  </a:solidFill>
                  <a:latin typeface="Meiryo" panose="020B0604030504040204" pitchFamily="34" charset="-128"/>
                  <a:ea typeface="Meiryo" panose="020B0604030504040204" pitchFamily="34" charset="-128"/>
                </a:rPr>
                <a:t>OU</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cxnSp>
        <p:nvCxnSpPr>
          <p:cNvPr id="28" name="カギ線コネクタ 27"/>
          <p:cNvCxnSpPr>
            <a:stCxn id="21" idx="2"/>
            <a:endCxn id="26" idx="1"/>
          </p:cNvCxnSpPr>
          <p:nvPr/>
        </p:nvCxnSpPr>
        <p:spPr>
          <a:xfrm rot="16200000" flipH="1">
            <a:off x="5185159" y="2336017"/>
            <a:ext cx="89132" cy="1050547"/>
          </a:xfrm>
          <a:prstGeom prst="bentConnector2">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30" name="グループ化 29"/>
          <p:cNvGrpSpPr/>
          <p:nvPr/>
        </p:nvGrpSpPr>
        <p:grpSpPr>
          <a:xfrm>
            <a:off x="5870077" y="4383767"/>
            <a:ext cx="859531" cy="876363"/>
            <a:chOff x="2744626" y="3308740"/>
            <a:chExt cx="644648" cy="657273"/>
          </a:xfrm>
        </p:grpSpPr>
        <p:pic>
          <p:nvPicPr>
            <p:cNvPr id="31" name="Graphic 44">
              <a:extLst>
                <a:ext uri="{FF2B5EF4-FFF2-40B4-BE49-F238E27FC236}">
                  <a16:creationId xmlns:a16="http://schemas.microsoft.com/office/drawing/2014/main" id="{377480BA-A3A6-9E4A-9AF3-6770D1E63B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84193" y="3308740"/>
              <a:ext cx="357190" cy="357190"/>
            </a:xfrm>
            <a:prstGeom prst="rect">
              <a:avLst/>
            </a:prstGeom>
          </p:spPr>
        </p:pic>
        <p:sp>
          <p:nvSpPr>
            <p:cNvPr id="32" name="テキスト ボックス 31"/>
            <p:cNvSpPr txBox="1"/>
            <p:nvPr/>
          </p:nvSpPr>
          <p:spPr>
            <a:xfrm>
              <a:off x="2744626" y="3665930"/>
              <a:ext cx="644648" cy="300083"/>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ログ集約用</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S3</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バケット</a:t>
              </a:r>
            </a:p>
          </p:txBody>
        </p:sp>
      </p:grpSp>
      <p:sp>
        <p:nvSpPr>
          <p:cNvPr id="33" name="Rectangle 34">
            <a:extLst>
              <a:ext uri="{FF2B5EF4-FFF2-40B4-BE49-F238E27FC236}">
                <a16:creationId xmlns:a16="http://schemas.microsoft.com/office/drawing/2014/main" id="{CE7F7081-419C-2E4F-A999-2923C4338FC0}"/>
              </a:ext>
            </a:extLst>
          </p:cNvPr>
          <p:cNvSpPr/>
          <p:nvPr/>
        </p:nvSpPr>
        <p:spPr>
          <a:xfrm>
            <a:off x="7494313" y="1822139"/>
            <a:ext cx="1424533" cy="1064396"/>
          </a:xfrm>
          <a:prstGeom prst="rect">
            <a:avLst/>
          </a:prstGeom>
          <a:solidFill>
            <a:srgbClr val="F2F4F4"/>
          </a:solidFill>
          <a:ln w="12700" cap="flat" cmpd="sng" algn="ctr">
            <a:solidFill>
              <a:srgbClr val="232F3D"/>
            </a:solidFill>
            <a:prstDash val="solid"/>
            <a:miter lim="800000"/>
          </a:ln>
          <a:effectLst/>
        </p:spPr>
        <p:txBody>
          <a:bodyPr rot="0" spcFirstLastPara="0" vertOverflow="overflow" horzOverflow="overflow" vert="horz" wrap="square" lIns="302400" tIns="62400" rIns="62400" bIns="60960" numCol="1" spcCol="0" rtlCol="0" fromWordArt="0" anchor="t" anchorCtr="0" forceAA="0" compatLnSpc="1">
            <a:prstTxWarp prst="textNoShape">
              <a:avLst/>
            </a:prstTxWarp>
            <a:noAutofit/>
          </a:bodyPr>
          <a:lstStyle/>
          <a:p>
            <a:pPr defTabSz="1219122">
              <a:defRPr/>
            </a:pPr>
            <a:r>
              <a:rPr lang="ja-JP" altLang="en-US" sz="1167" kern="0">
                <a:solidFill>
                  <a:schemeClr val="tx1">
                    <a:lumMod val="75000"/>
                  </a:schemeClr>
                </a:solidFill>
                <a:latin typeface="Meiryo" panose="020B0604030504040204" pitchFamily="34" charset="-128"/>
                <a:ea typeface="Meiryo" panose="020B0604030504040204" pitchFamily="34" charset="-128"/>
              </a:rPr>
              <a:t>個別アカウント</a:t>
            </a:r>
            <a:endParaRPr lang="en-US" sz="1167" kern="0" dirty="0">
              <a:solidFill>
                <a:schemeClr val="tx1">
                  <a:lumMod val="75000"/>
                </a:schemeClr>
              </a:solidFill>
              <a:latin typeface="Meiryo" panose="020B0604030504040204" pitchFamily="34" charset="-128"/>
              <a:ea typeface="Meiryo" panose="020B0604030504040204" pitchFamily="34" charset="-128"/>
            </a:endParaRPr>
          </a:p>
        </p:txBody>
      </p:sp>
      <p:pic>
        <p:nvPicPr>
          <p:cNvPr id="34" name="Graphic 11">
            <a:extLst>
              <a:ext uri="{FF2B5EF4-FFF2-40B4-BE49-F238E27FC236}">
                <a16:creationId xmlns:a16="http://schemas.microsoft.com/office/drawing/2014/main" id="{CE52C9D7-11B0-9E41-AB16-2C9849C3EC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1665" y="1822139"/>
            <a:ext cx="222252" cy="222252"/>
          </a:xfrm>
          <a:prstGeom prst="rect">
            <a:avLst/>
          </a:prstGeom>
        </p:spPr>
      </p:pic>
      <p:cxnSp>
        <p:nvCxnSpPr>
          <p:cNvPr id="35" name="カギ線コネクタ 34"/>
          <p:cNvCxnSpPr>
            <a:cxnSpLocks/>
            <a:stCxn id="27" idx="3"/>
            <a:endCxn id="33" idx="1"/>
          </p:cNvCxnSpPr>
          <p:nvPr/>
        </p:nvCxnSpPr>
        <p:spPr>
          <a:xfrm flipV="1">
            <a:off x="7016384" y="2354337"/>
            <a:ext cx="477929" cy="527040"/>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6" name="Graphic 54">
            <a:extLst>
              <a:ext uri="{FF2B5EF4-FFF2-40B4-BE49-F238E27FC236}">
                <a16:creationId xmlns:a16="http://schemas.microsoft.com/office/drawing/2014/main" id="{50E1591F-DA4C-934C-BDCB-2E69767A65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92875" y="4383765"/>
            <a:ext cx="475200" cy="475200"/>
          </a:xfrm>
          <a:prstGeom prst="rect">
            <a:avLst/>
          </a:prstGeom>
        </p:spPr>
      </p:pic>
      <p:pic>
        <p:nvPicPr>
          <p:cNvPr id="37" name="Graphic 33">
            <a:extLst>
              <a:ext uri="{FF2B5EF4-FFF2-40B4-BE49-F238E27FC236}">
                <a16:creationId xmlns:a16="http://schemas.microsoft.com/office/drawing/2014/main" id="{94BAF6D0-D90F-2940-B54C-F4A09CDD093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16623" y="5282869"/>
            <a:ext cx="476253" cy="476253"/>
          </a:xfrm>
          <a:prstGeom prst="rect">
            <a:avLst/>
          </a:prstGeom>
        </p:spPr>
      </p:pic>
      <p:sp>
        <p:nvSpPr>
          <p:cNvPr id="38" name="テキスト ボックス 37"/>
          <p:cNvSpPr txBox="1"/>
          <p:nvPr/>
        </p:nvSpPr>
        <p:spPr>
          <a:xfrm>
            <a:off x="8476366" y="5758304"/>
            <a:ext cx="955711" cy="400110"/>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セキュリティ</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SNS</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トピック</a:t>
            </a:r>
          </a:p>
        </p:txBody>
      </p:sp>
      <p:sp>
        <p:nvSpPr>
          <p:cNvPr id="39" name="テキスト ボックス 38"/>
          <p:cNvSpPr txBox="1"/>
          <p:nvPr/>
        </p:nvSpPr>
        <p:spPr>
          <a:xfrm>
            <a:off x="9059220" y="4857856"/>
            <a:ext cx="742512" cy="400110"/>
          </a:xfrm>
          <a:prstGeom prst="rect">
            <a:avLst/>
          </a:prstGeom>
          <a:noFill/>
        </p:spPr>
        <p:txBody>
          <a:bodyPr wrap="none" rtlCol="0">
            <a:spAutoFit/>
          </a:bodyPr>
          <a:lstStyle/>
          <a:p>
            <a:pPr algn="ctr"/>
            <a:r>
              <a:rPr kumimoji="1" lang="ja-JP" altLang="en-US" sz="1000" dirty="0">
                <a:solidFill>
                  <a:schemeClr val="tx1">
                    <a:lumMod val="75000"/>
                  </a:schemeClr>
                </a:solidFill>
                <a:latin typeface="Meiryo" panose="020B0604030504040204" pitchFamily="34" charset="-128"/>
                <a:ea typeface="Meiryo" panose="020B0604030504040204" pitchFamily="34" charset="-128"/>
              </a:rPr>
              <a:t>監査用</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IAM Role</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40" name="Graphic 27">
            <a:extLst>
              <a:ext uri="{FF2B5EF4-FFF2-40B4-BE49-F238E27FC236}">
                <a16:creationId xmlns:a16="http://schemas.microsoft.com/office/drawing/2014/main" id="{B736DA18-69AB-1947-9FD4-A2CC5F0EED3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65954" y="4395505"/>
            <a:ext cx="476253" cy="476253"/>
          </a:xfrm>
          <a:prstGeom prst="rect">
            <a:avLst/>
          </a:prstGeom>
        </p:spPr>
      </p:pic>
      <p:sp>
        <p:nvSpPr>
          <p:cNvPr id="41" name="テキスト ボックス 40"/>
          <p:cNvSpPr txBox="1"/>
          <p:nvPr/>
        </p:nvSpPr>
        <p:spPr>
          <a:xfrm>
            <a:off x="8077348" y="4869653"/>
            <a:ext cx="856325" cy="400110"/>
          </a:xfrm>
          <a:prstGeom prst="rect">
            <a:avLst/>
          </a:prstGeom>
          <a:noFill/>
        </p:spPr>
        <p:txBody>
          <a:bodyPr wrap="none" rtlCol="0">
            <a:spAutoFit/>
          </a:bodyPr>
          <a:lstStyle/>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GuardDuty</a:t>
            </a: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Master</a:t>
            </a:r>
            <a:endParaRPr kumimoji="1" lang="ja-JP" altLang="en-US" sz="1000" baseline="30000" dirty="0">
              <a:solidFill>
                <a:schemeClr val="tx1">
                  <a:lumMod val="75000"/>
                </a:schemeClr>
              </a:solidFill>
              <a:latin typeface="Meiryo" panose="020B0604030504040204" pitchFamily="34" charset="-128"/>
              <a:ea typeface="Meiryo" panose="020B0604030504040204" pitchFamily="34" charset="-128"/>
            </a:endParaRPr>
          </a:p>
        </p:txBody>
      </p:sp>
      <p:pic>
        <p:nvPicPr>
          <p:cNvPr id="42" name="Graphic 52">
            <a:extLst>
              <a:ext uri="{FF2B5EF4-FFF2-40B4-BE49-F238E27FC236}">
                <a16:creationId xmlns:a16="http://schemas.microsoft.com/office/drawing/2014/main" id="{A7A25601-83A1-0646-AF41-0B5079484B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32559" y="2136222"/>
            <a:ext cx="476253" cy="476253"/>
          </a:xfrm>
          <a:prstGeom prst="rect">
            <a:avLst/>
          </a:prstGeom>
        </p:spPr>
      </p:pic>
      <p:cxnSp>
        <p:nvCxnSpPr>
          <p:cNvPr id="43" name="カギ線コネクタ 42"/>
          <p:cNvCxnSpPr>
            <a:stCxn id="21" idx="2"/>
            <a:endCxn id="17" idx="0"/>
          </p:cNvCxnSpPr>
          <p:nvPr/>
        </p:nvCxnSpPr>
        <p:spPr>
          <a:xfrm rot="16200000" flipH="1">
            <a:off x="4775628" y="2745548"/>
            <a:ext cx="572829" cy="715181"/>
          </a:xfrm>
          <a:prstGeom prst="bentConnector3">
            <a:avLst>
              <a:gd name="adj1" fmla="val 50000"/>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5" name="グループ化 44"/>
          <p:cNvGrpSpPr/>
          <p:nvPr/>
        </p:nvGrpSpPr>
        <p:grpSpPr>
          <a:xfrm>
            <a:off x="3023661" y="4386063"/>
            <a:ext cx="1250663" cy="882942"/>
            <a:chOff x="401067" y="4413947"/>
            <a:chExt cx="1250664" cy="882941"/>
          </a:xfrm>
        </p:grpSpPr>
        <p:pic>
          <p:nvPicPr>
            <p:cNvPr id="46" name="Graphic 28">
              <a:extLst>
                <a:ext uri="{FF2B5EF4-FFF2-40B4-BE49-F238E27FC236}">
                  <a16:creationId xmlns:a16="http://schemas.microsoft.com/office/drawing/2014/main" id="{BDEFA768-3AA8-B540-83B5-D691924B61E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985" y="4413947"/>
              <a:ext cx="482829" cy="482829"/>
            </a:xfrm>
            <a:prstGeom prst="rect">
              <a:avLst/>
            </a:prstGeom>
          </p:spPr>
        </p:pic>
        <p:sp>
          <p:nvSpPr>
            <p:cNvPr id="47" name="テキスト ボックス 46"/>
            <p:cNvSpPr txBox="1"/>
            <p:nvPr/>
          </p:nvSpPr>
          <p:spPr>
            <a:xfrm>
              <a:off x="401067" y="4896778"/>
              <a:ext cx="1250664" cy="400110"/>
            </a:xfrm>
            <a:prstGeom prst="rect">
              <a:avLst/>
            </a:prstGeom>
            <a:noFill/>
          </p:spPr>
          <p:txBody>
            <a:bodyPr wrap="none" rtlCol="0">
              <a:spAutoFit/>
            </a:bodyPr>
            <a:lstStyle/>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AWS </a:t>
              </a:r>
            </a:p>
            <a:p>
              <a:pPr algn="ctr"/>
              <a:r>
                <a:rPr kumimoji="1" lang="en-US" altLang="ja-JP" sz="1000" dirty="0">
                  <a:solidFill>
                    <a:schemeClr val="tx1">
                      <a:lumMod val="75000"/>
                    </a:schemeClr>
                  </a:solidFill>
                  <a:latin typeface="Meiryo" panose="020B0604030504040204" pitchFamily="34" charset="-128"/>
                  <a:ea typeface="Meiryo" panose="020B0604030504040204" pitchFamily="34" charset="-128"/>
                </a:rPr>
                <a:t>Directory Service</a:t>
              </a:r>
              <a:endParaRPr kumimoji="1" lang="ja-JP" altLang="en-US" sz="1000" dirty="0">
                <a:solidFill>
                  <a:schemeClr val="tx1">
                    <a:lumMod val="75000"/>
                  </a:schemeClr>
                </a:solidFill>
                <a:latin typeface="Meiryo" panose="020B0604030504040204" pitchFamily="34" charset="-128"/>
                <a:ea typeface="Meiryo" panose="020B0604030504040204" pitchFamily="34" charset="-128"/>
              </a:endParaRPr>
            </a:p>
          </p:txBody>
        </p:sp>
      </p:grpSp>
      <p:sp>
        <p:nvSpPr>
          <p:cNvPr id="2" name="Rectangle 1">
            <a:extLst>
              <a:ext uri="{FF2B5EF4-FFF2-40B4-BE49-F238E27FC236}">
                <a16:creationId xmlns:a16="http://schemas.microsoft.com/office/drawing/2014/main" id="{1F6E9589-66C7-7846-8AF3-B1CDD5E9C418}"/>
              </a:ext>
            </a:extLst>
          </p:cNvPr>
          <p:cNvSpPr/>
          <p:nvPr/>
        </p:nvSpPr>
        <p:spPr>
          <a:xfrm>
            <a:off x="2959489" y="4035074"/>
            <a:ext cx="7230763" cy="2230044"/>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JP" sz="3667" dirty="0">
              <a:latin typeface="Meiryo" panose="020B0604030504040204" pitchFamily="34" charset="-128"/>
              <a:ea typeface="Meiryo" panose="020B0604030504040204" pitchFamily="34" charset="-128"/>
            </a:endParaRPr>
          </a:p>
        </p:txBody>
      </p:sp>
      <p:sp>
        <p:nvSpPr>
          <p:cNvPr id="53" name="Rectangle 52">
            <a:extLst>
              <a:ext uri="{FF2B5EF4-FFF2-40B4-BE49-F238E27FC236}">
                <a16:creationId xmlns:a16="http://schemas.microsoft.com/office/drawing/2014/main" id="{3B12177C-9F77-0F4F-A0F7-BB1F3C5E24A6}"/>
              </a:ext>
            </a:extLst>
          </p:cNvPr>
          <p:cNvSpPr/>
          <p:nvPr/>
        </p:nvSpPr>
        <p:spPr>
          <a:xfrm>
            <a:off x="2950970" y="3779167"/>
            <a:ext cx="1562589" cy="2995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500" b="1" dirty="0">
                <a:solidFill>
                  <a:schemeClr val="bg1"/>
                </a:solidFill>
                <a:latin typeface="Meiryo" panose="020B0604030504040204" pitchFamily="34" charset="-128"/>
                <a:ea typeface="Meiryo" panose="020B0604030504040204" pitchFamily="34" charset="-128"/>
              </a:rPr>
              <a:t>共通アカウント</a:t>
            </a:r>
          </a:p>
        </p:txBody>
      </p:sp>
      <p:sp>
        <p:nvSpPr>
          <p:cNvPr id="54" name="Rectangle 53">
            <a:extLst>
              <a:ext uri="{FF2B5EF4-FFF2-40B4-BE49-F238E27FC236}">
                <a16:creationId xmlns:a16="http://schemas.microsoft.com/office/drawing/2014/main" id="{65D843B1-DE20-EA42-A8E5-117E8387B365}"/>
              </a:ext>
            </a:extLst>
          </p:cNvPr>
          <p:cNvSpPr/>
          <p:nvPr/>
        </p:nvSpPr>
        <p:spPr>
          <a:xfrm>
            <a:off x="7397307" y="1389400"/>
            <a:ext cx="1717942" cy="2995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solidFill>
                  <a:schemeClr val="bg1"/>
                </a:solidFill>
                <a:latin typeface="Meiryo" panose="020B0604030504040204" pitchFamily="34" charset="-128"/>
                <a:ea typeface="Meiryo" panose="020B0604030504040204" pitchFamily="34" charset="-128"/>
              </a:rPr>
              <a:t>個別アカウント</a:t>
            </a:r>
            <a:endParaRPr lang="en-JP" sz="1500" b="1" dirty="0">
              <a:solidFill>
                <a:schemeClr val="bg1"/>
              </a:solidFill>
              <a:latin typeface="Meiryo" panose="020B0604030504040204" pitchFamily="34" charset="-128"/>
              <a:ea typeface="Meiryo" panose="020B0604030504040204" pitchFamily="34" charset="-128"/>
            </a:endParaRPr>
          </a:p>
        </p:txBody>
      </p:sp>
      <p:sp>
        <p:nvSpPr>
          <p:cNvPr id="55" name="Rectangle 54">
            <a:extLst>
              <a:ext uri="{FF2B5EF4-FFF2-40B4-BE49-F238E27FC236}">
                <a16:creationId xmlns:a16="http://schemas.microsoft.com/office/drawing/2014/main" id="{5C334CBE-A5ED-DB48-B8FF-4BF9EEA14BF6}"/>
              </a:ext>
            </a:extLst>
          </p:cNvPr>
          <p:cNvSpPr/>
          <p:nvPr/>
        </p:nvSpPr>
        <p:spPr>
          <a:xfrm>
            <a:off x="7406251" y="1702462"/>
            <a:ext cx="2051737" cy="1642467"/>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JP" sz="3667" dirty="0">
              <a:latin typeface="Meiryo" panose="020B0604030504040204" pitchFamily="34" charset="-128"/>
              <a:ea typeface="Meiryo" panose="020B0604030504040204" pitchFamily="34" charset="-128"/>
            </a:endParaRPr>
          </a:p>
        </p:txBody>
      </p:sp>
      <p:sp>
        <p:nvSpPr>
          <p:cNvPr id="56" name="Rectangle 55">
            <a:extLst>
              <a:ext uri="{FF2B5EF4-FFF2-40B4-BE49-F238E27FC236}">
                <a16:creationId xmlns:a16="http://schemas.microsoft.com/office/drawing/2014/main" id="{92D3CF56-72C6-6F47-9B5E-392B15C6B699}"/>
              </a:ext>
            </a:extLst>
          </p:cNvPr>
          <p:cNvSpPr/>
          <p:nvPr/>
        </p:nvSpPr>
        <p:spPr>
          <a:xfrm>
            <a:off x="3016550" y="1293216"/>
            <a:ext cx="1926028" cy="29952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500" b="1" dirty="0">
                <a:solidFill>
                  <a:schemeClr val="bg1"/>
                </a:solidFill>
                <a:latin typeface="Meiryo" panose="020B0604030504040204" pitchFamily="34" charset="-128"/>
                <a:ea typeface="Meiryo" panose="020B0604030504040204" pitchFamily="34" charset="-128"/>
              </a:rPr>
              <a:t>管理アカウント</a:t>
            </a:r>
          </a:p>
        </p:txBody>
      </p:sp>
      <p:sp>
        <p:nvSpPr>
          <p:cNvPr id="57" name="Rectangle 56">
            <a:extLst>
              <a:ext uri="{FF2B5EF4-FFF2-40B4-BE49-F238E27FC236}">
                <a16:creationId xmlns:a16="http://schemas.microsoft.com/office/drawing/2014/main" id="{2CB1B0B1-E4DF-384A-A045-549410317A7A}"/>
              </a:ext>
            </a:extLst>
          </p:cNvPr>
          <p:cNvSpPr/>
          <p:nvPr/>
        </p:nvSpPr>
        <p:spPr>
          <a:xfrm>
            <a:off x="3040944" y="1606800"/>
            <a:ext cx="4124313" cy="2117976"/>
          </a:xfrm>
          <a:prstGeom prst="rect">
            <a:avLst/>
          </a:prstGeom>
          <a:noFill/>
          <a:ln w="254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JP" sz="3667" dirty="0">
              <a:latin typeface="Meiryo" panose="020B0604030504040204" pitchFamily="34" charset="-128"/>
              <a:ea typeface="Meiryo" panose="020B0604030504040204" pitchFamily="34" charset="-128"/>
            </a:endParaRPr>
          </a:p>
        </p:txBody>
      </p:sp>
      <p:sp>
        <p:nvSpPr>
          <p:cNvPr id="51" name="Line Callout 1 50">
            <a:extLst>
              <a:ext uri="{FF2B5EF4-FFF2-40B4-BE49-F238E27FC236}">
                <a16:creationId xmlns:a16="http://schemas.microsoft.com/office/drawing/2014/main" id="{43016DEE-C0E7-5049-9662-7E1085C1D729}"/>
              </a:ext>
            </a:extLst>
          </p:cNvPr>
          <p:cNvSpPr/>
          <p:nvPr/>
        </p:nvSpPr>
        <p:spPr>
          <a:xfrm>
            <a:off x="616202" y="2587228"/>
            <a:ext cx="2045667" cy="777075"/>
          </a:xfrm>
          <a:prstGeom prst="borderCallout1">
            <a:avLst>
              <a:gd name="adj1" fmla="val -482"/>
              <a:gd name="adj2" fmla="val 55100"/>
              <a:gd name="adj3" fmla="val -142583"/>
              <a:gd name="adj4" fmla="val 117214"/>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アカウント全体の管理者</a:t>
            </a:r>
            <a:br>
              <a:rPr lang="en-US" sz="1000" dirty="0">
                <a:solidFill>
                  <a:schemeClr val="tx1"/>
                </a:solidFill>
                <a:latin typeface="Meiryo" panose="020B0604030504040204" pitchFamily="34" charset="-128"/>
                <a:ea typeface="Meiryo" panose="020B0604030504040204" pitchFamily="34" charset="-128"/>
              </a:rPr>
            </a:br>
            <a:r>
              <a:rPr lang="en-US" sz="1000" dirty="0">
                <a:solidFill>
                  <a:schemeClr val="tx1"/>
                </a:solidFill>
                <a:latin typeface="Meiryo" panose="020B0604030504040204" pitchFamily="34" charset="-128"/>
                <a:ea typeface="Meiryo" panose="020B0604030504040204" pitchFamily="34" charset="-128"/>
              </a:rPr>
              <a:t>(旧名マスターアカウント)</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支払いアカウント</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組織分割しない限り通常1つ</a:t>
            </a:r>
          </a:p>
        </p:txBody>
      </p:sp>
      <p:sp>
        <p:nvSpPr>
          <p:cNvPr id="59" name="Line Callout 1 58">
            <a:extLst>
              <a:ext uri="{FF2B5EF4-FFF2-40B4-BE49-F238E27FC236}">
                <a16:creationId xmlns:a16="http://schemas.microsoft.com/office/drawing/2014/main" id="{7CA28E01-146D-344E-9C43-CC2F69EF0475}"/>
              </a:ext>
            </a:extLst>
          </p:cNvPr>
          <p:cNvSpPr/>
          <p:nvPr/>
        </p:nvSpPr>
        <p:spPr>
          <a:xfrm>
            <a:off x="528000" y="5086136"/>
            <a:ext cx="2224293" cy="911080"/>
          </a:xfrm>
          <a:prstGeom prst="borderCallout1">
            <a:avLst>
              <a:gd name="adj1" fmla="val -482"/>
              <a:gd name="adj2" fmla="val 55100"/>
              <a:gd name="adj3" fmla="val -140558"/>
              <a:gd name="adj4" fmla="val 110897"/>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591" indent="-228591">
              <a:buFont typeface="Arial" panose="020B0604020202020204" pitchFamily="34" charset="0"/>
              <a:buChar char="•"/>
            </a:pPr>
            <a:r>
              <a:rPr lang="en-US" sz="1000" dirty="0" err="1">
                <a:solidFill>
                  <a:schemeClr val="tx1"/>
                </a:solidFill>
                <a:latin typeface="Meiryo" panose="020B0604030504040204" pitchFamily="34" charset="-128"/>
                <a:ea typeface="Meiryo" panose="020B0604030504040204" pitchFamily="34" charset="-128"/>
              </a:rPr>
              <a:t>各アカウントで共通的に必要になるコンポーネントや管理機能などを配置するアカウント</a:t>
            </a:r>
            <a:endParaRPr lang="en-US" sz="1000" dirty="0">
              <a:solidFill>
                <a:schemeClr val="tx1"/>
              </a:solidFill>
              <a:latin typeface="Meiryo" panose="020B0604030504040204" pitchFamily="34" charset="-128"/>
              <a:ea typeface="Meiryo" panose="020B0604030504040204" pitchFamily="34" charset="-128"/>
            </a:endParaRP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通常は最初に作成した数から増えない</a:t>
            </a:r>
          </a:p>
        </p:txBody>
      </p:sp>
      <p:sp>
        <p:nvSpPr>
          <p:cNvPr id="60" name="Line Callout 1 59">
            <a:extLst>
              <a:ext uri="{FF2B5EF4-FFF2-40B4-BE49-F238E27FC236}">
                <a16:creationId xmlns:a16="http://schemas.microsoft.com/office/drawing/2014/main" id="{BC661723-90AD-EB4C-AD6C-762CA0BDD0DD}"/>
              </a:ext>
            </a:extLst>
          </p:cNvPr>
          <p:cNvSpPr/>
          <p:nvPr/>
        </p:nvSpPr>
        <p:spPr>
          <a:xfrm>
            <a:off x="9677592" y="1302956"/>
            <a:ext cx="2323908" cy="972461"/>
          </a:xfrm>
          <a:prstGeom prst="borderCallout1">
            <a:avLst>
              <a:gd name="adj1" fmla="val 13689"/>
              <a:gd name="adj2" fmla="val -1388"/>
              <a:gd name="adj3" fmla="val 32954"/>
              <a:gd name="adj4" fmla="val -25666"/>
            </a:avLst>
          </a:prstGeom>
          <a:solidFill>
            <a:schemeClr val="bg1"/>
          </a:solidFill>
          <a:ln w="254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システムや環境ごとに払い出されれるアカウント</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リソースアカウントとも呼ばれる</a:t>
            </a:r>
          </a:p>
          <a:p>
            <a:pPr marL="228591" indent="-228591">
              <a:buFont typeface="Arial" panose="020B0604020202020204" pitchFamily="34" charset="0"/>
              <a:buChar char="•"/>
            </a:pPr>
            <a:r>
              <a:rPr lang="en-US" sz="1000" dirty="0">
                <a:solidFill>
                  <a:schemeClr val="tx1"/>
                </a:solidFill>
                <a:latin typeface="Meiryo" panose="020B0604030504040204" pitchFamily="34" charset="-128"/>
                <a:ea typeface="Meiryo" panose="020B0604030504040204" pitchFamily="34" charset="-128"/>
              </a:rPr>
              <a:t>プロジェクトごとに作成・削除するためN個作成される</a:t>
            </a:r>
          </a:p>
        </p:txBody>
      </p:sp>
      <p:sp>
        <p:nvSpPr>
          <p:cNvPr id="61" name="TextBox 60">
            <a:extLst>
              <a:ext uri="{FF2B5EF4-FFF2-40B4-BE49-F238E27FC236}">
                <a16:creationId xmlns:a16="http://schemas.microsoft.com/office/drawing/2014/main" id="{A9684D8E-5894-3A4A-9A78-F53C8E389B1F}"/>
              </a:ext>
            </a:extLst>
          </p:cNvPr>
          <p:cNvSpPr txBox="1"/>
          <p:nvPr/>
        </p:nvSpPr>
        <p:spPr>
          <a:xfrm>
            <a:off x="7281228" y="4934801"/>
            <a:ext cx="761747" cy="323165"/>
          </a:xfrm>
          <a:prstGeom prst="rect">
            <a:avLst/>
          </a:prstGeom>
          <a:noFill/>
        </p:spPr>
        <p:txBody>
          <a:bodyPr wrap="none" rtlCol="0">
            <a:spAutoFit/>
          </a:bodyPr>
          <a:lstStyle/>
          <a:p>
            <a:r>
              <a:rPr lang="en-JP" sz="1500">
                <a:latin typeface="Meiryo" panose="020B0604030504040204" pitchFamily="34" charset="-128"/>
                <a:ea typeface="Meiryo" panose="020B0604030504040204" pitchFamily="34" charset="-128"/>
              </a:rPr>
              <a:t>・・・</a:t>
            </a:r>
          </a:p>
        </p:txBody>
      </p:sp>
      <p:sp>
        <p:nvSpPr>
          <p:cNvPr id="64" name="テキスト ボックス 17">
            <a:extLst>
              <a:ext uri="{FF2B5EF4-FFF2-40B4-BE49-F238E27FC236}">
                <a16:creationId xmlns:a16="http://schemas.microsoft.com/office/drawing/2014/main" id="{4E041648-DCD1-FC47-9D8E-B14057DEA1EE}"/>
              </a:ext>
            </a:extLst>
          </p:cNvPr>
          <p:cNvSpPr txBox="1"/>
          <p:nvPr/>
        </p:nvSpPr>
        <p:spPr>
          <a:xfrm>
            <a:off x="399638" y="880903"/>
            <a:ext cx="10944000" cy="400110"/>
          </a:xfrm>
          <a:prstGeom prst="rect">
            <a:avLst/>
          </a:prstGeom>
          <a:noFill/>
        </p:spPr>
        <p:txBody>
          <a:bodyPr wrap="square" rtlCol="0">
            <a:spAutoFit/>
          </a:bodyPr>
          <a:lstStyle/>
          <a:p>
            <a:r>
              <a:rPr kumimoji="1" lang="ja-JP" altLang="en-US" sz="2000">
                <a:solidFill>
                  <a:schemeClr val="tx1">
                    <a:lumMod val="75000"/>
                  </a:schemeClr>
                </a:solidFill>
                <a:latin typeface="Meiryo" panose="020B0604030504040204" pitchFamily="34" charset="-128"/>
                <a:ea typeface="Meiryo" panose="020B0604030504040204" pitchFamily="34" charset="-128"/>
              </a:rPr>
              <a:t>一般的に</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2000">
                <a:solidFill>
                  <a:schemeClr val="tx1">
                    <a:lumMod val="75000"/>
                  </a:schemeClr>
                </a:solidFill>
                <a:latin typeface="Meiryo" panose="020B0604030504040204" pitchFamily="34" charset="-128"/>
                <a:ea typeface="Meiryo" panose="020B0604030504040204" pitchFamily="34" charset="-128"/>
              </a:rPr>
              <a:t>アカウントは管理アカウント、共通アカウント、個別アカウントに区分される。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sp>
        <p:nvSpPr>
          <p:cNvPr id="44" name="タイトル 43">
            <a:extLst>
              <a:ext uri="{FF2B5EF4-FFF2-40B4-BE49-F238E27FC236}">
                <a16:creationId xmlns:a16="http://schemas.microsoft.com/office/drawing/2014/main" id="{79CE8A9F-0E97-2A41-9190-88E6574149D6}"/>
              </a:ext>
            </a:extLst>
          </p:cNvPr>
          <p:cNvSpPr>
            <a:spLocks noGrp="1"/>
          </p:cNvSpPr>
          <p:nvPr>
            <p:ph type="title"/>
          </p:nvPr>
        </p:nvSpPr>
        <p:spPr/>
        <p:txBody>
          <a:bodyPr/>
          <a:lstStyle/>
          <a:p>
            <a:r>
              <a:rPr lang="en-US" altLang="ja-JP" dirty="0"/>
              <a:t>AWS</a:t>
            </a:r>
            <a:r>
              <a:rPr lang="ja-JP" altLang="en-US"/>
              <a:t>アカウントの種類</a:t>
            </a:r>
          </a:p>
        </p:txBody>
      </p:sp>
      <p:sp>
        <p:nvSpPr>
          <p:cNvPr id="48" name="テキスト ボックス 3">
            <a:extLst>
              <a:ext uri="{FF2B5EF4-FFF2-40B4-BE49-F238E27FC236}">
                <a16:creationId xmlns:a16="http://schemas.microsoft.com/office/drawing/2014/main" id="{765A0297-C656-CF84-A1C7-A9CA5E9E862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9852542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 name="表 46">
            <a:extLst>
              <a:ext uri="{FF2B5EF4-FFF2-40B4-BE49-F238E27FC236}">
                <a16:creationId xmlns:a16="http://schemas.microsoft.com/office/drawing/2014/main" id="{F8C8F9E2-BAC5-AC41-A7B6-287193E4213D}"/>
              </a:ext>
            </a:extLst>
          </p:cNvPr>
          <p:cNvGraphicFramePr>
            <a:graphicFrameLocks noGrp="1"/>
          </p:cNvGraphicFramePr>
          <p:nvPr/>
        </p:nvGraphicFramePr>
        <p:xfrm>
          <a:off x="230179" y="1201427"/>
          <a:ext cx="11731643" cy="5727696"/>
        </p:xfrm>
        <a:graphic>
          <a:graphicData uri="http://schemas.openxmlformats.org/drawingml/2006/table">
            <a:tbl>
              <a:tblPr firstRow="1" bandRow="1">
                <a:tableStyleId>{073A0DAA-6AF3-43AB-8588-CEC1D06C72B9}</a:tableStyleId>
              </a:tblPr>
              <a:tblGrid>
                <a:gridCol w="297653">
                  <a:extLst>
                    <a:ext uri="{9D8B030D-6E8A-4147-A177-3AD203B41FA5}">
                      <a16:colId xmlns:a16="http://schemas.microsoft.com/office/drawing/2014/main" val="2565545385"/>
                    </a:ext>
                  </a:extLst>
                </a:gridCol>
                <a:gridCol w="1464254">
                  <a:extLst>
                    <a:ext uri="{9D8B030D-6E8A-4147-A177-3AD203B41FA5}">
                      <a16:colId xmlns:a16="http://schemas.microsoft.com/office/drawing/2014/main" val="2122003006"/>
                    </a:ext>
                  </a:extLst>
                </a:gridCol>
                <a:gridCol w="3766457">
                  <a:extLst>
                    <a:ext uri="{9D8B030D-6E8A-4147-A177-3AD203B41FA5}">
                      <a16:colId xmlns:a16="http://schemas.microsoft.com/office/drawing/2014/main" val="1159575889"/>
                    </a:ext>
                  </a:extLst>
                </a:gridCol>
                <a:gridCol w="3058886">
                  <a:extLst>
                    <a:ext uri="{9D8B030D-6E8A-4147-A177-3AD203B41FA5}">
                      <a16:colId xmlns:a16="http://schemas.microsoft.com/office/drawing/2014/main" val="629970105"/>
                    </a:ext>
                  </a:extLst>
                </a:gridCol>
                <a:gridCol w="3144393">
                  <a:extLst>
                    <a:ext uri="{9D8B030D-6E8A-4147-A177-3AD203B41FA5}">
                      <a16:colId xmlns:a16="http://schemas.microsoft.com/office/drawing/2014/main" val="3819446716"/>
                    </a:ext>
                  </a:extLst>
                </a:gridCol>
              </a:tblGrid>
              <a:tr h="294322">
                <a:tc>
                  <a:txBody>
                    <a:bodyPr/>
                    <a:lstStyle>
                      <a:lvl1pPr marL="0" algn="l" defTabSz="457200" rtl="0" eaLnBrk="1" latinLnBrk="0" hangingPunct="1">
                        <a:defRPr kumimoji="1" sz="1800" b="1" kern="1200">
                          <a:solidFill>
                            <a:schemeClr val="lt1"/>
                          </a:solidFill>
                          <a:latin typeface="Amazon Ember"/>
                          <a:ea typeface="メイリオ"/>
                        </a:defRPr>
                      </a:lvl1pPr>
                      <a:lvl2pPr marL="457200" algn="l" defTabSz="457200" rtl="0" eaLnBrk="1" latinLnBrk="0" hangingPunct="1">
                        <a:defRPr kumimoji="1" sz="1800" b="1" kern="1200">
                          <a:solidFill>
                            <a:schemeClr val="lt1"/>
                          </a:solidFill>
                          <a:latin typeface="Amazon Ember"/>
                          <a:ea typeface="メイリオ"/>
                        </a:defRPr>
                      </a:lvl2pPr>
                      <a:lvl3pPr marL="914400" algn="l" defTabSz="457200" rtl="0" eaLnBrk="1" latinLnBrk="0" hangingPunct="1">
                        <a:defRPr kumimoji="1" sz="1800" b="1" kern="1200">
                          <a:solidFill>
                            <a:schemeClr val="lt1"/>
                          </a:solidFill>
                          <a:latin typeface="Amazon Ember"/>
                          <a:ea typeface="メイリオ"/>
                        </a:defRPr>
                      </a:lvl3pPr>
                      <a:lvl4pPr marL="1371600" algn="l" defTabSz="457200" rtl="0" eaLnBrk="1" latinLnBrk="0" hangingPunct="1">
                        <a:defRPr kumimoji="1" sz="1800" b="1" kern="1200">
                          <a:solidFill>
                            <a:schemeClr val="lt1"/>
                          </a:solidFill>
                          <a:latin typeface="Amazon Ember"/>
                          <a:ea typeface="メイリオ"/>
                        </a:defRPr>
                      </a:lvl4pPr>
                      <a:lvl5pPr marL="1828800" algn="l" defTabSz="457200" rtl="0" eaLnBrk="1" latinLnBrk="0" hangingPunct="1">
                        <a:defRPr kumimoji="1" sz="1800" b="1" kern="1200">
                          <a:solidFill>
                            <a:schemeClr val="lt1"/>
                          </a:solidFill>
                          <a:latin typeface="Amazon Ember"/>
                          <a:ea typeface="メイリオ"/>
                        </a:defRPr>
                      </a:lvl5pPr>
                      <a:lvl6pPr marL="2286000" algn="l" defTabSz="457200" rtl="0" eaLnBrk="1" latinLnBrk="0" hangingPunct="1">
                        <a:defRPr kumimoji="1" sz="1800" b="1" kern="1200">
                          <a:solidFill>
                            <a:schemeClr val="lt1"/>
                          </a:solidFill>
                          <a:latin typeface="Amazon Ember"/>
                          <a:ea typeface="メイリオ"/>
                        </a:defRPr>
                      </a:lvl6pPr>
                      <a:lvl7pPr marL="2743200" algn="l" defTabSz="457200" rtl="0" eaLnBrk="1" latinLnBrk="0" hangingPunct="1">
                        <a:defRPr kumimoji="1" sz="1800" b="1" kern="1200">
                          <a:solidFill>
                            <a:schemeClr val="lt1"/>
                          </a:solidFill>
                          <a:latin typeface="Amazon Ember"/>
                          <a:ea typeface="メイリオ"/>
                        </a:defRPr>
                      </a:lvl7pPr>
                      <a:lvl8pPr marL="3200400" algn="l" defTabSz="457200" rtl="0" eaLnBrk="1" latinLnBrk="0" hangingPunct="1">
                        <a:defRPr kumimoji="1" sz="1800" b="1" kern="1200">
                          <a:solidFill>
                            <a:schemeClr val="lt1"/>
                          </a:solidFill>
                          <a:latin typeface="Amazon Ember"/>
                          <a:ea typeface="メイリオ"/>
                        </a:defRPr>
                      </a:lvl8pPr>
                      <a:lvl9pPr marL="3657600" algn="l" defTabSz="457200" rtl="0" eaLnBrk="1" latinLnBrk="0" hangingPunct="1">
                        <a:defRPr kumimoji="1" sz="1800" b="1" kern="1200">
                          <a:solidFill>
                            <a:schemeClr val="lt1"/>
                          </a:solidFill>
                          <a:latin typeface="Amazon Ember"/>
                          <a:ea typeface="メイリオ"/>
                        </a:defRPr>
                      </a:lvl9pPr>
                    </a:lstStyle>
                    <a:p>
                      <a:r>
                        <a:rPr kumimoji="1" lang="en-US" altLang="ja-JP" sz="1100" b="1" dirty="0">
                          <a:latin typeface="Meiryo" panose="020B0604030504040204" pitchFamily="34" charset="-128"/>
                          <a:ea typeface="Meiryo" panose="020B0604030504040204" pitchFamily="34" charset="-128"/>
                        </a:rPr>
                        <a:t>#</a:t>
                      </a:r>
                      <a:endParaRPr kumimoji="1" lang="ja-JP" altLang="en-US" sz="1100" b="1" dirty="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r>
                        <a:rPr kumimoji="1" lang="en-US" altLang="ja-JP" sz="1100" b="1" dirty="0">
                          <a:solidFill>
                            <a:schemeClr val="bg1"/>
                          </a:solidFill>
                          <a:latin typeface="Meiryo" panose="020B0604030504040204" pitchFamily="34" charset="-128"/>
                          <a:ea typeface="Meiryo" panose="020B0604030504040204" pitchFamily="34" charset="-128"/>
                        </a:rPr>
                        <a:t>policy type</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lvl1pPr marL="0" algn="l" defTabSz="457200" rtl="0" eaLnBrk="1" latinLnBrk="0" hangingPunct="1">
                        <a:defRPr kumimoji="1" sz="1800" b="1" kern="1200">
                          <a:solidFill>
                            <a:schemeClr val="lt1"/>
                          </a:solidFill>
                          <a:latin typeface="Amazon Ember"/>
                          <a:ea typeface="メイリオ"/>
                        </a:defRPr>
                      </a:lvl1pPr>
                      <a:lvl2pPr marL="457200" algn="l" defTabSz="457200" rtl="0" eaLnBrk="1" latinLnBrk="0" hangingPunct="1">
                        <a:defRPr kumimoji="1" sz="1800" b="1" kern="1200">
                          <a:solidFill>
                            <a:schemeClr val="lt1"/>
                          </a:solidFill>
                          <a:latin typeface="Amazon Ember"/>
                          <a:ea typeface="メイリオ"/>
                        </a:defRPr>
                      </a:lvl2pPr>
                      <a:lvl3pPr marL="914400" algn="l" defTabSz="457200" rtl="0" eaLnBrk="1" latinLnBrk="0" hangingPunct="1">
                        <a:defRPr kumimoji="1" sz="1800" b="1" kern="1200">
                          <a:solidFill>
                            <a:schemeClr val="lt1"/>
                          </a:solidFill>
                          <a:latin typeface="Amazon Ember"/>
                          <a:ea typeface="メイリオ"/>
                        </a:defRPr>
                      </a:lvl3pPr>
                      <a:lvl4pPr marL="1371600" algn="l" defTabSz="457200" rtl="0" eaLnBrk="1" latinLnBrk="0" hangingPunct="1">
                        <a:defRPr kumimoji="1" sz="1800" b="1" kern="1200">
                          <a:solidFill>
                            <a:schemeClr val="lt1"/>
                          </a:solidFill>
                          <a:latin typeface="Amazon Ember"/>
                          <a:ea typeface="メイリオ"/>
                        </a:defRPr>
                      </a:lvl4pPr>
                      <a:lvl5pPr marL="1828800" algn="l" defTabSz="457200" rtl="0" eaLnBrk="1" latinLnBrk="0" hangingPunct="1">
                        <a:defRPr kumimoji="1" sz="1800" b="1" kern="1200">
                          <a:solidFill>
                            <a:schemeClr val="lt1"/>
                          </a:solidFill>
                          <a:latin typeface="Amazon Ember"/>
                          <a:ea typeface="メイリオ"/>
                        </a:defRPr>
                      </a:lvl5pPr>
                      <a:lvl6pPr marL="2286000" algn="l" defTabSz="457200" rtl="0" eaLnBrk="1" latinLnBrk="0" hangingPunct="1">
                        <a:defRPr kumimoji="1" sz="1800" b="1" kern="1200">
                          <a:solidFill>
                            <a:schemeClr val="lt1"/>
                          </a:solidFill>
                          <a:latin typeface="Amazon Ember"/>
                          <a:ea typeface="メイリオ"/>
                        </a:defRPr>
                      </a:lvl6pPr>
                      <a:lvl7pPr marL="2743200" algn="l" defTabSz="457200" rtl="0" eaLnBrk="1" latinLnBrk="0" hangingPunct="1">
                        <a:defRPr kumimoji="1" sz="1800" b="1" kern="1200">
                          <a:solidFill>
                            <a:schemeClr val="lt1"/>
                          </a:solidFill>
                          <a:latin typeface="Amazon Ember"/>
                          <a:ea typeface="メイリオ"/>
                        </a:defRPr>
                      </a:lvl7pPr>
                      <a:lvl8pPr marL="3200400" algn="l" defTabSz="457200" rtl="0" eaLnBrk="1" latinLnBrk="0" hangingPunct="1">
                        <a:defRPr kumimoji="1" sz="1800" b="1" kern="1200">
                          <a:solidFill>
                            <a:schemeClr val="lt1"/>
                          </a:solidFill>
                          <a:latin typeface="Amazon Ember"/>
                          <a:ea typeface="メイリオ"/>
                        </a:defRPr>
                      </a:lvl8pPr>
                      <a:lvl9pPr marL="3657600" algn="l" defTabSz="457200" rtl="0" eaLnBrk="1" latinLnBrk="0" hangingPunct="1">
                        <a:defRPr kumimoji="1" sz="1800" b="1" kern="1200">
                          <a:solidFill>
                            <a:schemeClr val="lt1"/>
                          </a:solidFill>
                          <a:latin typeface="Amazon Ember"/>
                          <a:ea typeface="メイリオ"/>
                        </a:defRPr>
                      </a:lvl9pPr>
                    </a:lstStyle>
                    <a:p>
                      <a:r>
                        <a:rPr kumimoji="1" lang="en-US" altLang="ja-JP" sz="1100" b="1" dirty="0">
                          <a:solidFill>
                            <a:schemeClr val="bg1"/>
                          </a:solidFill>
                          <a:latin typeface="Meiryo" panose="020B0604030504040204" pitchFamily="34" charset="-128"/>
                          <a:ea typeface="Meiryo" panose="020B0604030504040204" pitchFamily="34" charset="-128"/>
                        </a:rPr>
                        <a:t>policy rule</a:t>
                      </a:r>
                      <a:endParaRPr kumimoji="1" lang="ja-JP" altLang="en-US" sz="1100" b="1" dirty="0">
                        <a:solidFill>
                          <a:schemeClr val="bg1"/>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r>
                        <a:rPr kumimoji="1" lang="en-US" altLang="ja-JP" sz="1100" b="1" dirty="0">
                          <a:solidFill>
                            <a:schemeClr val="bg1"/>
                          </a:solidFill>
                          <a:latin typeface="Meiryo" panose="020B0604030504040204" pitchFamily="34" charset="-128"/>
                          <a:ea typeface="Meiryo" panose="020B0604030504040204" pitchFamily="34" charset="-128"/>
                        </a:rPr>
                        <a:t>policy action</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tc>
                  <a:txBody>
                    <a:bodyPr/>
                    <a:lstStyle/>
                    <a:p>
                      <a:r>
                        <a:rPr kumimoji="1" lang="en-US" altLang="ja-JP" sz="1100" b="1" dirty="0">
                          <a:solidFill>
                            <a:schemeClr val="bg1"/>
                          </a:solidFill>
                          <a:latin typeface="Meiryo" panose="020B0604030504040204" pitchFamily="34" charset="-128"/>
                          <a:ea typeface="Meiryo" panose="020B0604030504040204" pitchFamily="34" charset="-128"/>
                        </a:rPr>
                        <a:t>policy scope</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240748629"/>
                  </a:ext>
                </a:extLst>
              </a:tr>
              <a:tr h="7896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1</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WAF</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最初と最後に指定した</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Web ACL</a:t>
                      </a:r>
                      <a:r>
                        <a:rPr kumimoji="1" lang="ja-JP" altLang="en-US" sz="1100" b="0">
                          <a:solidFill>
                            <a:schemeClr val="tx1">
                              <a:lumMod val="75000"/>
                            </a:schemeClr>
                          </a:solidFill>
                          <a:latin typeface="Meiryo" panose="020B0604030504040204" pitchFamily="34" charset="-128"/>
                          <a:ea typeface="Meiryo" panose="020B0604030504040204" pitchFamily="34" charset="-128"/>
                        </a:rPr>
                        <a:t>ルールグループが適用されていること</a:t>
                      </a:r>
                      <a:br>
                        <a:rPr kumimoji="1" lang="en-US" altLang="ja-JP" sz="1100" b="0" dirty="0">
                          <a:solidFill>
                            <a:schemeClr val="tx1">
                              <a:lumMod val="75000"/>
                            </a:schemeClr>
                          </a:solidFill>
                          <a:latin typeface="Meiryo" panose="020B0604030504040204" pitchFamily="34" charset="-128"/>
                          <a:ea typeface="Meiryo" panose="020B0604030504040204" pitchFamily="34" charset="-128"/>
                        </a:rPr>
                      </a:b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個別アカウント側では上記の間で実行する独自の</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Web ACL</a:t>
                      </a:r>
                      <a:r>
                        <a:rPr kumimoji="1" lang="ja-JP" altLang="en-US" sz="1100" b="0">
                          <a:solidFill>
                            <a:schemeClr val="tx1">
                              <a:lumMod val="75000"/>
                            </a:schemeClr>
                          </a:solidFill>
                          <a:latin typeface="Meiryo" panose="020B0604030504040204" pitchFamily="34" charset="-128"/>
                          <a:ea typeface="Meiryo" panose="020B0604030504040204" pitchFamily="34" charset="-128"/>
                        </a:rPr>
                        <a:t>ルールグループを設定可能</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(API Gateway, ALB)</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2965264"/>
                  </a:ext>
                </a:extLst>
              </a:tr>
              <a:tr h="495449">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2</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Shield Advanced</a:t>
                      </a:r>
                      <a:endParaRPr kumimoji="1" lang="ja-JP" altLang="en-US" sz="1100" b="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100" b="0" dirty="0">
                          <a:solidFill>
                            <a:schemeClr val="tx1">
                              <a:lumMod val="75000"/>
                            </a:schemeClr>
                          </a:solidFill>
                          <a:latin typeface="Meiryo" panose="020B0604030504040204" pitchFamily="34" charset="-128"/>
                          <a:ea typeface="Meiryo" panose="020B0604030504040204" pitchFamily="34" charset="-128"/>
                        </a:rPr>
                        <a:t>指定されたアカウントとリソースで</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AWS Shield Advanced</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保護が有効であること</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(CLB, ALB, Elastic IP)</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17968900"/>
                  </a:ext>
                </a:extLst>
              </a:tr>
              <a:tr h="4594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3</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ja-JP" altLang="en-US" sz="1100" b="0">
                          <a:solidFill>
                            <a:schemeClr val="tx1">
                              <a:lumMod val="75000"/>
                            </a:schemeClr>
                          </a:solidFill>
                          <a:latin typeface="Meiryo" panose="020B0604030504040204" pitchFamily="34" charset="-128"/>
                          <a:ea typeface="Meiryo" panose="020B0604030504040204" pitchFamily="34" charset="-128"/>
                        </a:rPr>
                        <a:t>共通セキュリティグループ</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100" b="0">
                          <a:solidFill>
                            <a:schemeClr val="tx1">
                              <a:lumMod val="75000"/>
                            </a:schemeClr>
                          </a:solidFill>
                          <a:latin typeface="Meiryo" panose="020B0604030504040204" pitchFamily="34" charset="-128"/>
                          <a:ea typeface="Meiryo" panose="020B0604030504040204" pitchFamily="34" charset="-128"/>
                        </a:rPr>
                        <a:t>共通のセキュリティグループが適用されていること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(EC2, ENI, ALB, CLB)</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99555714"/>
                  </a:ext>
                </a:extLst>
              </a:tr>
              <a:tr h="624522">
                <a:tc>
                  <a:txBody>
                    <a:bodyPr/>
                    <a:lstStyle/>
                    <a:p>
                      <a:pPr algn="ctr"/>
                      <a:r>
                        <a:rPr kumimoji="1" lang="en-US" altLang="ja-JP" sz="1100" b="0" dirty="0">
                          <a:latin typeface="Meiryo" panose="020B0604030504040204" pitchFamily="34" charset="-128"/>
                          <a:ea typeface="Meiryo" panose="020B0604030504040204" pitchFamily="34" charset="-128"/>
                        </a:rPr>
                        <a:t>4</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コンテンツ監査セキュリティグループ</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100" b="0" dirty="0">
                          <a:solidFill>
                            <a:schemeClr val="tx1">
                              <a:lumMod val="75000"/>
                            </a:schemeClr>
                          </a:solidFill>
                          <a:latin typeface="Meiryo" panose="020B0604030504040204" pitchFamily="34" charset="-128"/>
                          <a:ea typeface="Meiryo" panose="020B0604030504040204" pitchFamily="34" charset="-128"/>
                        </a:rPr>
                        <a:t>設定したセキュリティグループの適用ルールに従っていること</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不準拠リソースを検出する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不準拠リソースに自動でポリシーを適用する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アカウント、タグ、リソースのタイプ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(EC2, ENI, </a:t>
                      </a: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により対象のリソースを指定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7015495"/>
                  </a:ext>
                </a:extLst>
              </a:tr>
              <a:tr h="789622">
                <a:tc>
                  <a:txBody>
                    <a:bodyPr/>
                    <a:lstStyle/>
                    <a:p>
                      <a:pPr algn="ctr"/>
                      <a:r>
                        <a:rPr kumimoji="1" lang="en-US" altLang="ja-JP" sz="1100" b="0" dirty="0">
                          <a:latin typeface="Meiryo" panose="020B0604030504040204" pitchFamily="34" charset="-128"/>
                          <a:ea typeface="Meiryo" panose="020B0604030504040204" pitchFamily="34" charset="-128"/>
                        </a:rPr>
                        <a:t>5</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使用状況監査セキュリティグループ</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セキュリティグループは少なくとも</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1</a:t>
                      </a:r>
                      <a:r>
                        <a:rPr kumimoji="1" lang="ja-JP" altLang="en-US" sz="1100" b="0">
                          <a:solidFill>
                            <a:schemeClr val="tx1">
                              <a:lumMod val="75000"/>
                            </a:schemeClr>
                          </a:solidFill>
                          <a:latin typeface="Meiryo" panose="020B0604030504040204" pitchFamily="34" charset="-128"/>
                          <a:ea typeface="Meiryo" panose="020B0604030504040204" pitchFamily="34" charset="-128"/>
                        </a:rPr>
                        <a:t>つのリソースに対して適用されていること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セキュリティグループが重複</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a:solidFill>
                            <a:schemeClr val="tx1">
                              <a:lumMod val="75000"/>
                            </a:schemeClr>
                          </a:solidFill>
                          <a:latin typeface="Meiryo" panose="020B0604030504040204" pitchFamily="34" charset="-128"/>
                          <a:ea typeface="Meiryo" panose="020B0604030504040204" pitchFamily="34" charset="-128"/>
                        </a:rPr>
                        <a:t>内でまったく同じルールセット</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していないこと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冗長なセキュリティグループを統合する</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未使用のセキュリティグループを削除する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アカウント、タグにより対象のリソース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セキュリティグループ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2721274"/>
                  </a:ext>
                </a:extLst>
              </a:tr>
              <a:tr h="9547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algn="ctr"/>
                      <a:r>
                        <a:rPr kumimoji="1" lang="en-US" altLang="ja-JP" sz="1100" b="0" dirty="0">
                          <a:latin typeface="Meiryo" panose="020B0604030504040204" pitchFamily="34" charset="-128"/>
                          <a:ea typeface="Meiryo" panose="020B0604030504040204" pitchFamily="34" charset="-128"/>
                        </a:rPr>
                        <a:t>6</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Network Firewall</a:t>
                      </a:r>
                      <a:endParaRPr kumimoji="1" lang="ja-JP" altLang="en-US" sz="1100" b="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指定したルールグループ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ステートレス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ステートフル</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が適用されていること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ルールに該当しなかった場合のデフォルトアクションが指定されたルールに従っていること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エンドポイント設置ルール</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単一</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複数</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に従っていること</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kumimoji="1" lang="ja-JP" altLang="en-US" sz="1100" b="0" dirty="0">
                          <a:solidFill>
                            <a:schemeClr val="tx1">
                              <a:lumMod val="75000"/>
                            </a:schemeClr>
                          </a:solidFill>
                          <a:latin typeface="Meiryo" panose="020B0604030504040204" pitchFamily="34" charset="-128"/>
                          <a:ea typeface="Meiryo" panose="020B0604030504040204" pitchFamily="34" charset="-128"/>
                        </a:rPr>
                        <a:t>ルールで定義した</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Firewall</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を作成し、対象のリソース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に適用する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1" lang="ja-JP" altLang="en-US" sz="1100" b="0">
                          <a:solidFill>
                            <a:schemeClr val="tx1">
                              <a:lumMod val="75000"/>
                            </a:schemeClr>
                          </a:solidFill>
                          <a:latin typeface="Meiryo" panose="020B0604030504040204" pitchFamily="34" charset="-128"/>
                          <a:ea typeface="Meiryo" panose="020B0604030504040204" pitchFamily="34" charset="-128"/>
                        </a:rPr>
                        <a:t>アカウント、タグにより対象のリソース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a:solidFill>
                            <a:schemeClr val="tx1">
                              <a:lumMod val="75000"/>
                            </a:schemeClr>
                          </a:solidFill>
                          <a:latin typeface="Meiryo" panose="020B0604030504040204" pitchFamily="34" charset="-128"/>
                          <a:ea typeface="Meiryo" panose="020B0604030504040204" pitchFamily="34" charset="-128"/>
                        </a:rPr>
                        <a:t>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71422721"/>
                  </a:ext>
                </a:extLst>
              </a:tr>
              <a:tr h="789622">
                <a:tc>
                  <a:txBody>
                    <a:bodyPr/>
                    <a:lstStyle>
                      <a:lvl1pPr marL="0" algn="l" defTabSz="457200" rtl="0" eaLnBrk="1" latinLnBrk="0" hangingPunct="1">
                        <a:defRPr kumimoji="1" sz="1800" kern="1200">
                          <a:solidFill>
                            <a:schemeClr val="dk1"/>
                          </a:solidFill>
                          <a:latin typeface="Amazon Ember"/>
                          <a:ea typeface="メイリオ"/>
                        </a:defRPr>
                      </a:lvl1pPr>
                      <a:lvl2pPr marL="457200" algn="l" defTabSz="457200" rtl="0" eaLnBrk="1" latinLnBrk="0" hangingPunct="1">
                        <a:defRPr kumimoji="1" sz="1800" kern="1200">
                          <a:solidFill>
                            <a:schemeClr val="dk1"/>
                          </a:solidFill>
                          <a:latin typeface="Amazon Ember"/>
                          <a:ea typeface="メイリオ"/>
                        </a:defRPr>
                      </a:lvl2pPr>
                      <a:lvl3pPr marL="914400" algn="l" defTabSz="457200" rtl="0" eaLnBrk="1" latinLnBrk="0" hangingPunct="1">
                        <a:defRPr kumimoji="1" sz="1800" kern="1200">
                          <a:solidFill>
                            <a:schemeClr val="dk1"/>
                          </a:solidFill>
                          <a:latin typeface="Amazon Ember"/>
                          <a:ea typeface="メイリオ"/>
                        </a:defRPr>
                      </a:lvl3pPr>
                      <a:lvl4pPr marL="1371600" algn="l" defTabSz="457200" rtl="0" eaLnBrk="1" latinLnBrk="0" hangingPunct="1">
                        <a:defRPr kumimoji="1" sz="1800" kern="1200">
                          <a:solidFill>
                            <a:schemeClr val="dk1"/>
                          </a:solidFill>
                          <a:latin typeface="Amazon Ember"/>
                          <a:ea typeface="メイリオ"/>
                        </a:defRPr>
                      </a:lvl4pPr>
                      <a:lvl5pPr marL="1828800" algn="l" defTabSz="457200" rtl="0" eaLnBrk="1" latinLnBrk="0" hangingPunct="1">
                        <a:defRPr kumimoji="1" sz="1800" kern="1200">
                          <a:solidFill>
                            <a:schemeClr val="dk1"/>
                          </a:solidFill>
                          <a:latin typeface="Amazon Ember"/>
                          <a:ea typeface="メイリオ"/>
                        </a:defRPr>
                      </a:lvl5pPr>
                      <a:lvl6pPr marL="2286000" algn="l" defTabSz="457200" rtl="0" eaLnBrk="1" latinLnBrk="0" hangingPunct="1">
                        <a:defRPr kumimoji="1" sz="1800" kern="1200">
                          <a:solidFill>
                            <a:schemeClr val="dk1"/>
                          </a:solidFill>
                          <a:latin typeface="Amazon Ember"/>
                          <a:ea typeface="メイリオ"/>
                        </a:defRPr>
                      </a:lvl6pPr>
                      <a:lvl7pPr marL="2743200" algn="l" defTabSz="457200" rtl="0" eaLnBrk="1" latinLnBrk="0" hangingPunct="1">
                        <a:defRPr kumimoji="1" sz="1800" kern="1200">
                          <a:solidFill>
                            <a:schemeClr val="dk1"/>
                          </a:solidFill>
                          <a:latin typeface="Amazon Ember"/>
                          <a:ea typeface="メイリオ"/>
                        </a:defRPr>
                      </a:lvl7pPr>
                      <a:lvl8pPr marL="3200400" algn="l" defTabSz="457200" rtl="0" eaLnBrk="1" latinLnBrk="0" hangingPunct="1">
                        <a:defRPr kumimoji="1" sz="1800" kern="1200">
                          <a:solidFill>
                            <a:schemeClr val="dk1"/>
                          </a:solidFill>
                          <a:latin typeface="Amazon Ember"/>
                          <a:ea typeface="メイリオ"/>
                        </a:defRPr>
                      </a:lvl8pPr>
                      <a:lvl9pPr marL="3657600" algn="l" defTabSz="457200" rtl="0" eaLnBrk="1" latinLnBrk="0" hangingPunct="1">
                        <a:defRPr kumimoji="1" sz="1800" kern="1200">
                          <a:solidFill>
                            <a:schemeClr val="dk1"/>
                          </a:solidFill>
                          <a:latin typeface="Amazon Ember"/>
                          <a:ea typeface="メイリオ"/>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100" b="0" dirty="0">
                          <a:latin typeface="Meiryo" panose="020B0604030504040204" pitchFamily="34" charset="-128"/>
                          <a:ea typeface="Meiryo" panose="020B0604030504040204" pitchFamily="34" charset="-128"/>
                        </a:rPr>
                        <a:t>7</a:t>
                      </a:r>
                      <a:endParaRPr kumimoji="1" lang="ja-JP" altLang="en-US" sz="1100" b="0">
                        <a:latin typeface="Meiryo" panose="020B0604030504040204" pitchFamily="34" charset="-128"/>
                        <a:ea typeface="Meiryo" panose="020B0604030504040204" pitchFamily="34" charset="-128"/>
                      </a:endParaRPr>
                    </a:p>
                  </a:txBody>
                  <a:tcPr marL="129222" marR="129222"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kumimoji="1" lang="en-US" altLang="ja-JP" sz="1100" b="0" dirty="0">
                          <a:solidFill>
                            <a:schemeClr val="tx1">
                              <a:lumMod val="75000"/>
                            </a:schemeClr>
                          </a:solidFill>
                          <a:latin typeface="Meiryo" panose="020B0604030504040204" pitchFamily="34" charset="-128"/>
                          <a:ea typeface="Meiryo" panose="020B0604030504040204" pitchFamily="34" charset="-128"/>
                        </a:rPr>
                        <a:t>Route 53 DNS Firewall</a:t>
                      </a:r>
                      <a:endParaRPr kumimoji="1" lang="ja-JP" altLang="en-US" sz="1100" b="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kumimoji="1" lang="ja-JP" altLang="en-US" sz="1100" b="0">
                          <a:solidFill>
                            <a:schemeClr val="tx1">
                              <a:lumMod val="75000"/>
                            </a:schemeClr>
                          </a:solidFill>
                          <a:latin typeface="Meiryo" panose="020B0604030504040204" pitchFamily="34" charset="-128"/>
                          <a:ea typeface="Meiryo" panose="020B0604030504040204" pitchFamily="34" charset="-128"/>
                        </a:rPr>
                        <a:t>最初と最後に指定した</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DNS Firewall</a:t>
                      </a:r>
                      <a:r>
                        <a:rPr kumimoji="1" lang="ja-JP" altLang="en-US" sz="1100" b="0">
                          <a:solidFill>
                            <a:schemeClr val="tx1">
                              <a:lumMod val="75000"/>
                            </a:schemeClr>
                          </a:solidFill>
                          <a:latin typeface="Meiryo" panose="020B0604030504040204" pitchFamily="34" charset="-128"/>
                          <a:ea typeface="Meiryo" panose="020B0604030504040204" pitchFamily="34" charset="-128"/>
                        </a:rPr>
                        <a:t>のルールグループが適用されていること</a:t>
                      </a:r>
                      <a:br>
                        <a:rPr kumimoji="1" lang="ja-JP" altLang="en-US" sz="1100" b="0">
                          <a:solidFill>
                            <a:schemeClr val="tx1">
                              <a:lumMod val="75000"/>
                            </a:schemeClr>
                          </a:solidFill>
                          <a:latin typeface="Meiryo" panose="020B0604030504040204" pitchFamily="34" charset="-128"/>
                          <a:ea typeface="Meiryo" panose="020B0604030504040204" pitchFamily="34" charset="-128"/>
                        </a:rPr>
                      </a:b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a:solidFill>
                            <a:schemeClr val="tx1">
                              <a:lumMod val="75000"/>
                            </a:schemeClr>
                          </a:solidFill>
                          <a:latin typeface="Meiryo" panose="020B0604030504040204" pitchFamily="34" charset="-128"/>
                          <a:ea typeface="Meiryo" panose="020B0604030504040204" pitchFamily="34" charset="-128"/>
                        </a:rPr>
                        <a:t>個別アカウント側では上記の間で実行する独自の</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DNS Firewall</a:t>
                      </a:r>
                      <a:r>
                        <a:rPr kumimoji="1" lang="ja-JP" altLang="en-US" sz="1100" b="0">
                          <a:solidFill>
                            <a:schemeClr val="tx1">
                              <a:lumMod val="75000"/>
                            </a:schemeClr>
                          </a:solidFill>
                          <a:latin typeface="Meiryo" panose="020B0604030504040204" pitchFamily="34" charset="-128"/>
                          <a:ea typeface="Meiryo" panose="020B0604030504040204" pitchFamily="34" charset="-128"/>
                        </a:rPr>
                        <a:t>のルールグループを設定可能</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未適用</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err="1">
                          <a:solidFill>
                            <a:schemeClr val="tx1">
                              <a:lumMod val="75000"/>
                            </a:schemeClr>
                          </a:solidFill>
                          <a:latin typeface="Meiryo" panose="020B0604030504040204" pitchFamily="34" charset="-128"/>
                          <a:ea typeface="Meiryo" panose="020B0604030504040204" pitchFamily="34" charset="-128"/>
                        </a:rPr>
                        <a:t>を検</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出する。</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自動適用なし</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a:t>
                      </a:r>
                    </a:p>
                    <a:p>
                      <a:pPr marL="171450" indent="-171450">
                        <a:buFont typeface="Arial" panose="020B0604020202020204" pitchFamily="34" charset="0"/>
                        <a:buChar char="•"/>
                      </a:pPr>
                      <a:r>
                        <a:rPr kumimoji="1" lang="ja-JP" altLang="en-US" sz="1100" b="0">
                          <a:solidFill>
                            <a:schemeClr val="tx1">
                              <a:lumMod val="75000"/>
                            </a:schemeClr>
                          </a:solidFill>
                          <a:latin typeface="Meiryo" panose="020B0604030504040204" pitchFamily="34" charset="-128"/>
                          <a:ea typeface="Meiryo" panose="020B0604030504040204" pitchFamily="34" charset="-128"/>
                        </a:rPr>
                        <a:t>未適用</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err="1">
                          <a:solidFill>
                            <a:schemeClr val="tx1">
                              <a:lumMod val="75000"/>
                            </a:schemeClr>
                          </a:solidFill>
                          <a:latin typeface="Meiryo" panose="020B0604030504040204" pitchFamily="34" charset="-128"/>
                          <a:ea typeface="Meiryo" panose="020B0604030504040204" pitchFamily="34" charset="-128"/>
                        </a:rPr>
                        <a:t>を検</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出し、自動でポリシーを適用する</a:t>
                      </a: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1" lang="ja-JP" altLang="en-US" sz="1100" b="0" dirty="0">
                          <a:solidFill>
                            <a:schemeClr val="tx1">
                              <a:lumMod val="75000"/>
                            </a:schemeClr>
                          </a:solidFill>
                          <a:latin typeface="Meiryo" panose="020B0604030504040204" pitchFamily="34" charset="-128"/>
                          <a:ea typeface="Meiryo" panose="020B0604030504040204" pitchFamily="34" charset="-128"/>
                        </a:rPr>
                        <a:t>アカウント、タグにより対象のリソース</a:t>
                      </a:r>
                      <a:r>
                        <a:rPr kumimoji="1" lang="en-US" altLang="ja-JP" sz="1100" b="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100" b="0" dirty="0">
                          <a:solidFill>
                            <a:schemeClr val="tx1">
                              <a:lumMod val="75000"/>
                            </a:schemeClr>
                          </a:solidFill>
                          <a:latin typeface="Meiryo" panose="020B0604030504040204" pitchFamily="34" charset="-128"/>
                          <a:ea typeface="Meiryo" panose="020B0604030504040204" pitchFamily="34" charset="-128"/>
                        </a:rPr>
                        <a:t>を指定</a:t>
                      </a:r>
                      <a:endParaRPr kumimoji="1" lang="en-US" altLang="ja-JP" sz="1100" b="0" dirty="0">
                        <a:solidFill>
                          <a:schemeClr val="tx1">
                            <a:lumMod val="75000"/>
                          </a:schemeClr>
                        </a:solidFill>
                        <a:latin typeface="Meiryo" panose="020B0604030504040204" pitchFamily="34" charset="-128"/>
                        <a:ea typeface="Meiryo" panose="020B0604030504040204" pitchFamily="34" charset="-128"/>
                      </a:endParaRPr>
                    </a:p>
                  </a:txBody>
                  <a:tcPr marL="66000" marR="66000" marT="64611" marB="64611">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94626711"/>
                  </a:ext>
                </a:extLst>
              </a:tr>
            </a:tbl>
          </a:graphicData>
        </a:graphic>
      </p:graphicFrame>
      <p:sp>
        <p:nvSpPr>
          <p:cNvPr id="48" name="テキスト ボックス 47">
            <a:extLst>
              <a:ext uri="{FF2B5EF4-FFF2-40B4-BE49-F238E27FC236}">
                <a16:creationId xmlns:a16="http://schemas.microsoft.com/office/drawing/2014/main" id="{D309D4A6-27D2-634F-AE7B-A471F0F9EBA6}"/>
              </a:ext>
            </a:extLst>
          </p:cNvPr>
          <p:cNvSpPr txBox="1"/>
          <p:nvPr/>
        </p:nvSpPr>
        <p:spPr>
          <a:xfrm>
            <a:off x="137018" y="880136"/>
            <a:ext cx="11736140" cy="348878"/>
          </a:xfrm>
          <a:prstGeom prst="rect">
            <a:avLst/>
          </a:prstGeom>
          <a:noFill/>
        </p:spPr>
        <p:txBody>
          <a:bodyPr wrap="square" rtlCol="0">
            <a:spAutoFit/>
          </a:bodyPr>
          <a:lstStyle/>
          <a:p>
            <a:pPr defTabSz="914363">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Firewall Manager</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では以下のポリシーの準拠状況の管理を行う</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4DA62A6-BE89-7044-99C1-9D1BE7CD00E8}"/>
              </a:ext>
            </a:extLst>
          </p:cNvPr>
          <p:cNvSpPr>
            <a:spLocks noGrp="1"/>
          </p:cNvSpPr>
          <p:nvPr>
            <p:ph type="title"/>
          </p:nvPr>
        </p:nvSpPr>
        <p:spPr/>
        <p:txBody>
          <a:bodyPr/>
          <a:lstStyle/>
          <a:p>
            <a:r>
              <a:rPr lang="ja-JP" altLang="en-US"/>
              <a:t>参考</a:t>
            </a:r>
            <a:r>
              <a:rPr lang="en-US" altLang="ja-JP" dirty="0"/>
              <a:t>: Firewall Manager</a:t>
            </a:r>
            <a:r>
              <a:rPr lang="ja-JP" altLang="en-US"/>
              <a:t>ポリシー</a:t>
            </a:r>
          </a:p>
        </p:txBody>
      </p:sp>
      <p:sp>
        <p:nvSpPr>
          <p:cNvPr id="4" name="テキスト ボックス 2">
            <a:extLst>
              <a:ext uri="{FF2B5EF4-FFF2-40B4-BE49-F238E27FC236}">
                <a16:creationId xmlns:a16="http://schemas.microsoft.com/office/drawing/2014/main" id="{73D53FBB-42D5-9E16-F7EC-414EC2061B2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SEC05-BP04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812517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Graphic 16">
            <a:extLst>
              <a:ext uri="{FF2B5EF4-FFF2-40B4-BE49-F238E27FC236}">
                <a16:creationId xmlns:a16="http://schemas.microsoft.com/office/drawing/2014/main" id="{ECF800D0-871D-E89E-0E55-4F1FEFFCC54D}"/>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889301" y="587679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正方形/長方形 52">
            <a:extLst>
              <a:ext uri="{FF2B5EF4-FFF2-40B4-BE49-F238E27FC236}">
                <a16:creationId xmlns:a16="http://schemas.microsoft.com/office/drawing/2014/main" id="{DE699EE3-9DC3-8ED1-AEF8-50255FF28A12}"/>
              </a:ext>
            </a:extLst>
          </p:cNvPr>
          <p:cNvSpPr/>
          <p:nvPr/>
        </p:nvSpPr>
        <p:spPr>
          <a:xfrm>
            <a:off x="6707638" y="5250972"/>
            <a:ext cx="3971476" cy="1208064"/>
          </a:xfrm>
          <a:prstGeom prst="rect">
            <a:avLst/>
          </a:prstGeom>
          <a:no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ja-JP" altLang="en-US" sz="2000"/>
              <a:t>インフラストラクチャ保護</a:t>
            </a:r>
            <a:r>
              <a:rPr lang="en-JP" sz="2000" dirty="0"/>
              <a:t>/</a:t>
            </a:r>
            <a:r>
              <a:rPr lang="ja-JP" altLang="en-US" sz="2000"/>
              <a:t>コンピューティングの保護</a:t>
            </a:r>
            <a:br>
              <a:rPr lang="en-JP" sz="2000" dirty="0"/>
            </a:br>
            <a:r>
              <a:rPr lang="en-US" sz="2800" b="0" i="0" dirty="0">
                <a:solidFill>
                  <a:srgbClr val="16191F"/>
                </a:solidFill>
                <a:effectLst/>
                <a:latin typeface="Amazon Ember" panose="020B0603020204020204" pitchFamily="34" charset="0"/>
              </a:rPr>
              <a:t>SEC06-BP01 </a:t>
            </a:r>
            <a:r>
              <a:rPr lang="ja-JP" altLang="en-US" sz="2800" b="0" i="0">
                <a:solidFill>
                  <a:srgbClr val="16191F"/>
                </a:solidFill>
                <a:effectLst/>
                <a:latin typeface="Amazon Ember" panose="020B0603020204020204" pitchFamily="34" charset="0"/>
              </a:rPr>
              <a:t>脆弱性管理を実行する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5246629"/>
          </a:xfrm>
        </p:spPr>
        <p:txBody>
          <a:bodyPr>
            <a:spAutoFit/>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脆弱性管理プログラムを作成・管理する。</a:t>
            </a:r>
            <a:endParaRPr lang="en-US" altLang="ja-JP" sz="1400" dirty="0"/>
          </a:p>
          <a:p>
            <a:pPr marL="882362" lvl="1" indent="-285750">
              <a:buFont typeface="Arial" panose="020B0604020202020204" pitchFamily="34" charset="0"/>
              <a:buChar char="•"/>
            </a:pPr>
            <a:r>
              <a:rPr lang="ja-JP" altLang="en-US" sz="1233"/>
              <a:t>以下のリソースの脆弱性を定期的にスキャンして、パッチを適用する。</a:t>
            </a:r>
            <a:endParaRPr lang="en-US" altLang="ja-JP" sz="1233" dirty="0"/>
          </a:p>
          <a:p>
            <a:pPr marL="1178683" lvl="2" indent="-285750">
              <a:buFont typeface="Arial" panose="020B0604020202020204" pitchFamily="34" charset="0"/>
              <a:buChar char="•"/>
            </a:pPr>
            <a:r>
              <a:rPr lang="en-US" altLang="ja-JP" sz="1066" dirty="0"/>
              <a:t>Amazon EC2 </a:t>
            </a:r>
            <a:r>
              <a:rPr lang="ja-JP" altLang="en-US" sz="1066"/>
              <a:t>インスタンス</a:t>
            </a:r>
            <a:endParaRPr lang="en-US" altLang="ja-JP" sz="1066" dirty="0"/>
          </a:p>
          <a:p>
            <a:pPr marL="1178683" lvl="2" indent="-285750">
              <a:buFont typeface="Arial" panose="020B0604020202020204" pitchFamily="34" charset="0"/>
              <a:buChar char="•"/>
            </a:pPr>
            <a:r>
              <a:rPr lang="en-US" altLang="ja-JP" sz="1066" dirty="0"/>
              <a:t>Amazon Elastic Container Registry (Amazon ECR)</a:t>
            </a:r>
          </a:p>
          <a:p>
            <a:pPr marL="1178683" lvl="2" indent="-285750">
              <a:buFont typeface="Arial" panose="020B0604020202020204" pitchFamily="34" charset="0"/>
              <a:buChar char="•"/>
            </a:pPr>
            <a:r>
              <a:rPr lang="en-US" altLang="ja-JP" sz="1066" dirty="0"/>
              <a:t>AWS Lambda function</a:t>
            </a:r>
          </a:p>
          <a:p>
            <a:pPr marL="882362" lvl="1" indent="-285750">
              <a:buFont typeface="Arial" panose="020B0604020202020204" pitchFamily="34" charset="0"/>
              <a:buChar char="•"/>
            </a:pPr>
            <a:r>
              <a:rPr lang="en-US" altLang="ja-JP" sz="1233" dirty="0"/>
              <a:t>AWS </a:t>
            </a:r>
            <a:r>
              <a:rPr lang="ja-JP" altLang="en-US" sz="1233"/>
              <a:t>が管理するリソースのメンテナンスウィンドウを設定する。</a:t>
            </a:r>
            <a:endParaRPr lang="en-US" altLang="ja-JP" sz="1233" dirty="0"/>
          </a:p>
          <a:p>
            <a:pPr marL="1178683" lvl="2" indent="-285750">
              <a:buFont typeface="Arial" panose="020B0604020202020204" pitchFamily="34" charset="0"/>
              <a:buChar char="•"/>
            </a:pPr>
            <a:r>
              <a:rPr lang="en-US" altLang="ja-JP" sz="1066" dirty="0"/>
              <a:t>Amazon Relational Database Service</a:t>
            </a:r>
            <a:r>
              <a:rPr lang="ja-JP" altLang="en-US" sz="1066"/>
              <a:t>（</a:t>
            </a:r>
            <a:r>
              <a:rPr lang="en-US" altLang="ja-JP" sz="1066" dirty="0"/>
              <a:t>Amazon RDS</a:t>
            </a:r>
            <a:r>
              <a:rPr lang="ja-JP" altLang="en-US" sz="1066"/>
              <a:t>）、など。</a:t>
            </a:r>
            <a:endParaRPr lang="en-US" altLang="ja-JP" sz="1066" dirty="0"/>
          </a:p>
          <a:p>
            <a:pPr marL="882362" lvl="1" indent="-285750">
              <a:buFont typeface="Arial" panose="020B0604020202020204" pitchFamily="34" charset="0"/>
              <a:buChar char="•"/>
            </a:pPr>
            <a:r>
              <a:rPr lang="ja-JP" altLang="en-US" sz="1233"/>
              <a:t>アプリケーションのソースコードを静的コードスキャンを使用して検査する。</a:t>
            </a:r>
            <a:endParaRPr lang="en-US" altLang="ja-JP" sz="1233" dirty="0"/>
          </a:p>
          <a:p>
            <a:pPr marL="882362" lvl="1" indent="-285750">
              <a:buFont typeface="Arial" panose="020B0604020202020204" pitchFamily="34" charset="0"/>
              <a:buChar char="•"/>
            </a:pPr>
            <a:r>
              <a:rPr lang="en-US" altLang="ja-JP" sz="1233" dirty="0"/>
              <a:t>Web </a:t>
            </a:r>
            <a:r>
              <a:rPr lang="ja-JP" altLang="en-US" sz="1233"/>
              <a:t>アプリケーションの侵入テストを実施する。</a:t>
            </a:r>
            <a:br>
              <a:rPr lang="en-US" altLang="ja-JP" sz="1233" dirty="0"/>
            </a:br>
            <a:r>
              <a:rPr lang="en-US" altLang="ja-JP" sz="1233" dirty="0"/>
              <a:t>※</a:t>
            </a:r>
            <a:r>
              <a:rPr lang="ja-JP" altLang="en-US" sz="1233"/>
              <a:t>組織にスキルがあるか、外部の協力が得られる場合。</a:t>
            </a:r>
            <a:endParaRPr lang="en-US" altLang="ja-JP" sz="1233"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EC2</a:t>
            </a:r>
            <a:r>
              <a:rPr lang="ja-JP" altLang="en-US" sz="1400"/>
              <a:t>インスタンス、</a:t>
            </a:r>
            <a:r>
              <a:rPr lang="en-US" altLang="ja-JP" sz="1400" dirty="0"/>
              <a:t>ECR</a:t>
            </a:r>
            <a:r>
              <a:rPr lang="ja-JP" altLang="en-US" sz="1400"/>
              <a:t>、</a:t>
            </a:r>
            <a:r>
              <a:rPr lang="en-US" altLang="ja-JP" sz="1400" dirty="0"/>
              <a:t>Lambda function</a:t>
            </a:r>
            <a:r>
              <a:rPr lang="ja-JP" altLang="en-US" sz="1400"/>
              <a:t>の脆弱性をスキャンしているか？</a:t>
            </a:r>
          </a:p>
          <a:p>
            <a:pPr marL="285750" indent="-285750">
              <a:buFont typeface="Arial" panose="020B0604020202020204" pitchFamily="34" charset="0"/>
              <a:buChar char="•"/>
            </a:pPr>
            <a:r>
              <a:rPr lang="ja-JP" altLang="en-US" sz="1400"/>
              <a:t>脆弱性が検出された場合は、パッチを適用するようになっているか？</a:t>
            </a:r>
          </a:p>
          <a:p>
            <a:pPr marL="285750" indent="-285750">
              <a:buFont typeface="Arial" panose="020B0604020202020204" pitchFamily="34" charset="0"/>
              <a:buChar char="•"/>
            </a:pPr>
            <a:r>
              <a:rPr lang="ja-JP" altLang="en-US" sz="1400"/>
              <a:t>エンドオブライフ（</a:t>
            </a:r>
            <a:r>
              <a:rPr lang="en-US" sz="1400" dirty="0"/>
              <a:t>EOL）</a:t>
            </a:r>
            <a:r>
              <a:rPr lang="ja-JP" altLang="en-US" sz="1400"/>
              <a:t>を過ぎたソフトウェアを使用していないか？</a:t>
            </a:r>
          </a:p>
          <a:p>
            <a:pPr marL="285750" indent="-285750">
              <a:buFont typeface="Arial" panose="020B0604020202020204" pitchFamily="34" charset="0"/>
              <a:buChar char="•"/>
            </a:pPr>
            <a:r>
              <a:rPr lang="ja-JP" altLang="en-US" sz="1400"/>
              <a:t>セキュリティの問題の有無をチェックされていないコードを本番環境にデプロイしていないか？</a:t>
            </a:r>
            <a:endParaRPr lang="en-US" altLang="ja-JP" sz="1400" dirty="0"/>
          </a:p>
        </p:txBody>
      </p:sp>
      <p:pic>
        <p:nvPicPr>
          <p:cNvPr id="6" name="Graphic 20">
            <a:extLst>
              <a:ext uri="{FF2B5EF4-FFF2-40B4-BE49-F238E27FC236}">
                <a16:creationId xmlns:a16="http://schemas.microsoft.com/office/drawing/2014/main" id="{5EB29356-AEBB-0521-BAD4-92E282EA11F9}"/>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8993579" y="157765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1">
            <a:extLst>
              <a:ext uri="{FF2B5EF4-FFF2-40B4-BE49-F238E27FC236}">
                <a16:creationId xmlns:a16="http://schemas.microsoft.com/office/drawing/2014/main" id="{A9C77CB6-375F-2865-A20F-78FA680505A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993579" y="252248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7">
            <a:extLst>
              <a:ext uri="{FF2B5EF4-FFF2-40B4-BE49-F238E27FC236}">
                <a16:creationId xmlns:a16="http://schemas.microsoft.com/office/drawing/2014/main" id="{798D74C5-6398-8D51-0962-E6D163020F56}"/>
              </a:ext>
            </a:extLst>
          </p:cNvPr>
          <p:cNvSpPr txBox="1"/>
          <p:nvPr/>
        </p:nvSpPr>
        <p:spPr>
          <a:xfrm>
            <a:off x="6677598" y="2009503"/>
            <a:ext cx="1672253"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EC2 instance</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9" name="テキスト ボックス 8">
            <a:extLst>
              <a:ext uri="{FF2B5EF4-FFF2-40B4-BE49-F238E27FC236}">
                <a16:creationId xmlns:a16="http://schemas.microsoft.com/office/drawing/2014/main" id="{FA91AF05-1FCB-B4CE-B0ED-AB3C6341AE73}"/>
              </a:ext>
            </a:extLst>
          </p:cNvPr>
          <p:cNvSpPr txBox="1"/>
          <p:nvPr/>
        </p:nvSpPr>
        <p:spPr>
          <a:xfrm>
            <a:off x="8677222" y="2009503"/>
            <a:ext cx="1064714"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ECR</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0" name="テキスト ボックス 9">
            <a:extLst>
              <a:ext uri="{FF2B5EF4-FFF2-40B4-BE49-F238E27FC236}">
                <a16:creationId xmlns:a16="http://schemas.microsoft.com/office/drawing/2014/main" id="{5533A2EB-0F94-031A-C2A5-28D42839E291}"/>
              </a:ext>
            </a:extLst>
          </p:cNvPr>
          <p:cNvSpPr txBox="1"/>
          <p:nvPr/>
        </p:nvSpPr>
        <p:spPr>
          <a:xfrm>
            <a:off x="10069308" y="2009503"/>
            <a:ext cx="1709122"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Lambda function</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1" name="テキスト ボックス 10">
            <a:extLst>
              <a:ext uri="{FF2B5EF4-FFF2-40B4-BE49-F238E27FC236}">
                <a16:creationId xmlns:a16="http://schemas.microsoft.com/office/drawing/2014/main" id="{3DE3BD1A-D92F-0540-C62D-283162E818CD}"/>
              </a:ext>
            </a:extLst>
          </p:cNvPr>
          <p:cNvSpPr txBox="1"/>
          <p:nvPr/>
        </p:nvSpPr>
        <p:spPr>
          <a:xfrm>
            <a:off x="8431161" y="2953955"/>
            <a:ext cx="1556836"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Inspector</a:t>
            </a:r>
            <a:endPar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21" name="Graphic 13">
            <a:extLst>
              <a:ext uri="{FF2B5EF4-FFF2-40B4-BE49-F238E27FC236}">
                <a16:creationId xmlns:a16="http://schemas.microsoft.com/office/drawing/2014/main" id="{454CB124-AC98-9D89-4A01-23C441F7CE0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713705" y="157765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46">
            <a:extLst>
              <a:ext uri="{FF2B5EF4-FFF2-40B4-BE49-F238E27FC236}">
                <a16:creationId xmlns:a16="http://schemas.microsoft.com/office/drawing/2014/main" id="{259BACBE-0677-235D-156B-9094052EC39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85125" y="1577653"/>
            <a:ext cx="432000" cy="432000"/>
          </a:xfrm>
          <a:prstGeom prst="rect">
            <a:avLst/>
          </a:prstGeom>
        </p:spPr>
      </p:pic>
      <p:sp>
        <p:nvSpPr>
          <p:cNvPr id="23" name="角丸四角形 22">
            <a:extLst>
              <a:ext uri="{FF2B5EF4-FFF2-40B4-BE49-F238E27FC236}">
                <a16:creationId xmlns:a16="http://schemas.microsoft.com/office/drawing/2014/main" id="{471A0859-90CB-12F0-15C8-BBC6A67D6410}"/>
              </a:ext>
            </a:extLst>
          </p:cNvPr>
          <p:cNvSpPr/>
          <p:nvPr/>
        </p:nvSpPr>
        <p:spPr>
          <a:xfrm>
            <a:off x="7513725" y="1448732"/>
            <a:ext cx="959886" cy="293354"/>
          </a:xfrm>
          <a:prstGeom prst="roundRect">
            <a:avLst>
              <a:gd name="adj" fmla="val 50000"/>
            </a:avLst>
          </a:prstGeom>
          <a:solidFill>
            <a:srgbClr val="FF5745">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SSM Agent</a:t>
            </a:r>
            <a:endParaRPr kumimoji="1" lang="ja-JP" altLang="en-US" sz="900"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 name="テキスト ボックス 23">
            <a:extLst>
              <a:ext uri="{FF2B5EF4-FFF2-40B4-BE49-F238E27FC236}">
                <a16:creationId xmlns:a16="http://schemas.microsoft.com/office/drawing/2014/main" id="{0D093B6D-BC16-3864-9938-697A5CF150B6}"/>
              </a:ext>
            </a:extLst>
          </p:cNvPr>
          <p:cNvSpPr txBox="1"/>
          <p:nvPr/>
        </p:nvSpPr>
        <p:spPr>
          <a:xfrm>
            <a:off x="8196301" y="2419873"/>
            <a:ext cx="797277"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メイリオ" panose="020B0604030504040204" pitchFamily="34" charset="-128"/>
                <a:ea typeface="メイリオ" panose="020B0604030504040204" pitchFamily="34" charset="-128"/>
                <a:cs typeface="Amazon Ember" panose="020B0603020204020204" pitchFamily="34" charset="0"/>
              </a:rPr>
              <a:t>スキャン</a:t>
            </a:r>
            <a:endParaRPr kumimoji="1" lang="en-US" altLang="ja-JP" sz="11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Amazon Ember" panose="020B0603020204020204" pitchFamily="34" charset="0"/>
            </a:endParaRPr>
          </a:p>
        </p:txBody>
      </p:sp>
      <p:pic>
        <p:nvPicPr>
          <p:cNvPr id="27" name="Graphic 21">
            <a:extLst>
              <a:ext uri="{FF2B5EF4-FFF2-40B4-BE49-F238E27FC236}">
                <a16:creationId xmlns:a16="http://schemas.microsoft.com/office/drawing/2014/main" id="{E5C57409-F6EF-CB04-6DCF-C2B23B796695}"/>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212347" y="503497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8">
            <a:extLst>
              <a:ext uri="{FF2B5EF4-FFF2-40B4-BE49-F238E27FC236}">
                <a16:creationId xmlns:a16="http://schemas.microsoft.com/office/drawing/2014/main" id="{0E738F1F-F53A-F9D1-CF1A-638D56AF9C8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9980448" y="503497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図 29">
            <a:extLst>
              <a:ext uri="{FF2B5EF4-FFF2-40B4-BE49-F238E27FC236}">
                <a16:creationId xmlns:a16="http://schemas.microsoft.com/office/drawing/2014/main" id="{BB7765F3-9661-1820-24F8-F841C150F05F}"/>
              </a:ext>
            </a:extLst>
          </p:cNvPr>
          <p:cNvPicPr>
            <a:picLocks noChangeAspect="1"/>
          </p:cNvPicPr>
          <p:nvPr/>
        </p:nvPicPr>
        <p:blipFill>
          <a:blip r:embed="rId16"/>
          <a:stretch>
            <a:fillRect/>
          </a:stretch>
        </p:blipFill>
        <p:spPr>
          <a:xfrm>
            <a:off x="9150155" y="5034972"/>
            <a:ext cx="417102" cy="432000"/>
          </a:xfrm>
          <a:prstGeom prst="rect">
            <a:avLst/>
          </a:prstGeom>
        </p:spPr>
      </p:pic>
      <p:pic>
        <p:nvPicPr>
          <p:cNvPr id="31" name="Graphic 19">
            <a:extLst>
              <a:ext uri="{FF2B5EF4-FFF2-40B4-BE49-F238E27FC236}">
                <a16:creationId xmlns:a16="http://schemas.microsoft.com/office/drawing/2014/main" id="{8C8993AC-5FD3-E385-E6A3-D8E251E864C3}"/>
              </a:ext>
            </a:extLst>
          </p:cNvPr>
          <p:cNvPicPr>
            <a:picLocks noChangeAspect="1" noChangeArrowheads="1"/>
          </p:cNvPicPr>
          <p:nvPr/>
        </p:nvPicPr>
        <p:blipFill>
          <a:blip r:embed="rId17">
            <a:extLst>
              <a:ext uri="{96DAC541-7B7A-43D3-8B79-37D633B846F1}">
                <asvg:svgBlip xmlns:asvg="http://schemas.microsoft.com/office/drawing/2016/SVG/main" r:embed="rId18"/>
              </a:ext>
            </a:extLst>
          </a:blip>
          <a:srcRect/>
          <a:stretch/>
        </p:blipFill>
        <p:spPr bwMode="auto">
          <a:xfrm>
            <a:off x="11195607" y="587679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カギ線コネクタ 38">
            <a:extLst>
              <a:ext uri="{FF2B5EF4-FFF2-40B4-BE49-F238E27FC236}">
                <a16:creationId xmlns:a16="http://schemas.microsoft.com/office/drawing/2014/main" id="{3D9FE41F-84B8-4438-E0A9-A21CCC2F79FC}"/>
              </a:ext>
            </a:extLst>
          </p:cNvPr>
          <p:cNvCxnSpPr>
            <a:stCxn id="7" idx="0"/>
            <a:endCxn id="8" idx="2"/>
          </p:cNvCxnSpPr>
          <p:nvPr/>
        </p:nvCxnSpPr>
        <p:spPr>
          <a:xfrm rot="16200000" flipV="1">
            <a:off x="8235968" y="1548870"/>
            <a:ext cx="251368" cy="1695854"/>
          </a:xfrm>
          <a:prstGeom prst="bentConnector3">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40" name="カギ線コネクタ 39">
            <a:extLst>
              <a:ext uri="{FF2B5EF4-FFF2-40B4-BE49-F238E27FC236}">
                <a16:creationId xmlns:a16="http://schemas.microsoft.com/office/drawing/2014/main" id="{7C6F263B-4E73-9A48-9B50-FA0DC7A2907A}"/>
              </a:ext>
            </a:extLst>
          </p:cNvPr>
          <p:cNvCxnSpPr>
            <a:cxnSpLocks/>
            <a:stCxn id="7" idx="0"/>
            <a:endCxn id="10" idx="2"/>
          </p:cNvCxnSpPr>
          <p:nvPr/>
        </p:nvCxnSpPr>
        <p:spPr>
          <a:xfrm rot="5400000" flipH="1" flipV="1">
            <a:off x="9941040" y="1539652"/>
            <a:ext cx="251368" cy="1714290"/>
          </a:xfrm>
          <a:prstGeom prst="bentConnector3">
            <a:avLst>
              <a:gd name="adj1" fmla="val 50000"/>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44" name="直線矢印コネクタ 43">
            <a:extLst>
              <a:ext uri="{FF2B5EF4-FFF2-40B4-BE49-F238E27FC236}">
                <a16:creationId xmlns:a16="http://schemas.microsoft.com/office/drawing/2014/main" id="{41C9EFE7-7080-E56C-7E74-BF91A8BBD4C7}"/>
              </a:ext>
            </a:extLst>
          </p:cNvPr>
          <p:cNvCxnSpPr>
            <a:stCxn id="7" idx="0"/>
            <a:endCxn id="9" idx="2"/>
          </p:cNvCxnSpPr>
          <p:nvPr/>
        </p:nvCxnSpPr>
        <p:spPr>
          <a:xfrm flipV="1">
            <a:off x="9209579" y="2271113"/>
            <a:ext cx="0" cy="251368"/>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45" name="角丸四角形 44">
            <a:extLst>
              <a:ext uri="{FF2B5EF4-FFF2-40B4-BE49-F238E27FC236}">
                <a16:creationId xmlns:a16="http://schemas.microsoft.com/office/drawing/2014/main" id="{9DB2F2D9-8DDE-A773-4892-A6639FBFF4CA}"/>
              </a:ext>
            </a:extLst>
          </p:cNvPr>
          <p:cNvSpPr/>
          <p:nvPr/>
        </p:nvSpPr>
        <p:spPr>
          <a:xfrm>
            <a:off x="6912228" y="2504062"/>
            <a:ext cx="1201087" cy="684041"/>
          </a:xfrm>
          <a:prstGeom prst="roundRect">
            <a:avLst>
              <a:gd name="adj" fmla="val 21981"/>
            </a:avLst>
          </a:prstGeom>
          <a:solidFill>
            <a:schemeClr val="accent3">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Common Vulnerabilities and Exposures (CVE)</a:t>
            </a:r>
          </a:p>
        </p:txBody>
      </p:sp>
      <p:sp>
        <p:nvSpPr>
          <p:cNvPr id="46" name="テキスト ボックス 45">
            <a:extLst>
              <a:ext uri="{FF2B5EF4-FFF2-40B4-BE49-F238E27FC236}">
                <a16:creationId xmlns:a16="http://schemas.microsoft.com/office/drawing/2014/main" id="{22D4C310-5DB3-7FC1-B18C-EF682D7A2A31}"/>
              </a:ext>
            </a:extLst>
          </p:cNvPr>
          <p:cNvSpPr txBox="1"/>
          <p:nvPr/>
        </p:nvSpPr>
        <p:spPr>
          <a:xfrm>
            <a:off x="6707637" y="5475950"/>
            <a:ext cx="1441420"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en-US" altLang="ja-JP" sz="11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CodeCommit</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7" name="テキスト ボックス 46">
            <a:extLst>
              <a:ext uri="{FF2B5EF4-FFF2-40B4-BE49-F238E27FC236}">
                <a16:creationId xmlns:a16="http://schemas.microsoft.com/office/drawing/2014/main" id="{A8D28DC0-5BE7-7018-CC21-6BE1B2D8FD47}"/>
              </a:ext>
            </a:extLst>
          </p:cNvPr>
          <p:cNvSpPr txBox="1"/>
          <p:nvPr/>
        </p:nvSpPr>
        <p:spPr>
          <a:xfrm>
            <a:off x="9032334" y="5475950"/>
            <a:ext cx="652744"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GitHub</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8" name="テキスト ボックス 47">
            <a:extLst>
              <a:ext uri="{FF2B5EF4-FFF2-40B4-BE49-F238E27FC236}">
                <a16:creationId xmlns:a16="http://schemas.microsoft.com/office/drawing/2014/main" id="{C5C5A2E2-EE1F-65C8-2E1F-04A5F6C5769C}"/>
              </a:ext>
            </a:extLst>
          </p:cNvPr>
          <p:cNvSpPr txBox="1"/>
          <p:nvPr/>
        </p:nvSpPr>
        <p:spPr>
          <a:xfrm>
            <a:off x="9713784" y="5475950"/>
            <a:ext cx="965329"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50" name="図 49">
            <a:extLst>
              <a:ext uri="{FF2B5EF4-FFF2-40B4-BE49-F238E27FC236}">
                <a16:creationId xmlns:a16="http://schemas.microsoft.com/office/drawing/2014/main" id="{D675D7BE-6406-1652-38F9-35946FBDCEA9}"/>
              </a:ext>
            </a:extLst>
          </p:cNvPr>
          <p:cNvPicPr>
            <a:picLocks noChangeAspect="1"/>
          </p:cNvPicPr>
          <p:nvPr/>
        </p:nvPicPr>
        <p:blipFill>
          <a:blip r:embed="rId19"/>
          <a:stretch>
            <a:fillRect/>
          </a:stretch>
        </p:blipFill>
        <p:spPr>
          <a:xfrm>
            <a:off x="8374695" y="5034972"/>
            <a:ext cx="432000" cy="432000"/>
          </a:xfrm>
          <a:prstGeom prst="rect">
            <a:avLst/>
          </a:prstGeom>
        </p:spPr>
      </p:pic>
      <p:sp>
        <p:nvSpPr>
          <p:cNvPr id="51" name="テキスト ボックス 50">
            <a:extLst>
              <a:ext uri="{FF2B5EF4-FFF2-40B4-BE49-F238E27FC236}">
                <a16:creationId xmlns:a16="http://schemas.microsoft.com/office/drawing/2014/main" id="{350E2B9A-5AE0-291A-6486-45631E9C35D2}"/>
              </a:ext>
            </a:extLst>
          </p:cNvPr>
          <p:cNvSpPr txBox="1"/>
          <p:nvPr/>
        </p:nvSpPr>
        <p:spPr>
          <a:xfrm>
            <a:off x="8177762" y="5475950"/>
            <a:ext cx="825867"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Bitbucket</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2" name="テキスト ボックス 51">
            <a:extLst>
              <a:ext uri="{FF2B5EF4-FFF2-40B4-BE49-F238E27FC236}">
                <a16:creationId xmlns:a16="http://schemas.microsoft.com/office/drawing/2014/main" id="{B9744600-62A4-C36E-21D9-C2CEB8416B4F}"/>
              </a:ext>
            </a:extLst>
          </p:cNvPr>
          <p:cNvSpPr txBox="1"/>
          <p:nvPr/>
        </p:nvSpPr>
        <p:spPr>
          <a:xfrm>
            <a:off x="8083412" y="5803987"/>
            <a:ext cx="842218" cy="56938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コード</a:t>
            </a:r>
            <a:endPar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3838" marR="0" lvl="0" indent="-163513"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Java</a:t>
            </a:r>
          </a:p>
          <a:p>
            <a:pPr marL="223838" marR="0" lvl="0" indent="-163513" algn="l" defTabSz="914400" rtl="0" eaLnBrk="1" fontAlgn="auto" latinLnBrk="0" hangingPunct="1">
              <a:lnSpc>
                <a:spcPct val="100000"/>
              </a:lnSpc>
              <a:spcBef>
                <a:spcPts val="0"/>
              </a:spcBef>
              <a:spcAft>
                <a:spcPts val="0"/>
              </a:spcAft>
              <a:buClrTx/>
              <a:buSzTx/>
              <a:buFont typeface="Wingdings" pitchFamily="2" charset="2"/>
              <a:buChar char="l"/>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Python</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4" name="テキスト ボックス 53">
            <a:extLst>
              <a:ext uri="{FF2B5EF4-FFF2-40B4-BE49-F238E27FC236}">
                <a16:creationId xmlns:a16="http://schemas.microsoft.com/office/drawing/2014/main" id="{2DF3B1F2-1A7D-5205-5475-BA7A61C0524D}"/>
              </a:ext>
            </a:extLst>
          </p:cNvPr>
          <p:cNvSpPr txBox="1"/>
          <p:nvPr/>
        </p:nvSpPr>
        <p:spPr>
          <a:xfrm>
            <a:off x="10947637" y="5427812"/>
            <a:ext cx="923650" cy="43088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CodeGuru</a:t>
            </a:r>
            <a:endPar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56" name="直線矢印コネクタ 55">
            <a:extLst>
              <a:ext uri="{FF2B5EF4-FFF2-40B4-BE49-F238E27FC236}">
                <a16:creationId xmlns:a16="http://schemas.microsoft.com/office/drawing/2014/main" id="{9D146FFD-201A-45B1-B4EF-4DA44A328D6B}"/>
              </a:ext>
            </a:extLst>
          </p:cNvPr>
          <p:cNvCxnSpPr>
            <a:cxnSpLocks/>
            <a:stCxn id="31" idx="1"/>
            <a:endCxn id="67" idx="3"/>
          </p:cNvCxnSpPr>
          <p:nvPr/>
        </p:nvCxnSpPr>
        <p:spPr>
          <a:xfrm flipH="1">
            <a:off x="9321301" y="6092798"/>
            <a:ext cx="18743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57" name="Graphic 6">
            <a:extLst>
              <a:ext uri="{FF2B5EF4-FFF2-40B4-BE49-F238E27FC236}">
                <a16:creationId xmlns:a16="http://schemas.microsoft.com/office/drawing/2014/main" id="{11F5319D-C3B6-B5FD-D753-C6B42EF0E6E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804499" y="3600339"/>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44">
            <a:extLst>
              <a:ext uri="{FF2B5EF4-FFF2-40B4-BE49-F238E27FC236}">
                <a16:creationId xmlns:a16="http://schemas.microsoft.com/office/drawing/2014/main" id="{2005F311-1BD9-A53D-4621-9E888F86EBD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209423" y="3936269"/>
            <a:ext cx="432000" cy="432000"/>
          </a:xfrm>
          <a:prstGeom prst="rect">
            <a:avLst/>
          </a:prstGeom>
        </p:spPr>
      </p:pic>
      <p:pic>
        <p:nvPicPr>
          <p:cNvPr id="60" name="Graphic 15">
            <a:extLst>
              <a:ext uri="{FF2B5EF4-FFF2-40B4-BE49-F238E27FC236}">
                <a16:creationId xmlns:a16="http://schemas.microsoft.com/office/drawing/2014/main" id="{3DB6ED7D-DEAD-2D9D-ECFE-2912A2722D81}"/>
              </a:ext>
            </a:extLst>
          </p:cNvPr>
          <p:cNvPicPr>
            <a:picLocks noChangeAspect="1" noChangeArrowheads="1"/>
          </p:cNvPicPr>
          <p:nvPr/>
        </p:nvPicPr>
        <p:blipFill>
          <a:blip r:embed="rId24">
            <a:extLst>
              <a:ext uri="{96DAC541-7B7A-43D3-8B79-37D633B846F1}">
                <asvg:svgBlip xmlns:asvg="http://schemas.microsoft.com/office/drawing/2016/SVG/main" r:embed="rId25"/>
              </a:ext>
            </a:extLst>
          </a:blip>
          <a:srcRect/>
          <a:stretch/>
        </p:blipFill>
        <p:spPr bwMode="auto">
          <a:xfrm>
            <a:off x="9616604" y="3605318"/>
            <a:ext cx="288000" cy="28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グループ化 68">
            <a:extLst>
              <a:ext uri="{FF2B5EF4-FFF2-40B4-BE49-F238E27FC236}">
                <a16:creationId xmlns:a16="http://schemas.microsoft.com/office/drawing/2014/main" id="{AB04B625-223C-9952-1E8B-D899E1D570A4}"/>
              </a:ext>
            </a:extLst>
          </p:cNvPr>
          <p:cNvGrpSpPr/>
          <p:nvPr/>
        </p:nvGrpSpPr>
        <p:grpSpPr>
          <a:xfrm>
            <a:off x="6898106" y="3821999"/>
            <a:ext cx="432000" cy="656978"/>
            <a:chOff x="6549346" y="3812158"/>
            <a:chExt cx="432000" cy="656978"/>
          </a:xfrm>
        </p:grpSpPr>
        <p:pic>
          <p:nvPicPr>
            <p:cNvPr id="65" name="Graphic 66606">
              <a:extLst>
                <a:ext uri="{FF2B5EF4-FFF2-40B4-BE49-F238E27FC236}">
                  <a16:creationId xmlns:a16="http://schemas.microsoft.com/office/drawing/2014/main" id="{99B41C69-B6B6-CE32-2725-AAE9E3B8C8F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549346" y="4037136"/>
              <a:ext cx="432000" cy="432000"/>
            </a:xfrm>
            <a:prstGeom prst="rect">
              <a:avLst/>
            </a:prstGeom>
          </p:spPr>
        </p:pic>
        <p:pic>
          <p:nvPicPr>
            <p:cNvPr id="66" name="Graphic 122">
              <a:extLst>
                <a:ext uri="{FF2B5EF4-FFF2-40B4-BE49-F238E27FC236}">
                  <a16:creationId xmlns:a16="http://schemas.microsoft.com/office/drawing/2014/main" id="{E5678E25-7298-DEEC-6F3F-072168C710D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549346" y="3812158"/>
              <a:ext cx="432000" cy="432000"/>
            </a:xfrm>
            <a:prstGeom prst="rect">
              <a:avLst/>
            </a:prstGeom>
          </p:spPr>
        </p:pic>
      </p:grpSp>
      <p:sp>
        <p:nvSpPr>
          <p:cNvPr id="70" name="テキスト ボックス 69">
            <a:extLst>
              <a:ext uri="{FF2B5EF4-FFF2-40B4-BE49-F238E27FC236}">
                <a16:creationId xmlns:a16="http://schemas.microsoft.com/office/drawing/2014/main" id="{C69C0B3D-825F-7ECE-B196-09F12D40FC4A}"/>
              </a:ext>
            </a:extLst>
          </p:cNvPr>
          <p:cNvSpPr txBox="1"/>
          <p:nvPr/>
        </p:nvSpPr>
        <p:spPr>
          <a:xfrm>
            <a:off x="6560109" y="4360835"/>
            <a:ext cx="1107996"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パッチリポジトリ</a:t>
            </a:r>
          </a:p>
        </p:txBody>
      </p:sp>
      <p:sp>
        <p:nvSpPr>
          <p:cNvPr id="75" name="テキスト ボックス 74">
            <a:extLst>
              <a:ext uri="{FF2B5EF4-FFF2-40B4-BE49-F238E27FC236}">
                <a16:creationId xmlns:a16="http://schemas.microsoft.com/office/drawing/2014/main" id="{96952962-6F72-9BA6-D22D-4BBBB2DCE3EB}"/>
              </a:ext>
            </a:extLst>
          </p:cNvPr>
          <p:cNvSpPr txBox="1"/>
          <p:nvPr/>
        </p:nvSpPr>
        <p:spPr>
          <a:xfrm>
            <a:off x="7941958" y="4360835"/>
            <a:ext cx="966932"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EC2 instances</a:t>
            </a:r>
          </a:p>
        </p:txBody>
      </p:sp>
      <p:cxnSp>
        <p:nvCxnSpPr>
          <p:cNvPr id="81" name="直線矢印コネクタ 80">
            <a:extLst>
              <a:ext uri="{FF2B5EF4-FFF2-40B4-BE49-F238E27FC236}">
                <a16:creationId xmlns:a16="http://schemas.microsoft.com/office/drawing/2014/main" id="{303830C5-AA2D-E5A3-5818-BAC6A40E4599}"/>
              </a:ext>
            </a:extLst>
          </p:cNvPr>
          <p:cNvCxnSpPr>
            <a:cxnSpLocks/>
            <a:stCxn id="15" idx="1"/>
            <a:endCxn id="59" idx="3"/>
          </p:cNvCxnSpPr>
          <p:nvPr/>
        </p:nvCxnSpPr>
        <p:spPr>
          <a:xfrm flipH="1">
            <a:off x="8641423" y="4152269"/>
            <a:ext cx="1365673"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58" name="Graphic 56">
            <a:extLst>
              <a:ext uri="{FF2B5EF4-FFF2-40B4-BE49-F238E27FC236}">
                <a16:creationId xmlns:a16="http://schemas.microsoft.com/office/drawing/2014/main" id="{46880881-9767-D8C4-FEE6-DD85C99CAEBE}"/>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052293" y="4006488"/>
            <a:ext cx="288000" cy="288000"/>
          </a:xfrm>
          <a:prstGeom prst="rect">
            <a:avLst/>
          </a:prstGeom>
        </p:spPr>
      </p:pic>
      <p:cxnSp>
        <p:nvCxnSpPr>
          <p:cNvPr id="84" name="直線矢印コネクタ 83">
            <a:extLst>
              <a:ext uri="{FF2B5EF4-FFF2-40B4-BE49-F238E27FC236}">
                <a16:creationId xmlns:a16="http://schemas.microsoft.com/office/drawing/2014/main" id="{AA206782-271E-1CB4-A07E-D28471E4C9F8}"/>
              </a:ext>
            </a:extLst>
          </p:cNvPr>
          <p:cNvCxnSpPr>
            <a:cxnSpLocks/>
            <a:endCxn id="59" idx="1"/>
          </p:cNvCxnSpPr>
          <p:nvPr/>
        </p:nvCxnSpPr>
        <p:spPr>
          <a:xfrm>
            <a:off x="7330106" y="4150488"/>
            <a:ext cx="879317" cy="178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88" name="テキスト ボックス 87">
            <a:extLst>
              <a:ext uri="{FF2B5EF4-FFF2-40B4-BE49-F238E27FC236}">
                <a16:creationId xmlns:a16="http://schemas.microsoft.com/office/drawing/2014/main" id="{1F106778-65C2-DAEF-88E1-8DCB04646AB6}"/>
              </a:ext>
            </a:extLst>
          </p:cNvPr>
          <p:cNvSpPr txBox="1"/>
          <p:nvPr/>
        </p:nvSpPr>
        <p:spPr>
          <a:xfrm>
            <a:off x="9904604" y="3604268"/>
            <a:ext cx="1779654"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89" name="テキスト ボックス 88">
            <a:extLst>
              <a:ext uri="{FF2B5EF4-FFF2-40B4-BE49-F238E27FC236}">
                <a16:creationId xmlns:a16="http://schemas.microsoft.com/office/drawing/2014/main" id="{48A5FBE6-A347-88C4-BEF2-56CDCC2D83B9}"/>
              </a:ext>
            </a:extLst>
          </p:cNvPr>
          <p:cNvSpPr txBox="1"/>
          <p:nvPr/>
        </p:nvSpPr>
        <p:spPr>
          <a:xfrm>
            <a:off x="8077775" y="3602512"/>
            <a:ext cx="1061509"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VPC</a:t>
            </a:r>
            <a:endPar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90" name="正方形/長方形 89">
            <a:extLst>
              <a:ext uri="{FF2B5EF4-FFF2-40B4-BE49-F238E27FC236}">
                <a16:creationId xmlns:a16="http://schemas.microsoft.com/office/drawing/2014/main" id="{6C7991BF-56C8-AE63-92AD-D6E0A9C848DA}"/>
              </a:ext>
            </a:extLst>
          </p:cNvPr>
          <p:cNvSpPr/>
          <p:nvPr/>
        </p:nvSpPr>
        <p:spPr>
          <a:xfrm>
            <a:off x="7808241" y="3601611"/>
            <a:ext cx="1387987" cy="1026753"/>
          </a:xfrm>
          <a:prstGeom prst="rect">
            <a:avLst/>
          </a:prstGeom>
          <a:noFill/>
          <a:ln>
            <a:solidFill>
              <a:srgbClr val="8C4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1" name="正方形/長方形 90">
            <a:extLst>
              <a:ext uri="{FF2B5EF4-FFF2-40B4-BE49-F238E27FC236}">
                <a16:creationId xmlns:a16="http://schemas.microsoft.com/office/drawing/2014/main" id="{6EB955BC-D492-5435-F180-92C50AF77E9E}"/>
              </a:ext>
            </a:extLst>
          </p:cNvPr>
          <p:cNvSpPr/>
          <p:nvPr/>
        </p:nvSpPr>
        <p:spPr>
          <a:xfrm>
            <a:off x="9618402" y="3606474"/>
            <a:ext cx="2252884" cy="1020594"/>
          </a:xfrm>
          <a:prstGeom prst="rect">
            <a:avLst/>
          </a:prstGeom>
          <a:noFill/>
          <a:ln>
            <a:solidFill>
              <a:srgbClr val="E7157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 name="テキスト ボックス 3">
            <a:extLst>
              <a:ext uri="{FF2B5EF4-FFF2-40B4-BE49-F238E27FC236}">
                <a16:creationId xmlns:a16="http://schemas.microsoft.com/office/drawing/2014/main" id="{FF54D19C-DA7E-AA3F-5972-505369A2817B}"/>
              </a:ext>
            </a:extLst>
          </p:cNvPr>
          <p:cNvSpPr txBox="1"/>
          <p:nvPr/>
        </p:nvSpPr>
        <p:spPr>
          <a:xfrm>
            <a:off x="6509859" y="1214762"/>
            <a:ext cx="3108543" cy="2616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Inspector</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による脆弱性のスキャン</a:t>
            </a:r>
          </a:p>
        </p:txBody>
      </p:sp>
      <p:sp>
        <p:nvSpPr>
          <p:cNvPr id="5" name="テキスト ボックス 4">
            <a:extLst>
              <a:ext uri="{FF2B5EF4-FFF2-40B4-BE49-F238E27FC236}">
                <a16:creationId xmlns:a16="http://schemas.microsoft.com/office/drawing/2014/main" id="{AC4226AA-013A-8535-94EC-29415588F744}"/>
              </a:ext>
            </a:extLst>
          </p:cNvPr>
          <p:cNvSpPr txBox="1"/>
          <p:nvPr/>
        </p:nvSpPr>
        <p:spPr>
          <a:xfrm>
            <a:off x="6509859" y="3325194"/>
            <a:ext cx="4767652" cy="2616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 </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パッチポリシーによるパッチ適用の自動化</a:t>
            </a:r>
          </a:p>
        </p:txBody>
      </p:sp>
      <p:sp>
        <p:nvSpPr>
          <p:cNvPr id="12" name="テキスト ボックス 11">
            <a:extLst>
              <a:ext uri="{FF2B5EF4-FFF2-40B4-BE49-F238E27FC236}">
                <a16:creationId xmlns:a16="http://schemas.microsoft.com/office/drawing/2014/main" id="{B822F995-AA2E-D852-A211-571423E91172}"/>
              </a:ext>
            </a:extLst>
          </p:cNvPr>
          <p:cNvSpPr txBox="1"/>
          <p:nvPr/>
        </p:nvSpPr>
        <p:spPr>
          <a:xfrm>
            <a:off x="6505918" y="4788424"/>
            <a:ext cx="3736920" cy="2616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a:t>
            </a:r>
            <a:r>
              <a:rPr kumimoji="1" lang="en-US" altLang="ja-JP" sz="1100"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CodeGuru</a:t>
            </a:r>
            <a:r>
              <a:rPr kumimoji="1" lang="en-US" altLang="ja-JP" sz="11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によるコードの脆弱性のスキャン</a:t>
            </a:r>
          </a:p>
        </p:txBody>
      </p:sp>
      <p:sp>
        <p:nvSpPr>
          <p:cNvPr id="14" name="TextBox 33">
            <a:extLst>
              <a:ext uri="{FF2B5EF4-FFF2-40B4-BE49-F238E27FC236}">
                <a16:creationId xmlns:a16="http://schemas.microsoft.com/office/drawing/2014/main" id="{2EE90C3D-D648-CDC7-FC28-C8922246641A}"/>
              </a:ext>
            </a:extLst>
          </p:cNvPr>
          <p:cNvSpPr txBox="1">
            <a:spLocks noChangeArrowheads="1"/>
          </p:cNvSpPr>
          <p:nvPr/>
        </p:nvSpPr>
        <p:spPr bwMode="auto">
          <a:xfrm>
            <a:off x="10412448" y="3965822"/>
            <a:ext cx="11433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高速セットアップ</a:t>
            </a:r>
            <a:endPar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パッチポリシ</a:t>
            </a: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pic>
        <p:nvPicPr>
          <p:cNvPr id="15" name="Graphic 62">
            <a:extLst>
              <a:ext uri="{FF2B5EF4-FFF2-40B4-BE49-F238E27FC236}">
                <a16:creationId xmlns:a16="http://schemas.microsoft.com/office/drawing/2014/main" id="{999C9F65-E8AF-3A1F-A715-1BAE8BCB265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07096" y="3936269"/>
            <a:ext cx="432000" cy="432000"/>
          </a:xfrm>
          <a:prstGeom prst="rect">
            <a:avLst/>
          </a:prstGeom>
        </p:spPr>
      </p:pic>
    </p:spTree>
    <p:extLst>
      <p:ext uri="{BB962C8B-B14F-4D97-AF65-F5344CB8AC3E}">
        <p14:creationId xmlns:p14="http://schemas.microsoft.com/office/powerpoint/2010/main" val="322037949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6"/>
          <p:cNvSpPr/>
          <p:nvPr/>
        </p:nvSpPr>
        <p:spPr>
          <a:xfrm>
            <a:off x="5904000" y="2211685"/>
            <a:ext cx="5856000" cy="2016000"/>
          </a:xfrm>
          <a:custGeom>
            <a:avLst/>
            <a:gdLst>
              <a:gd name="connsiteX0" fmla="*/ 0 w 4392000"/>
              <a:gd name="connsiteY0" fmla="*/ 0 h 1512000"/>
              <a:gd name="connsiteX1" fmla="*/ 1368000 w 4392000"/>
              <a:gd name="connsiteY1" fmla="*/ 0 h 1512000"/>
              <a:gd name="connsiteX2" fmla="*/ 2808000 w 4392000"/>
              <a:gd name="connsiteY2" fmla="*/ 0 h 1512000"/>
              <a:gd name="connsiteX3" fmla="*/ 2952000 w 4392000"/>
              <a:gd name="connsiteY3" fmla="*/ 0 h 1512000"/>
              <a:gd name="connsiteX4" fmla="*/ 4392000 w 4392000"/>
              <a:gd name="connsiteY4" fmla="*/ 0 h 1512000"/>
              <a:gd name="connsiteX5" fmla="*/ 4392000 w 4392000"/>
              <a:gd name="connsiteY5" fmla="*/ 864000 h 1512000"/>
              <a:gd name="connsiteX6" fmla="*/ 2952000 w 4392000"/>
              <a:gd name="connsiteY6" fmla="*/ 864000 h 1512000"/>
              <a:gd name="connsiteX7" fmla="*/ 2952000 w 4392000"/>
              <a:gd name="connsiteY7" fmla="*/ 1224000 h 1512000"/>
              <a:gd name="connsiteX8" fmla="*/ 1368000 w 4392000"/>
              <a:gd name="connsiteY8" fmla="*/ 1224000 h 1512000"/>
              <a:gd name="connsiteX9" fmla="*/ 1368000 w 4392000"/>
              <a:gd name="connsiteY9" fmla="*/ 1512000 h 1512000"/>
              <a:gd name="connsiteX10" fmla="*/ 0 w 4392000"/>
              <a:gd name="connsiteY10" fmla="*/ 1512000 h 151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92000" h="1512000">
                <a:moveTo>
                  <a:pt x="0" y="0"/>
                </a:moveTo>
                <a:lnTo>
                  <a:pt x="1368000" y="0"/>
                </a:lnTo>
                <a:lnTo>
                  <a:pt x="2808000" y="0"/>
                </a:lnTo>
                <a:lnTo>
                  <a:pt x="2952000" y="0"/>
                </a:lnTo>
                <a:lnTo>
                  <a:pt x="4392000" y="0"/>
                </a:lnTo>
                <a:lnTo>
                  <a:pt x="4392000" y="864000"/>
                </a:lnTo>
                <a:lnTo>
                  <a:pt x="2952000" y="864000"/>
                </a:lnTo>
                <a:lnTo>
                  <a:pt x="2952000" y="1224000"/>
                </a:lnTo>
                <a:lnTo>
                  <a:pt x="1368000" y="1224000"/>
                </a:lnTo>
                <a:lnTo>
                  <a:pt x="1368000" y="1512000"/>
                </a:lnTo>
                <a:lnTo>
                  <a:pt x="0" y="1512000"/>
                </a:lnTo>
                <a:close/>
              </a:path>
            </a:pathLst>
          </a:custGeom>
          <a:solidFill>
            <a:schemeClr val="tx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お客様にてメンテナンス・アップデートを実施いただく</a:t>
            </a:r>
            <a:endParaRPr kumimoji="1" lang="en-US" sz="1667" b="1"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6" name="Rectangle 46"/>
          <p:cNvSpPr/>
          <p:nvPr/>
        </p:nvSpPr>
        <p:spPr>
          <a:xfrm>
            <a:off x="9936000" y="3459685"/>
            <a:ext cx="1824000" cy="278400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定期的なダウンタイムなし</a:t>
            </a:r>
            <a:endParaRPr kumimoji="1" 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7" name="Freeform 50"/>
          <p:cNvSpPr/>
          <p:nvPr/>
        </p:nvSpPr>
        <p:spPr>
          <a:xfrm>
            <a:off x="5904000" y="3939685"/>
            <a:ext cx="3936000" cy="2304000"/>
          </a:xfrm>
          <a:custGeom>
            <a:avLst/>
            <a:gdLst>
              <a:gd name="connsiteX0" fmla="*/ 1440000 w 2952000"/>
              <a:gd name="connsiteY0" fmla="*/ 0 h 1728000"/>
              <a:gd name="connsiteX1" fmla="*/ 2952000 w 2952000"/>
              <a:gd name="connsiteY1" fmla="*/ 0 h 1728000"/>
              <a:gd name="connsiteX2" fmla="*/ 2952000 w 2952000"/>
              <a:gd name="connsiteY2" fmla="*/ 1728000 h 1728000"/>
              <a:gd name="connsiteX3" fmla="*/ 1440000 w 2952000"/>
              <a:gd name="connsiteY3" fmla="*/ 1728000 h 1728000"/>
              <a:gd name="connsiteX4" fmla="*/ 0 w 2952000"/>
              <a:gd name="connsiteY4" fmla="*/ 1728000 h 1728000"/>
              <a:gd name="connsiteX5" fmla="*/ 0 w 2952000"/>
              <a:gd name="connsiteY5" fmla="*/ 288000 h 1728000"/>
              <a:gd name="connsiteX6" fmla="*/ 1440000 w 2952000"/>
              <a:gd name="connsiteY6" fmla="*/ 288000 h 17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2000" h="1728000">
                <a:moveTo>
                  <a:pt x="1440000" y="0"/>
                </a:moveTo>
                <a:lnTo>
                  <a:pt x="2952000" y="0"/>
                </a:lnTo>
                <a:lnTo>
                  <a:pt x="2952000" y="1728000"/>
                </a:lnTo>
                <a:lnTo>
                  <a:pt x="1440000" y="1728000"/>
                </a:lnTo>
                <a:lnTo>
                  <a:pt x="0" y="1728000"/>
                </a:lnTo>
                <a:lnTo>
                  <a:pt x="0" y="288000"/>
                </a:lnTo>
                <a:lnTo>
                  <a:pt x="1440000" y="288000"/>
                </a:lnTo>
                <a:close/>
              </a:path>
            </a:pathLst>
          </a:cu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にて管理。お客様は影響確認、停止起動対応</a:t>
            </a:r>
            <a:endParaRPr kumimoji="1" 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 name="正方形/長方形 7">
            <a:extLst>
              <a:ext uri="{FF2B5EF4-FFF2-40B4-BE49-F238E27FC236}">
                <a16:creationId xmlns:a16="http://schemas.microsoft.com/office/drawing/2014/main" id="{8294CF15-0BA8-4A52-A0A3-59CBDB5B6FAB}"/>
              </a:ext>
            </a:extLst>
          </p:cNvPr>
          <p:cNvSpPr/>
          <p:nvPr/>
        </p:nvSpPr>
        <p:spPr>
          <a:xfrm>
            <a:off x="5447777" y="1173646"/>
            <a:ext cx="655118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各サービスの責任共有モデルのイメージ</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9" name="直線コネクタ 8">
            <a:extLst>
              <a:ext uri="{FF2B5EF4-FFF2-40B4-BE49-F238E27FC236}">
                <a16:creationId xmlns:a16="http://schemas.microsoft.com/office/drawing/2014/main" id="{7E4E766C-65FB-4FDC-B8B0-308F0EC880E7}"/>
              </a:ext>
            </a:extLst>
          </p:cNvPr>
          <p:cNvCxnSpPr>
            <a:cxnSpLocks/>
          </p:cNvCxnSpPr>
          <p:nvPr/>
        </p:nvCxnSpPr>
        <p:spPr>
          <a:xfrm>
            <a:off x="5447324" y="1813509"/>
            <a:ext cx="6553948"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 name="Rectangle 3"/>
          <p:cNvSpPr/>
          <p:nvPr/>
        </p:nvSpPr>
        <p:spPr>
          <a:xfrm>
            <a:off x="6000000" y="499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物理ネットワーク</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1" name="Rectangle 11"/>
          <p:cNvSpPr/>
          <p:nvPr/>
        </p:nvSpPr>
        <p:spPr>
          <a:xfrm>
            <a:off x="6000000" y="451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ハードウェア</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2" name="Rectangle 15"/>
          <p:cNvSpPr/>
          <p:nvPr/>
        </p:nvSpPr>
        <p:spPr>
          <a:xfrm>
            <a:off x="6000000" y="365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OS</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3" name="Rectangle 16"/>
          <p:cNvSpPr/>
          <p:nvPr/>
        </p:nvSpPr>
        <p:spPr>
          <a:xfrm>
            <a:off x="6000000" y="317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ミドルウェア・</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DB</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4" name="Rectangle 17"/>
          <p:cNvSpPr/>
          <p:nvPr/>
        </p:nvSpPr>
        <p:spPr>
          <a:xfrm>
            <a:off x="6000000" y="269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アプリ</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データ</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5" name="Rectangle 18"/>
          <p:cNvSpPr/>
          <p:nvPr/>
        </p:nvSpPr>
        <p:spPr>
          <a:xfrm>
            <a:off x="8016000" y="499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物理ネットワーク</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6" name="Rectangle 19"/>
          <p:cNvSpPr/>
          <p:nvPr/>
        </p:nvSpPr>
        <p:spPr>
          <a:xfrm>
            <a:off x="8016000" y="451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ハードウェア</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7" name="Rectangle 20"/>
          <p:cNvSpPr/>
          <p:nvPr/>
        </p:nvSpPr>
        <p:spPr>
          <a:xfrm>
            <a:off x="8016000" y="403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OS</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8" name="Rectangle 21"/>
          <p:cNvSpPr/>
          <p:nvPr/>
        </p:nvSpPr>
        <p:spPr>
          <a:xfrm>
            <a:off x="8016000" y="317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ミドルウェア・</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DB</a:t>
            </a: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875"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19" name="Rectangle 22"/>
          <p:cNvSpPr/>
          <p:nvPr/>
        </p:nvSpPr>
        <p:spPr>
          <a:xfrm>
            <a:off x="8016000" y="269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アプリ</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データ</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20" name="Rectangle 23"/>
          <p:cNvSpPr/>
          <p:nvPr/>
        </p:nvSpPr>
        <p:spPr>
          <a:xfrm>
            <a:off x="10032000" y="499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物理ネットワーク</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1" name="Rectangle 24"/>
          <p:cNvSpPr/>
          <p:nvPr/>
        </p:nvSpPr>
        <p:spPr>
          <a:xfrm>
            <a:off x="10032000" y="451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ハードウェア</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2" name="Rectangle 25"/>
          <p:cNvSpPr/>
          <p:nvPr/>
        </p:nvSpPr>
        <p:spPr>
          <a:xfrm>
            <a:off x="10032000" y="403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OS</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3" name="Rectangle 26"/>
          <p:cNvSpPr/>
          <p:nvPr/>
        </p:nvSpPr>
        <p:spPr>
          <a:xfrm>
            <a:off x="10032000" y="3555685"/>
            <a:ext cx="1632000" cy="480000"/>
          </a:xfrm>
          <a:prstGeom prst="rect">
            <a:avLst/>
          </a:prstGeom>
          <a:solidFill>
            <a:srgbClr val="FFC000"/>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ミドルウェア・</a:t>
            </a:r>
            <a:r>
              <a:rPr kumimoji="1" lang="en-US" altLang="ja-JP"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DB</a:t>
            </a:r>
            <a:endParaRPr kumimoji="1" lang="en-US" sz="15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4" name="Rectangle 27"/>
          <p:cNvSpPr/>
          <p:nvPr/>
        </p:nvSpPr>
        <p:spPr>
          <a:xfrm>
            <a:off x="10032000" y="2691685"/>
            <a:ext cx="1632000" cy="480000"/>
          </a:xfrm>
          <a:prstGeom prst="rect">
            <a:avLst/>
          </a:prstGeom>
          <a:solidFill>
            <a:schemeClr val="tx1">
              <a:lumMod val="5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アプリ</a:t>
            </a:r>
            <a:r>
              <a:rPr kumimoji="1" lang="en-US" altLang="ja-JP"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データ</a:t>
            </a:r>
            <a:endParaRPr kumimoji="1" lang="en-US" sz="15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25" name="Rectangle 28"/>
          <p:cNvSpPr/>
          <p:nvPr/>
        </p:nvSpPr>
        <p:spPr>
          <a:xfrm>
            <a:off x="6000000" y="1797000"/>
            <a:ext cx="1632000" cy="480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EC2</a:t>
            </a:r>
            <a:endParaRPr kumimoji="1" 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6" name="Rectangle 29"/>
          <p:cNvSpPr/>
          <p:nvPr/>
        </p:nvSpPr>
        <p:spPr>
          <a:xfrm>
            <a:off x="8016000" y="1797000"/>
            <a:ext cx="1632000" cy="480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RDS</a:t>
            </a:r>
            <a:endParaRPr kumimoji="1" 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7" name="Rectangle 30"/>
          <p:cNvSpPr/>
          <p:nvPr/>
        </p:nvSpPr>
        <p:spPr>
          <a:xfrm>
            <a:off x="10028273" y="1797000"/>
            <a:ext cx="1632000" cy="480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Lambda</a:t>
            </a:r>
            <a:r>
              <a:rPr kumimoji="1" lang="ja-JP" alt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など</a:t>
            </a:r>
            <a:endParaRPr kumimoji="1" lang="en-US" sz="2000" b="1"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28" name="正方形/長方形 2">
            <a:extLst>
              <a:ext uri="{FF2B5EF4-FFF2-40B4-BE49-F238E27FC236}">
                <a16:creationId xmlns:a16="http://schemas.microsoft.com/office/drawing/2014/main" id="{F44CCA2E-4A52-422F-B0FD-53F37D9E6E4E}"/>
              </a:ext>
            </a:extLst>
          </p:cNvPr>
          <p:cNvSpPr/>
          <p:nvPr/>
        </p:nvSpPr>
        <p:spPr>
          <a:xfrm>
            <a:off x="442699" y="1173646"/>
            <a:ext cx="4789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維持管理の責任</a:t>
            </a:r>
          </a:p>
        </p:txBody>
      </p:sp>
      <p:sp>
        <p:nvSpPr>
          <p:cNvPr id="29" name="正方形/長方形 13">
            <a:extLst>
              <a:ext uri="{FF2B5EF4-FFF2-40B4-BE49-F238E27FC236}">
                <a16:creationId xmlns:a16="http://schemas.microsoft.com/office/drawing/2014/main" id="{8798DF54-7C11-46E2-93A2-8B66511D5480}"/>
              </a:ext>
            </a:extLst>
          </p:cNvPr>
          <p:cNvSpPr/>
          <p:nvPr/>
        </p:nvSpPr>
        <p:spPr>
          <a:xfrm>
            <a:off x="442698" y="1892758"/>
            <a:ext cx="4789302" cy="317451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責任共有モデルの分界は、利用する</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サービスによって異なる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ここでは主要なメンテナンス・パッチ適応対応である以下について説明する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359819" marR="0" lvl="1" indent="0" algn="l"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①</a:t>
            </a: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メンテナンス対応</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359819" marR="0" lvl="1" indent="0" algn="l"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②</a:t>
            </a: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パッチ更新対応</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38163" marR="0" lvl="0" indent="-538163" algn="l" defTabSz="914363" rtl="0" eaLnBrk="1" fontAlgn="auto" latinLnBrk="0" hangingPunct="1">
              <a:lnSpc>
                <a:spcPct val="100000"/>
              </a:lnSpc>
              <a:spcBef>
                <a:spcPts val="800"/>
              </a:spcBef>
              <a:spcAft>
                <a:spcPts val="0"/>
              </a:spcAft>
              <a:buClrTx/>
              <a:buSzTx/>
              <a:buFontTx/>
              <a:buNone/>
              <a:tabLst/>
              <a:defRPr/>
            </a:pP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注意：</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実際</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はサービスごとにメンテナンス有無を確認ください。また、緊急メンテやサービスの更新等による対応が発生する可能性があります。</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0" name="Oval 57"/>
          <p:cNvSpPr/>
          <p:nvPr/>
        </p:nvSpPr>
        <p:spPr>
          <a:xfrm>
            <a:off x="5621154" y="5859685"/>
            <a:ext cx="384000" cy="384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１</a:t>
            </a:r>
            <a:endParaRPr kumimoji="1" lang="en-US"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31" name="Oval 58"/>
          <p:cNvSpPr/>
          <p:nvPr/>
        </p:nvSpPr>
        <p:spPr>
          <a:xfrm>
            <a:off x="5722308" y="3565805"/>
            <a:ext cx="384000" cy="384000"/>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2</a:t>
            </a:r>
            <a:endParaRPr kumimoji="1" lang="en-US" sz="1667"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p:txBody>
      </p:sp>
      <p:sp>
        <p:nvSpPr>
          <p:cNvPr id="2" name="テキスト ボックス 1"/>
          <p:cNvSpPr txBox="1"/>
          <p:nvPr/>
        </p:nvSpPr>
        <p:spPr>
          <a:xfrm>
            <a:off x="5447324" y="6378992"/>
            <a:ext cx="4833238" cy="451534"/>
          </a:xfrm>
          <a:prstGeom prst="rect">
            <a:avLst/>
          </a:prstGeom>
          <a:noFill/>
        </p:spPr>
        <p:txBody>
          <a:bodyPr wrap="square" rtlCol="0">
            <a:spAutoFit/>
          </a:bodyPr>
          <a:lstStyle/>
          <a:p>
            <a:pPr marL="182563" marR="0" lvl="0" indent="-182563"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RDS</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の場合、</a:t>
            </a: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DB(RDS</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a:t>
            </a: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への</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パッチ適用自体は</a:t>
            </a: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にて</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実施。お客様にてメンテナンスウィンドウの設定・管理</a:t>
            </a:r>
            <a:r>
              <a:rPr kumimoji="1" lang="ja-JP" altLang="en-US" sz="11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を行う。</a:t>
            </a:r>
            <a:endParaRPr kumimoji="1" lang="ja-JP" altLang="en-US" sz="3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 name="タイトル 2">
            <a:extLst>
              <a:ext uri="{FF2B5EF4-FFF2-40B4-BE49-F238E27FC236}">
                <a16:creationId xmlns:a16="http://schemas.microsoft.com/office/drawing/2014/main" id="{AD90A8B5-8913-6048-9B26-AE8266ADEDB0}"/>
              </a:ext>
            </a:extLst>
          </p:cNvPr>
          <p:cNvSpPr>
            <a:spLocks noGrp="1"/>
          </p:cNvSpPr>
          <p:nvPr>
            <p:ph type="title"/>
          </p:nvPr>
        </p:nvSpPr>
        <p:spPr/>
        <p:txBody>
          <a:bodyPr/>
          <a:lstStyle/>
          <a:p>
            <a:r>
              <a:rPr lang="ja-JP" altLang="en-US" sz="2800" b="0"/>
              <a:t>参考：メンテナンス・パッチ適用の役割分担</a:t>
            </a:r>
          </a:p>
        </p:txBody>
      </p:sp>
      <p:sp>
        <p:nvSpPr>
          <p:cNvPr id="4" name="テキスト ボックス 3">
            <a:extLst>
              <a:ext uri="{FF2B5EF4-FFF2-40B4-BE49-F238E27FC236}">
                <a16:creationId xmlns:a16="http://schemas.microsoft.com/office/drawing/2014/main" id="{F804B2C8-D7C6-348E-2D85-EF339532855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6493098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4175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EC2</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インスタンス</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(Linux</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Windows)</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ECR</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リポジトリコンテナイメージ、</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関数・</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レイヤーの脆弱性をスキャンし検出結果</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(Finding)</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の評価、管理を行う</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パッケージの脆弱性</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ネットワーク到達性</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Inspector</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を有効化すると存在する</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EC2</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ECR</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に対するスキャンが開始される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以下の要素を提供する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システム設定や振る舞いの分析エンジン</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対象となるすべてのリソースを自動検出し継続的なスキャン</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検出結果の抑制ルール</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修復ガイダンスが含まれた詳細レポート</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コンテキストを踏まえリスクスコアを算出し検出結果の優先順位付け</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20"/>
            <a:ext cx="478080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ソフトウェア脆弱性や</a:t>
            </a:r>
            <a:endPar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意図しないネットワーク露出を検知する脆弱性管理サービス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Inspector</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10" name="Graphic 21">
            <a:extLst>
              <a:ext uri="{FF2B5EF4-FFF2-40B4-BE49-F238E27FC236}">
                <a16:creationId xmlns:a16="http://schemas.microsoft.com/office/drawing/2014/main" id="{C894A0C6-A23B-E449-819D-045B43EE392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15600"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a:t>
            </a:r>
            <a:r>
              <a:rPr lang="ja-JP" altLang="en-US" sz="2800" b="0"/>
              <a:t> </a:t>
            </a:r>
            <a:r>
              <a:rPr lang="en-US" altLang="ja-JP" sz="2800" b="0" dirty="0"/>
              <a:t>Inspector </a:t>
            </a:r>
            <a:r>
              <a:rPr lang="ja-JP" altLang="en-US" sz="2800" b="0"/>
              <a:t>概要</a:t>
            </a:r>
          </a:p>
        </p:txBody>
      </p:sp>
      <p:sp>
        <p:nvSpPr>
          <p:cNvPr id="3" name="テキスト ボックス 2">
            <a:extLst>
              <a:ext uri="{FF2B5EF4-FFF2-40B4-BE49-F238E27FC236}">
                <a16:creationId xmlns:a16="http://schemas.microsoft.com/office/drawing/2014/main" id="{5BDD5EF9-4D44-ABD3-6649-3D3B07F33CA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463026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8"/>
          <p:cNvSpPr/>
          <p:nvPr/>
        </p:nvSpPr>
        <p:spPr>
          <a:xfrm>
            <a:off x="322878" y="3739600"/>
            <a:ext cx="2404017" cy="1448263"/>
          </a:xfrm>
          <a:prstGeom prst="rect">
            <a:avLst/>
          </a:prstGeom>
          <a:solidFill>
            <a:schemeClr val="tx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sng"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ネットワーク到達性</a:t>
            </a:r>
            <a:endParaRPr kumimoji="0" lang="en-US" altLang="ja-JP" sz="1667" b="1" i="0" u="sng"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EC2</a:t>
            </a:r>
            <a:r>
              <a:rPr kumimoji="0" lang="ja-JP" altLang="en-US" sz="1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のみ</a:t>
            </a:r>
            <a:endParaRPr kumimoji="0" lang="en-US"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1" name="Rectangle 9"/>
          <p:cNvSpPr/>
          <p:nvPr/>
        </p:nvSpPr>
        <p:spPr>
          <a:xfrm>
            <a:off x="322878" y="976778"/>
            <a:ext cx="2404017" cy="2722343"/>
          </a:xfrm>
          <a:prstGeom prst="rect">
            <a:avLst/>
          </a:prstGeom>
          <a:solidFill>
            <a:schemeClr val="tx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sng"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パッケージの脆弱性</a:t>
            </a:r>
            <a:endParaRPr kumimoji="0" lang="en-US" altLang="ja-JP" sz="1667" b="1" i="0" u="sng"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EC2</a:t>
            </a: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ECR</a:t>
            </a:r>
            <a:r>
              <a:rPr kumimoji="0" lang="ja-JP" altLang="en-US" sz="1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コンテナイメージ</a:t>
            </a:r>
            <a:endPar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Lambda</a:t>
            </a:r>
            <a:r>
              <a:rPr kumimoji="0" lang="ja-JP" altLang="en-US" sz="1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関数・レイヤー</a:t>
            </a:r>
            <a:endParaRPr kumimoji="0" lang="en-US" sz="1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3" name="Rectangle 11"/>
          <p:cNvSpPr/>
          <p:nvPr/>
        </p:nvSpPr>
        <p:spPr>
          <a:xfrm>
            <a:off x="2790157" y="974200"/>
            <a:ext cx="8763887" cy="2725103"/>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30000" rIns="121920" bIns="3000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zh-TW" altLang="en-US"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ソフトウェアの</a:t>
            </a:r>
            <a:r>
              <a:rPr kumimoji="0" lang="en-US" altLang="zh-TW"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CVE</a:t>
            </a:r>
            <a:r>
              <a:rPr kumimoji="0" lang="zh-TW" altLang="en-US"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曝露をチェック</a:t>
            </a:r>
            <a:endParaRPr kumimoji="0" lang="en-US" altLang="zh-TW"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8115" marR="0" lvl="0" indent="-23811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環境内のソフトウェアパッケージをスキャンして検出した脆弱性に該当する</a:t>
            </a:r>
            <a:r>
              <a:rPr kumimoji="0" lang="en-US" altLang="zh-TW"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CVE(Common Vulnerabilities and Exposures)</a:t>
            </a:r>
            <a:r>
              <a:rPr kumimoji="0" lang="zh-TW"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を示す。</a:t>
            </a:r>
            <a:br>
              <a:rPr kumimoji="0" lang="en-US" altLang="zh-TW"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endParaRPr kumimoji="0" lang="en-US" altLang="ja-JP" sz="1167"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1" i="0" u="sng"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スキャンのタイミング</a:t>
            </a:r>
            <a:r>
              <a:rPr kumimoji="0" lang="en-US" altLang="ja-JP" sz="1167"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p>
        </p:txBody>
      </p:sp>
      <p:sp>
        <p:nvSpPr>
          <p:cNvPr id="15" name="Rectangle 13"/>
          <p:cNvSpPr/>
          <p:nvPr/>
        </p:nvSpPr>
        <p:spPr>
          <a:xfrm>
            <a:off x="2790157" y="3739600"/>
            <a:ext cx="8763887" cy="1448263"/>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30000" rIns="121920" bIns="3000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の外から到達可能なポートをチェック</a:t>
            </a: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インターネットゲートウェイ、</a:t>
            </a:r>
            <a:r>
              <a:rPr kumimoji="0" lang="en-US" sz="1333"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VPCピアリング</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VPN</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a:t>
            </a: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 </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外から到達可能な</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インスタンスの</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TCP/UDP </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ポートをチェックする</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(※Transit Gateway</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未サポート</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。検出結果では、管理が誤っているセキュリティグループ、</a:t>
            </a:r>
            <a:r>
              <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N</a:t>
            </a: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ACL、IGW</a:t>
            </a:r>
            <a:r>
              <a:rPr kumimoji="0"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など過度に許容されたネットワーク設定や、潜在的に悪意のあるアクセスを許可する可能性のあるネットワーク設定について説明する</a:t>
            </a:r>
            <a:endParaRPr kumimoji="0"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167"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スキャンのタイミング</a:t>
            </a:r>
            <a:r>
              <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：24時間に一回実行</a:t>
            </a:r>
          </a:p>
        </p:txBody>
      </p:sp>
      <p:sp>
        <p:nvSpPr>
          <p:cNvPr id="2" name="タイトル 1">
            <a:extLst>
              <a:ext uri="{FF2B5EF4-FFF2-40B4-BE49-F238E27FC236}">
                <a16:creationId xmlns:a16="http://schemas.microsoft.com/office/drawing/2014/main" id="{C1A3B2F1-5683-1840-8648-561FEA68BD02}"/>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Inspector</a:t>
            </a:r>
            <a:r>
              <a:rPr lang="ja-JP" altLang="en-US" sz="2800" b="0"/>
              <a:t>によるスキャン</a:t>
            </a:r>
          </a:p>
        </p:txBody>
      </p:sp>
      <p:sp>
        <p:nvSpPr>
          <p:cNvPr id="21" name="Rectangle 11">
            <a:extLst>
              <a:ext uri="{FF2B5EF4-FFF2-40B4-BE49-F238E27FC236}">
                <a16:creationId xmlns:a16="http://schemas.microsoft.com/office/drawing/2014/main" id="{7EF7086F-340F-084E-AC9A-FB98041043AF}"/>
              </a:ext>
            </a:extLst>
          </p:cNvPr>
          <p:cNvSpPr/>
          <p:nvPr/>
        </p:nvSpPr>
        <p:spPr>
          <a:xfrm>
            <a:off x="322879" y="5172634"/>
            <a:ext cx="11807098" cy="16158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1" i="0" u="sng"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検出結果のステータス</a:t>
            </a:r>
            <a:endParaRPr kumimoji="0" lang="en-US" altLang="ja-JP" sz="1500" b="1"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Inspector</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は発見した脆弱性とネットワーク露出を自動的に追跡・保存する</a:t>
            </a:r>
            <a:endPar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ステータスは</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active, suppressed, closed</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3</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種類</a:t>
            </a:r>
            <a:endPar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環境内を継続的にスキャンしてアクティブな検出結果を監視する。脆弱性への対応が完了すると、</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Inspector</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は自動的に検出結果のステータスを</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closed</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に変更</a:t>
            </a:r>
          </a:p>
        </p:txBody>
      </p:sp>
      <p:graphicFrame>
        <p:nvGraphicFramePr>
          <p:cNvPr id="6" name="表 6">
            <a:extLst>
              <a:ext uri="{FF2B5EF4-FFF2-40B4-BE49-F238E27FC236}">
                <a16:creationId xmlns:a16="http://schemas.microsoft.com/office/drawing/2014/main" id="{420F5EDE-B3F9-8447-92A5-8573CA631975}"/>
              </a:ext>
            </a:extLst>
          </p:cNvPr>
          <p:cNvGraphicFramePr>
            <a:graphicFrameLocks noGrp="1"/>
          </p:cNvGraphicFramePr>
          <p:nvPr/>
        </p:nvGraphicFramePr>
        <p:xfrm>
          <a:off x="2889001" y="2060305"/>
          <a:ext cx="8488082" cy="1524000"/>
        </p:xfrm>
        <a:graphic>
          <a:graphicData uri="http://schemas.openxmlformats.org/drawingml/2006/table">
            <a:tbl>
              <a:tblPr firstRow="1" bandRow="1">
                <a:tableStyleId>{F5AB1C69-6EDB-4FF4-983F-18BD219EF322}</a:tableStyleId>
              </a:tblPr>
              <a:tblGrid>
                <a:gridCol w="2815416">
                  <a:extLst>
                    <a:ext uri="{9D8B030D-6E8A-4147-A177-3AD203B41FA5}">
                      <a16:colId xmlns:a16="http://schemas.microsoft.com/office/drawing/2014/main" val="2828859832"/>
                    </a:ext>
                  </a:extLst>
                </a:gridCol>
                <a:gridCol w="2963333">
                  <a:extLst>
                    <a:ext uri="{9D8B030D-6E8A-4147-A177-3AD203B41FA5}">
                      <a16:colId xmlns:a16="http://schemas.microsoft.com/office/drawing/2014/main" val="1413512936"/>
                    </a:ext>
                  </a:extLst>
                </a:gridCol>
                <a:gridCol w="2709333">
                  <a:extLst>
                    <a:ext uri="{9D8B030D-6E8A-4147-A177-3AD203B41FA5}">
                      <a16:colId xmlns:a16="http://schemas.microsoft.com/office/drawing/2014/main" val="1815358229"/>
                    </a:ext>
                  </a:extLst>
                </a:gridCol>
              </a:tblGrid>
              <a:tr h="228600">
                <a:tc>
                  <a:txBody>
                    <a:bodyPr/>
                    <a:lstStyle/>
                    <a:p>
                      <a:r>
                        <a:rPr kumimoji="1" lang="en-US" altLang="ja-JP" sz="1000" dirty="0">
                          <a:latin typeface="Meiryo" panose="020B0604030504040204" pitchFamily="34" charset="-128"/>
                          <a:ea typeface="Meiryo" panose="020B0604030504040204" pitchFamily="34" charset="-128"/>
                        </a:rPr>
                        <a:t>EC2</a:t>
                      </a:r>
                      <a:endParaRPr kumimoji="1" lang="ja-JP" altLang="en-US" sz="1000">
                        <a:latin typeface="Meiryo" panose="020B0604030504040204" pitchFamily="34" charset="-128"/>
                        <a:ea typeface="Meiryo" panose="020B0604030504040204" pitchFamily="34" charset="-128"/>
                      </a:endParaRPr>
                    </a:p>
                  </a:txBody>
                  <a:tcPr marL="76200" marR="76200" marT="38100" marB="38100"/>
                </a:tc>
                <a:tc>
                  <a:txBody>
                    <a:bodyPr/>
                    <a:lstStyle/>
                    <a:p>
                      <a:r>
                        <a:rPr kumimoji="1" lang="en-US" altLang="ja-JP" sz="1000" dirty="0">
                          <a:latin typeface="Meiryo" panose="020B0604030504040204" pitchFamily="34" charset="-128"/>
                          <a:ea typeface="Meiryo" panose="020B0604030504040204" pitchFamily="34" charset="-128"/>
                        </a:rPr>
                        <a:t>ECR</a:t>
                      </a:r>
                      <a:endParaRPr kumimoji="1" lang="ja-JP" altLang="en-US" sz="1000">
                        <a:latin typeface="Meiryo" panose="020B0604030504040204" pitchFamily="34" charset="-128"/>
                        <a:ea typeface="Meiryo" panose="020B0604030504040204" pitchFamily="34" charset="-128"/>
                      </a:endParaRPr>
                    </a:p>
                  </a:txBody>
                  <a:tcPr marL="76200" marR="76200" marT="38100" marB="38100"/>
                </a:tc>
                <a:tc>
                  <a:txBody>
                    <a:bodyPr/>
                    <a:lstStyle/>
                    <a:p>
                      <a:r>
                        <a:rPr kumimoji="1" lang="en-US" altLang="ja-JP" sz="1000" dirty="0">
                          <a:latin typeface="Meiryo" panose="020B0604030504040204" pitchFamily="34" charset="-128"/>
                          <a:ea typeface="Meiryo" panose="020B0604030504040204" pitchFamily="34" charset="-128"/>
                        </a:rPr>
                        <a:t>Lambda</a:t>
                      </a:r>
                      <a:endParaRPr kumimoji="1" lang="ja-JP" altLang="en-US" sz="1000">
                        <a:latin typeface="Meiryo" panose="020B0604030504040204" pitchFamily="34" charset="-128"/>
                        <a:ea typeface="Meiryo" panose="020B0604030504040204" pitchFamily="34" charset="-128"/>
                      </a:endParaRPr>
                    </a:p>
                  </a:txBody>
                  <a:tcPr marL="76200" marR="76200" marT="38100" marB="38100"/>
                </a:tc>
                <a:extLst>
                  <a:ext uri="{0D108BD9-81ED-4DB2-BD59-A6C34878D82A}">
                    <a16:rowId xmlns:a16="http://schemas.microsoft.com/office/drawing/2014/main" val="3479938085"/>
                  </a:ext>
                </a:extLst>
              </a:tr>
              <a:tr h="1295400">
                <a:tc>
                  <a:txBody>
                    <a:bodyPr/>
                    <a:lstStyle/>
                    <a:p>
                      <a:pPr marL="222250" indent="-131763">
                        <a:buFont typeface="Arial" panose="020B0604020202020204" pitchFamily="34" charset="0"/>
                        <a:buChar char="•"/>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がインスタンスを検出する時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ja-JP" altLang="en-US" sz="1000">
                          <a:solidFill>
                            <a:schemeClr val="tx1">
                              <a:lumMod val="75000"/>
                            </a:schemeClr>
                          </a:solidFill>
                          <a:latin typeface="Meiryo" panose="020B0604030504040204" pitchFamily="34" charset="-128"/>
                          <a:ea typeface="Meiryo" panose="020B0604030504040204" pitchFamily="34" charset="-128"/>
                        </a:rPr>
                        <a:t>新しいインスタンスを開始した時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ja-JP" altLang="en-US" sz="1000">
                          <a:solidFill>
                            <a:schemeClr val="tx1">
                              <a:lumMod val="75000"/>
                            </a:schemeClr>
                          </a:solidFill>
                          <a:latin typeface="Meiryo" panose="020B0604030504040204" pitchFamily="34" charset="-128"/>
                          <a:ea typeface="Meiryo" panose="020B0604030504040204" pitchFamily="34" charset="-128"/>
                        </a:rPr>
                        <a:t>既存のインスタンスに新しいソフトウェアをインストールする時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がデータベースに新しい脆弱性 </a:t>
                      </a:r>
                      <a:r>
                        <a:rPr lang="en-US" altLang="ja-JP" sz="1000" dirty="0">
                          <a:solidFill>
                            <a:schemeClr val="tx1">
                              <a:lumMod val="75000"/>
                            </a:schemeClr>
                          </a:solidFill>
                          <a:latin typeface="Meiryo" panose="020B0604030504040204" pitchFamily="34" charset="-128"/>
                          <a:ea typeface="Meiryo" panose="020B0604030504040204" pitchFamily="34" charset="-128"/>
                        </a:rPr>
                        <a:t>(CVE) </a:t>
                      </a:r>
                      <a:r>
                        <a:rPr lang="ja-JP" altLang="en-US" sz="1000">
                          <a:solidFill>
                            <a:schemeClr val="tx1">
                              <a:lumMod val="75000"/>
                            </a:schemeClr>
                          </a:solidFill>
                          <a:latin typeface="Meiryo" panose="020B0604030504040204" pitchFamily="34" charset="-128"/>
                          <a:ea typeface="Meiryo" panose="020B0604030504040204" pitchFamily="34" charset="-128"/>
                        </a:rPr>
                        <a:t>を追加した時</a:t>
                      </a:r>
                    </a:p>
                  </a:txBody>
                  <a:tcPr marL="76200" marR="76200" marT="38100" marB="38100"/>
                </a:tc>
                <a:tc>
                  <a:txBody>
                    <a:bodyPr/>
                    <a:lstStyle/>
                    <a:p>
                      <a:pPr marL="222250" indent="-161925">
                        <a:buFont typeface="Arial" panose="020B0604020202020204" pitchFamily="34" charset="0"/>
                        <a:buChar char="•"/>
                        <a:tabLst/>
                      </a:pPr>
                      <a:r>
                        <a:rPr lang="ja-JP" altLang="en-US" sz="1000" kern="1200">
                          <a:solidFill>
                            <a:schemeClr val="tx1">
                              <a:lumMod val="75000"/>
                            </a:schemeClr>
                          </a:solidFill>
                          <a:latin typeface="Meiryo" panose="020B0604030504040204" pitchFamily="34" charset="-128"/>
                          <a:ea typeface="Meiryo" panose="020B0604030504040204" pitchFamily="34" charset="-128"/>
                          <a:cs typeface="+mn-cs"/>
                        </a:rPr>
                        <a:t>リポジトリレベルでいずれかを選択</a:t>
                      </a:r>
                      <a:endParaRPr lang="en-US" altLang="ja-JP" sz="1000" kern="1200" dirty="0">
                        <a:solidFill>
                          <a:schemeClr val="tx1">
                            <a:lumMod val="75000"/>
                          </a:schemeClr>
                        </a:solidFill>
                        <a:latin typeface="Meiryo" panose="020B0604030504040204" pitchFamily="34" charset="-128"/>
                        <a:ea typeface="Meiryo" panose="020B0604030504040204" pitchFamily="34" charset="-128"/>
                        <a:cs typeface="+mn-cs"/>
                      </a:endParaRPr>
                    </a:p>
                    <a:p>
                      <a:pPr marL="538163" marR="0" lvl="1" indent="-203200" algn="l" defTabSz="73152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000">
                          <a:latin typeface="Meiryo" panose="020B0604030504040204" pitchFamily="34" charset="-128"/>
                          <a:ea typeface="Meiryo" panose="020B0604030504040204" pitchFamily="34" charset="-128"/>
                        </a:rPr>
                        <a:t>オンプッシュスキャン：イメージをプッシュしたとき</a:t>
                      </a:r>
                      <a:endParaRPr kumimoji="1" lang="en-US" altLang="ja-JP" sz="1000" dirty="0">
                        <a:latin typeface="Meiryo" panose="020B0604030504040204" pitchFamily="34" charset="-128"/>
                        <a:ea typeface="Meiryo" panose="020B0604030504040204" pitchFamily="34" charset="-128"/>
                      </a:endParaRPr>
                    </a:p>
                    <a:p>
                      <a:pPr marL="538163" lvl="1" indent="-203200">
                        <a:buFont typeface="Arial" panose="020B0604020202020204" pitchFamily="34" charset="0"/>
                        <a:buChar char="•"/>
                        <a:tabLst/>
                      </a:pPr>
                      <a:r>
                        <a:rPr kumimoji="1" lang="ja-JP" altLang="en-US" sz="1000">
                          <a:latin typeface="Meiryo" panose="020B0604030504040204" pitchFamily="34" charset="-128"/>
                          <a:ea typeface="Meiryo" panose="020B0604030504040204" pitchFamily="34" charset="-128"/>
                        </a:rPr>
                        <a:t>継続スキャン</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オンプッシュスキャン</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自動連続再スキャン</a:t>
                      </a:r>
                      <a:endParaRPr kumimoji="1" lang="en-US" altLang="ja-JP" sz="10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endParaRPr kumimoji="1" lang="en-US" altLang="ja-JP" sz="1000" dirty="0">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がデータベースに新しい脆弱性 </a:t>
                      </a:r>
                      <a:r>
                        <a:rPr lang="en-US" altLang="ja-JP" sz="1000" dirty="0">
                          <a:solidFill>
                            <a:schemeClr val="tx1">
                              <a:lumMod val="75000"/>
                            </a:schemeClr>
                          </a:solidFill>
                          <a:latin typeface="Meiryo" panose="020B0604030504040204" pitchFamily="34" charset="-128"/>
                          <a:ea typeface="Meiryo" panose="020B0604030504040204" pitchFamily="34" charset="-128"/>
                        </a:rPr>
                        <a:t>(CVE) </a:t>
                      </a:r>
                      <a:r>
                        <a:rPr lang="ja-JP" altLang="en-US" sz="1000">
                          <a:solidFill>
                            <a:schemeClr val="tx1">
                              <a:lumMod val="75000"/>
                            </a:schemeClr>
                          </a:solidFill>
                          <a:latin typeface="Meiryo" panose="020B0604030504040204" pitchFamily="34" charset="-128"/>
                          <a:ea typeface="Meiryo" panose="020B0604030504040204" pitchFamily="34" charset="-128"/>
                        </a:rPr>
                        <a:t>を追加した時</a:t>
                      </a:r>
                    </a:p>
                  </a:txBody>
                  <a:tcPr marL="76200" marR="76200" marT="38100" marB="38100"/>
                </a:tc>
                <a:tc>
                  <a:txBody>
                    <a:bodyPr/>
                    <a:lstStyle/>
                    <a:p>
                      <a:pPr marL="222250" indent="-131763">
                        <a:buFont typeface="Arial" panose="020B0604020202020204" pitchFamily="34" charset="0"/>
                        <a:buChar char="•"/>
                        <a:tabLst>
                          <a:tab pos="212725" algn="l"/>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a:t>
                      </a:r>
                      <a:r>
                        <a:rPr lang="en-US" altLang="ja-JP" sz="1000" dirty="0">
                          <a:solidFill>
                            <a:schemeClr val="tx1">
                              <a:lumMod val="75000"/>
                            </a:schemeClr>
                          </a:solidFill>
                          <a:latin typeface="Meiryo" panose="020B0604030504040204" pitchFamily="34" charset="-128"/>
                          <a:ea typeface="Meiryo" panose="020B0604030504040204" pitchFamily="34" charset="-128"/>
                        </a:rPr>
                        <a:t>Lambda</a:t>
                      </a:r>
                      <a:r>
                        <a:rPr lang="ja-JP" altLang="en-US" sz="1000">
                          <a:solidFill>
                            <a:schemeClr val="tx1">
                              <a:lumMod val="75000"/>
                            </a:schemeClr>
                          </a:solidFill>
                          <a:latin typeface="Meiryo" panose="020B0604030504040204" pitchFamily="34" charset="-128"/>
                          <a:ea typeface="Meiryo" panose="020B0604030504040204" pitchFamily="34" charset="-128"/>
                        </a:rPr>
                        <a:t>を検出する時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tab pos="212725" algn="l"/>
                        </a:tabLst>
                      </a:pPr>
                      <a:r>
                        <a:rPr lang="ja-JP" altLang="en-US" sz="1000">
                          <a:solidFill>
                            <a:schemeClr val="tx1">
                              <a:lumMod val="75000"/>
                            </a:schemeClr>
                          </a:solidFill>
                          <a:latin typeface="Meiryo" panose="020B0604030504040204" pitchFamily="34" charset="-128"/>
                          <a:ea typeface="Meiryo" panose="020B0604030504040204" pitchFamily="34" charset="-128"/>
                        </a:rPr>
                        <a:t>新しい</a:t>
                      </a:r>
                      <a:r>
                        <a:rPr lang="en-US" altLang="ja-JP" sz="1000" dirty="0">
                          <a:solidFill>
                            <a:schemeClr val="tx1">
                              <a:lumMod val="75000"/>
                            </a:schemeClr>
                          </a:solidFill>
                          <a:latin typeface="Meiryo" panose="020B0604030504040204" pitchFamily="34" charset="-128"/>
                          <a:ea typeface="Meiryo" panose="020B0604030504040204" pitchFamily="34" charset="-128"/>
                        </a:rPr>
                        <a:t>Lambda</a:t>
                      </a:r>
                      <a:r>
                        <a:rPr lang="ja-JP" altLang="en-US" sz="1000">
                          <a:solidFill>
                            <a:schemeClr val="tx1">
                              <a:lumMod val="75000"/>
                            </a:schemeClr>
                          </a:solidFill>
                          <a:latin typeface="Meiryo" panose="020B0604030504040204" pitchFamily="34" charset="-128"/>
                          <a:ea typeface="Meiryo" panose="020B0604030504040204" pitchFamily="34" charset="-128"/>
                        </a:rPr>
                        <a:t>をデプロイする時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tab pos="212725" algn="l"/>
                        </a:tabLst>
                      </a:pPr>
                      <a:r>
                        <a:rPr lang="ja-JP" altLang="en-US" sz="1000">
                          <a:solidFill>
                            <a:schemeClr val="tx1">
                              <a:lumMod val="75000"/>
                            </a:schemeClr>
                          </a:solidFill>
                          <a:latin typeface="Meiryo" panose="020B0604030504040204" pitchFamily="34" charset="-128"/>
                          <a:ea typeface="Meiryo" panose="020B0604030504040204" pitchFamily="34" charset="-128"/>
                        </a:rPr>
                        <a:t>既存の</a:t>
                      </a:r>
                      <a:r>
                        <a:rPr lang="en-US" altLang="ja-JP" sz="1000" dirty="0">
                          <a:solidFill>
                            <a:schemeClr val="tx1">
                              <a:lumMod val="75000"/>
                            </a:schemeClr>
                          </a:solidFill>
                          <a:latin typeface="Meiryo" panose="020B0604030504040204" pitchFamily="34" charset="-128"/>
                          <a:ea typeface="Meiryo" panose="020B0604030504040204" pitchFamily="34" charset="-128"/>
                        </a:rPr>
                        <a:t>Lambda</a:t>
                      </a:r>
                      <a:r>
                        <a:rPr lang="ja-JP" altLang="en-US" sz="1000">
                          <a:solidFill>
                            <a:schemeClr val="tx1">
                              <a:lumMod val="75000"/>
                            </a:schemeClr>
                          </a:solidFill>
                          <a:latin typeface="Meiryo" panose="020B0604030504040204" pitchFamily="34" charset="-128"/>
                          <a:ea typeface="Meiryo" panose="020B0604030504040204" pitchFamily="34" charset="-128"/>
                        </a:rPr>
                        <a:t>を更新する時</a:t>
                      </a:r>
                      <a:endParaRPr lang="en-US" altLang="ja-JP" sz="1000" dirty="0">
                        <a:solidFill>
                          <a:schemeClr val="tx1">
                            <a:lumMod val="75000"/>
                          </a:schemeClr>
                        </a:solidFill>
                        <a:latin typeface="Meiryo" panose="020B0604030504040204" pitchFamily="34" charset="-128"/>
                        <a:ea typeface="Meiryo" panose="020B0604030504040204" pitchFamily="34" charset="-128"/>
                      </a:endParaRPr>
                    </a:p>
                    <a:p>
                      <a:pPr marL="222250" indent="-131763">
                        <a:buFont typeface="Arial" panose="020B0604020202020204" pitchFamily="34" charset="0"/>
                        <a:buChar char="•"/>
                        <a:tabLst>
                          <a:tab pos="212725" algn="l"/>
                        </a:tabLst>
                      </a:pPr>
                      <a:r>
                        <a:rPr lang="en-US" altLang="ja-JP" sz="1000" dirty="0">
                          <a:solidFill>
                            <a:schemeClr val="tx1">
                              <a:lumMod val="75000"/>
                            </a:schemeClr>
                          </a:solidFill>
                          <a:latin typeface="Meiryo" panose="020B0604030504040204" pitchFamily="34" charset="-128"/>
                          <a:ea typeface="Meiryo" panose="020B0604030504040204" pitchFamily="34" charset="-128"/>
                        </a:rPr>
                        <a:t>Inspector</a:t>
                      </a:r>
                      <a:r>
                        <a:rPr lang="ja-JP" altLang="en-US" sz="1000">
                          <a:solidFill>
                            <a:schemeClr val="tx1">
                              <a:lumMod val="75000"/>
                            </a:schemeClr>
                          </a:solidFill>
                          <a:latin typeface="Meiryo" panose="020B0604030504040204" pitchFamily="34" charset="-128"/>
                          <a:ea typeface="Meiryo" panose="020B0604030504040204" pitchFamily="34" charset="-128"/>
                        </a:rPr>
                        <a:t>がデータベースに新しい脆弱性 </a:t>
                      </a:r>
                      <a:r>
                        <a:rPr lang="en-US" altLang="ja-JP" sz="1000" dirty="0">
                          <a:solidFill>
                            <a:schemeClr val="tx1">
                              <a:lumMod val="75000"/>
                            </a:schemeClr>
                          </a:solidFill>
                          <a:latin typeface="Meiryo" panose="020B0604030504040204" pitchFamily="34" charset="-128"/>
                          <a:ea typeface="Meiryo" panose="020B0604030504040204" pitchFamily="34" charset="-128"/>
                        </a:rPr>
                        <a:t>(CVE) </a:t>
                      </a:r>
                      <a:r>
                        <a:rPr lang="ja-JP" altLang="en-US" sz="1000">
                          <a:solidFill>
                            <a:schemeClr val="tx1">
                              <a:lumMod val="75000"/>
                            </a:schemeClr>
                          </a:solidFill>
                          <a:latin typeface="Meiryo" panose="020B0604030504040204" pitchFamily="34" charset="-128"/>
                          <a:ea typeface="Meiryo" panose="020B0604030504040204" pitchFamily="34" charset="-128"/>
                        </a:rPr>
                        <a:t>を追加した時</a:t>
                      </a:r>
                    </a:p>
                  </a:txBody>
                  <a:tcPr marL="76200" marR="76200" marT="38100" marB="38100"/>
                </a:tc>
                <a:extLst>
                  <a:ext uri="{0D108BD9-81ED-4DB2-BD59-A6C34878D82A}">
                    <a16:rowId xmlns:a16="http://schemas.microsoft.com/office/drawing/2014/main" val="400474438"/>
                  </a:ext>
                </a:extLst>
              </a:tr>
            </a:tbl>
          </a:graphicData>
        </a:graphic>
      </p:graphicFrame>
      <p:sp>
        <p:nvSpPr>
          <p:cNvPr id="3" name="テキスト ボックス 2">
            <a:extLst>
              <a:ext uri="{FF2B5EF4-FFF2-40B4-BE49-F238E27FC236}">
                <a16:creationId xmlns:a16="http://schemas.microsoft.com/office/drawing/2014/main" id="{1CFE8333-B723-C5CE-EAF2-023F1E5922A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35944292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0DE5E5-93B0-A14B-990E-9EE18863C335}"/>
              </a:ext>
            </a:extLst>
          </p:cNvPr>
          <p:cNvSpPr txBox="1"/>
          <p:nvPr/>
        </p:nvSpPr>
        <p:spPr>
          <a:xfrm>
            <a:off x="393650" y="1083323"/>
            <a:ext cx="11036351" cy="1375056"/>
          </a:xfrm>
          <a:prstGeom prst="rect">
            <a:avLst/>
          </a:prstGeom>
          <a:noFill/>
          <a:ln>
            <a:noFill/>
          </a:ln>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検出結果はEventBridgeやSecurity</a:t>
            </a: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Hubとの連携、S3へのレポート出力により確認し、後続の対応を行う</a:t>
            </a: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EventBridgeで検知し自動対応</a:t>
            </a:r>
            <a:endPar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a:t>
            </a: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Hubに統合（Security</a:t>
            </a: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en-US"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HubからEventBridgeによる通知も可能</a:t>
            </a: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S3にレポートを出力</a:t>
            </a:r>
          </a:p>
          <a:p>
            <a:pPr marL="285739" marR="0" lvl="0" indent="-285739"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D906CAD9-D376-714D-A194-918DA9D5C366}"/>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Inspector</a:t>
            </a:r>
            <a:r>
              <a:rPr lang="ja-JP" altLang="en-US" sz="2800" b="0"/>
              <a:t>検出結果への対応</a:t>
            </a:r>
          </a:p>
        </p:txBody>
      </p:sp>
      <p:pic>
        <p:nvPicPr>
          <p:cNvPr id="6" name="Graphic 21">
            <a:extLst>
              <a:ext uri="{FF2B5EF4-FFF2-40B4-BE49-F238E27FC236}">
                <a16:creationId xmlns:a16="http://schemas.microsoft.com/office/drawing/2014/main" id="{B50C49C8-64D5-6540-969C-11CE22EDF8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706" y="4026417"/>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19">
            <a:extLst>
              <a:ext uri="{FF2B5EF4-FFF2-40B4-BE49-F238E27FC236}">
                <a16:creationId xmlns:a16="http://schemas.microsoft.com/office/drawing/2014/main" id="{CA3462CA-7A99-684E-9D34-B72F47C42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8707" y="4318575"/>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9">
            <a:extLst>
              <a:ext uri="{FF2B5EF4-FFF2-40B4-BE49-F238E27FC236}">
                <a16:creationId xmlns:a16="http://schemas.microsoft.com/office/drawing/2014/main" id="{BD1947B4-2717-1E4F-A2D9-C91D172392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707" y="3123994"/>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8">
            <a:extLst>
              <a:ext uri="{FF2B5EF4-FFF2-40B4-BE49-F238E27FC236}">
                <a16:creationId xmlns:a16="http://schemas.microsoft.com/office/drawing/2014/main" id="{DB4E039B-B7D9-B047-8080-D20AF844E7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8707" y="5593031"/>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19">
            <a:extLst>
              <a:ext uri="{FF2B5EF4-FFF2-40B4-BE49-F238E27FC236}">
                <a16:creationId xmlns:a16="http://schemas.microsoft.com/office/drawing/2014/main" id="{FBFD6BC9-1402-C840-9110-636C99D68B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3310" y="3884402"/>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線矢印コネクタ 3">
            <a:extLst>
              <a:ext uri="{FF2B5EF4-FFF2-40B4-BE49-F238E27FC236}">
                <a16:creationId xmlns:a16="http://schemas.microsoft.com/office/drawing/2014/main" id="{6DF9F1C4-3C4E-284B-89BA-4924943E7A30}"/>
              </a:ext>
            </a:extLst>
          </p:cNvPr>
          <p:cNvCxnSpPr>
            <a:stCxn id="6" idx="3"/>
            <a:endCxn id="9" idx="1"/>
          </p:cNvCxnSpPr>
          <p:nvPr/>
        </p:nvCxnSpPr>
        <p:spPr>
          <a:xfrm>
            <a:off x="1896139" y="4263634"/>
            <a:ext cx="1982568" cy="292158"/>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直線矢印コネクタ 12">
            <a:extLst>
              <a:ext uri="{FF2B5EF4-FFF2-40B4-BE49-F238E27FC236}">
                <a16:creationId xmlns:a16="http://schemas.microsoft.com/office/drawing/2014/main" id="{324B498C-6EA4-9540-A9B6-B3A2BB9D8AF4}"/>
              </a:ext>
            </a:extLst>
          </p:cNvPr>
          <p:cNvCxnSpPr>
            <a:cxnSpLocks/>
            <a:stCxn id="9" idx="3"/>
            <a:endCxn id="12" idx="1"/>
          </p:cNvCxnSpPr>
          <p:nvPr/>
        </p:nvCxnSpPr>
        <p:spPr>
          <a:xfrm flipV="1">
            <a:off x="4353141" y="4121619"/>
            <a:ext cx="1560168" cy="434173"/>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94496630-20DA-584A-9F6F-1764BBD6CA83}"/>
              </a:ext>
            </a:extLst>
          </p:cNvPr>
          <p:cNvCxnSpPr>
            <a:cxnSpLocks/>
            <a:stCxn id="6" idx="3"/>
            <a:endCxn id="10" idx="1"/>
          </p:cNvCxnSpPr>
          <p:nvPr/>
        </p:nvCxnSpPr>
        <p:spPr>
          <a:xfrm flipV="1">
            <a:off x="1896139" y="3361211"/>
            <a:ext cx="1982568" cy="902423"/>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直線矢印コネクタ 18">
            <a:extLst>
              <a:ext uri="{FF2B5EF4-FFF2-40B4-BE49-F238E27FC236}">
                <a16:creationId xmlns:a16="http://schemas.microsoft.com/office/drawing/2014/main" id="{7BC1BF1F-78B8-7743-8B34-2B6A9173660D}"/>
              </a:ext>
            </a:extLst>
          </p:cNvPr>
          <p:cNvCxnSpPr>
            <a:cxnSpLocks/>
            <a:stCxn id="6" idx="3"/>
            <a:endCxn id="11" idx="1"/>
          </p:cNvCxnSpPr>
          <p:nvPr/>
        </p:nvCxnSpPr>
        <p:spPr>
          <a:xfrm>
            <a:off x="1896139" y="4263634"/>
            <a:ext cx="1982568" cy="1566613"/>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テキスト ボックス 24">
            <a:extLst>
              <a:ext uri="{FF2B5EF4-FFF2-40B4-BE49-F238E27FC236}">
                <a16:creationId xmlns:a16="http://schemas.microsoft.com/office/drawing/2014/main" id="{1D6F4F32-3101-AE41-8DC6-E1FD4533491E}"/>
              </a:ext>
            </a:extLst>
          </p:cNvPr>
          <p:cNvSpPr txBox="1"/>
          <p:nvPr/>
        </p:nvSpPr>
        <p:spPr>
          <a:xfrm>
            <a:off x="1167167" y="4521010"/>
            <a:ext cx="983512"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Inspector</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6" name="テキスト ボックス 25">
            <a:extLst>
              <a:ext uri="{FF2B5EF4-FFF2-40B4-BE49-F238E27FC236}">
                <a16:creationId xmlns:a16="http://schemas.microsoft.com/office/drawing/2014/main" id="{E9D02F98-ECC8-C74A-A061-91E180B4255B}"/>
              </a:ext>
            </a:extLst>
          </p:cNvPr>
          <p:cNvSpPr txBox="1"/>
          <p:nvPr/>
        </p:nvSpPr>
        <p:spPr>
          <a:xfrm>
            <a:off x="3514887" y="4803426"/>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Security Hub</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7" name="テキスト ボックス 26">
            <a:extLst>
              <a:ext uri="{FF2B5EF4-FFF2-40B4-BE49-F238E27FC236}">
                <a16:creationId xmlns:a16="http://schemas.microsoft.com/office/drawing/2014/main" id="{F0487CEB-B3DF-C545-B0BC-5AE29672BA4B}"/>
              </a:ext>
            </a:extLst>
          </p:cNvPr>
          <p:cNvSpPr txBox="1"/>
          <p:nvPr/>
        </p:nvSpPr>
        <p:spPr>
          <a:xfrm>
            <a:off x="5676328" y="4346614"/>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EventBridge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8" name="テキスト ボックス 27">
            <a:extLst>
              <a:ext uri="{FF2B5EF4-FFF2-40B4-BE49-F238E27FC236}">
                <a16:creationId xmlns:a16="http://schemas.microsoft.com/office/drawing/2014/main" id="{3ADDA53E-830A-BD43-A7C0-240CB40ECB7F}"/>
              </a:ext>
            </a:extLst>
          </p:cNvPr>
          <p:cNvSpPr txBox="1"/>
          <p:nvPr/>
        </p:nvSpPr>
        <p:spPr>
          <a:xfrm>
            <a:off x="3514887" y="3595802"/>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EventBridge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9" name="テキスト ボックス 28">
            <a:extLst>
              <a:ext uri="{FF2B5EF4-FFF2-40B4-BE49-F238E27FC236}">
                <a16:creationId xmlns:a16="http://schemas.microsoft.com/office/drawing/2014/main" id="{A51D6032-ABC0-E44B-BA66-6FA7BF7F6ADD}"/>
              </a:ext>
            </a:extLst>
          </p:cNvPr>
          <p:cNvSpPr txBox="1"/>
          <p:nvPr/>
        </p:nvSpPr>
        <p:spPr>
          <a:xfrm>
            <a:off x="3514887" y="6093114"/>
            <a:ext cx="1202071"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30" name="テキスト ボックス 29">
            <a:extLst>
              <a:ext uri="{FF2B5EF4-FFF2-40B4-BE49-F238E27FC236}">
                <a16:creationId xmlns:a16="http://schemas.microsoft.com/office/drawing/2014/main" id="{2440D9DF-C2AD-194B-A082-B1D874CB8F21}"/>
              </a:ext>
            </a:extLst>
          </p:cNvPr>
          <p:cNvSpPr txBox="1"/>
          <p:nvPr/>
        </p:nvSpPr>
        <p:spPr>
          <a:xfrm>
            <a:off x="7628928" y="3981090"/>
            <a:ext cx="1718863"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自動対応</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通知など</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endPar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31" name="直線矢印コネクタ 30">
            <a:extLst>
              <a:ext uri="{FF2B5EF4-FFF2-40B4-BE49-F238E27FC236}">
                <a16:creationId xmlns:a16="http://schemas.microsoft.com/office/drawing/2014/main" id="{86B98AE8-2246-7645-93B3-A52D63FDD771}"/>
              </a:ext>
            </a:extLst>
          </p:cNvPr>
          <p:cNvCxnSpPr>
            <a:cxnSpLocks/>
            <a:stCxn id="12" idx="3"/>
            <a:endCxn id="30" idx="1"/>
          </p:cNvCxnSpPr>
          <p:nvPr/>
        </p:nvCxnSpPr>
        <p:spPr>
          <a:xfrm>
            <a:off x="6387744" y="4121619"/>
            <a:ext cx="1241184" cy="8198"/>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テキスト ボックス 37">
            <a:extLst>
              <a:ext uri="{FF2B5EF4-FFF2-40B4-BE49-F238E27FC236}">
                <a16:creationId xmlns:a16="http://schemas.microsoft.com/office/drawing/2014/main" id="{6B81CA94-B931-CA45-8D48-0D7A458E0BFD}"/>
              </a:ext>
            </a:extLst>
          </p:cNvPr>
          <p:cNvSpPr txBox="1"/>
          <p:nvPr/>
        </p:nvSpPr>
        <p:spPr>
          <a:xfrm>
            <a:off x="7628928" y="3220146"/>
            <a:ext cx="1718863"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自動対応</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通知など</a:t>
            </a:r>
            <a:r>
              <a:rPr kumimoji="1" lang="en-US" altLang="ja-JP" sz="1333"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a:t>
            </a:r>
            <a:endPar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39" name="直線矢印コネクタ 38">
            <a:extLst>
              <a:ext uri="{FF2B5EF4-FFF2-40B4-BE49-F238E27FC236}">
                <a16:creationId xmlns:a16="http://schemas.microsoft.com/office/drawing/2014/main" id="{1768673E-2F4B-A743-A605-62AF16CD927C}"/>
              </a:ext>
            </a:extLst>
          </p:cNvPr>
          <p:cNvCxnSpPr>
            <a:cxnSpLocks/>
            <a:stCxn id="10" idx="3"/>
            <a:endCxn id="38" idx="1"/>
          </p:cNvCxnSpPr>
          <p:nvPr/>
        </p:nvCxnSpPr>
        <p:spPr>
          <a:xfrm>
            <a:off x="4353141" y="3361211"/>
            <a:ext cx="3275787" cy="7662"/>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2" name="テキスト ボックス 41">
            <a:extLst>
              <a:ext uri="{FF2B5EF4-FFF2-40B4-BE49-F238E27FC236}">
                <a16:creationId xmlns:a16="http://schemas.microsoft.com/office/drawing/2014/main" id="{C4F43012-17C9-074F-903A-ED831B1B42A3}"/>
              </a:ext>
            </a:extLst>
          </p:cNvPr>
          <p:cNvSpPr txBox="1"/>
          <p:nvPr/>
        </p:nvSpPr>
        <p:spPr>
          <a:xfrm>
            <a:off x="7637787" y="5689183"/>
            <a:ext cx="2506368"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レポートを出力し長期保管</a:t>
            </a:r>
          </a:p>
        </p:txBody>
      </p:sp>
      <p:cxnSp>
        <p:nvCxnSpPr>
          <p:cNvPr id="43" name="直線矢印コネクタ 42">
            <a:extLst>
              <a:ext uri="{FF2B5EF4-FFF2-40B4-BE49-F238E27FC236}">
                <a16:creationId xmlns:a16="http://schemas.microsoft.com/office/drawing/2014/main" id="{053FB2E3-914C-2440-8FE3-D81A8C9A441F}"/>
              </a:ext>
            </a:extLst>
          </p:cNvPr>
          <p:cNvCxnSpPr>
            <a:cxnSpLocks/>
            <a:stCxn id="11" idx="3"/>
            <a:endCxn id="42" idx="1"/>
          </p:cNvCxnSpPr>
          <p:nvPr/>
        </p:nvCxnSpPr>
        <p:spPr>
          <a:xfrm>
            <a:off x="4353141" y="5830248"/>
            <a:ext cx="3284646" cy="7662"/>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テキスト ボックス 48">
            <a:extLst>
              <a:ext uri="{FF2B5EF4-FFF2-40B4-BE49-F238E27FC236}">
                <a16:creationId xmlns:a16="http://schemas.microsoft.com/office/drawing/2014/main" id="{E84E10EC-34B6-964A-834B-BB7509DEEED7}"/>
              </a:ext>
            </a:extLst>
          </p:cNvPr>
          <p:cNvSpPr txBox="1"/>
          <p:nvPr/>
        </p:nvSpPr>
        <p:spPr>
          <a:xfrm>
            <a:off x="672222" y="4713672"/>
            <a:ext cx="1718863"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脆弱性を検知</a:t>
            </a:r>
          </a:p>
        </p:txBody>
      </p:sp>
      <p:pic>
        <p:nvPicPr>
          <p:cNvPr id="50" name="Graphic 7">
            <a:extLst>
              <a:ext uri="{FF2B5EF4-FFF2-40B4-BE49-F238E27FC236}">
                <a16:creationId xmlns:a16="http://schemas.microsoft.com/office/drawing/2014/main" id="{F55130F7-A639-904F-8654-EC73511504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3310" y="4758584"/>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7">
            <a:extLst>
              <a:ext uri="{FF2B5EF4-FFF2-40B4-BE49-F238E27FC236}">
                <a16:creationId xmlns:a16="http://schemas.microsoft.com/office/drawing/2014/main" id="{DAE03E76-E7F2-9741-BF8C-0D56D022E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706" y="2282797"/>
            <a:ext cx="474434" cy="4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テキスト ボックス 59">
            <a:extLst>
              <a:ext uri="{FF2B5EF4-FFF2-40B4-BE49-F238E27FC236}">
                <a16:creationId xmlns:a16="http://schemas.microsoft.com/office/drawing/2014/main" id="{77396DC1-4223-BD49-B581-509D65A5F0B9}"/>
              </a:ext>
            </a:extLst>
          </p:cNvPr>
          <p:cNvSpPr txBox="1"/>
          <p:nvPr/>
        </p:nvSpPr>
        <p:spPr>
          <a:xfrm>
            <a:off x="5674746" y="5228203"/>
            <a:ext cx="1202071"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Management  Console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61" name="直線矢印コネクタ 60">
            <a:extLst>
              <a:ext uri="{FF2B5EF4-FFF2-40B4-BE49-F238E27FC236}">
                <a16:creationId xmlns:a16="http://schemas.microsoft.com/office/drawing/2014/main" id="{723D313C-639A-894D-9185-361D2C43B5DB}"/>
              </a:ext>
            </a:extLst>
          </p:cNvPr>
          <p:cNvCxnSpPr>
            <a:cxnSpLocks/>
            <a:stCxn id="6" idx="3"/>
            <a:endCxn id="59" idx="1"/>
          </p:cNvCxnSpPr>
          <p:nvPr/>
        </p:nvCxnSpPr>
        <p:spPr>
          <a:xfrm flipV="1">
            <a:off x="1896139" y="2520014"/>
            <a:ext cx="1982567" cy="1743620"/>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66" name="テキスト ボックス 65">
            <a:extLst>
              <a:ext uri="{FF2B5EF4-FFF2-40B4-BE49-F238E27FC236}">
                <a16:creationId xmlns:a16="http://schemas.microsoft.com/office/drawing/2014/main" id="{30EEE283-FC8D-9843-B250-83C39AA98B97}"/>
              </a:ext>
            </a:extLst>
          </p:cNvPr>
          <p:cNvSpPr txBox="1"/>
          <p:nvPr/>
        </p:nvSpPr>
        <p:spPr>
          <a:xfrm>
            <a:off x="7628927" y="2371765"/>
            <a:ext cx="215302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画面上で結果確認</a:t>
            </a:r>
          </a:p>
        </p:txBody>
      </p:sp>
      <p:cxnSp>
        <p:nvCxnSpPr>
          <p:cNvPr id="67" name="直線矢印コネクタ 66">
            <a:extLst>
              <a:ext uri="{FF2B5EF4-FFF2-40B4-BE49-F238E27FC236}">
                <a16:creationId xmlns:a16="http://schemas.microsoft.com/office/drawing/2014/main" id="{D90E7EA0-6C7B-2D44-92DE-F0D4D7BBBD29}"/>
              </a:ext>
            </a:extLst>
          </p:cNvPr>
          <p:cNvCxnSpPr>
            <a:cxnSpLocks/>
            <a:stCxn id="59" idx="3"/>
            <a:endCxn id="66" idx="1"/>
          </p:cNvCxnSpPr>
          <p:nvPr/>
        </p:nvCxnSpPr>
        <p:spPr>
          <a:xfrm>
            <a:off x="4353140" y="2520014"/>
            <a:ext cx="3275787" cy="478"/>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71" name="テキスト ボックス 70">
            <a:extLst>
              <a:ext uri="{FF2B5EF4-FFF2-40B4-BE49-F238E27FC236}">
                <a16:creationId xmlns:a16="http://schemas.microsoft.com/office/drawing/2014/main" id="{15553977-D66F-0C4E-9BD7-DD3A70A6AABA}"/>
              </a:ext>
            </a:extLst>
          </p:cNvPr>
          <p:cNvSpPr txBox="1"/>
          <p:nvPr/>
        </p:nvSpPr>
        <p:spPr>
          <a:xfrm>
            <a:off x="3514887" y="2733015"/>
            <a:ext cx="1202071" cy="400110"/>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Management  Console</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72" name="直線矢印コネクタ 71">
            <a:extLst>
              <a:ext uri="{FF2B5EF4-FFF2-40B4-BE49-F238E27FC236}">
                <a16:creationId xmlns:a16="http://schemas.microsoft.com/office/drawing/2014/main" id="{D4A47CE3-0C16-6646-A320-402BAD24DFAB}"/>
              </a:ext>
            </a:extLst>
          </p:cNvPr>
          <p:cNvCxnSpPr>
            <a:cxnSpLocks/>
            <a:stCxn id="9" idx="3"/>
            <a:endCxn id="50" idx="1"/>
          </p:cNvCxnSpPr>
          <p:nvPr/>
        </p:nvCxnSpPr>
        <p:spPr>
          <a:xfrm>
            <a:off x="4353141" y="4555792"/>
            <a:ext cx="1560168" cy="440009"/>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テキスト ボックス 74">
            <a:extLst>
              <a:ext uri="{FF2B5EF4-FFF2-40B4-BE49-F238E27FC236}">
                <a16:creationId xmlns:a16="http://schemas.microsoft.com/office/drawing/2014/main" id="{2BA782A4-D1D3-AC4D-9C6F-0B5C59F15F6E}"/>
              </a:ext>
            </a:extLst>
          </p:cNvPr>
          <p:cNvSpPr txBox="1"/>
          <p:nvPr/>
        </p:nvSpPr>
        <p:spPr>
          <a:xfrm>
            <a:off x="7720485" y="4855454"/>
            <a:ext cx="215302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画面上で結果確認</a:t>
            </a:r>
          </a:p>
        </p:txBody>
      </p:sp>
      <p:cxnSp>
        <p:nvCxnSpPr>
          <p:cNvPr id="76" name="直線矢印コネクタ 75">
            <a:extLst>
              <a:ext uri="{FF2B5EF4-FFF2-40B4-BE49-F238E27FC236}">
                <a16:creationId xmlns:a16="http://schemas.microsoft.com/office/drawing/2014/main" id="{4B73221E-0060-C843-9B58-104CB313F390}"/>
              </a:ext>
            </a:extLst>
          </p:cNvPr>
          <p:cNvCxnSpPr>
            <a:cxnSpLocks/>
            <a:stCxn id="50" idx="3"/>
            <a:endCxn id="75" idx="1"/>
          </p:cNvCxnSpPr>
          <p:nvPr/>
        </p:nvCxnSpPr>
        <p:spPr>
          <a:xfrm>
            <a:off x="6387744" y="4995801"/>
            <a:ext cx="1332741" cy="8380"/>
          </a:xfrm>
          <a:prstGeom prst="straightConnector1">
            <a:avLst/>
          </a:prstGeom>
          <a:ln w="952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テキスト ボックス 2">
            <a:extLst>
              <a:ext uri="{FF2B5EF4-FFF2-40B4-BE49-F238E27FC236}">
                <a16:creationId xmlns:a16="http://schemas.microsoft.com/office/drawing/2014/main" id="{BA960A49-2C5D-57A1-C985-C4E20FAB43B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3270311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F44CCA2E-4A52-422F-B0FD-53F37D9E6E4E}"/>
              </a:ext>
            </a:extLst>
          </p:cNvPr>
          <p:cNvSpPr/>
          <p:nvPr/>
        </p:nvSpPr>
        <p:spPr>
          <a:xfrm>
            <a:off x="442699" y="1125001"/>
            <a:ext cx="5365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メンテナンスの対象</a:t>
            </a:r>
          </a:p>
        </p:txBody>
      </p:sp>
      <p:sp>
        <p:nvSpPr>
          <p:cNvPr id="33" name="正方形/長方形 32">
            <a:extLst>
              <a:ext uri="{FF2B5EF4-FFF2-40B4-BE49-F238E27FC236}">
                <a16:creationId xmlns:a16="http://schemas.microsoft.com/office/drawing/2014/main" id="{8294CF15-0BA8-4A52-A0A3-59CBDB5B6FAB}"/>
              </a:ext>
            </a:extLst>
          </p:cNvPr>
          <p:cNvSpPr/>
          <p:nvPr/>
        </p:nvSpPr>
        <p:spPr>
          <a:xfrm>
            <a:off x="6096000" y="1125001"/>
            <a:ext cx="57600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補足</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34" name="直線コネクタ 33">
            <a:extLst>
              <a:ext uri="{FF2B5EF4-FFF2-40B4-BE49-F238E27FC236}">
                <a16:creationId xmlns:a16="http://schemas.microsoft.com/office/drawing/2014/main" id="{7E4E766C-65FB-4FDC-B8B0-308F0EC880E7}"/>
              </a:ext>
            </a:extLst>
          </p:cNvPr>
          <p:cNvCxnSpPr>
            <a:cxnSpLocks/>
          </p:cNvCxnSpPr>
          <p:nvPr/>
        </p:nvCxnSpPr>
        <p:spPr>
          <a:xfrm>
            <a:off x="6095820" y="1764864"/>
            <a:ext cx="576242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正方形/長方形 34">
            <a:extLst>
              <a:ext uri="{FF2B5EF4-FFF2-40B4-BE49-F238E27FC236}">
                <a16:creationId xmlns:a16="http://schemas.microsoft.com/office/drawing/2014/main" id="{8798DF54-7C11-46E2-93A2-8B66511D5480}"/>
              </a:ext>
            </a:extLst>
          </p:cNvPr>
          <p:cNvSpPr/>
          <p:nvPr/>
        </p:nvSpPr>
        <p:spPr>
          <a:xfrm>
            <a:off x="442698" y="1915799"/>
            <a:ext cx="5457359" cy="348248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は頻繁にインフラのアップデート・メンテナンスを実施している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多くはインスタンスに対して透過的に実施するが、以下のように、お客様影響が発生するものがある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のメンテナンス</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のメンテナンス</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DirectConnect</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回線のメンテナンス</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596876" marR="0" lvl="1" indent="-35558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その他緊急メンテナンスなど</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41290" marR="0" lvl="1" indent="0" algn="l" defTabSz="914363"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41290" marR="0" lvl="1" indent="0" algn="l" defTabSz="914363" rtl="0" eaLnBrk="1" fontAlgn="auto" latinLnBrk="0" hangingPunct="1">
              <a:lnSpc>
                <a:spcPct val="100000"/>
              </a:lnSpc>
              <a:spcBef>
                <a:spcPts val="0"/>
              </a:spcBef>
              <a:spcAft>
                <a:spcPts val="0"/>
              </a:spcAft>
              <a:buClrTx/>
              <a:buSzTx/>
              <a:buFontTx/>
              <a:buNone/>
              <a:tabLst/>
              <a:defRPr/>
            </a:pPr>
            <a:r>
              <a:rPr kumimoji="1" lang="en-US" altLang="ja-JP"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代表例のため、サービスごとの確認が必要</a:t>
            </a:r>
            <a:endParaRPr kumimoji="1" lang="en-US" altLang="ja-JP"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6" name="正方形/長方形 35">
            <a:extLst>
              <a:ext uri="{FF2B5EF4-FFF2-40B4-BE49-F238E27FC236}">
                <a16:creationId xmlns:a16="http://schemas.microsoft.com/office/drawing/2014/main" id="{8294CF15-0BA8-4A52-A0A3-59CBDB5B6FAB}"/>
              </a:ext>
            </a:extLst>
          </p:cNvPr>
          <p:cNvSpPr/>
          <p:nvPr/>
        </p:nvSpPr>
        <p:spPr>
          <a:xfrm>
            <a:off x="6096000" y="1915797"/>
            <a:ext cx="5760000" cy="32412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t"/>
          <a:lstStyle/>
          <a:p>
            <a:pPr marL="237057" marR="0" lvl="0" indent="-237057"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メンテナンスは、マネジメントコンソール、</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コマンドライン、</a:t>
            </a:r>
            <a:r>
              <a:rPr kumimoji="1" lang="en-US" altLang="ja-JP"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Health </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Dashboard</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等を通じて確認できる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7" marR="0" lvl="0" indent="-237057"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ルートユーザに登録されているメールアドレスに通知されることもある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7D2344EA-3443-DA44-B1E2-BF1E8C61C6FB}"/>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メンテナンス対応</a:t>
            </a:r>
          </a:p>
        </p:txBody>
      </p:sp>
      <p:sp>
        <p:nvSpPr>
          <p:cNvPr id="3" name="テキスト ボックス 2">
            <a:extLst>
              <a:ext uri="{FF2B5EF4-FFF2-40B4-BE49-F238E27FC236}">
                <a16:creationId xmlns:a16="http://schemas.microsoft.com/office/drawing/2014/main" id="{4AD3D2A6-C833-DD4C-6E08-A33599A83A94}"/>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9499760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F44CCA2E-4A52-422F-B0FD-53F37D9E6E4E}"/>
              </a:ext>
            </a:extLst>
          </p:cNvPr>
          <p:cNvSpPr/>
          <p:nvPr/>
        </p:nvSpPr>
        <p:spPr>
          <a:xfrm>
            <a:off x="442699" y="1125001"/>
            <a:ext cx="5365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概要</a:t>
            </a:r>
          </a:p>
        </p:txBody>
      </p:sp>
      <p:sp>
        <p:nvSpPr>
          <p:cNvPr id="14" name="正方形/長方形 13">
            <a:extLst>
              <a:ext uri="{FF2B5EF4-FFF2-40B4-BE49-F238E27FC236}">
                <a16:creationId xmlns:a16="http://schemas.microsoft.com/office/drawing/2014/main" id="{8294CF15-0BA8-4A52-A0A3-59CBDB5B6FAB}"/>
              </a:ext>
            </a:extLst>
          </p:cNvPr>
          <p:cNvSpPr/>
          <p:nvPr/>
        </p:nvSpPr>
        <p:spPr>
          <a:xfrm>
            <a:off x="6096000" y="1125001"/>
            <a:ext cx="57600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a:t>
            </a: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エンジンアップグレードの種類</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5" name="直線コネクタ 14">
            <a:extLst>
              <a:ext uri="{FF2B5EF4-FFF2-40B4-BE49-F238E27FC236}">
                <a16:creationId xmlns:a16="http://schemas.microsoft.com/office/drawing/2014/main" id="{7E4E766C-65FB-4FDC-B8B0-308F0EC880E7}"/>
              </a:ext>
            </a:extLst>
          </p:cNvPr>
          <p:cNvCxnSpPr>
            <a:cxnSpLocks/>
          </p:cNvCxnSpPr>
          <p:nvPr/>
        </p:nvCxnSpPr>
        <p:spPr>
          <a:xfrm>
            <a:off x="6095820" y="1764864"/>
            <a:ext cx="576242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6" name="正方形/長方形 15">
            <a:extLst>
              <a:ext uri="{FF2B5EF4-FFF2-40B4-BE49-F238E27FC236}">
                <a16:creationId xmlns:a16="http://schemas.microsoft.com/office/drawing/2014/main" id="{8798DF54-7C11-46E2-93A2-8B66511D5480}"/>
              </a:ext>
            </a:extLst>
          </p:cNvPr>
          <p:cNvSpPr/>
          <p:nvPr/>
        </p:nvSpPr>
        <p:spPr>
          <a:xfrm>
            <a:off x="442698" y="1915799"/>
            <a:ext cx="5365302" cy="40980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ではリソースのメンテナンスを定期的に実行。時間枠として、週次のメンテナンスウィンドウを設定いただく</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パッチ更新</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セキュリティアップデート</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数か月に</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回</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希望のメンテナンスウィンドウを調整可能</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マルチ</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AZ</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配置とすることでダウンタイムをフェールオーバー時間に最小化できる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92" marR="0" lvl="0" indent="-191992"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エンジンアップグレード</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プライマリ・セカンダリを同時にアップグレードするため、ダウンタイムが発生</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78348" marR="0" lvl="1" indent="-237057"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アップグレードの種類は右記参照</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7" name="正方形/長方形 56">
            <a:extLst>
              <a:ext uri="{FF2B5EF4-FFF2-40B4-BE49-F238E27FC236}">
                <a16:creationId xmlns:a16="http://schemas.microsoft.com/office/drawing/2014/main" id="{16C92C17-0FEA-D142-B64E-49F30C007061}"/>
              </a:ext>
            </a:extLst>
          </p:cNvPr>
          <p:cNvSpPr/>
          <p:nvPr/>
        </p:nvSpPr>
        <p:spPr>
          <a:xfrm>
            <a:off x="7632000" y="2300633"/>
            <a:ext cx="2880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互換性のない変更が導入される場合がある。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また、該当バージョンのサポート終了など</a:t>
            </a:r>
          </a:p>
        </p:txBody>
      </p:sp>
      <p:sp>
        <p:nvSpPr>
          <p:cNvPr id="18" name="正方形/長方形 56">
            <a:extLst>
              <a:ext uri="{FF2B5EF4-FFF2-40B4-BE49-F238E27FC236}">
                <a16:creationId xmlns:a16="http://schemas.microsoft.com/office/drawing/2014/main" id="{16C92C17-0FEA-D142-B64E-49F30C007061}"/>
              </a:ext>
            </a:extLst>
          </p:cNvPr>
          <p:cNvSpPr/>
          <p:nvPr/>
        </p:nvSpPr>
        <p:spPr>
          <a:xfrm>
            <a:off x="10608000" y="2300633"/>
            <a:ext cx="1248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なし</a:t>
            </a:r>
          </a:p>
        </p:txBody>
      </p:sp>
      <p:sp>
        <p:nvSpPr>
          <p:cNvPr id="19" name="正方形/長方形 56">
            <a:extLst>
              <a:ext uri="{FF2B5EF4-FFF2-40B4-BE49-F238E27FC236}">
                <a16:creationId xmlns:a16="http://schemas.microsoft.com/office/drawing/2014/main" id="{16C92C17-0FEA-D142-B64E-49F30C007061}"/>
              </a:ext>
            </a:extLst>
          </p:cNvPr>
          <p:cNvSpPr/>
          <p:nvPr/>
        </p:nvSpPr>
        <p:spPr>
          <a:xfrm>
            <a:off x="7632000" y="3740633"/>
            <a:ext cx="2880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下位互換性がある変更のみが含まれる。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914363"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製品の機能追加、動作改善など</a:t>
            </a:r>
          </a:p>
        </p:txBody>
      </p:sp>
      <p:sp>
        <p:nvSpPr>
          <p:cNvPr id="20" name="正方形/長方形 56">
            <a:extLst>
              <a:ext uri="{FF2B5EF4-FFF2-40B4-BE49-F238E27FC236}">
                <a16:creationId xmlns:a16="http://schemas.microsoft.com/office/drawing/2014/main" id="{16C92C17-0FEA-D142-B64E-49F30C007061}"/>
              </a:ext>
            </a:extLst>
          </p:cNvPr>
          <p:cNvSpPr/>
          <p:nvPr/>
        </p:nvSpPr>
        <p:spPr>
          <a:xfrm>
            <a:off x="10608000" y="3740633"/>
            <a:ext cx="1248000" cy="1344000"/>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あり</a:t>
            </a:r>
          </a:p>
        </p:txBody>
      </p:sp>
      <p:sp>
        <p:nvSpPr>
          <p:cNvPr id="21" name="正方形/長方形 56">
            <a:extLst>
              <a:ext uri="{FF2B5EF4-FFF2-40B4-BE49-F238E27FC236}">
                <a16:creationId xmlns:a16="http://schemas.microsoft.com/office/drawing/2014/main" id="{16C92C17-0FEA-D142-B64E-49F30C007061}"/>
              </a:ext>
            </a:extLst>
          </p:cNvPr>
          <p:cNvSpPr/>
          <p:nvPr/>
        </p:nvSpPr>
        <p:spPr>
          <a:xfrm>
            <a:off x="5998028" y="2300633"/>
            <a:ext cx="1537972" cy="1344000"/>
          </a:xfrm>
          <a:prstGeom prst="rect">
            <a:avLst/>
          </a:prstGeom>
          <a:solidFill>
            <a:schemeClr val="tx1">
              <a:lumMod val="20000"/>
              <a:lumOff val="8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メジャー</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アップデート</a:t>
            </a:r>
          </a:p>
        </p:txBody>
      </p:sp>
      <p:sp>
        <p:nvSpPr>
          <p:cNvPr id="22" name="正方形/長方形 56">
            <a:extLst>
              <a:ext uri="{FF2B5EF4-FFF2-40B4-BE49-F238E27FC236}">
                <a16:creationId xmlns:a16="http://schemas.microsoft.com/office/drawing/2014/main" id="{16C92C17-0FEA-D142-B64E-49F30C007061}"/>
              </a:ext>
            </a:extLst>
          </p:cNvPr>
          <p:cNvSpPr/>
          <p:nvPr/>
        </p:nvSpPr>
        <p:spPr>
          <a:xfrm>
            <a:off x="5998028" y="3740633"/>
            <a:ext cx="1537972" cy="1344000"/>
          </a:xfrm>
          <a:prstGeom prst="rect">
            <a:avLst/>
          </a:prstGeom>
          <a:solidFill>
            <a:schemeClr val="tx1">
              <a:lumMod val="20000"/>
              <a:lumOff val="80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192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マイナー</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アップデート</a:t>
            </a:r>
          </a:p>
        </p:txBody>
      </p:sp>
      <p:sp>
        <p:nvSpPr>
          <p:cNvPr id="23" name="正方形/長方形 56">
            <a:extLst>
              <a:ext uri="{FF2B5EF4-FFF2-40B4-BE49-F238E27FC236}">
                <a16:creationId xmlns:a16="http://schemas.microsoft.com/office/drawing/2014/main" id="{16C92C17-0FEA-D142-B64E-49F30C007061}"/>
              </a:ext>
            </a:extLst>
          </p:cNvPr>
          <p:cNvSpPr/>
          <p:nvPr/>
        </p:nvSpPr>
        <p:spPr>
          <a:xfrm>
            <a:off x="6192000" y="1916634"/>
            <a:ext cx="1344000"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48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分類</a:t>
            </a:r>
          </a:p>
        </p:txBody>
      </p:sp>
      <p:sp>
        <p:nvSpPr>
          <p:cNvPr id="24" name="正方形/長方形 56">
            <a:extLst>
              <a:ext uri="{FF2B5EF4-FFF2-40B4-BE49-F238E27FC236}">
                <a16:creationId xmlns:a16="http://schemas.microsoft.com/office/drawing/2014/main" id="{16C92C17-0FEA-D142-B64E-49F30C007061}"/>
              </a:ext>
            </a:extLst>
          </p:cNvPr>
          <p:cNvSpPr/>
          <p:nvPr/>
        </p:nvSpPr>
        <p:spPr>
          <a:xfrm>
            <a:off x="7632000" y="1916634"/>
            <a:ext cx="2880000"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48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更新内容</a:t>
            </a:r>
          </a:p>
        </p:txBody>
      </p:sp>
      <p:sp>
        <p:nvSpPr>
          <p:cNvPr id="25" name="正方形/長方形 56">
            <a:extLst>
              <a:ext uri="{FF2B5EF4-FFF2-40B4-BE49-F238E27FC236}">
                <a16:creationId xmlns:a16="http://schemas.microsoft.com/office/drawing/2014/main" id="{16C92C17-0FEA-D142-B64E-49F30C007061}"/>
              </a:ext>
            </a:extLst>
          </p:cNvPr>
          <p:cNvSpPr/>
          <p:nvPr/>
        </p:nvSpPr>
        <p:spPr>
          <a:xfrm>
            <a:off x="10608000" y="1916634"/>
            <a:ext cx="1248000"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48000" tIns="64000" rIns="64000" bIns="64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1667"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自動適用</a:t>
            </a:r>
          </a:p>
        </p:txBody>
      </p:sp>
      <p:sp>
        <p:nvSpPr>
          <p:cNvPr id="3" name="テキスト ボックス 2"/>
          <p:cNvSpPr txBox="1"/>
          <p:nvPr/>
        </p:nvSpPr>
        <p:spPr>
          <a:xfrm>
            <a:off x="5986160" y="5230580"/>
            <a:ext cx="6171680" cy="1117742"/>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インスタンスのメンテナンス </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3"/>
              </a:rPr>
              <a:t>https://docs.aws.amazon.com/ja_jp/AmazonRDS/latest/UserGuide/USER_UpgradeDBInstance.Maintenance.html</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Amazon RDS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のメンテナンスウィンドウはどれくらい長くかかりますか</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4"/>
              </a:rPr>
              <a:t>https://aws.amazon.com/jp/premiumsupport/knowledge-center/maintenance-window-amazon-rds-how-long/</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DB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インスタンスのエンジンバージョンのアップグレード</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5"/>
              </a:rPr>
              <a:t>https://docs.aws.amazon.com/ja_jp/AmazonRDS/latest/UserGuide/USER_UpgradeDBInstance.Upgrading.html</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必要な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Amazon RDS </a:t>
            </a:r>
            <a:r>
              <a:rPr kumimoji="1" lang="ja-JP" altLang="en-US" sz="8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メンテナンスの実行時におけるダウンタイムを最小限に抑えるにはどうすればよいですか</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endPar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6"/>
              </a:rPr>
              <a:t>https://aws.amazon.com/jp/premiumsupport/knowledge-center/rds-required-maintenance/</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3BE59FC7-6816-4E45-A0AE-809B42C598C7}"/>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RDS</a:t>
            </a:r>
            <a:r>
              <a:rPr lang="ja-JP" altLang="en-US" sz="2800" b="0"/>
              <a:t>メンテナンス対応</a:t>
            </a:r>
          </a:p>
        </p:txBody>
      </p:sp>
      <p:sp>
        <p:nvSpPr>
          <p:cNvPr id="4" name="テキスト ボックス 3">
            <a:extLst>
              <a:ext uri="{FF2B5EF4-FFF2-40B4-BE49-F238E27FC236}">
                <a16:creationId xmlns:a16="http://schemas.microsoft.com/office/drawing/2014/main" id="{79649973-8FA5-2D33-054B-67D7757FB9B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7821486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ホームベース 25"/>
          <p:cNvSpPr/>
          <p:nvPr/>
        </p:nvSpPr>
        <p:spPr>
          <a:xfrm>
            <a:off x="2255573"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アップデート</a:t>
            </a:r>
            <a:endPar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の通知</a:t>
            </a:r>
          </a:p>
        </p:txBody>
      </p:sp>
      <p:sp>
        <p:nvSpPr>
          <p:cNvPr id="27" name="ホームベース 26"/>
          <p:cNvSpPr/>
          <p:nvPr/>
        </p:nvSpPr>
        <p:spPr>
          <a:xfrm>
            <a:off x="4176000"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適用有無</a:t>
            </a:r>
            <a:endPar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の確認</a:t>
            </a:r>
          </a:p>
        </p:txBody>
      </p:sp>
      <p:sp>
        <p:nvSpPr>
          <p:cNvPr id="28" name="ホームベース 27"/>
          <p:cNvSpPr/>
          <p:nvPr/>
        </p:nvSpPr>
        <p:spPr>
          <a:xfrm>
            <a:off x="6096213" y="2660744"/>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適用タイミング</a:t>
            </a:r>
            <a:endPar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endParaRPr>
          </a:p>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の指定</a:t>
            </a:r>
          </a:p>
        </p:txBody>
      </p:sp>
      <p:sp>
        <p:nvSpPr>
          <p:cNvPr id="29" name="ホームベース 28"/>
          <p:cNvSpPr/>
          <p:nvPr/>
        </p:nvSpPr>
        <p:spPr>
          <a:xfrm>
            <a:off x="8016427" y="2660744"/>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適用準備</a:t>
            </a:r>
          </a:p>
        </p:txBody>
      </p:sp>
      <p:sp>
        <p:nvSpPr>
          <p:cNvPr id="30" name="正方形/長方形 29"/>
          <p:cNvSpPr/>
          <p:nvPr/>
        </p:nvSpPr>
        <p:spPr>
          <a:xfrm>
            <a:off x="2255574"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からのアップデート通知を確認</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9175" marR="0" lvl="1" indent="0" algn="l" defTabSz="914363"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Event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機能 ／</a:t>
            </a:r>
            <a:br>
              <a:rPr kumimoji="1" lang="en-US" altLang="ja-JP"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en-US" altLang="ja-JP"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Health</a:t>
            </a: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Dashboard</a:t>
            </a:r>
          </a:p>
          <a:p>
            <a:pPr marL="120646" marR="0" lvl="1"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メール通知もあるが、通知されない場合もある</a:t>
            </a:r>
          </a:p>
        </p:txBody>
      </p:sp>
      <p:sp>
        <p:nvSpPr>
          <p:cNvPr id="31" name="正方形/長方形 30"/>
          <p:cNvSpPr/>
          <p:nvPr/>
        </p:nvSpPr>
        <p:spPr>
          <a:xfrm>
            <a:off x="4175787"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「必須</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(required)</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」「任意</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(available)</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」の確認</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任意の場合の適用有無の確認</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2" name="正方形/長方形 31"/>
          <p:cNvSpPr/>
          <p:nvPr/>
        </p:nvSpPr>
        <p:spPr>
          <a:xfrm>
            <a:off x="6096000"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メンテナンスウィンドウでの実施</a:t>
            </a:r>
            <a:r>
              <a:rPr kumimoji="1" lang="ja-JP" alt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を確認</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必要に応じて延期を設定</a:t>
            </a:r>
            <a:b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必須の場合は期限が設定されている</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endPar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3" name="正方形/長方形 32"/>
          <p:cNvSpPr/>
          <p:nvPr/>
        </p:nvSpPr>
        <p:spPr>
          <a:xfrm>
            <a:off x="8016214"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検証用インスタンスへの適用</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動作確認、</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必要な場合</a:t>
            </a:r>
            <a:r>
              <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アプリケーションの修正</a:t>
            </a:r>
          </a:p>
        </p:txBody>
      </p:sp>
      <p:sp>
        <p:nvSpPr>
          <p:cNvPr id="34" name="ホームベース 33"/>
          <p:cNvSpPr/>
          <p:nvPr/>
        </p:nvSpPr>
        <p:spPr>
          <a:xfrm>
            <a:off x="335360"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事前設定</a:t>
            </a:r>
          </a:p>
        </p:txBody>
      </p:sp>
      <p:sp>
        <p:nvSpPr>
          <p:cNvPr id="35" name="正方形/長方形 34"/>
          <p:cNvSpPr/>
          <p:nvPr/>
        </p:nvSpPr>
        <p:spPr>
          <a:xfrm>
            <a:off x="335360"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メンテナンスウィンドウの設定</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マイナーアップグレードの自動適用有無の設定</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6" name="ホームベース 35"/>
          <p:cNvSpPr/>
          <p:nvPr/>
        </p:nvSpPr>
        <p:spPr>
          <a:xfrm>
            <a:off x="9936640" y="2660616"/>
            <a:ext cx="1920000" cy="1152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適用</a:t>
            </a:r>
          </a:p>
        </p:txBody>
      </p:sp>
      <p:sp>
        <p:nvSpPr>
          <p:cNvPr id="37" name="正方形/長方形 36"/>
          <p:cNvSpPr/>
          <p:nvPr/>
        </p:nvSpPr>
        <p:spPr>
          <a:xfrm>
            <a:off x="9936427" y="3799897"/>
            <a:ext cx="1824203" cy="218759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60960" rIns="48000" bIns="60960" numCol="1" spcCol="0" rtlCol="0" fromWordArt="0" anchor="ctr" anchorCtr="0" forceAA="0" compatLnSpc="1">
            <a:prstTxWarp prst="textNoShape">
              <a:avLst/>
            </a:prstTxWarp>
            <a:noAutofit/>
          </a:bodyPr>
          <a:lstStyle/>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指定したタイミングで自動実行</a:t>
            </a:r>
            <a:endParaRPr kumimoji="1" lang="en-US" altLang="ja-JP"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20646" marR="0" lvl="0" indent="-120646"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適用にはダウンタイムを伴う</a:t>
            </a:r>
          </a:p>
        </p:txBody>
      </p:sp>
      <p:sp>
        <p:nvSpPr>
          <p:cNvPr id="38" name="コンテンツ プレースホルダー 3">
            <a:extLst>
              <a:ext uri="{FF2B5EF4-FFF2-40B4-BE49-F238E27FC236}">
                <a16:creationId xmlns:a16="http://schemas.microsoft.com/office/drawing/2014/main" id="{67426780-1A9C-4D87-B78F-BC3798241339}"/>
              </a:ext>
            </a:extLst>
          </p:cNvPr>
          <p:cNvSpPr txBox="1">
            <a:spLocks/>
          </p:cNvSpPr>
          <p:nvPr/>
        </p:nvSpPr>
        <p:spPr>
          <a:xfrm>
            <a:off x="353544" y="1022893"/>
            <a:ext cx="11135783" cy="760923"/>
          </a:xfrm>
          <a:prstGeom prst="rect">
            <a:avLst/>
          </a:prstGeom>
        </p:spPr>
        <p:txBody>
          <a:bodyPr vert="horz" wrap="square" lIns="71982" tIns="71982" rIns="71982" bIns="71982" rtlCol="0">
            <a:spAutoFit/>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ts val="1600"/>
              </a:spcBef>
              <a:spcAft>
                <a:spcPts val="0"/>
              </a:spcAft>
              <a:buClrTx/>
              <a:buSzTx/>
              <a:buFontTx/>
              <a:buNone/>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RDS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では必須パッチを考慮し、「</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更新を前提とした</a:t>
            </a:r>
            <a:r>
              <a:rPr kumimoji="1" lang="en-US" altLang="ja-JP"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RDS</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サービス利用</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 と 「</a:t>
            </a:r>
            <a:r>
              <a:rPr kumimoji="1" lang="ja-JP" altLang="en-US" sz="2000" b="0" i="0" u="sng"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あらかじめの対応フロー決定</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 が重要。</a:t>
            </a:r>
          </a:p>
        </p:txBody>
      </p:sp>
      <p:sp>
        <p:nvSpPr>
          <p:cNvPr id="39" name="ホームベース 44"/>
          <p:cNvSpPr/>
          <p:nvPr/>
        </p:nvSpPr>
        <p:spPr>
          <a:xfrm>
            <a:off x="335360" y="2180616"/>
            <a:ext cx="11521280" cy="384000"/>
          </a:xfrm>
          <a:prstGeom prst="homePlate">
            <a:avLst>
              <a:gd name="adj" fmla="val 19648"/>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RDS</a:t>
            </a:r>
            <a:r>
              <a:rPr kumimoji="1" lang="ja-JP" altLang="en-US" sz="2000" b="0" i="0" u="none" strike="noStrike" kern="1200" cap="none" spc="0" normalizeH="0" baseline="0" noProof="0" dirty="0">
                <a:ln>
                  <a:noFill/>
                </a:ln>
                <a:solidFill>
                  <a:srgbClr val="FAFAFA"/>
                </a:solidFill>
                <a:effectLst/>
                <a:uLnTx/>
                <a:uFillTx/>
                <a:latin typeface="Meiryo" panose="020B0604030504040204" pitchFamily="34" charset="-128"/>
                <a:ea typeface="Meiryo" panose="020B0604030504040204" pitchFamily="34" charset="-128"/>
                <a:cs typeface="+mn-cs"/>
              </a:rPr>
              <a:t>のパッチ更新・アップグレードのフロー</a:t>
            </a:r>
          </a:p>
        </p:txBody>
      </p:sp>
      <p:sp>
        <p:nvSpPr>
          <p:cNvPr id="2" name="タイトル 1">
            <a:extLst>
              <a:ext uri="{FF2B5EF4-FFF2-40B4-BE49-F238E27FC236}">
                <a16:creationId xmlns:a16="http://schemas.microsoft.com/office/drawing/2014/main" id="{FDA2B503-C6D3-7545-B7C3-478164FE4467}"/>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 RDS</a:t>
            </a:r>
            <a:r>
              <a:rPr lang="ja-JP" altLang="en-US" sz="2800" b="0"/>
              <a:t>のパッチ更新・アップグレードフロー</a:t>
            </a:r>
          </a:p>
        </p:txBody>
      </p:sp>
      <p:sp>
        <p:nvSpPr>
          <p:cNvPr id="3" name="テキスト ボックス 2">
            <a:extLst>
              <a:ext uri="{FF2B5EF4-FFF2-40B4-BE49-F238E27FC236}">
                <a16:creationId xmlns:a16="http://schemas.microsoft.com/office/drawing/2014/main" id="{D1EA222F-2ECF-C93D-B3BC-3243E7421E7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2976819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9">
            <a:extLst>
              <a:ext uri="{FF2B5EF4-FFF2-40B4-BE49-F238E27FC236}">
                <a16:creationId xmlns:a16="http://schemas.microsoft.com/office/drawing/2014/main" id="{C9563B70-A28C-4CF9-6406-14103FD6AD1D}"/>
              </a:ext>
            </a:extLst>
          </p:cNvPr>
          <p:cNvSpPr/>
          <p:nvPr/>
        </p:nvSpPr>
        <p:spPr>
          <a:xfrm>
            <a:off x="8215832" y="952561"/>
            <a:ext cx="3613860" cy="2889065"/>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ターゲットアカウント</a:t>
            </a: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 C</a:t>
            </a:r>
          </a:p>
        </p:txBody>
      </p:sp>
      <p:pic>
        <p:nvPicPr>
          <p:cNvPr id="41" name="Graphic 35">
            <a:extLst>
              <a:ext uri="{FF2B5EF4-FFF2-40B4-BE49-F238E27FC236}">
                <a16:creationId xmlns:a16="http://schemas.microsoft.com/office/drawing/2014/main" id="{514C6744-9F0D-3163-2865-852E6B3EAD2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215834" y="952562"/>
            <a:ext cx="381000" cy="381000"/>
          </a:xfrm>
          <a:prstGeom prst="rect">
            <a:avLst/>
          </a:prstGeom>
        </p:spPr>
      </p:pic>
      <p:sp>
        <p:nvSpPr>
          <p:cNvPr id="21" name="Rectangle 9">
            <a:extLst>
              <a:ext uri="{FF2B5EF4-FFF2-40B4-BE49-F238E27FC236}">
                <a16:creationId xmlns:a16="http://schemas.microsoft.com/office/drawing/2014/main" id="{99C21FE5-7C0F-67A6-49CE-02ECA1638374}"/>
              </a:ext>
            </a:extLst>
          </p:cNvPr>
          <p:cNvSpPr/>
          <p:nvPr/>
        </p:nvSpPr>
        <p:spPr>
          <a:xfrm>
            <a:off x="8063432" y="1421263"/>
            <a:ext cx="3613860" cy="2889065"/>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ターゲットアカウント</a:t>
            </a: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 B</a:t>
            </a:r>
          </a:p>
        </p:txBody>
      </p:sp>
      <p:pic>
        <p:nvPicPr>
          <p:cNvPr id="22" name="Graphic 35">
            <a:extLst>
              <a:ext uri="{FF2B5EF4-FFF2-40B4-BE49-F238E27FC236}">
                <a16:creationId xmlns:a16="http://schemas.microsoft.com/office/drawing/2014/main" id="{29333A15-1BB6-BCDD-33A3-4267C9CCE11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063434" y="1421264"/>
            <a:ext cx="381000" cy="381000"/>
          </a:xfrm>
          <a:prstGeom prst="rect">
            <a:avLst/>
          </a:prstGeom>
        </p:spPr>
      </p:pic>
      <p:sp>
        <p:nvSpPr>
          <p:cNvPr id="2" name="タイトル 1">
            <a:extLst>
              <a:ext uri="{FF2B5EF4-FFF2-40B4-BE49-F238E27FC236}">
                <a16:creationId xmlns:a16="http://schemas.microsoft.com/office/drawing/2014/main" id="{28BEA2C7-CFBF-7C40-B318-0BBF864ABEF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Systems Manager </a:t>
            </a:r>
            <a:r>
              <a:rPr lang="ja-JP" altLang="en-US" sz="2800" b="0"/>
              <a:t>パッチポリシーによるパッチ適用の自動化</a:t>
            </a:r>
          </a:p>
        </p:txBody>
      </p:sp>
      <p:sp>
        <p:nvSpPr>
          <p:cNvPr id="3" name="テキスト ボックス 2">
            <a:extLst>
              <a:ext uri="{FF2B5EF4-FFF2-40B4-BE49-F238E27FC236}">
                <a16:creationId xmlns:a16="http://schemas.microsoft.com/office/drawing/2014/main" id="{F43BD75C-F2A0-C93E-E817-B43A367E50CA}"/>
              </a:ext>
            </a:extLst>
          </p:cNvPr>
          <p:cNvSpPr txBox="1"/>
          <p:nvPr/>
        </p:nvSpPr>
        <p:spPr>
          <a:xfrm>
            <a:off x="10617201" y="0"/>
            <a:ext cx="1584789" cy="307777"/>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SEC06-BP01</a:t>
            </a:r>
            <a:endParaRPr kumimoji="0" lang="ja-JP" altLang="en-US" sz="14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4" name="Rectangle 9">
            <a:extLst>
              <a:ext uri="{FF2B5EF4-FFF2-40B4-BE49-F238E27FC236}">
                <a16:creationId xmlns:a16="http://schemas.microsoft.com/office/drawing/2014/main" id="{C01DAA51-1C29-2AAC-C9C2-572CF23FA3F5}"/>
              </a:ext>
            </a:extLst>
          </p:cNvPr>
          <p:cNvSpPr/>
          <p:nvPr/>
        </p:nvSpPr>
        <p:spPr>
          <a:xfrm>
            <a:off x="4280967" y="947602"/>
            <a:ext cx="3142835" cy="3831427"/>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管理アカウント</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5" name="Graphic 35">
            <a:extLst>
              <a:ext uri="{FF2B5EF4-FFF2-40B4-BE49-F238E27FC236}">
                <a16:creationId xmlns:a16="http://schemas.microsoft.com/office/drawing/2014/main" id="{2BB75C15-5ED5-CC4F-D23D-9CCFC583E40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280967" y="947602"/>
            <a:ext cx="381000" cy="381000"/>
          </a:xfrm>
          <a:prstGeom prst="rect">
            <a:avLst/>
          </a:prstGeom>
        </p:spPr>
      </p:pic>
      <p:sp>
        <p:nvSpPr>
          <p:cNvPr id="6" name="TextBox 12">
            <a:extLst>
              <a:ext uri="{FF2B5EF4-FFF2-40B4-BE49-F238E27FC236}">
                <a16:creationId xmlns:a16="http://schemas.microsoft.com/office/drawing/2014/main" id="{F5D9A1A7-0892-71A8-3F51-C39F4BCAA7C8}"/>
              </a:ext>
            </a:extLst>
          </p:cNvPr>
          <p:cNvSpPr txBox="1">
            <a:spLocks noChangeArrowheads="1"/>
          </p:cNvSpPr>
          <p:nvPr/>
        </p:nvSpPr>
        <p:spPr bwMode="auto">
          <a:xfrm>
            <a:off x="4344186" y="1468642"/>
            <a:ext cx="1384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高速セットアップ</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パッチポリシ</a:t>
            </a: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pic>
        <p:nvPicPr>
          <p:cNvPr id="7" name="Graphic 62">
            <a:extLst>
              <a:ext uri="{FF2B5EF4-FFF2-40B4-BE49-F238E27FC236}">
                <a16:creationId xmlns:a16="http://schemas.microsoft.com/office/drawing/2014/main" id="{8B2810AC-A312-A76C-EDE5-FAA668A0C9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0336" y="1868752"/>
            <a:ext cx="432000" cy="432000"/>
          </a:xfrm>
          <a:prstGeom prst="rect">
            <a:avLst/>
          </a:prstGeom>
        </p:spPr>
      </p:pic>
      <p:pic>
        <p:nvPicPr>
          <p:cNvPr id="8" name="Graphic 21">
            <a:extLst>
              <a:ext uri="{FF2B5EF4-FFF2-40B4-BE49-F238E27FC236}">
                <a16:creationId xmlns:a16="http://schemas.microsoft.com/office/drawing/2014/main" id="{AA565457-D79A-5DCC-6359-3E261F5F271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250793" y="1796752"/>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a:extLst>
              <a:ext uri="{FF2B5EF4-FFF2-40B4-BE49-F238E27FC236}">
                <a16:creationId xmlns:a16="http://schemas.microsoft.com/office/drawing/2014/main" id="{80A16A01-5AB7-CF56-6184-7D230A6C7CAA}"/>
              </a:ext>
            </a:extLst>
          </p:cNvPr>
          <p:cNvSpPr txBox="1">
            <a:spLocks noChangeArrowheads="1"/>
          </p:cNvSpPr>
          <p:nvPr/>
        </p:nvSpPr>
        <p:spPr bwMode="auto">
          <a:xfrm>
            <a:off x="5653785" y="1560453"/>
            <a:ext cx="177001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CloudFormation</a:t>
            </a:r>
          </a:p>
        </p:txBody>
      </p:sp>
      <p:sp>
        <p:nvSpPr>
          <p:cNvPr id="10" name="TextBox 27">
            <a:extLst>
              <a:ext uri="{FF2B5EF4-FFF2-40B4-BE49-F238E27FC236}">
                <a16:creationId xmlns:a16="http://schemas.microsoft.com/office/drawing/2014/main" id="{24DDA1EC-5146-BEF2-1ACF-DEB8F78A12D2}"/>
              </a:ext>
            </a:extLst>
          </p:cNvPr>
          <p:cNvSpPr txBox="1">
            <a:spLocks noChangeArrowheads="1"/>
          </p:cNvSpPr>
          <p:nvPr/>
        </p:nvSpPr>
        <p:spPr bwMode="auto">
          <a:xfrm>
            <a:off x="5930243" y="3274115"/>
            <a:ext cx="12171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スタックセット</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1" name="Graphic 54">
            <a:extLst>
              <a:ext uri="{FF2B5EF4-FFF2-40B4-BE49-F238E27FC236}">
                <a16:creationId xmlns:a16="http://schemas.microsoft.com/office/drawing/2014/main" id="{582A6994-D228-7E64-4BEB-6D81ED9FD3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22793" y="2841951"/>
            <a:ext cx="432000" cy="432000"/>
          </a:xfrm>
          <a:prstGeom prst="rect">
            <a:avLst/>
          </a:prstGeom>
        </p:spPr>
      </p:pic>
      <p:sp>
        <p:nvSpPr>
          <p:cNvPr id="16" name="Rectangle 9">
            <a:extLst>
              <a:ext uri="{FF2B5EF4-FFF2-40B4-BE49-F238E27FC236}">
                <a16:creationId xmlns:a16="http://schemas.microsoft.com/office/drawing/2014/main" id="{18E40366-E4F6-9D55-46BE-B14D698039C1}"/>
              </a:ext>
            </a:extLst>
          </p:cNvPr>
          <p:cNvSpPr/>
          <p:nvPr/>
        </p:nvSpPr>
        <p:spPr>
          <a:xfrm>
            <a:off x="7911032" y="1889965"/>
            <a:ext cx="3613860" cy="2889065"/>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ターゲットアカウント</a:t>
            </a: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 A</a:t>
            </a:r>
          </a:p>
        </p:txBody>
      </p:sp>
      <p:pic>
        <p:nvPicPr>
          <p:cNvPr id="17" name="Graphic 35">
            <a:extLst>
              <a:ext uri="{FF2B5EF4-FFF2-40B4-BE49-F238E27FC236}">
                <a16:creationId xmlns:a16="http://schemas.microsoft.com/office/drawing/2014/main" id="{34EFB9E1-39A6-5192-1BAD-BD1FFFE9C0B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911034" y="1889966"/>
            <a:ext cx="381000" cy="381000"/>
          </a:xfrm>
          <a:prstGeom prst="rect">
            <a:avLst/>
          </a:prstGeom>
        </p:spPr>
      </p:pic>
      <p:sp>
        <p:nvSpPr>
          <p:cNvPr id="12" name="TextBox 24">
            <a:extLst>
              <a:ext uri="{FF2B5EF4-FFF2-40B4-BE49-F238E27FC236}">
                <a16:creationId xmlns:a16="http://schemas.microsoft.com/office/drawing/2014/main" id="{4CFFF944-1A09-BD64-3B33-0F47D7AFBF13}"/>
              </a:ext>
            </a:extLst>
          </p:cNvPr>
          <p:cNvSpPr txBox="1">
            <a:spLocks noChangeArrowheads="1"/>
          </p:cNvSpPr>
          <p:nvPr/>
        </p:nvSpPr>
        <p:spPr bwMode="auto">
          <a:xfrm>
            <a:off x="9386021" y="2448893"/>
            <a:ext cx="20846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ステートマネージャー関連付け</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RunPatchBaseline</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3" name="Graphic 48">
            <a:extLst>
              <a:ext uri="{FF2B5EF4-FFF2-40B4-BE49-F238E27FC236}">
                <a16:creationId xmlns:a16="http://schemas.microsoft.com/office/drawing/2014/main" id="{F4E15B1E-C832-7BDC-6061-DDB3867BCC8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12324" y="2841951"/>
            <a:ext cx="432000" cy="432000"/>
          </a:xfrm>
          <a:prstGeom prst="rect">
            <a:avLst/>
          </a:prstGeom>
        </p:spPr>
      </p:pic>
      <p:sp>
        <p:nvSpPr>
          <p:cNvPr id="14" name="TextBox 16">
            <a:extLst>
              <a:ext uri="{FF2B5EF4-FFF2-40B4-BE49-F238E27FC236}">
                <a16:creationId xmlns:a16="http://schemas.microsoft.com/office/drawing/2014/main" id="{E9B054FC-86A8-58DD-1158-DAC6E2CA5B85}"/>
              </a:ext>
            </a:extLst>
          </p:cNvPr>
          <p:cNvSpPr txBox="1">
            <a:spLocks noChangeArrowheads="1"/>
          </p:cNvSpPr>
          <p:nvPr/>
        </p:nvSpPr>
        <p:spPr bwMode="auto">
          <a:xfrm>
            <a:off x="9870540" y="4319216"/>
            <a:ext cx="11155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マネージドノード</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5" name="Graphic 44">
            <a:extLst>
              <a:ext uri="{FF2B5EF4-FFF2-40B4-BE49-F238E27FC236}">
                <a16:creationId xmlns:a16="http://schemas.microsoft.com/office/drawing/2014/main" id="{06F5CEFD-E68C-3476-C855-E66425189E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212324" y="3871126"/>
            <a:ext cx="432000" cy="432000"/>
          </a:xfrm>
          <a:prstGeom prst="rect">
            <a:avLst/>
          </a:prstGeom>
        </p:spPr>
      </p:pic>
      <p:sp>
        <p:nvSpPr>
          <p:cNvPr id="18" name="TextBox 27">
            <a:extLst>
              <a:ext uri="{FF2B5EF4-FFF2-40B4-BE49-F238E27FC236}">
                <a16:creationId xmlns:a16="http://schemas.microsoft.com/office/drawing/2014/main" id="{ED5073E4-46FA-C62F-D41E-40F87919FA39}"/>
              </a:ext>
            </a:extLst>
          </p:cNvPr>
          <p:cNvSpPr txBox="1">
            <a:spLocks noChangeArrowheads="1"/>
          </p:cNvSpPr>
          <p:nvPr/>
        </p:nvSpPr>
        <p:spPr bwMode="auto">
          <a:xfrm>
            <a:off x="7973401" y="2448893"/>
            <a:ext cx="15104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スタックインスタンス</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9" name="Graphic 54">
            <a:extLst>
              <a:ext uri="{FF2B5EF4-FFF2-40B4-BE49-F238E27FC236}">
                <a16:creationId xmlns:a16="http://schemas.microsoft.com/office/drawing/2014/main" id="{6C776C14-71FC-AB4F-5464-FAF70EC5BB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12619" y="2841951"/>
            <a:ext cx="432000" cy="432000"/>
          </a:xfrm>
          <a:prstGeom prst="rect">
            <a:avLst/>
          </a:prstGeom>
        </p:spPr>
      </p:pic>
      <p:sp>
        <p:nvSpPr>
          <p:cNvPr id="20" name="正方形/長方形 19">
            <a:extLst>
              <a:ext uri="{FF2B5EF4-FFF2-40B4-BE49-F238E27FC236}">
                <a16:creationId xmlns:a16="http://schemas.microsoft.com/office/drawing/2014/main" id="{EDF6E86B-FCF7-ED99-BB58-CD1B771502BF}"/>
              </a:ext>
            </a:extLst>
          </p:cNvPr>
          <p:cNvSpPr/>
          <p:nvPr/>
        </p:nvSpPr>
        <p:spPr>
          <a:xfrm>
            <a:off x="9676787" y="3726609"/>
            <a:ext cx="1503075" cy="923026"/>
          </a:xfrm>
          <a:prstGeom prst="rect">
            <a:avLst/>
          </a:prstGeom>
          <a:noFill/>
          <a:ln>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64" name="直線矢印コネクタ 63">
            <a:extLst>
              <a:ext uri="{FF2B5EF4-FFF2-40B4-BE49-F238E27FC236}">
                <a16:creationId xmlns:a16="http://schemas.microsoft.com/office/drawing/2014/main" id="{7157B939-AC48-2749-3678-C8B2474D7C0F}"/>
              </a:ext>
            </a:extLst>
          </p:cNvPr>
          <p:cNvCxnSpPr>
            <a:stCxn id="7" idx="3"/>
            <a:endCxn id="8" idx="1"/>
          </p:cNvCxnSpPr>
          <p:nvPr/>
        </p:nvCxnSpPr>
        <p:spPr>
          <a:xfrm>
            <a:off x="5252336" y="2084752"/>
            <a:ext cx="998457"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65" name="直線矢印コネクタ 64">
            <a:extLst>
              <a:ext uri="{FF2B5EF4-FFF2-40B4-BE49-F238E27FC236}">
                <a16:creationId xmlns:a16="http://schemas.microsoft.com/office/drawing/2014/main" id="{A902FAEF-E8C8-DC74-D205-43FFAF8F1300}"/>
              </a:ext>
            </a:extLst>
          </p:cNvPr>
          <p:cNvCxnSpPr>
            <a:cxnSpLocks/>
            <a:stCxn id="8" idx="2"/>
            <a:endCxn id="11" idx="0"/>
          </p:cNvCxnSpPr>
          <p:nvPr/>
        </p:nvCxnSpPr>
        <p:spPr>
          <a:xfrm>
            <a:off x="6538793" y="2372752"/>
            <a:ext cx="0" cy="469199"/>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68" name="直線矢印コネクタ 67">
            <a:extLst>
              <a:ext uri="{FF2B5EF4-FFF2-40B4-BE49-F238E27FC236}">
                <a16:creationId xmlns:a16="http://schemas.microsoft.com/office/drawing/2014/main" id="{EAFC26BA-80B8-5FF7-C25D-D0CF7135D697}"/>
              </a:ext>
            </a:extLst>
          </p:cNvPr>
          <p:cNvCxnSpPr>
            <a:cxnSpLocks/>
            <a:stCxn id="11" idx="3"/>
            <a:endCxn id="19" idx="1"/>
          </p:cNvCxnSpPr>
          <p:nvPr/>
        </p:nvCxnSpPr>
        <p:spPr>
          <a:xfrm>
            <a:off x="6754793" y="3057951"/>
            <a:ext cx="175782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1" name="直線矢印コネクタ 70">
            <a:extLst>
              <a:ext uri="{FF2B5EF4-FFF2-40B4-BE49-F238E27FC236}">
                <a16:creationId xmlns:a16="http://schemas.microsoft.com/office/drawing/2014/main" id="{38C5CD19-2664-970A-5D6D-B1FD54238073}"/>
              </a:ext>
            </a:extLst>
          </p:cNvPr>
          <p:cNvCxnSpPr>
            <a:cxnSpLocks/>
          </p:cNvCxnSpPr>
          <p:nvPr/>
        </p:nvCxnSpPr>
        <p:spPr>
          <a:xfrm>
            <a:off x="8944619" y="3057951"/>
            <a:ext cx="126770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4" name="直線矢印コネクタ 73">
            <a:extLst>
              <a:ext uri="{FF2B5EF4-FFF2-40B4-BE49-F238E27FC236}">
                <a16:creationId xmlns:a16="http://schemas.microsoft.com/office/drawing/2014/main" id="{D32FBE07-6D14-C74B-894C-FD85901D3363}"/>
              </a:ext>
            </a:extLst>
          </p:cNvPr>
          <p:cNvCxnSpPr>
            <a:cxnSpLocks/>
            <a:stCxn id="13" idx="2"/>
            <a:endCxn id="20" idx="0"/>
          </p:cNvCxnSpPr>
          <p:nvPr/>
        </p:nvCxnSpPr>
        <p:spPr>
          <a:xfrm>
            <a:off x="10428324" y="3273951"/>
            <a:ext cx="1" cy="452658"/>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77" name="円/楕円 76">
            <a:extLst>
              <a:ext uri="{FF2B5EF4-FFF2-40B4-BE49-F238E27FC236}">
                <a16:creationId xmlns:a16="http://schemas.microsoft.com/office/drawing/2014/main" id="{58A6CE5A-4899-0B55-2ABB-1257427F6A84}"/>
              </a:ext>
            </a:extLst>
          </p:cNvPr>
          <p:cNvSpPr/>
          <p:nvPr/>
        </p:nvSpPr>
        <p:spPr>
          <a:xfrm>
            <a:off x="5577949" y="2146830"/>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79" name="円/楕円 78">
            <a:extLst>
              <a:ext uri="{FF2B5EF4-FFF2-40B4-BE49-F238E27FC236}">
                <a16:creationId xmlns:a16="http://schemas.microsoft.com/office/drawing/2014/main" id="{D5ADE258-639D-181A-F291-08B6C7B0B402}"/>
              </a:ext>
            </a:extLst>
          </p:cNvPr>
          <p:cNvSpPr/>
          <p:nvPr/>
        </p:nvSpPr>
        <p:spPr>
          <a:xfrm>
            <a:off x="6603367" y="2446500"/>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0" name="円/楕円 79">
            <a:extLst>
              <a:ext uri="{FF2B5EF4-FFF2-40B4-BE49-F238E27FC236}">
                <a16:creationId xmlns:a16="http://schemas.microsoft.com/office/drawing/2014/main" id="{CE54AD0F-DD6B-567D-68EA-5E22D416823E}"/>
              </a:ext>
            </a:extLst>
          </p:cNvPr>
          <p:cNvSpPr/>
          <p:nvPr/>
        </p:nvSpPr>
        <p:spPr>
          <a:xfrm>
            <a:off x="7516682" y="3115802"/>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1" name="円/楕円 80">
            <a:extLst>
              <a:ext uri="{FF2B5EF4-FFF2-40B4-BE49-F238E27FC236}">
                <a16:creationId xmlns:a16="http://schemas.microsoft.com/office/drawing/2014/main" id="{2BAF322C-54D2-46C6-14F8-4E71E9C13D6C}"/>
              </a:ext>
            </a:extLst>
          </p:cNvPr>
          <p:cNvSpPr/>
          <p:nvPr/>
        </p:nvSpPr>
        <p:spPr>
          <a:xfrm>
            <a:off x="9428636" y="3115802"/>
            <a:ext cx="299670" cy="29967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2" name="テキスト ボックス 81">
            <a:extLst>
              <a:ext uri="{FF2B5EF4-FFF2-40B4-BE49-F238E27FC236}">
                <a16:creationId xmlns:a16="http://schemas.microsoft.com/office/drawing/2014/main" id="{0B52383F-7242-4DB0-155C-A72552F6C146}"/>
              </a:ext>
            </a:extLst>
          </p:cNvPr>
          <p:cNvSpPr txBox="1"/>
          <p:nvPr/>
        </p:nvSpPr>
        <p:spPr>
          <a:xfrm>
            <a:off x="4280967" y="4850687"/>
            <a:ext cx="7632112" cy="1558760"/>
          </a:xfrm>
          <a:prstGeom prst="rect">
            <a:avLst/>
          </a:prstGeom>
          <a:noFill/>
        </p:spPr>
        <p:txBody>
          <a:bodyPr wrap="square" rtlCol="0">
            <a:spAutoFit/>
          </a:bodyPr>
          <a:lstStyle/>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高速セットアップを使用してパッチポリシーを作成すると、選択したパラメータが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に送信される。</a:t>
            </a:r>
          </a:p>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は、選択されたパラメータとターゲットアカウントおよびリージョンを使用してスタックセットを作成する。</a:t>
            </a:r>
          </a:p>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は、各ターゲットアカウントとリージョンにスタックインスタンスを作成する。</a:t>
            </a:r>
          </a:p>
          <a:p>
            <a:pPr marL="228600" marR="0" lvl="0" indent="-228600" algn="l" defTabSz="914400" rtl="0" eaLnBrk="1" fontAlgn="auto" latinLnBrk="0" hangingPunct="1">
              <a:lnSpc>
                <a:spcPct val="114000"/>
              </a:lnSpc>
              <a:spcBef>
                <a:spcPts val="300"/>
              </a:spcBef>
              <a:spcAft>
                <a:spcPts val="0"/>
              </a:spcAft>
              <a:buClrTx/>
              <a:buSzTx/>
              <a:buFont typeface="+mj-ea"/>
              <a:buAutoNum type="circleNumDbPlain"/>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スタックインスタンスは、パッチスキャン用の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Systems Manager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ステートマネージャー関連付けと、パッチインストール用の関連付け </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選択された場合</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を作成する。これらの関連付けは、パッチポリシーの作成時に指定されたスケジュールで適用される。</a:t>
            </a:r>
          </a:p>
        </p:txBody>
      </p:sp>
      <p:sp>
        <p:nvSpPr>
          <p:cNvPr id="84" name="テキスト ボックス 83">
            <a:extLst>
              <a:ext uri="{FF2B5EF4-FFF2-40B4-BE49-F238E27FC236}">
                <a16:creationId xmlns:a16="http://schemas.microsoft.com/office/drawing/2014/main" id="{2625C14F-62BE-1620-C675-5AB59DDC2A82}"/>
              </a:ext>
            </a:extLst>
          </p:cNvPr>
          <p:cNvSpPr txBox="1"/>
          <p:nvPr/>
        </p:nvSpPr>
        <p:spPr>
          <a:xfrm>
            <a:off x="101051" y="890386"/>
            <a:ext cx="4027516" cy="4367862"/>
          </a:xfrm>
          <a:prstGeom prst="rect">
            <a:avLst/>
          </a:prstGeom>
          <a:noFill/>
        </p:spPr>
        <p:txBody>
          <a:bodyPr wrap="square" rtlCol="0">
            <a:spAutoFit/>
          </a:bodyPr>
          <a:lstStyle/>
          <a:p>
            <a:pPr marL="0" marR="0" lvl="0" indent="0" algn="l" defTabSz="914400" rtl="0" eaLnBrk="1" fontAlgn="auto" latinLnBrk="0" hangingPunct="1">
              <a:lnSpc>
                <a:spcPct val="114000"/>
              </a:lnSpc>
              <a:spcBef>
                <a:spcPts val="300"/>
              </a:spcBef>
              <a:spcAft>
                <a:spcPts val="0"/>
              </a:spcAft>
              <a:buClrTx/>
              <a:buSzTx/>
              <a:buFontTx/>
              <a:buNone/>
              <a:tabLst/>
              <a:defRPr/>
            </a:pP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Systems Manager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の高速セットアップ</a:t>
            </a:r>
            <a:r>
              <a:rPr kumimoji="1" lang="en-US" altLang="ja-JP" sz="1400" b="0" i="0" u="none" strike="noStrike" kern="1200" cap="none" spc="0" normalizeH="0" baseline="3000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a:t>
            </a:r>
            <a:r>
              <a:rPr kumimoji="1" lang="ja-JP" altLang="en-US" sz="14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パッチポリシー</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を作成すると、</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つのアカウントまたは組織全体で、マネージドノードのパッチ適用を自動化することができる。</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14000"/>
              </a:lnSpc>
              <a:spcBef>
                <a:spcPts val="30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以下の項目を定義できる：</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スキャンとインストールのスケジュール</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パッチベースライン（</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OS</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、重要度）</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ターゲット</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742950" marR="0" lvl="1"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アカウントとリージョン</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200150" marR="0" lvl="2"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組織全体（複数の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アカウントとそれらのアカウントが動作するすべての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リージョンを含む）</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200150" marR="0" lvl="2"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組織内の一部の組織単位 </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OU)</a:t>
            </a:r>
          </a:p>
          <a:p>
            <a:pPr marL="1200150" marR="0" lvl="2"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つのアカウント</a:t>
            </a:r>
            <a:endPar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742950" marR="0" lvl="1" indent="-193675" algn="l" defTabSz="914400" rtl="0" eaLnBrk="1" fontAlgn="auto" latinLnBrk="0" hangingPunct="1">
              <a:lnSpc>
                <a:spcPct val="114000"/>
              </a:lnSpc>
              <a:spcBef>
                <a:spcPts val="300"/>
              </a:spcBef>
              <a:spcAft>
                <a:spcPts val="0"/>
              </a:spcAft>
              <a:buClrTx/>
              <a:buSzTx/>
              <a:buFont typeface="Arial" panose="020B0604020202020204" pitchFamily="34" charset="0"/>
              <a:buChar char="•"/>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ターゲットインスタンス</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25" name="Graphic 51">
            <a:extLst>
              <a:ext uri="{FF2B5EF4-FFF2-40B4-BE49-F238E27FC236}">
                <a16:creationId xmlns:a16="http://schemas.microsoft.com/office/drawing/2014/main" id="{BF804A86-E499-818F-4B39-55AD4338325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92336" y="2372990"/>
            <a:ext cx="288000" cy="288000"/>
          </a:xfrm>
          <a:prstGeom prst="rect">
            <a:avLst/>
          </a:prstGeom>
        </p:spPr>
      </p:pic>
      <p:sp>
        <p:nvSpPr>
          <p:cNvPr id="27" name="TextBox 12">
            <a:extLst>
              <a:ext uri="{FF2B5EF4-FFF2-40B4-BE49-F238E27FC236}">
                <a16:creationId xmlns:a16="http://schemas.microsoft.com/office/drawing/2014/main" id="{D209E619-49B6-4747-9E19-4D7C261264B7}"/>
              </a:ext>
            </a:extLst>
          </p:cNvPr>
          <p:cNvSpPr txBox="1">
            <a:spLocks noChangeArrowheads="1"/>
          </p:cNvSpPr>
          <p:nvPr/>
        </p:nvSpPr>
        <p:spPr bwMode="auto">
          <a:xfrm>
            <a:off x="4453545" y="2677712"/>
            <a:ext cx="116920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パッチマネージャ</a:t>
            </a: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sp>
        <p:nvSpPr>
          <p:cNvPr id="28" name="テキスト ボックス 27">
            <a:extLst>
              <a:ext uri="{FF2B5EF4-FFF2-40B4-BE49-F238E27FC236}">
                <a16:creationId xmlns:a16="http://schemas.microsoft.com/office/drawing/2014/main" id="{285A1A96-C091-CB7A-50A6-88DBB3EFFAA4}"/>
              </a:ext>
            </a:extLst>
          </p:cNvPr>
          <p:cNvSpPr txBox="1"/>
          <p:nvPr/>
        </p:nvSpPr>
        <p:spPr>
          <a:xfrm>
            <a:off x="101051" y="5352423"/>
            <a:ext cx="4027516" cy="1061829"/>
          </a:xfrm>
          <a:prstGeom prst="rect">
            <a:avLst/>
          </a:prstGeom>
          <a:noFill/>
        </p:spPr>
        <p:txBody>
          <a:bodyPr wrap="square" rtlCol="0">
            <a:spAutoFit/>
          </a:bodyPr>
          <a:lstStyle/>
          <a:p>
            <a:pPr marL="276225" marR="0" lvl="0" indent="-276225" algn="l"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Systems Manager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の高速セットアップを使用すると、頻繁に使用される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のサービスや機能を、推奨されるベストプラクティスに従ってすばやく設定できる。</a:t>
            </a:r>
            <a:b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個々の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アカウントで使用することも、</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Organizations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と統合することで複数の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アカウントと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リージョンで使用することもできる。複数のアカウントで高速セットアップを使用すると、組織で一貫した構成を維持できる。</a:t>
            </a:r>
          </a:p>
        </p:txBody>
      </p:sp>
      <p:sp>
        <p:nvSpPr>
          <p:cNvPr id="24" name="Rectangle 5">
            <a:extLst>
              <a:ext uri="{FF2B5EF4-FFF2-40B4-BE49-F238E27FC236}">
                <a16:creationId xmlns:a16="http://schemas.microsoft.com/office/drawing/2014/main" id="{E99CD972-3618-557D-FA95-B084FD8AEE98}"/>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修正</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32897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00233312-9D66-41FB-B86D-1B6798EA6503}"/>
              </a:ext>
            </a:extLst>
          </p:cNvPr>
          <p:cNvSpPr txBox="1">
            <a:spLocks/>
          </p:cNvSpPr>
          <p:nvPr/>
        </p:nvSpPr>
        <p:spPr>
          <a:xfrm>
            <a:off x="282040" y="1173644"/>
            <a:ext cx="5317111" cy="623147"/>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概要</a:t>
            </a:r>
          </a:p>
        </p:txBody>
      </p:sp>
      <p:sp>
        <p:nvSpPr>
          <p:cNvPr id="31" name="Title 1">
            <a:extLst>
              <a:ext uri="{FF2B5EF4-FFF2-40B4-BE49-F238E27FC236}">
                <a16:creationId xmlns:a16="http://schemas.microsoft.com/office/drawing/2014/main" id="{F33AC399-EB0C-4EC8-81BF-B88D58266FB3}"/>
              </a:ext>
            </a:extLst>
          </p:cNvPr>
          <p:cNvSpPr txBox="1">
            <a:spLocks/>
          </p:cNvSpPr>
          <p:nvPr/>
        </p:nvSpPr>
        <p:spPr>
          <a:xfrm>
            <a:off x="5945118" y="1173644"/>
            <a:ext cx="5754435"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共通アカウント</a:t>
            </a:r>
            <a:r>
              <a:rPr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の例</a:t>
            </a:r>
          </a:p>
        </p:txBody>
      </p:sp>
      <p:cxnSp>
        <p:nvCxnSpPr>
          <p:cNvPr id="32" name="直線コネクタ 31">
            <a:extLst>
              <a:ext uri="{FF2B5EF4-FFF2-40B4-BE49-F238E27FC236}">
                <a16:creationId xmlns:a16="http://schemas.microsoft.com/office/drawing/2014/main" id="{325C1409-EC9D-4612-9577-A6AAAB10D3F5}"/>
              </a:ext>
            </a:extLst>
          </p:cNvPr>
          <p:cNvCxnSpPr/>
          <p:nvPr/>
        </p:nvCxnSpPr>
        <p:spPr>
          <a:xfrm>
            <a:off x="5945118" y="1796791"/>
            <a:ext cx="5754435"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33" name="Rectangle 10">
            <a:extLst>
              <a:ext uri="{FF2B5EF4-FFF2-40B4-BE49-F238E27FC236}">
                <a16:creationId xmlns:a16="http://schemas.microsoft.com/office/drawing/2014/main" id="{5471D0AE-5989-4E58-9DE8-B410CE5C1F85}"/>
              </a:ext>
            </a:extLst>
          </p:cNvPr>
          <p:cNvSpPr/>
          <p:nvPr/>
        </p:nvSpPr>
        <p:spPr>
          <a:xfrm>
            <a:off x="282041" y="1906996"/>
            <a:ext cx="5317109" cy="2508303"/>
          </a:xfrm>
          <a:prstGeom prst="rect">
            <a:avLst/>
          </a:prstGeom>
        </p:spPr>
        <p:txBody>
          <a:bodyPr wrap="square" lIns="48000" tIns="48000" rIns="48000" bIns="48000">
            <a:spAutoFit/>
          </a:bodyPr>
          <a:lstStyle/>
          <a:p>
            <a:pPr marL="119995" indent="-119995">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OU/</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アカウント横断機能</a:t>
            </a:r>
            <a:r>
              <a:rPr kumimoji="1"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 「共通アカウント</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として統合管理すると効率的</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管理アカウント</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支払い機能</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アクセス管理機能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監査ログ保管機能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セキュリティ管理機能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運用管理機能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外部接続機能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ログイン機能</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graphicFrame>
        <p:nvGraphicFramePr>
          <p:cNvPr id="11" name="コンテンツ プレースホルダー 6"/>
          <p:cNvGraphicFramePr>
            <a:graphicFrameLocks/>
          </p:cNvGraphicFramePr>
          <p:nvPr/>
        </p:nvGraphicFramePr>
        <p:xfrm>
          <a:off x="5945118" y="1927047"/>
          <a:ext cx="5844900" cy="4285440"/>
        </p:xfrm>
        <a:graphic>
          <a:graphicData uri="http://schemas.openxmlformats.org/drawingml/2006/table">
            <a:tbl>
              <a:tblPr firstRow="1" bandRow="1">
                <a:tableStyleId>{5C22544A-7EE6-4342-B048-85BDC9FD1C3A}</a:tableStyleId>
              </a:tblPr>
              <a:tblGrid>
                <a:gridCol w="1594273">
                  <a:extLst>
                    <a:ext uri="{9D8B030D-6E8A-4147-A177-3AD203B41FA5}">
                      <a16:colId xmlns:a16="http://schemas.microsoft.com/office/drawing/2014/main" val="2131435005"/>
                    </a:ext>
                  </a:extLst>
                </a:gridCol>
                <a:gridCol w="4250627">
                  <a:extLst>
                    <a:ext uri="{9D8B030D-6E8A-4147-A177-3AD203B41FA5}">
                      <a16:colId xmlns:a16="http://schemas.microsoft.com/office/drawing/2014/main" val="3766267443"/>
                    </a:ext>
                  </a:extLst>
                </a:gridCol>
              </a:tblGrid>
              <a:tr h="291840">
                <a:tc>
                  <a:txBody>
                    <a:bodyPr/>
                    <a:lstStyle/>
                    <a:p>
                      <a:r>
                        <a:rPr kumimoji="1" lang="ja-JP" altLang="en-US" sz="1300" dirty="0">
                          <a:solidFill>
                            <a:schemeClr val="bg1"/>
                          </a:solidFill>
                          <a:latin typeface="Meiryo" panose="020B0604030504040204" pitchFamily="34" charset="-128"/>
                          <a:ea typeface="Meiryo" panose="020B0604030504040204" pitchFamily="34" charset="-128"/>
                        </a:rPr>
                        <a:t>アカウント</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tc>
                  <a:txBody>
                    <a:bodyPr/>
                    <a:lstStyle/>
                    <a:p>
                      <a:r>
                        <a:rPr kumimoji="1" lang="ja-JP" altLang="en-US" sz="1300" dirty="0">
                          <a:solidFill>
                            <a:schemeClr val="bg1"/>
                          </a:solidFill>
                          <a:latin typeface="Meiryo" panose="020B0604030504040204" pitchFamily="34" charset="-128"/>
                          <a:ea typeface="Meiryo" panose="020B0604030504040204" pitchFamily="34" charset="-128"/>
                        </a:rPr>
                        <a:t>機能例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2158772509"/>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管理アカウント</a:t>
                      </a:r>
                      <a:endParaRPr kumimoji="1" lang="en-US" altLang="ja-JP" sz="13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支払い</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Organizations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の</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費用の支払いを取りまとめる。ボリュームディスカウントや</a:t>
                      </a:r>
                      <a:r>
                        <a:rPr kumimoji="1" lang="en-US" altLang="ja-JP" sz="1300" dirty="0">
                          <a:solidFill>
                            <a:schemeClr val="tx1">
                              <a:lumMod val="75000"/>
                            </a:schemeClr>
                          </a:solidFill>
                          <a:latin typeface="Meiryo" panose="020B0604030504040204" pitchFamily="34" charset="-128"/>
                          <a:ea typeface="Meiryo" panose="020B0604030504040204" pitchFamily="34" charset="-128"/>
                        </a:rPr>
                        <a:t>RI</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の共有が可能</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59623285"/>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アクセス管理</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マネジメントコンソールへのログイン</a:t>
                      </a:r>
                      <a:r>
                        <a:rPr kumimoji="1" lang="en-US" altLang="ja-JP" sz="1300" dirty="0">
                          <a:solidFill>
                            <a:schemeClr val="tx1">
                              <a:lumMod val="75000"/>
                            </a:schemeClr>
                          </a:solidFill>
                          <a:latin typeface="Meiryo" panose="020B0604030504040204" pitchFamily="34" charset="-128"/>
                          <a:ea typeface="Meiryo" panose="020B0604030504040204" pitchFamily="34" charset="-128"/>
                        </a:rPr>
                        <a:t>ID</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を一元管理する。</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AD</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ADFS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を展開する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0387421"/>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監査ログ保管</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各アカウントの監査ログを隔離されたアカウントに保管することで、ログの改ざんや削除を防止する</a:t>
                      </a:r>
                      <a:endParaRPr kumimoji="1" lang="en-US" altLang="ja-JP" sz="1300" dirty="0">
                        <a:solidFill>
                          <a:schemeClr val="tx1">
                            <a:lumMod val="75000"/>
                          </a:schemeClr>
                        </a:solidFill>
                        <a:latin typeface="Meiryo" panose="020B0604030504040204" pitchFamily="34" charset="-128"/>
                        <a:ea typeface="Meiryo" panose="020B0604030504040204" pitchFamily="34" charset="-128"/>
                      </a:endParaRP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92457884"/>
                  </a:ext>
                </a:extLst>
              </a:tr>
              <a:tr h="77952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セキュリティ管理</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 </a:t>
                      </a:r>
                      <a:r>
                        <a:rPr kumimoji="1" lang="en-US" altLang="ja-JP" sz="1300" dirty="0" err="1">
                          <a:solidFill>
                            <a:schemeClr val="tx1">
                              <a:lumMod val="75000"/>
                            </a:schemeClr>
                          </a:solidFill>
                          <a:latin typeface="Meiryo" panose="020B0604030504040204" pitchFamily="34" charset="-128"/>
                          <a:ea typeface="Meiryo" panose="020B0604030504040204" pitchFamily="34" charset="-128"/>
                        </a:rPr>
                        <a:t>Securityhub</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300" dirty="0" err="1">
                          <a:solidFill>
                            <a:schemeClr val="tx1">
                              <a:lumMod val="75000"/>
                            </a:schemeClr>
                          </a:solidFill>
                          <a:latin typeface="Meiryo" panose="020B0604030504040204" pitchFamily="34" charset="-128"/>
                          <a:ea typeface="Meiryo" panose="020B0604030504040204" pitchFamily="34" charset="-128"/>
                        </a:rPr>
                        <a:t>GuardDuty</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のダッシュボードを構成し、各アカウントのコンプライアンスの準拠状況を一元管理する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74258977"/>
                  </a:ext>
                </a:extLst>
              </a:tr>
              <a:tr h="53568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運用管理</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システム監視やジョブ実行機能を実装し、運行ログやシステムアラートの発報を一元化する</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13851087"/>
                  </a:ext>
                </a:extLst>
              </a:tr>
              <a:tr h="77952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外部接続</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インターネット接続やオンプレ接続、</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サービス接続などの設定を一元化し、要塞化する</a:t>
                      </a:r>
                      <a:br>
                        <a:rPr kumimoji="1" lang="en-US" altLang="ja-JP" sz="1300" dirty="0">
                          <a:solidFill>
                            <a:schemeClr val="tx1">
                              <a:lumMod val="75000"/>
                            </a:schemeClr>
                          </a:solidFill>
                          <a:latin typeface="Meiryo" panose="020B0604030504040204" pitchFamily="34" charset="-128"/>
                          <a:ea typeface="Meiryo" panose="020B0604030504040204" pitchFamily="34" charset="-128"/>
                        </a:rPr>
                      </a:b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ネットワーク設計にて解説</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3053388"/>
                  </a:ext>
                </a:extLst>
              </a:tr>
              <a:tr h="291840">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ログイン</a:t>
                      </a: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cs typeface="メイリオ" panose="020B0604030504040204" pitchFamily="50" charset="-128"/>
                        </a:rPr>
                        <a:t>各アカウントへログインする際の踏み台</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marL="121920" marR="121920" marT="24000" marB="24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18507764"/>
                  </a:ext>
                </a:extLst>
              </a:tr>
            </a:tbl>
          </a:graphicData>
        </a:graphic>
      </p:graphicFrame>
      <p:sp>
        <p:nvSpPr>
          <p:cNvPr id="2" name="タイトル 1">
            <a:extLst>
              <a:ext uri="{FF2B5EF4-FFF2-40B4-BE49-F238E27FC236}">
                <a16:creationId xmlns:a16="http://schemas.microsoft.com/office/drawing/2014/main" id="{596EF3C2-1DF6-114D-A0C3-5071673BCB9C}"/>
              </a:ext>
            </a:extLst>
          </p:cNvPr>
          <p:cNvSpPr>
            <a:spLocks noGrp="1"/>
          </p:cNvSpPr>
          <p:nvPr>
            <p:ph type="title"/>
          </p:nvPr>
        </p:nvSpPr>
        <p:spPr/>
        <p:txBody>
          <a:bodyPr/>
          <a:lstStyle/>
          <a:p>
            <a:r>
              <a:rPr lang="ja-JP" altLang="en-US"/>
              <a:t>共通アカウントの定義</a:t>
            </a:r>
          </a:p>
        </p:txBody>
      </p:sp>
      <p:sp>
        <p:nvSpPr>
          <p:cNvPr id="5" name="テキスト ボックス 3">
            <a:extLst>
              <a:ext uri="{FF2B5EF4-FFF2-40B4-BE49-F238E27FC236}">
                <a16:creationId xmlns:a16="http://schemas.microsoft.com/office/drawing/2014/main" id="{1C9CAD52-9DD7-0212-C0CD-9EDF2FFA7D0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9922209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SEC06-BP02 </a:t>
            </a:r>
            <a:r>
              <a:rPr lang="ja-JP" altLang="en-US" sz="2800" b="0" i="0">
                <a:solidFill>
                  <a:srgbClr val="16191F"/>
                </a:solidFill>
                <a:effectLst/>
                <a:latin typeface="Amazon Ember" panose="020B0603020204020204" pitchFamily="34" charset="0"/>
              </a:rPr>
              <a:t>攻撃対象領域を縮小する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199"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意図しないアクセスへの露出を減らす。</a:t>
            </a:r>
            <a:endParaRPr lang="en-US" altLang="ja-JP" sz="1400" dirty="0"/>
          </a:p>
          <a:p>
            <a:pPr marL="882362" lvl="1" indent="-285750">
              <a:buFont typeface="Arial" panose="020B0604020202020204" pitchFamily="34" charset="0"/>
              <a:buChar char="•"/>
            </a:pPr>
            <a:r>
              <a:rPr lang="ja-JP" altLang="en-US" sz="1233"/>
              <a:t>オペレーティングシステムを強化する。</a:t>
            </a:r>
            <a:endParaRPr lang="en-US" altLang="ja-JP" sz="1233" dirty="0"/>
          </a:p>
          <a:p>
            <a:pPr marL="882362" lvl="1" indent="-285750">
              <a:buFont typeface="Arial" panose="020B0604020202020204" pitchFamily="34" charset="0"/>
              <a:buChar char="•"/>
            </a:pPr>
            <a:r>
              <a:rPr lang="ja-JP" altLang="en-US" sz="1233"/>
              <a:t>使用するコンポーネント、ライブラリ、外部から利用可能なサービスを最小限に抑える。</a:t>
            </a:r>
            <a:endParaRPr lang="en-US" altLang="ja-JP" sz="1233" dirty="0"/>
          </a:p>
          <a:p>
            <a:pPr marL="882362" lvl="1" indent="-285750">
              <a:buFont typeface="Arial" panose="020B0604020202020204" pitchFamily="34" charset="0"/>
              <a:buChar char="•"/>
            </a:pPr>
            <a:r>
              <a:rPr lang="ja-JP" altLang="en-US" sz="1233"/>
              <a:t>アプリケーションへの入力処理を強化し、攻撃対象につながるリスクを抑える。</a:t>
            </a:r>
            <a:endParaRPr lang="en-JP" sz="1233"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ja-JP" altLang="en-US" sz="1400"/>
              <a:t>オペレーティングシステムやアプリケーションに、使用していないパッケージがないか？</a:t>
            </a:r>
            <a:endParaRPr lang="en-US" altLang="ja-JP" sz="1400" dirty="0"/>
          </a:p>
          <a:p>
            <a:pPr marL="285750" indent="-285750">
              <a:buFont typeface="Arial" panose="020B0604020202020204" pitchFamily="34" charset="0"/>
              <a:buChar char="•"/>
            </a:pPr>
            <a:r>
              <a:rPr lang="en-US" sz="1400" dirty="0"/>
              <a:t>AMI </a:t>
            </a:r>
            <a:r>
              <a:rPr lang="en-US" sz="1400" dirty="0" err="1"/>
              <a:t>に最新のソフトウェアアップデートを適用するようにしているか</a:t>
            </a:r>
            <a:r>
              <a:rPr lang="en-US" sz="1400" dirty="0"/>
              <a:t>？</a:t>
            </a:r>
          </a:p>
        </p:txBody>
      </p:sp>
      <p:sp>
        <p:nvSpPr>
          <p:cNvPr id="14" name="Text Placeholder 2">
            <a:extLst>
              <a:ext uri="{FF2B5EF4-FFF2-40B4-BE49-F238E27FC236}">
                <a16:creationId xmlns:a16="http://schemas.microsoft.com/office/drawing/2014/main" id="{BBF54269-2CD6-2419-CE80-EF10D7B4E08B}"/>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ゴールデンイメージを作成し、組織で共有する。</a:t>
            </a:r>
            <a:b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b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ゴールデンイメージとは、最新のパッチを適用したり、強化したりして、組織の具体的なセキュリティ要件を満たすように構成されたイメージのこと。</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セキュリティパッチの適用</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強力なパスワードの要求</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ディスク全体の暗号化</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不要なポートを閉じる</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ソフトウェア</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FW</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の有効化</a:t>
            </a: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ログ出力と監査の有効化</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ゴールデンイメージの作成を自動化し、ゴールデンイメージが常にセキュリティ要件を満たすように維持・管理する。</a:t>
            </a:r>
            <a:b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b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altLang="ja-JP" sz="13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EC2 Image Builder</a:t>
            </a: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の使用を検討する。</a:t>
            </a:r>
            <a:endPar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アプリケーションに関して、</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ファジング</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により、不正な形式のデータ入力に関するバグがないか、確認する。 </a:t>
            </a:r>
            <a:b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b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「古典的な」セキュリティ問題（バッファオーバーフローや</a:t>
            </a:r>
            <a:r>
              <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DoS</a:t>
            </a:r>
            <a:r>
              <a:rPr kumimoji="0" lang="ja-JP" altLang="en-US" sz="13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など）につながるリスクを減らす。</a:t>
            </a:r>
            <a:endParaRPr kumimoji="0" lang="en-US" altLang="ja-JP" sz="13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17013749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11">
            <a:extLst>
              <a:ext uri="{FF2B5EF4-FFF2-40B4-BE49-F238E27FC236}">
                <a16:creationId xmlns:a16="http://schemas.microsoft.com/office/drawing/2014/main" id="{4299F60A-D4A8-6D78-9111-9012B75DB28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5600"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43904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イメージを自動的に作成する仕組みの構築</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コードを記述することなく、</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GUI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ウィザードからイメージを作成する自動化パイプラインが構築可能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セキュリティと</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AMI</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品質の向上</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セキュアなイメージの作成と最新化の実現</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セキュリティ設定の再利用</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本番環境に展開する前にテストを実行して問題を検出</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ハイブリッド対応</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で用いる</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AMI</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と、オンプレミスで用いる</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VM</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イメージが作成可能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コスト不要</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EC2 Image Builder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自体は無料で利用可能</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イメージの作成、保存、共有するために使用した分の</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リソース料金が別途課金</a:t>
            </a:r>
            <a:endPar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20"/>
            <a:ext cx="478080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仮想マシンとコンテナイメージの</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構築、テスト、およびデプロイを</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簡素化するサービス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EC2 Image Builder</a:t>
            </a: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EC2 Image Builder </a:t>
            </a:r>
            <a:r>
              <a:rPr lang="ja-JP" altLang="en-US" sz="2800" b="0"/>
              <a:t>概要</a:t>
            </a:r>
          </a:p>
        </p:txBody>
      </p:sp>
      <p:sp>
        <p:nvSpPr>
          <p:cNvPr id="4" name="テキスト ボックス 3">
            <a:extLst>
              <a:ext uri="{FF2B5EF4-FFF2-40B4-BE49-F238E27FC236}">
                <a16:creationId xmlns:a16="http://schemas.microsoft.com/office/drawing/2014/main" id="{4C887FA4-061D-FCC7-2F8B-AAB6204E212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715880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SEC06-BP03 </a:t>
            </a:r>
            <a:r>
              <a:rPr lang="ja-JP" altLang="en-US" sz="2800" b="0" i="0">
                <a:solidFill>
                  <a:srgbClr val="16191F"/>
                </a:solidFill>
                <a:effectLst/>
                <a:latin typeface="Amazon Ember" panose="020B0603020204020204" pitchFamily="34" charset="0"/>
              </a:rPr>
              <a:t>マネージドサービスを活用する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399178"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マネージドサービスを活用し、責任共有モデルの一部としてのセキュリティメンテナンスタスクを減らす。</a:t>
            </a:r>
            <a:endParaRPr lang="en-US" altLang="ja-JP" sz="1400" dirty="0"/>
          </a:p>
          <a:p>
            <a:pPr marL="882362" lvl="1" indent="-285750">
              <a:buFont typeface="Arial" panose="020B0604020202020204" pitchFamily="34" charset="0"/>
              <a:buChar char="•"/>
            </a:pPr>
            <a:r>
              <a:rPr lang="en-US" altLang="ja-JP" sz="1233" dirty="0"/>
              <a:t>Amazon Relational Database Service (Amazon RDS)</a:t>
            </a:r>
          </a:p>
          <a:p>
            <a:pPr marL="882362" lvl="1" indent="-285750">
              <a:buFont typeface="Arial" panose="020B0604020202020204" pitchFamily="34" charset="0"/>
              <a:buChar char="•"/>
            </a:pPr>
            <a:r>
              <a:rPr lang="en-US" altLang="ja-JP" sz="1233" dirty="0"/>
              <a:t>AWS Lambda</a:t>
            </a:r>
          </a:p>
          <a:p>
            <a:pPr marL="882362" lvl="1" indent="-285750">
              <a:buFont typeface="Arial" panose="020B0604020202020204" pitchFamily="34" charset="0"/>
              <a:buChar char="•"/>
            </a:pPr>
            <a:r>
              <a:rPr lang="en-US" altLang="ja-JP" sz="1233" dirty="0"/>
              <a:t>Amazon Elastic Container Service (Amazon ECS)</a:t>
            </a:r>
            <a:r>
              <a:rPr lang="ja-JP" altLang="en-US" sz="1233"/>
              <a:t>、</a:t>
            </a:r>
            <a:r>
              <a:rPr lang="en-US" altLang="ja-JP" sz="1233" dirty="0"/>
              <a:t> </a:t>
            </a:r>
            <a:r>
              <a:rPr lang="ja-JP" altLang="en-US" sz="1233"/>
              <a:t>など</a:t>
            </a:r>
            <a:endParaRPr lang="en-JP" sz="14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EC2</a:t>
            </a:r>
            <a:r>
              <a:rPr lang="ja-JP" altLang="en-US" sz="1400"/>
              <a:t>で実現しているサービスは、マネージドサービスに置き換えられないか？</a:t>
            </a:r>
            <a:endParaRPr lang="en-US" altLang="ja-JP" sz="1400" dirty="0"/>
          </a:p>
        </p:txBody>
      </p:sp>
    </p:spTree>
    <p:extLst>
      <p:ext uri="{BB962C8B-B14F-4D97-AF65-F5344CB8AC3E}">
        <p14:creationId xmlns:p14="http://schemas.microsoft.com/office/powerpoint/2010/main" val="34824740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ja-JP" altLang="en-US" sz="2000"/>
              <a:t>インフラストラクチャ保護</a:t>
            </a:r>
            <a:r>
              <a:rPr lang="en-JP" sz="2000" dirty="0"/>
              <a:t>/</a:t>
            </a:r>
            <a:r>
              <a:rPr lang="ja-JP" altLang="en-US" sz="2000"/>
              <a:t>コンピューティングの保護</a:t>
            </a:r>
            <a:br>
              <a:rPr lang="en-JP" sz="2000" dirty="0"/>
            </a:br>
            <a:r>
              <a:rPr lang="en-US" sz="2800" b="0" i="0" dirty="0">
                <a:solidFill>
                  <a:srgbClr val="16191F"/>
                </a:solidFill>
                <a:effectLst/>
                <a:latin typeface="Amazon Ember" panose="020B0603020204020204" pitchFamily="34" charset="0"/>
              </a:rPr>
              <a:t>SEC06-BP04 </a:t>
            </a:r>
            <a:r>
              <a:rPr lang="ja-JP" altLang="en-US" sz="2800" b="0" i="0">
                <a:solidFill>
                  <a:srgbClr val="16191F"/>
                </a:solidFill>
                <a:effectLst/>
                <a:latin typeface="Amazon Ember" panose="020B0603020204020204" pitchFamily="34" charset="0"/>
              </a:rPr>
              <a:t>コンピューティング保護を自動化する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脆弱性管理</a:t>
            </a:r>
            <a:r>
              <a:rPr lang="ja-JP" altLang="en" sz="1400"/>
              <a:t>（</a:t>
            </a:r>
            <a:r>
              <a:rPr lang="en" altLang="ja-JP" sz="1400" dirty="0"/>
              <a:t>SEC06-BP01</a:t>
            </a:r>
            <a:r>
              <a:rPr lang="ja-JP" altLang="en" sz="1400"/>
              <a:t>）</a:t>
            </a:r>
            <a:r>
              <a:rPr lang="ja-JP" altLang="en-US" sz="1400"/>
              <a:t>、攻撃対象領域の縮小</a:t>
            </a:r>
            <a:r>
              <a:rPr lang="ja-JP" altLang="en" sz="1400"/>
              <a:t>（</a:t>
            </a:r>
            <a:r>
              <a:rPr lang="en" altLang="ja-JP" sz="1400" dirty="0"/>
              <a:t>SEC06-BP02</a:t>
            </a:r>
            <a:r>
              <a:rPr lang="ja-JP" altLang="en" sz="1400"/>
              <a:t>）</a:t>
            </a:r>
            <a:r>
              <a:rPr lang="ja-JP" altLang="en-US" sz="1400"/>
              <a:t>、リソースのデプロイなどのコンピューティング保護メカニズムを自動化する。</a:t>
            </a:r>
            <a:endParaRPr lang="en-US" altLang="ja-JP" sz="1400" dirty="0"/>
          </a:p>
          <a:p>
            <a:pPr marL="285750" indent="-285750">
              <a:buFont typeface="Arial" panose="020B0604020202020204" pitchFamily="34" charset="0"/>
              <a:buChar char="•"/>
            </a:pPr>
            <a:r>
              <a:rPr lang="ja-JP" altLang="en-US" sz="1400"/>
              <a:t>これにより、以下の効果が期待される：</a:t>
            </a:r>
            <a:endParaRPr lang="en-US" altLang="ja-JP" sz="1400" dirty="0"/>
          </a:p>
          <a:p>
            <a:pPr marL="882362" lvl="1" indent="-285750">
              <a:buFont typeface="Arial" panose="020B0604020202020204" pitchFamily="34" charset="0"/>
              <a:buChar char="•"/>
            </a:pPr>
            <a:r>
              <a:rPr lang="ja-JP" altLang="en-US" sz="1200"/>
              <a:t>ワークロードの他の側面の保護に時間を使えるようになる</a:t>
            </a:r>
            <a:endParaRPr lang="en-US" altLang="ja-JP" sz="1200" dirty="0"/>
          </a:p>
          <a:p>
            <a:pPr marL="882362" lvl="1" indent="-285750">
              <a:buFont typeface="Arial" panose="020B0604020202020204" pitchFamily="34" charset="0"/>
              <a:buChar char="•"/>
            </a:pPr>
            <a:r>
              <a:rPr lang="ja-JP" altLang="en-US" sz="1200"/>
              <a:t>人為的ミスを犯すリスクを軽減する</a:t>
            </a:r>
            <a:endParaRPr lang="en-US" altLang="ja-JP" sz="12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ja-JP" altLang="en-US" sz="1400"/>
              <a:t>パッチ適用を自動化しているか</a:t>
            </a:r>
            <a:r>
              <a:rPr lang="en-US" sz="1400" dirty="0"/>
              <a:t>？</a:t>
            </a:r>
          </a:p>
        </p:txBody>
      </p:sp>
      <p:sp>
        <p:nvSpPr>
          <p:cNvPr id="4" name="Text Placeholder 2">
            <a:extLst>
              <a:ext uri="{FF2B5EF4-FFF2-40B4-BE49-F238E27FC236}">
                <a16:creationId xmlns:a16="http://schemas.microsoft.com/office/drawing/2014/main" id="{54353608-7F9D-6CDB-9244-6A75D41F640C}"/>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p:txBody>
      </p:sp>
      <p:graphicFrame>
        <p:nvGraphicFramePr>
          <p:cNvPr id="5" name="表 5">
            <a:extLst>
              <a:ext uri="{FF2B5EF4-FFF2-40B4-BE49-F238E27FC236}">
                <a16:creationId xmlns:a16="http://schemas.microsoft.com/office/drawing/2014/main" id="{AD3E41B3-B0CA-295F-F38B-CE1A4A1A44F8}"/>
              </a:ext>
            </a:extLst>
          </p:cNvPr>
          <p:cNvGraphicFramePr>
            <a:graphicFrameLocks noGrp="1"/>
          </p:cNvGraphicFramePr>
          <p:nvPr/>
        </p:nvGraphicFramePr>
        <p:xfrm>
          <a:off x="6532880" y="1725246"/>
          <a:ext cx="5130800" cy="1991360"/>
        </p:xfrm>
        <a:graphic>
          <a:graphicData uri="http://schemas.openxmlformats.org/drawingml/2006/table">
            <a:tbl>
              <a:tblPr firstRow="1" bandRow="1">
                <a:tableStyleId>{5940675A-B579-460E-94D1-54222C63F5DA}</a:tableStyleId>
              </a:tblPr>
              <a:tblGrid>
                <a:gridCol w="1854536">
                  <a:extLst>
                    <a:ext uri="{9D8B030D-6E8A-4147-A177-3AD203B41FA5}">
                      <a16:colId xmlns:a16="http://schemas.microsoft.com/office/drawing/2014/main" val="2536298811"/>
                    </a:ext>
                  </a:extLst>
                </a:gridCol>
                <a:gridCol w="3276264">
                  <a:extLst>
                    <a:ext uri="{9D8B030D-6E8A-4147-A177-3AD203B41FA5}">
                      <a16:colId xmlns:a16="http://schemas.microsoft.com/office/drawing/2014/main" val="1969441434"/>
                    </a:ext>
                  </a:extLst>
                </a:gridCol>
              </a:tblGrid>
              <a:tr h="370840">
                <a:tc>
                  <a:txBody>
                    <a:bodyPr/>
                    <a:lstStyle/>
                    <a:p>
                      <a:pPr algn="ctr"/>
                      <a:r>
                        <a:rPr kumimoji="1" lang="ja-JP" altLang="en-US" sz="1400">
                          <a:latin typeface="Meiryo" panose="020B0604030504040204" pitchFamily="34" charset="-128"/>
                          <a:ea typeface="Meiryo" panose="020B0604030504040204" pitchFamily="34" charset="-128"/>
                        </a:rPr>
                        <a:t>項目</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lumMod val="10000"/>
                        <a:lumOff val="90000"/>
                      </a:schemeClr>
                    </a:solidFill>
                  </a:tcPr>
                </a:tc>
                <a:tc>
                  <a:txBody>
                    <a:bodyPr/>
                    <a:lstStyle/>
                    <a:p>
                      <a:pPr algn="ctr"/>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の関連サービス</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315394961"/>
                  </a:ext>
                </a:extLst>
              </a:tr>
              <a:tr h="370840">
                <a:tc>
                  <a:txBody>
                    <a:bodyPr/>
                    <a:lstStyle/>
                    <a:p>
                      <a:r>
                        <a:rPr kumimoji="1" lang="ja-JP" altLang="en-US" sz="1400">
                          <a:latin typeface="Meiryo" panose="020B0604030504040204" pitchFamily="34" charset="-128"/>
                          <a:ea typeface="Meiryo" panose="020B0604030504040204" pitchFamily="34" charset="-128"/>
                        </a:rPr>
                        <a:t>脆弱性管理</a:t>
                      </a:r>
                      <a:br>
                        <a:rPr kumimoji="1" lang="en-US" altLang="ja-JP" sz="1400" dirty="0">
                          <a:latin typeface="Meiryo" panose="020B0604030504040204" pitchFamily="34" charset="-128"/>
                          <a:ea typeface="Meiryo" panose="020B0604030504040204" pitchFamily="34" charset="-128"/>
                        </a:rPr>
                      </a:br>
                      <a:r>
                        <a:rPr kumimoji="1" lang="en" altLang="ja-JP" sz="1400" dirty="0">
                          <a:latin typeface="Meiryo" panose="020B0604030504040204" pitchFamily="34" charset="-128"/>
                          <a:ea typeface="Meiryo" panose="020B0604030504040204" pitchFamily="34" charset="-128"/>
                        </a:rPr>
                        <a:t>SEC06-BP01</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Amazon Inspector</a:t>
                      </a:r>
                    </a:p>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Amazon </a:t>
                      </a:r>
                      <a:r>
                        <a:rPr kumimoji="1" lang="en" altLang="ja-JP" sz="1400" dirty="0" err="1">
                          <a:latin typeface="Meiryo" panose="020B0604030504040204" pitchFamily="34" charset="-128"/>
                          <a:ea typeface="Meiryo" panose="020B0604030504040204" pitchFamily="34" charset="-128"/>
                        </a:rPr>
                        <a:t>CodeGuru</a:t>
                      </a:r>
                      <a:endParaRPr kumimoji="1" lang="en"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AWS Systems Manager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48324457"/>
                  </a:ext>
                </a:extLst>
              </a:tr>
              <a:tr h="370840">
                <a:tc>
                  <a:txBody>
                    <a:bodyPr/>
                    <a:lstStyle/>
                    <a:p>
                      <a:r>
                        <a:rPr kumimoji="1" lang="ja-JP" altLang="en-US" sz="1400">
                          <a:latin typeface="Meiryo" panose="020B0604030504040204" pitchFamily="34" charset="-128"/>
                          <a:ea typeface="Meiryo" panose="020B0604030504040204" pitchFamily="34" charset="-128"/>
                        </a:rPr>
                        <a:t>攻撃対象領域の縮小</a:t>
                      </a:r>
                      <a:br>
                        <a:rPr kumimoji="1" lang="en-US" altLang="ja-JP" sz="1400" dirty="0">
                          <a:latin typeface="Meiryo" panose="020B0604030504040204" pitchFamily="34" charset="-128"/>
                          <a:ea typeface="Meiryo" panose="020B0604030504040204" pitchFamily="34" charset="-128"/>
                        </a:rPr>
                      </a:br>
                      <a:r>
                        <a:rPr kumimoji="1" lang="en" altLang="ja-JP" sz="1400" dirty="0">
                          <a:latin typeface="Meiryo" panose="020B0604030504040204" pitchFamily="34" charset="-128"/>
                          <a:ea typeface="Meiryo" panose="020B0604030504040204" pitchFamily="34" charset="-128"/>
                        </a:rPr>
                        <a:t>SEC06-BP02</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AWS Systems Manager</a:t>
                      </a:r>
                    </a:p>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Amazon EC2 Image Builder</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785482780"/>
                  </a:ext>
                </a:extLst>
              </a:tr>
              <a:tr h="370840">
                <a:tc>
                  <a:txBody>
                    <a:bodyPr/>
                    <a:lstStyle/>
                    <a:p>
                      <a:r>
                        <a:rPr kumimoji="1" lang="ja-JP" altLang="en-US" sz="1400">
                          <a:latin typeface="Meiryo" panose="020B0604030504040204" pitchFamily="34" charset="-128"/>
                          <a:ea typeface="Meiryo" panose="020B0604030504040204" pitchFamily="34" charset="-128"/>
                        </a:rPr>
                        <a:t>リソースのデプロイ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285750" indent="-285750">
                        <a:buFont typeface="Arial" panose="020B0604020202020204" pitchFamily="34" charset="0"/>
                        <a:buChar char="•"/>
                      </a:pPr>
                      <a:r>
                        <a:rPr kumimoji="1" lang="en" altLang="ja-JP" sz="1400" dirty="0">
                          <a:latin typeface="Meiryo" panose="020B0604030504040204" pitchFamily="34" charset="-128"/>
                          <a:ea typeface="Meiryo" panose="020B0604030504040204" pitchFamily="34" charset="-128"/>
                        </a:rPr>
                        <a:t>AWS CloudFormation</a:t>
                      </a:r>
                      <a:endParaRPr kumimoji="1" lang="ja-JP" altLang="en-US" sz="1400">
                        <a:latin typeface="Meiryo" panose="020B0604030504040204" pitchFamily="34" charset="-128"/>
                        <a:ea typeface="Meiryo" panose="020B0604030504040204" pitchFamily="34" charset="-128"/>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30958630"/>
                  </a:ext>
                </a:extLst>
              </a:tr>
            </a:tbl>
          </a:graphicData>
        </a:graphic>
      </p:graphicFrame>
    </p:spTree>
    <p:extLst>
      <p:ext uri="{BB962C8B-B14F-4D97-AF65-F5344CB8AC3E}">
        <p14:creationId xmlns:p14="http://schemas.microsoft.com/office/powerpoint/2010/main" val="26523669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F44CCA2E-4A52-422F-B0FD-53F37D9E6E4E}"/>
              </a:ext>
            </a:extLst>
          </p:cNvPr>
          <p:cNvSpPr/>
          <p:nvPr/>
        </p:nvSpPr>
        <p:spPr>
          <a:xfrm>
            <a:off x="442699" y="972599"/>
            <a:ext cx="4213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AFAFA"/>
                    </a:gs>
                    <a:gs pos="100000">
                      <a:srgbClr val="FAFAFA"/>
                    </a:gs>
                  </a:gsLst>
                  <a:lin ang="5400000" scaled="1"/>
                </a:gradFill>
                <a:effectLst/>
                <a:uLnTx/>
                <a:uFillTx/>
                <a:latin typeface="Meiryo" panose="020B0604030504040204" pitchFamily="34" charset="-128"/>
                <a:ea typeface="Meiryo" panose="020B0604030504040204" pitchFamily="34" charset="-128"/>
                <a:cs typeface="+mn-cs"/>
              </a:rPr>
              <a:t>検討にあたって</a:t>
            </a:r>
          </a:p>
        </p:txBody>
      </p:sp>
      <p:sp>
        <p:nvSpPr>
          <p:cNvPr id="15" name="正方形/長方形 14">
            <a:extLst>
              <a:ext uri="{FF2B5EF4-FFF2-40B4-BE49-F238E27FC236}">
                <a16:creationId xmlns:a16="http://schemas.microsoft.com/office/drawing/2014/main" id="{8294CF15-0BA8-4A52-A0A3-59CBDB5B6FAB}"/>
              </a:ext>
            </a:extLst>
          </p:cNvPr>
          <p:cNvSpPr/>
          <p:nvPr/>
        </p:nvSpPr>
        <p:spPr>
          <a:xfrm>
            <a:off x="5040000" y="972599"/>
            <a:ext cx="68160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考慮事項</a:t>
            </a:r>
            <a:endParaRPr kumimoji="1" lang="en-US" altLang="ja-JP" sz="2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6" name="直線コネクタ 15">
            <a:extLst>
              <a:ext uri="{FF2B5EF4-FFF2-40B4-BE49-F238E27FC236}">
                <a16:creationId xmlns:a16="http://schemas.microsoft.com/office/drawing/2014/main" id="{7E4E766C-65FB-4FDC-B8B0-308F0EC880E7}"/>
              </a:ext>
            </a:extLst>
          </p:cNvPr>
          <p:cNvCxnSpPr>
            <a:cxnSpLocks/>
          </p:cNvCxnSpPr>
          <p:nvPr/>
        </p:nvCxnSpPr>
        <p:spPr>
          <a:xfrm>
            <a:off x="5039373" y="1612463"/>
            <a:ext cx="681887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7" name="正方形/長方形 16">
            <a:extLst>
              <a:ext uri="{FF2B5EF4-FFF2-40B4-BE49-F238E27FC236}">
                <a16:creationId xmlns:a16="http://schemas.microsoft.com/office/drawing/2014/main" id="{8798DF54-7C11-46E2-93A2-8B66511D5480}"/>
              </a:ext>
            </a:extLst>
          </p:cNvPr>
          <p:cNvSpPr/>
          <p:nvPr/>
        </p:nvSpPr>
        <p:spPr>
          <a:xfrm>
            <a:off x="442700" y="1763399"/>
            <a:ext cx="4213302" cy="3174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Systems</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Manager</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Patch</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Manager</a:t>
            </a: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を使用すると簡単にパッチ配布運用を実装できる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しかし、制約や作りこみが必要な要素も存在する</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2000" b="0" i="0" u="none" strike="noStrike" kern="1200" cap="none" spc="0" normalizeH="0" baseline="0" noProof="0" dirty="0">
              <a:ln>
                <a:noFill/>
              </a:ln>
              <a:gradFill>
                <a:gsLst>
                  <a:gs pos="0">
                    <a:srgbClr val="232F3D">
                      <a:lumMod val="75000"/>
                    </a:srgbClr>
                  </a:gs>
                  <a:gs pos="100000">
                    <a:srgbClr val="232F3D">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7" marR="0" lvl="0" indent="-191987"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機械的に割り切って実施できる場合は</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Patch</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Manger</a:t>
            </a:r>
            <a:r>
              <a:rPr kumimoji="1" lang="ja-JP" altLang="en-US" sz="2000" b="0" i="0" u="none" strike="noStrike" kern="1200" cap="none" spc="0" normalizeH="0" baseline="0" noProof="0" dirty="0" err="1">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細かな制御をしたい場合は配布サーバを構成いただくことを推奨</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19" name="正方形/長方形 18">
            <a:extLst>
              <a:ext uri="{FF2B5EF4-FFF2-40B4-BE49-F238E27FC236}">
                <a16:creationId xmlns:a16="http://schemas.microsoft.com/office/drawing/2014/main" id="{8294CF15-0BA8-4A52-A0A3-59CBDB5B6FAB}"/>
              </a:ext>
            </a:extLst>
          </p:cNvPr>
          <p:cNvSpPr/>
          <p:nvPr/>
        </p:nvSpPr>
        <p:spPr>
          <a:xfrm>
            <a:off x="5040000" y="1665425"/>
            <a:ext cx="6934286" cy="511849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t"/>
          <a:lstStyle/>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対象</a:t>
            </a:r>
            <a:r>
              <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20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はリポジトリ</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にアクセスできる必要</a:t>
            </a:r>
            <a:r>
              <a:rPr kumimoji="1" lang="ja-JP" altLang="en-US" sz="20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がある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24392" marR="0" lvl="1" indent="-3862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インターネットあるいは別途構築するリポジトリに</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アクセスできる必要</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がある</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a:t>
            </a:r>
          </a:p>
          <a:p>
            <a:pPr marL="624392" marR="0" lvl="1" indent="-3862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との通信量にも注意</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選定パッチの細かな制御はできない</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設定条件に合うパッチを機械的</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に適用</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Patch Manager</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は内部的に各</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のパッケージマネージャーを使用しており</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(yum</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a:t>
            </a: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、細かな制御が必要な場合、直接パッケージマネージャーを使用する</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配布</a:t>
            </a: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はパッチに限られる</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統合的な構成管理機能ではない</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対象</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（製品）はドキュメントを参照のこと</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0" indent="-237052" algn="l" defTabSz="914363"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前後処理を含めるには作りこみが必要</a:t>
            </a:r>
            <a:endParaRPr kumimoji="1" lang="en-US" altLang="ja-JP"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メンテナンスウィンドウは前後の状況に関係なく起動</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618026" marR="0" lvl="1" indent="-380976" algn="l" defTabSz="914363"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事前</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AMI</a:t>
            </a: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バックアップや静止点作成などの業務処理は事前定義済ドキュメントでは提供されない</a:t>
            </a:r>
            <a:endParaRPr kumimoji="1"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1" indent="0" algn="l" defTabSz="914363" rtl="0" eaLnBrk="1" fontAlgn="auto" latinLnBrk="0" hangingPunct="1">
              <a:lnSpc>
                <a:spcPct val="100000"/>
              </a:lnSpc>
              <a:spcBef>
                <a:spcPts val="0"/>
              </a:spcBef>
              <a:spcAft>
                <a:spcPts val="0"/>
              </a:spcAft>
              <a:buClrTx/>
              <a:buSzTx/>
              <a:buFontTx/>
              <a:buNone/>
              <a:tabLst/>
              <a:defRPr/>
            </a:pPr>
            <a:endParaRPr kumimoji="1" lang="en-US" altLang="ja-JP" sz="1667" b="0" i="0" u="none" strike="noStrike" kern="1200" cap="none" spc="0" normalizeH="0" baseline="0" noProof="0" dirty="0">
              <a:ln>
                <a:noFill/>
              </a:ln>
              <a:gradFill>
                <a:gsLst>
                  <a:gs pos="0">
                    <a:srgbClr val="232F3D">
                      <a:lumMod val="75000"/>
                    </a:srgbClr>
                  </a:gs>
                  <a:gs pos="100000">
                    <a:srgbClr val="232F3D">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AB6B4A94-B93F-F444-9962-493B6F25C86F}"/>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Patch Manager</a:t>
            </a:r>
            <a:r>
              <a:rPr lang="ja-JP" altLang="en-US" sz="2800" b="0"/>
              <a:t>採用における考慮事項</a:t>
            </a:r>
          </a:p>
        </p:txBody>
      </p:sp>
      <p:sp>
        <p:nvSpPr>
          <p:cNvPr id="3" name="テキスト ボックス 2">
            <a:extLst>
              <a:ext uri="{FF2B5EF4-FFF2-40B4-BE49-F238E27FC236}">
                <a16:creationId xmlns:a16="http://schemas.microsoft.com/office/drawing/2014/main" id="{72BA1363-925F-6441-B691-BD834EC29430}"/>
              </a:ext>
            </a:extLst>
          </p:cNvPr>
          <p:cNvSpPr txBox="1"/>
          <p:nvPr/>
        </p:nvSpPr>
        <p:spPr>
          <a:xfrm>
            <a:off x="442699" y="5620370"/>
            <a:ext cx="4477643" cy="515719"/>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 </a:t>
            </a:r>
            <a:r>
              <a:rPr kumimoji="1" lang="ja-JP" altLang="en-US" sz="91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セキュリティに関連するパッチの選択方法</a:t>
            </a:r>
            <a:endPar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3"/>
              </a:rPr>
              <a:t>https://docs.aws.amazon.com/ja_jp/systems-manager/latest/userguide/patch-manager-how-it-works-selection.html</a:t>
            </a:r>
            <a:endParaRPr kumimoji="1"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 name="テキスト ボックス 3">
            <a:extLst>
              <a:ext uri="{FF2B5EF4-FFF2-40B4-BE49-F238E27FC236}">
                <a16:creationId xmlns:a16="http://schemas.microsoft.com/office/drawing/2014/main" id="{8FA23BF7-E49E-843A-CA36-04A976DD479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5065810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SEC06-BP05 </a:t>
            </a:r>
            <a:r>
              <a:rPr lang="ja-JP" altLang="en-US" sz="2800" b="0" i="0">
                <a:solidFill>
                  <a:srgbClr val="16191F"/>
                </a:solidFill>
                <a:effectLst/>
                <a:latin typeface="Amazon Ember" panose="020B0603020204020204" pitchFamily="34" charset="0"/>
              </a:rPr>
              <a:t>ユーザーがリモートからアクションを実行できるようにする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インタラクティブアクセスを排除する。</a:t>
            </a:r>
            <a:endParaRPr lang="en-US" altLang="ja-JP" sz="1400" dirty="0"/>
          </a:p>
          <a:p>
            <a:pPr marL="882362" lvl="1" indent="-285750">
              <a:buFont typeface="Arial" panose="020B0604020202020204" pitchFamily="34" charset="0"/>
              <a:buChar char="•"/>
            </a:pPr>
            <a:r>
              <a:rPr lang="en-US" altLang="ja-JP" sz="1200" dirty="0"/>
              <a:t>AWS Systems Manager </a:t>
            </a:r>
            <a:r>
              <a:rPr lang="ja-JP" altLang="en-US" sz="1200"/>
              <a:t>などのツールを使って </a:t>
            </a:r>
            <a:r>
              <a:rPr lang="en-US" altLang="ja-JP" sz="1200" dirty="0"/>
              <a:t>Amazon EC2 </a:t>
            </a:r>
            <a:r>
              <a:rPr lang="ja-JP" altLang="en-US" sz="1200"/>
              <a:t>を管理する。</a:t>
            </a:r>
            <a:endParaRPr lang="en-US" altLang="ja-JP" sz="1200" dirty="0"/>
          </a:p>
          <a:p>
            <a:pPr marL="882362" lvl="1" indent="-285750">
              <a:buFont typeface="Arial" panose="020B0604020202020204" pitchFamily="34" charset="0"/>
              <a:buChar char="•"/>
            </a:pPr>
            <a:r>
              <a:rPr lang="en-US" altLang="ja-JP" sz="1200" dirty="0"/>
              <a:t>AWS CloudFormation </a:t>
            </a:r>
            <a:r>
              <a:rPr lang="ja-JP" altLang="en-US" sz="1200"/>
              <a:t>スタックを使用し、</a:t>
            </a:r>
            <a:r>
              <a:rPr lang="en-US" altLang="ja-JP" sz="1200" dirty="0"/>
              <a:t>AWS Management Console </a:t>
            </a:r>
            <a:r>
              <a:rPr lang="ja-JP" altLang="en-US" sz="1200"/>
              <a:t>や </a:t>
            </a:r>
            <a:r>
              <a:rPr lang="en-US" altLang="ja-JP" sz="1200" dirty="0"/>
              <a:t>API </a:t>
            </a:r>
            <a:r>
              <a:rPr lang="ja-JP" altLang="en-US" sz="1200"/>
              <a:t>を直接使用することなく、インフラストラクチャのデプロイおよび管理タスクを自動化する。</a:t>
            </a:r>
            <a:endParaRPr lang="en-US" altLang="ja-JP" sz="1200" dirty="0"/>
          </a:p>
          <a:p>
            <a:pPr marL="285750" indent="-285750">
              <a:buFont typeface="Arial" panose="020B0604020202020204" pitchFamily="34" charset="0"/>
              <a:buChar char="•"/>
            </a:pPr>
            <a:r>
              <a:rPr lang="ja-JP" altLang="en-US" sz="1400"/>
              <a:t>これにより、設定や管理を手動で行うことによる人為的ミスのリスクを低減する。</a:t>
            </a:r>
            <a:endParaRPr lang="en-US" altLang="ja-JP" sz="14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EC2</a:t>
            </a:r>
            <a:r>
              <a:rPr lang="ja-JP" altLang="en-US" sz="1400"/>
              <a:t>インスタンスにコンソールアクセス（</a:t>
            </a:r>
            <a:r>
              <a:rPr lang="en-US" altLang="ja-JP" sz="1400" dirty="0"/>
              <a:t>SSH</a:t>
            </a:r>
            <a:r>
              <a:rPr lang="ja-JP" altLang="en-US" sz="1400"/>
              <a:t>や</a:t>
            </a:r>
            <a:r>
              <a:rPr lang="en-US" altLang="ja-JP" sz="1400" dirty="0"/>
              <a:t>RDP</a:t>
            </a:r>
            <a:r>
              <a:rPr lang="ja-JP" altLang="en-US" sz="1400"/>
              <a:t>）していないか？</a:t>
            </a:r>
            <a:endParaRPr lang="en-US" altLang="ja-JP" sz="1400" dirty="0"/>
          </a:p>
          <a:p>
            <a:pPr marL="285750" indent="-285750">
              <a:buFont typeface="Arial" panose="020B0604020202020204" pitchFamily="34" charset="0"/>
              <a:buChar char="•"/>
            </a:pPr>
            <a:r>
              <a:rPr lang="ja-JP" altLang="en-US" sz="1400"/>
              <a:t>コンテナアプリケーションのデバッグが必要な場合に、</a:t>
            </a:r>
            <a:r>
              <a:rPr lang="en-US" altLang="ja-JP" sz="1400" dirty="0"/>
              <a:t>Amazon ECS Exec </a:t>
            </a:r>
            <a:r>
              <a:rPr lang="ja-JP" altLang="en-US" sz="1400"/>
              <a:t>を使用しているか？</a:t>
            </a:r>
            <a:endParaRPr lang="en-US" altLang="ja-JP" sz="1400" dirty="0"/>
          </a:p>
        </p:txBody>
      </p:sp>
      <p:sp>
        <p:nvSpPr>
          <p:cNvPr id="4" name="Text Placeholder 2">
            <a:extLst>
              <a:ext uri="{FF2B5EF4-FFF2-40B4-BE49-F238E27FC236}">
                <a16:creationId xmlns:a16="http://schemas.microsoft.com/office/drawing/2014/main" id="{B3D59F35-4E8A-2128-AFA5-32675C1E83DD}"/>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EC2</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インスタンスやコンテナアプリケーションを管理する。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Automation</a:t>
            </a: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ランブック</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Run Command</a:t>
            </a: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ECS Exec</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40368415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b="1">
                <a:gradFill>
                  <a:gsLst>
                    <a:gs pos="0">
                      <a:schemeClr val="tx1">
                        <a:lumMod val="75000"/>
                      </a:schemeClr>
                    </a:gs>
                    <a:gs pos="100000">
                      <a:schemeClr val="tx1">
                        <a:lumMod val="75000"/>
                      </a:schemeClr>
                    </a:gs>
                  </a:gsLst>
                  <a:lin ang="16200000" scaled="0"/>
                </a:gradFill>
              </a:rPr>
              <a:t>参考</a:t>
            </a:r>
            <a:r>
              <a:rPr lang="en-US" altLang="ja-JP" b="1" dirty="0">
                <a:gradFill>
                  <a:gsLst>
                    <a:gs pos="0">
                      <a:schemeClr val="tx1">
                        <a:lumMod val="75000"/>
                      </a:schemeClr>
                    </a:gs>
                    <a:gs pos="100000">
                      <a:schemeClr val="tx1">
                        <a:lumMod val="75000"/>
                      </a:schemeClr>
                    </a:gs>
                  </a:gsLst>
                  <a:lin ang="16200000" scaled="0"/>
                </a:gradFill>
              </a:rPr>
              <a:t>: </a:t>
            </a:r>
            <a:r>
              <a:rPr lang="ja-JP" altLang="en-US" b="1">
                <a:gradFill>
                  <a:gsLst>
                    <a:gs pos="0">
                      <a:schemeClr val="tx1">
                        <a:lumMod val="75000"/>
                      </a:schemeClr>
                    </a:gs>
                    <a:gs pos="100000">
                      <a:schemeClr val="tx1">
                        <a:lumMod val="75000"/>
                      </a:schemeClr>
                    </a:gs>
                  </a:gsLst>
                  <a:lin ang="16200000" scaled="0"/>
                </a:gradFill>
              </a:rPr>
              <a:t>インスタンスの</a:t>
            </a:r>
            <a:r>
              <a:rPr lang="en-US" altLang="ja-JP" b="1" dirty="0">
                <a:gradFill>
                  <a:gsLst>
                    <a:gs pos="0">
                      <a:schemeClr val="tx1">
                        <a:lumMod val="75000"/>
                      </a:schemeClr>
                    </a:gs>
                    <a:gs pos="100000">
                      <a:schemeClr val="tx1">
                        <a:lumMod val="75000"/>
                      </a:schemeClr>
                    </a:gs>
                  </a:gsLst>
                  <a:lin ang="16200000" scaled="0"/>
                </a:gradFill>
              </a:rPr>
              <a:t>OS</a:t>
            </a:r>
            <a:r>
              <a:rPr lang="ja-JP" altLang="en-US" b="1">
                <a:gradFill>
                  <a:gsLst>
                    <a:gs pos="0">
                      <a:schemeClr val="tx1">
                        <a:lumMod val="75000"/>
                      </a:schemeClr>
                    </a:gs>
                    <a:gs pos="100000">
                      <a:schemeClr val="tx1">
                        <a:lumMod val="75000"/>
                      </a:schemeClr>
                    </a:gs>
                  </a:gsLst>
                  <a:lin ang="16200000" scaled="0"/>
                </a:gradFill>
              </a:rPr>
              <a:t>へ</a:t>
            </a:r>
            <a:r>
              <a:rPr lang="ja-JP" altLang="en-US" b="1" dirty="0">
                <a:gradFill>
                  <a:gsLst>
                    <a:gs pos="0">
                      <a:schemeClr val="tx1">
                        <a:lumMod val="75000"/>
                      </a:schemeClr>
                    </a:gs>
                    <a:gs pos="100000">
                      <a:schemeClr val="tx1">
                        <a:lumMod val="75000"/>
                      </a:schemeClr>
                    </a:gs>
                  </a:gsLst>
                  <a:lin ang="16200000" scaled="0"/>
                </a:gradFill>
              </a:rPr>
              <a:t>のアクセス</a:t>
            </a:r>
          </a:p>
        </p:txBody>
      </p:sp>
      <p:sp>
        <p:nvSpPr>
          <p:cNvPr id="28" name="TextBox 14">
            <a:extLst>
              <a:ext uri="{FF2B5EF4-FFF2-40B4-BE49-F238E27FC236}">
                <a16:creationId xmlns:a16="http://schemas.microsoft.com/office/drawing/2014/main" id="{84E08800-B964-4C2B-8A17-B734D8587C3B}"/>
              </a:ext>
            </a:extLst>
          </p:cNvPr>
          <p:cNvSpPr txBox="1"/>
          <p:nvPr/>
        </p:nvSpPr>
        <p:spPr>
          <a:xfrm>
            <a:off x="336001" y="1897335"/>
            <a:ext cx="3637303" cy="1741496"/>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ja-JP" altLang="en-US" sz="2000" b="1" dirty="0">
                <a:latin typeface="Meiryo" panose="020B0604030504040204" pitchFamily="34" charset="-128"/>
                <a:ea typeface="Meiryo" panose="020B0604030504040204" pitchFamily="34" charset="-128"/>
                <a:cs typeface="Meiryo" charset="-128"/>
              </a:rPr>
              <a:t>インスタンスの</a:t>
            </a:r>
            <a:r>
              <a:rPr kumimoji="1" lang="en-US" altLang="ja-JP" sz="2000" b="1" dirty="0">
                <a:latin typeface="Meiryo" panose="020B0604030504040204" pitchFamily="34" charset="-128"/>
                <a:ea typeface="Meiryo" panose="020B0604030504040204" pitchFamily="34" charset="-128"/>
                <a:cs typeface="Meiryo" charset="-128"/>
              </a:rPr>
              <a:t>OS</a:t>
            </a:r>
            <a:r>
              <a:rPr kumimoji="1" lang="ja-JP" altLang="en-US" sz="2000" b="1" dirty="0" err="1">
                <a:latin typeface="Meiryo" panose="020B0604030504040204" pitchFamily="34" charset="-128"/>
                <a:ea typeface="Meiryo" panose="020B0604030504040204" pitchFamily="34" charset="-128"/>
                <a:cs typeface="Meiryo" charset="-128"/>
              </a:rPr>
              <a:t>への</a:t>
            </a:r>
            <a:r>
              <a:rPr kumimoji="1" lang="ja-JP" altLang="en-US" sz="2000" b="1" dirty="0">
                <a:latin typeface="Meiryo" panose="020B0604030504040204" pitchFamily="34" charset="-128"/>
                <a:ea typeface="Meiryo" panose="020B0604030504040204" pitchFamily="34" charset="-128"/>
                <a:cs typeface="Meiryo" charset="-128"/>
              </a:rPr>
              <a:t>ログイン方法は、以下が考えられる</a:t>
            </a:r>
            <a:endParaRPr kumimoji="1" lang="en-US" altLang="ja-JP" sz="2000" b="1" dirty="0">
              <a:latin typeface="Meiryo" panose="020B0604030504040204" pitchFamily="34" charset="-128"/>
              <a:ea typeface="Meiryo" panose="020B0604030504040204" pitchFamily="34" charset="-128"/>
              <a:cs typeface="Meiryo" charset="-128"/>
            </a:endParaRPr>
          </a:p>
          <a:p>
            <a:pPr marL="596876" lvl="1" indent="-359819">
              <a:spcBef>
                <a:spcPts val="133"/>
              </a:spcBef>
              <a:buFont typeface="Wingdings" panose="05000000000000000000" pitchFamily="2" charset="2"/>
              <a:buChar char="Ø"/>
              <a:tabLst>
                <a:tab pos="478348" algn="l"/>
              </a:tabLst>
            </a:pPr>
            <a:r>
              <a:rPr kumimoji="1" lang="ja-JP" altLang="en-US" sz="1667" dirty="0">
                <a:latin typeface="Meiryo" panose="020B0604030504040204" pitchFamily="34" charset="-128"/>
                <a:ea typeface="Meiryo" panose="020B0604030504040204" pitchFamily="34" charset="-128"/>
                <a:cs typeface="Meiryo" charset="-128"/>
              </a:rPr>
              <a:t>クライアントから直接</a:t>
            </a:r>
            <a:endParaRPr kumimoji="1" lang="en-US" altLang="ja-JP" sz="1500" dirty="0">
              <a:latin typeface="Meiryo" panose="020B0604030504040204" pitchFamily="34" charset="-128"/>
              <a:ea typeface="Meiryo" panose="020B0604030504040204" pitchFamily="34" charset="-128"/>
              <a:cs typeface="Meiryo" charset="-128"/>
            </a:endParaRPr>
          </a:p>
          <a:p>
            <a:pPr marL="596876" lvl="1" indent="-359819">
              <a:spcBef>
                <a:spcPts val="133"/>
              </a:spcBef>
              <a:buFont typeface="Wingdings" panose="05000000000000000000" pitchFamily="2" charset="2"/>
              <a:buChar char="Ø"/>
              <a:tabLst>
                <a:tab pos="478348" algn="l"/>
              </a:tabLst>
            </a:pPr>
            <a:r>
              <a:rPr kumimoji="1" lang="ja-JP" altLang="en-US" sz="1667" dirty="0">
                <a:latin typeface="Meiryo" panose="020B0604030504040204" pitchFamily="34" charset="-128"/>
                <a:ea typeface="Meiryo" panose="020B0604030504040204" pitchFamily="34" charset="-128"/>
                <a:cs typeface="Meiryo" charset="-128"/>
              </a:rPr>
              <a:t>踏み台経由</a:t>
            </a:r>
            <a:endParaRPr kumimoji="1" lang="en-US" altLang="ja-JP" sz="1500" dirty="0">
              <a:latin typeface="Meiryo" panose="020B0604030504040204" pitchFamily="34" charset="-128"/>
              <a:ea typeface="Meiryo" panose="020B0604030504040204" pitchFamily="34" charset="-128"/>
              <a:cs typeface="Meiryo" charset="-128"/>
            </a:endParaRPr>
          </a:p>
          <a:p>
            <a:pPr marL="596876" lvl="1" indent="-359819">
              <a:spcBef>
                <a:spcPts val="133"/>
              </a:spcBef>
              <a:buFont typeface="Wingdings" panose="05000000000000000000" pitchFamily="2" charset="2"/>
              <a:buChar char="Ø"/>
              <a:tabLst>
                <a:tab pos="478348" algn="l"/>
              </a:tabLst>
            </a:pPr>
            <a:r>
              <a:rPr kumimoji="1" lang="ja-JP" altLang="en-US" sz="1667" dirty="0">
                <a:latin typeface="Meiryo" panose="020B0604030504040204" pitchFamily="34" charset="-128"/>
                <a:ea typeface="Meiryo" panose="020B0604030504040204" pitchFamily="34" charset="-128"/>
                <a:cs typeface="Meiryo" charset="-128"/>
              </a:rPr>
              <a:t>ブラウザ経由</a:t>
            </a:r>
            <a:endParaRPr kumimoji="1" lang="en-US" altLang="ja-JP" sz="1667" dirty="0">
              <a:latin typeface="Meiryo" panose="020B0604030504040204" pitchFamily="34" charset="-128"/>
              <a:ea typeface="Meiryo" panose="020B0604030504040204" pitchFamily="34" charset="-128"/>
              <a:cs typeface="Meiryo" charset="-128"/>
            </a:endParaRPr>
          </a:p>
          <a:p>
            <a:pPr marL="1206452" lvl="2" indent="-359819">
              <a:spcBef>
                <a:spcPts val="133"/>
              </a:spcBef>
              <a:buFont typeface="Wingdings" panose="05000000000000000000" pitchFamily="2" charset="2"/>
              <a:buChar char="Ø"/>
              <a:tabLst>
                <a:tab pos="478348" algn="l"/>
              </a:tabLst>
            </a:pPr>
            <a:r>
              <a:rPr kumimoji="1" lang="en-US" altLang="ja-JP" sz="1667" dirty="0">
                <a:latin typeface="Meiryo" panose="020B0604030504040204" pitchFamily="34" charset="-128"/>
                <a:ea typeface="Meiryo" panose="020B0604030504040204" pitchFamily="34" charset="-128"/>
                <a:cs typeface="Meiryo" charset="-128"/>
              </a:rPr>
              <a:t>Systems</a:t>
            </a:r>
            <a:r>
              <a:rPr kumimoji="1" lang="ja-JP" altLang="en-US" sz="1667">
                <a:latin typeface="Meiryo" panose="020B0604030504040204" pitchFamily="34" charset="-128"/>
                <a:ea typeface="Meiryo" panose="020B0604030504040204" pitchFamily="34" charset="-128"/>
                <a:cs typeface="Meiryo" charset="-128"/>
              </a:rPr>
              <a:t> </a:t>
            </a:r>
            <a:r>
              <a:rPr kumimoji="1" lang="en-US" altLang="ja-JP" sz="1667" dirty="0">
                <a:latin typeface="Meiryo" panose="020B0604030504040204" pitchFamily="34" charset="-128"/>
                <a:ea typeface="Meiryo" panose="020B0604030504040204" pitchFamily="34" charset="-128"/>
                <a:cs typeface="Meiryo" charset="-128"/>
              </a:rPr>
              <a:t>Manager</a:t>
            </a:r>
          </a:p>
        </p:txBody>
      </p:sp>
      <p:sp>
        <p:nvSpPr>
          <p:cNvPr id="29" name="正方形/長方形 28">
            <a:extLst>
              <a:ext uri="{FF2B5EF4-FFF2-40B4-BE49-F238E27FC236}">
                <a16:creationId xmlns:a16="http://schemas.microsoft.com/office/drawing/2014/main" id="{00E6ED94-1135-4B46-8C68-5EADD9B59769}"/>
              </a:ext>
            </a:extLst>
          </p:cNvPr>
          <p:cNvSpPr/>
          <p:nvPr/>
        </p:nvSpPr>
        <p:spPr>
          <a:xfrm>
            <a:off x="4165817" y="1173646"/>
            <a:ext cx="251233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クライアントから直接</a:t>
            </a:r>
          </a:p>
        </p:txBody>
      </p:sp>
      <p:sp>
        <p:nvSpPr>
          <p:cNvPr id="30" name="正方形/長方形 29">
            <a:extLst>
              <a:ext uri="{FF2B5EF4-FFF2-40B4-BE49-F238E27FC236}">
                <a16:creationId xmlns:a16="http://schemas.microsoft.com/office/drawing/2014/main" id="{6F54C04A-6FA8-45FB-979D-8D29C465492D}"/>
              </a:ext>
            </a:extLst>
          </p:cNvPr>
          <p:cNvSpPr/>
          <p:nvPr/>
        </p:nvSpPr>
        <p:spPr>
          <a:xfrm>
            <a:off x="336001" y="1173646"/>
            <a:ext cx="3637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方式の説明</a:t>
            </a:r>
          </a:p>
        </p:txBody>
      </p:sp>
      <p:cxnSp>
        <p:nvCxnSpPr>
          <p:cNvPr id="31" name="直線コネクタ 30">
            <a:extLst>
              <a:ext uri="{FF2B5EF4-FFF2-40B4-BE49-F238E27FC236}">
                <a16:creationId xmlns:a16="http://schemas.microsoft.com/office/drawing/2014/main" id="{91F929C8-F3FE-406A-8883-13E818135A79}"/>
              </a:ext>
            </a:extLst>
          </p:cNvPr>
          <p:cNvCxnSpPr/>
          <p:nvPr/>
        </p:nvCxnSpPr>
        <p:spPr>
          <a:xfrm>
            <a:off x="4165304" y="1813509"/>
            <a:ext cx="251339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8" name="Rectangle 31">
            <a:extLst>
              <a:ext uri="{FF2B5EF4-FFF2-40B4-BE49-F238E27FC236}">
                <a16:creationId xmlns:a16="http://schemas.microsoft.com/office/drawing/2014/main" id="{0EB8B091-E866-5B45-9D39-DB380AE8EEA5}"/>
              </a:ext>
            </a:extLst>
          </p:cNvPr>
          <p:cNvSpPr/>
          <p:nvPr/>
        </p:nvSpPr>
        <p:spPr>
          <a:xfrm>
            <a:off x="4520179" y="2213136"/>
            <a:ext cx="1886528"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500" dirty="0">
                <a:solidFill>
                  <a:sysClr val="windowText" lastClr="000000"/>
                </a:solidFill>
                <a:latin typeface="Meiryo" panose="020B0604030504040204" pitchFamily="34" charset="-128"/>
                <a:ea typeface="Meiryo" panose="020B0604030504040204" pitchFamily="34" charset="-128"/>
              </a:rPr>
              <a:t>AWS Cloud</a:t>
            </a:r>
          </a:p>
        </p:txBody>
      </p:sp>
      <p:pic>
        <p:nvPicPr>
          <p:cNvPr id="19" name="Graphic 35">
            <a:extLst>
              <a:ext uri="{FF2B5EF4-FFF2-40B4-BE49-F238E27FC236}">
                <a16:creationId xmlns:a16="http://schemas.microsoft.com/office/drawing/2014/main" id="{57B6EAE4-66F4-694C-AEFF-8077B029F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0177" y="2213136"/>
            <a:ext cx="440267" cy="440267"/>
          </a:xfrm>
          <a:prstGeom prst="rect">
            <a:avLst/>
          </a:prstGeom>
        </p:spPr>
      </p:pic>
      <p:pic>
        <p:nvPicPr>
          <p:cNvPr id="20" name="Graphic 39">
            <a:extLst>
              <a:ext uri="{FF2B5EF4-FFF2-40B4-BE49-F238E27FC236}">
                <a16:creationId xmlns:a16="http://schemas.microsoft.com/office/drawing/2014/main" id="{6FA71975-EA2D-784E-8A28-738A17320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50176" y="4325136"/>
            <a:ext cx="626533" cy="626533"/>
          </a:xfrm>
          <a:prstGeom prst="rect">
            <a:avLst/>
          </a:prstGeom>
        </p:spPr>
      </p:pic>
      <p:pic>
        <p:nvPicPr>
          <p:cNvPr id="22"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49478" y="2981136"/>
            <a:ext cx="427931" cy="427931"/>
          </a:xfrm>
          <a:prstGeom prst="rect">
            <a:avLst/>
          </a:prstGeom>
        </p:spPr>
      </p:pic>
      <p:pic>
        <p:nvPicPr>
          <p:cNvPr id="35"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23225" y="2981136"/>
            <a:ext cx="427931" cy="427931"/>
          </a:xfrm>
          <a:prstGeom prst="rect">
            <a:avLst/>
          </a:prstGeom>
        </p:spPr>
      </p:pic>
      <p:sp>
        <p:nvSpPr>
          <p:cNvPr id="49" name="Rectangle 31">
            <a:extLst>
              <a:ext uri="{FF2B5EF4-FFF2-40B4-BE49-F238E27FC236}">
                <a16:creationId xmlns:a16="http://schemas.microsoft.com/office/drawing/2014/main" id="{0EB8B091-E866-5B45-9D39-DB380AE8EEA5}"/>
              </a:ext>
            </a:extLst>
          </p:cNvPr>
          <p:cNvSpPr/>
          <p:nvPr/>
        </p:nvSpPr>
        <p:spPr>
          <a:xfrm>
            <a:off x="7211979" y="2213136"/>
            <a:ext cx="1886528"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500" dirty="0">
                <a:solidFill>
                  <a:sysClr val="windowText" lastClr="000000"/>
                </a:solidFill>
                <a:latin typeface="Meiryo" panose="020B0604030504040204" pitchFamily="34" charset="-128"/>
                <a:ea typeface="Meiryo" panose="020B0604030504040204" pitchFamily="34" charset="-128"/>
              </a:rPr>
              <a:t>AWS Cloud</a:t>
            </a:r>
          </a:p>
        </p:txBody>
      </p:sp>
      <p:pic>
        <p:nvPicPr>
          <p:cNvPr id="50" name="Graphic 35">
            <a:extLst>
              <a:ext uri="{FF2B5EF4-FFF2-40B4-BE49-F238E27FC236}">
                <a16:creationId xmlns:a16="http://schemas.microsoft.com/office/drawing/2014/main" id="{57B6EAE4-66F4-694C-AEFF-8077B029F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1977" y="2213136"/>
            <a:ext cx="440267" cy="440267"/>
          </a:xfrm>
          <a:prstGeom prst="rect">
            <a:avLst/>
          </a:prstGeom>
        </p:spPr>
      </p:pic>
      <p:pic>
        <p:nvPicPr>
          <p:cNvPr id="51" name="Graphic 39">
            <a:extLst>
              <a:ext uri="{FF2B5EF4-FFF2-40B4-BE49-F238E27FC236}">
                <a16:creationId xmlns:a16="http://schemas.microsoft.com/office/drawing/2014/main" id="{6FA71975-EA2D-784E-8A28-738A17320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41976" y="4325136"/>
            <a:ext cx="626533" cy="626533"/>
          </a:xfrm>
          <a:prstGeom prst="rect">
            <a:avLst/>
          </a:prstGeom>
        </p:spPr>
      </p:pic>
      <p:sp>
        <p:nvSpPr>
          <p:cNvPr id="56" name="Rectangle 31">
            <a:extLst>
              <a:ext uri="{FF2B5EF4-FFF2-40B4-BE49-F238E27FC236}">
                <a16:creationId xmlns:a16="http://schemas.microsoft.com/office/drawing/2014/main" id="{0EB8B091-E866-5B45-9D39-DB380AE8EEA5}"/>
              </a:ext>
            </a:extLst>
          </p:cNvPr>
          <p:cNvSpPr/>
          <p:nvPr/>
        </p:nvSpPr>
        <p:spPr>
          <a:xfrm>
            <a:off x="9863320" y="2213136"/>
            <a:ext cx="1886528"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500" dirty="0">
                <a:solidFill>
                  <a:sysClr val="windowText" lastClr="000000"/>
                </a:solidFill>
                <a:latin typeface="Meiryo" panose="020B0604030504040204" pitchFamily="34" charset="-128"/>
                <a:ea typeface="Meiryo" panose="020B0604030504040204" pitchFamily="34" charset="-128"/>
              </a:rPr>
              <a:t>AWS Cloud</a:t>
            </a:r>
          </a:p>
        </p:txBody>
      </p:sp>
      <p:pic>
        <p:nvPicPr>
          <p:cNvPr id="57" name="Graphic 35">
            <a:extLst>
              <a:ext uri="{FF2B5EF4-FFF2-40B4-BE49-F238E27FC236}">
                <a16:creationId xmlns:a16="http://schemas.microsoft.com/office/drawing/2014/main" id="{57B6EAE4-66F4-694C-AEFF-8077B029FA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3318" y="2213136"/>
            <a:ext cx="440267" cy="440267"/>
          </a:xfrm>
          <a:prstGeom prst="rect">
            <a:avLst/>
          </a:prstGeom>
        </p:spPr>
      </p:pic>
      <p:pic>
        <p:nvPicPr>
          <p:cNvPr id="58" name="Graphic 39">
            <a:extLst>
              <a:ext uri="{FF2B5EF4-FFF2-40B4-BE49-F238E27FC236}">
                <a16:creationId xmlns:a16="http://schemas.microsoft.com/office/drawing/2014/main" id="{6FA71975-EA2D-784E-8A28-738A17320E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93318" y="4325136"/>
            <a:ext cx="626533" cy="626533"/>
          </a:xfrm>
          <a:prstGeom prst="rect">
            <a:avLst/>
          </a:prstGeom>
        </p:spPr>
      </p:pic>
      <p:pic>
        <p:nvPicPr>
          <p:cNvPr id="63"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1155" y="2981136"/>
            <a:ext cx="427931" cy="427931"/>
          </a:xfrm>
          <a:prstGeom prst="rect">
            <a:avLst/>
          </a:prstGeom>
        </p:spPr>
      </p:pic>
      <p:pic>
        <p:nvPicPr>
          <p:cNvPr id="64"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8576" y="2745205"/>
            <a:ext cx="427931" cy="427931"/>
          </a:xfrm>
          <a:prstGeom prst="rect">
            <a:avLst/>
          </a:prstGeom>
        </p:spPr>
      </p:pic>
      <p:pic>
        <p:nvPicPr>
          <p:cNvPr id="65"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8576" y="2745205"/>
            <a:ext cx="427931" cy="427931"/>
          </a:xfrm>
          <a:prstGeom prst="rect">
            <a:avLst/>
          </a:prstGeom>
        </p:spPr>
      </p:pic>
      <p:pic>
        <p:nvPicPr>
          <p:cNvPr id="66"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6507" y="2745205"/>
            <a:ext cx="427931" cy="427931"/>
          </a:xfrm>
          <a:prstGeom prst="rect">
            <a:avLst/>
          </a:prstGeom>
        </p:spPr>
      </p:pic>
      <p:pic>
        <p:nvPicPr>
          <p:cNvPr id="67"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2619" y="2789136"/>
            <a:ext cx="427931" cy="427931"/>
          </a:xfrm>
          <a:prstGeom prst="rect">
            <a:avLst/>
          </a:prstGeom>
        </p:spPr>
      </p:pic>
      <p:pic>
        <p:nvPicPr>
          <p:cNvPr id="68"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77849" y="2789136"/>
            <a:ext cx="427931" cy="427931"/>
          </a:xfrm>
          <a:prstGeom prst="rect">
            <a:avLst/>
          </a:prstGeom>
        </p:spPr>
      </p:pic>
      <p:pic>
        <p:nvPicPr>
          <p:cNvPr id="69"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17849" y="2789136"/>
            <a:ext cx="427931" cy="427931"/>
          </a:xfrm>
          <a:prstGeom prst="rect">
            <a:avLst/>
          </a:prstGeom>
        </p:spPr>
      </p:pic>
      <p:sp>
        <p:nvSpPr>
          <p:cNvPr id="70" name="正方形/長方形 69">
            <a:extLst>
              <a:ext uri="{FF2B5EF4-FFF2-40B4-BE49-F238E27FC236}">
                <a16:creationId xmlns:a16="http://schemas.microsoft.com/office/drawing/2014/main" id="{00E6ED94-1135-4B46-8C68-5EADD9B59769}"/>
              </a:ext>
            </a:extLst>
          </p:cNvPr>
          <p:cNvSpPr/>
          <p:nvPr/>
        </p:nvSpPr>
        <p:spPr>
          <a:xfrm>
            <a:off x="6824146" y="1173646"/>
            <a:ext cx="251233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踏み台経由</a:t>
            </a:r>
          </a:p>
        </p:txBody>
      </p:sp>
      <p:cxnSp>
        <p:nvCxnSpPr>
          <p:cNvPr id="71" name="直線コネクタ 70">
            <a:extLst>
              <a:ext uri="{FF2B5EF4-FFF2-40B4-BE49-F238E27FC236}">
                <a16:creationId xmlns:a16="http://schemas.microsoft.com/office/drawing/2014/main" id="{91F929C8-F3FE-406A-8883-13E818135A79}"/>
              </a:ext>
            </a:extLst>
          </p:cNvPr>
          <p:cNvCxnSpPr/>
          <p:nvPr/>
        </p:nvCxnSpPr>
        <p:spPr>
          <a:xfrm>
            <a:off x="6823633" y="1813509"/>
            <a:ext cx="251339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72" name="正方形/長方形 71">
            <a:extLst>
              <a:ext uri="{FF2B5EF4-FFF2-40B4-BE49-F238E27FC236}">
                <a16:creationId xmlns:a16="http://schemas.microsoft.com/office/drawing/2014/main" id="{00E6ED94-1135-4B46-8C68-5EADD9B59769}"/>
              </a:ext>
            </a:extLst>
          </p:cNvPr>
          <p:cNvSpPr/>
          <p:nvPr/>
        </p:nvSpPr>
        <p:spPr>
          <a:xfrm>
            <a:off x="9428423" y="1173646"/>
            <a:ext cx="251233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Session Manager </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経由</a:t>
            </a:r>
            <a:endPar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73" name="直線コネクタ 72">
            <a:extLst>
              <a:ext uri="{FF2B5EF4-FFF2-40B4-BE49-F238E27FC236}">
                <a16:creationId xmlns:a16="http://schemas.microsoft.com/office/drawing/2014/main" id="{91F929C8-F3FE-406A-8883-13E818135A79}"/>
              </a:ext>
            </a:extLst>
          </p:cNvPr>
          <p:cNvCxnSpPr/>
          <p:nvPr/>
        </p:nvCxnSpPr>
        <p:spPr>
          <a:xfrm>
            <a:off x="9427910" y="1813509"/>
            <a:ext cx="251339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74" name="正方形/長方形 73">
            <a:extLst>
              <a:ext uri="{FF2B5EF4-FFF2-40B4-BE49-F238E27FC236}">
                <a16:creationId xmlns:a16="http://schemas.microsoft.com/office/drawing/2014/main" id="{00E6ED94-1135-4B46-8C68-5EADD9B59769}"/>
              </a:ext>
            </a:extLst>
          </p:cNvPr>
          <p:cNvSpPr/>
          <p:nvPr/>
        </p:nvSpPr>
        <p:spPr>
          <a:xfrm>
            <a:off x="4166362" y="5093136"/>
            <a:ext cx="2512335" cy="104703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クライアントから対象インスタンスに直接ネットワーク的に到達可能である必要がある</a:t>
            </a:r>
          </a:p>
        </p:txBody>
      </p:sp>
      <p:sp>
        <p:nvSpPr>
          <p:cNvPr id="75" name="正方形/長方形 74">
            <a:extLst>
              <a:ext uri="{FF2B5EF4-FFF2-40B4-BE49-F238E27FC236}">
                <a16:creationId xmlns:a16="http://schemas.microsoft.com/office/drawing/2014/main" id="{00E6ED94-1135-4B46-8C68-5EADD9B59769}"/>
              </a:ext>
            </a:extLst>
          </p:cNvPr>
          <p:cNvSpPr/>
          <p:nvPr/>
        </p:nvSpPr>
        <p:spPr>
          <a:xfrm>
            <a:off x="6824691" y="5029272"/>
            <a:ext cx="2512335" cy="639864"/>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t"/>
          <a:lstStyle/>
          <a:p>
            <a:endPar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12" name="直線矢印コネクタ 11"/>
          <p:cNvCxnSpPr>
            <a:stCxn id="20" idx="0"/>
            <a:endCxn id="63" idx="2"/>
          </p:cNvCxnSpPr>
          <p:nvPr/>
        </p:nvCxnSpPr>
        <p:spPr>
          <a:xfrm flipH="1" flipV="1">
            <a:off x="4925120" y="3409067"/>
            <a:ext cx="538323" cy="91606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7" name="直線矢印コネクタ 76"/>
          <p:cNvCxnSpPr>
            <a:stCxn id="20" idx="0"/>
            <a:endCxn id="22" idx="2"/>
          </p:cNvCxnSpPr>
          <p:nvPr/>
        </p:nvCxnSpPr>
        <p:spPr>
          <a:xfrm flipV="1">
            <a:off x="5463443" y="3409067"/>
            <a:ext cx="0" cy="91606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78" name="直線矢印コネクタ 77"/>
          <p:cNvCxnSpPr>
            <a:stCxn id="20" idx="0"/>
            <a:endCxn id="35" idx="2"/>
          </p:cNvCxnSpPr>
          <p:nvPr/>
        </p:nvCxnSpPr>
        <p:spPr>
          <a:xfrm flipV="1">
            <a:off x="5463442" y="3409067"/>
            <a:ext cx="473747" cy="916069"/>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79" name="正方形/長方形 78">
            <a:extLst>
              <a:ext uri="{FF2B5EF4-FFF2-40B4-BE49-F238E27FC236}">
                <a16:creationId xmlns:a16="http://schemas.microsoft.com/office/drawing/2014/main" id="{00E6ED94-1135-4B46-8C68-5EADD9B59769}"/>
              </a:ext>
            </a:extLst>
          </p:cNvPr>
          <p:cNvSpPr/>
          <p:nvPr/>
        </p:nvSpPr>
        <p:spPr>
          <a:xfrm>
            <a:off x="4166361" y="3924709"/>
            <a:ext cx="117292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SSH/RDP</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80" name="Graphic 24">
            <a:extLst>
              <a:ext uri="{FF2B5EF4-FFF2-40B4-BE49-F238E27FC236}">
                <a16:creationId xmlns:a16="http://schemas.microsoft.com/office/drawing/2014/main" id="{DD01F647-5021-2945-A1F9-4FD26EC69A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21849" y="3392283"/>
            <a:ext cx="427931" cy="427931"/>
          </a:xfrm>
          <a:prstGeom prst="rect">
            <a:avLst/>
          </a:prstGeom>
        </p:spPr>
      </p:pic>
      <p:pic>
        <p:nvPicPr>
          <p:cNvPr id="81" name="Graphic 18">
            <a:extLst>
              <a:ext uri="{FF2B5EF4-FFF2-40B4-BE49-F238E27FC236}">
                <a16:creationId xmlns:a16="http://schemas.microsoft.com/office/drawing/2014/main" id="{CA573D26-F2B0-E641-8C44-8CB6051179B5}"/>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4259" y="3461137"/>
            <a:ext cx="332362" cy="332362"/>
          </a:xfrm>
          <a:prstGeom prst="rect">
            <a:avLst/>
          </a:prstGeom>
        </p:spPr>
      </p:pic>
      <p:cxnSp>
        <p:nvCxnSpPr>
          <p:cNvPr id="82" name="直線矢印コネクタ 81"/>
          <p:cNvCxnSpPr>
            <a:stCxn id="51" idx="0"/>
            <a:endCxn id="81" idx="2"/>
          </p:cNvCxnSpPr>
          <p:nvPr/>
        </p:nvCxnSpPr>
        <p:spPr>
          <a:xfrm flipV="1">
            <a:off x="8155243" y="3793499"/>
            <a:ext cx="365198" cy="53163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3" name="直線矢印コネクタ 82"/>
          <p:cNvCxnSpPr>
            <a:stCxn id="51" idx="0"/>
            <a:endCxn id="80" idx="2"/>
          </p:cNvCxnSpPr>
          <p:nvPr/>
        </p:nvCxnSpPr>
        <p:spPr>
          <a:xfrm flipH="1" flipV="1">
            <a:off x="7835814" y="3820214"/>
            <a:ext cx="319429" cy="504923"/>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85" name="直線矢印コネクタ 84"/>
          <p:cNvCxnSpPr>
            <a:stCxn id="80" idx="0"/>
            <a:endCxn id="66" idx="2"/>
          </p:cNvCxnSpPr>
          <p:nvPr/>
        </p:nvCxnSpPr>
        <p:spPr>
          <a:xfrm flipH="1" flipV="1">
            <a:off x="7680472" y="3173136"/>
            <a:ext cx="155342" cy="219147"/>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88" name="直線矢印コネクタ 87"/>
          <p:cNvCxnSpPr>
            <a:stCxn id="80" idx="0"/>
            <a:endCxn id="64" idx="2"/>
          </p:cNvCxnSpPr>
          <p:nvPr/>
        </p:nvCxnSpPr>
        <p:spPr>
          <a:xfrm flipV="1">
            <a:off x="7835814" y="3173136"/>
            <a:ext cx="376728" cy="219147"/>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91" name="直線矢印コネクタ 90"/>
          <p:cNvCxnSpPr>
            <a:stCxn id="80" idx="0"/>
            <a:endCxn id="65" idx="2"/>
          </p:cNvCxnSpPr>
          <p:nvPr/>
        </p:nvCxnSpPr>
        <p:spPr>
          <a:xfrm flipV="1">
            <a:off x="7835814" y="3173136"/>
            <a:ext cx="856728" cy="219147"/>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94" name="直線矢印コネクタ 93"/>
          <p:cNvCxnSpPr>
            <a:stCxn id="81" idx="0"/>
            <a:endCxn id="65" idx="2"/>
          </p:cNvCxnSpPr>
          <p:nvPr/>
        </p:nvCxnSpPr>
        <p:spPr>
          <a:xfrm flipV="1">
            <a:off x="8520440" y="3173136"/>
            <a:ext cx="172102" cy="288000"/>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97" name="直線矢印コネクタ 96"/>
          <p:cNvCxnSpPr>
            <a:stCxn id="81" idx="0"/>
            <a:endCxn id="64" idx="2"/>
          </p:cNvCxnSpPr>
          <p:nvPr/>
        </p:nvCxnSpPr>
        <p:spPr>
          <a:xfrm flipH="1" flipV="1">
            <a:off x="8212542" y="3173136"/>
            <a:ext cx="307898" cy="288000"/>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00" name="直線矢印コネクタ 99"/>
          <p:cNvCxnSpPr>
            <a:stCxn id="81" idx="0"/>
            <a:endCxn id="66" idx="2"/>
          </p:cNvCxnSpPr>
          <p:nvPr/>
        </p:nvCxnSpPr>
        <p:spPr>
          <a:xfrm flipH="1" flipV="1">
            <a:off x="7680472" y="3173136"/>
            <a:ext cx="839968" cy="288000"/>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sp>
        <p:nvSpPr>
          <p:cNvPr id="103" name="正方形/長方形 102">
            <a:extLst>
              <a:ext uri="{FF2B5EF4-FFF2-40B4-BE49-F238E27FC236}">
                <a16:creationId xmlns:a16="http://schemas.microsoft.com/office/drawing/2014/main" id="{00E6ED94-1135-4B46-8C68-5EADD9B59769}"/>
              </a:ext>
            </a:extLst>
          </p:cNvPr>
          <p:cNvSpPr/>
          <p:nvPr/>
        </p:nvSpPr>
        <p:spPr>
          <a:xfrm>
            <a:off x="8583185" y="3153178"/>
            <a:ext cx="119979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SSH/RDP</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04" name="正方形/長方形 103">
            <a:extLst>
              <a:ext uri="{FF2B5EF4-FFF2-40B4-BE49-F238E27FC236}">
                <a16:creationId xmlns:a16="http://schemas.microsoft.com/office/drawing/2014/main" id="{00E6ED94-1135-4B46-8C68-5EADD9B59769}"/>
              </a:ext>
            </a:extLst>
          </p:cNvPr>
          <p:cNvSpPr/>
          <p:nvPr/>
        </p:nvSpPr>
        <p:spPr>
          <a:xfrm>
            <a:off x="8279397" y="4000667"/>
            <a:ext cx="1240580"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ブラウザ </a:t>
            </a:r>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or</a:t>
            </a:r>
            <a:b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クライアント</a:t>
            </a:r>
          </a:p>
        </p:txBody>
      </p:sp>
      <p:sp>
        <p:nvSpPr>
          <p:cNvPr id="105" name="正方形/長方形 104">
            <a:extLst>
              <a:ext uri="{FF2B5EF4-FFF2-40B4-BE49-F238E27FC236}">
                <a16:creationId xmlns:a16="http://schemas.microsoft.com/office/drawing/2014/main" id="{00E6ED94-1135-4B46-8C68-5EADD9B59769}"/>
              </a:ext>
            </a:extLst>
          </p:cNvPr>
          <p:cNvSpPr/>
          <p:nvPr/>
        </p:nvSpPr>
        <p:spPr>
          <a:xfrm>
            <a:off x="6933605" y="4000667"/>
            <a:ext cx="112924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SSH/RDP</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06" name="正方形/長方形 105">
            <a:extLst>
              <a:ext uri="{FF2B5EF4-FFF2-40B4-BE49-F238E27FC236}">
                <a16:creationId xmlns:a16="http://schemas.microsoft.com/office/drawing/2014/main" id="{00E6ED94-1135-4B46-8C68-5EADD9B59769}"/>
              </a:ext>
            </a:extLst>
          </p:cNvPr>
          <p:cNvSpPr/>
          <p:nvPr/>
        </p:nvSpPr>
        <p:spPr>
          <a:xfrm>
            <a:off x="6824691" y="5093136"/>
            <a:ext cx="2512335" cy="104703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対象インスタンスに到達可能な位置に踏み台を配置する。踏み台の維持管理が必要となる</a:t>
            </a:r>
          </a:p>
        </p:txBody>
      </p:sp>
      <p:sp>
        <p:nvSpPr>
          <p:cNvPr id="107" name="正方形/長方形 106">
            <a:extLst>
              <a:ext uri="{FF2B5EF4-FFF2-40B4-BE49-F238E27FC236}">
                <a16:creationId xmlns:a16="http://schemas.microsoft.com/office/drawing/2014/main" id="{00E6ED94-1135-4B46-8C68-5EADD9B59769}"/>
              </a:ext>
            </a:extLst>
          </p:cNvPr>
          <p:cNvSpPr/>
          <p:nvPr/>
        </p:nvSpPr>
        <p:spPr>
          <a:xfrm>
            <a:off x="9428968" y="5093136"/>
            <a:ext cx="2512335" cy="104703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マネジメントコンソールから</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Systems</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Manager</a:t>
            </a:r>
            <a:r>
              <a:rPr kumimoji="1"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Session</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Manager (</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または</a:t>
            </a:r>
            <a:r>
              <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Fleet Manager) </a:t>
            </a:r>
            <a:r>
              <a:rPr kumimoji="1"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を使用</a:t>
            </a:r>
            <a:endParaRPr kumimoji="1"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108" name="Graphic 71">
            <a:extLst>
              <a:ext uri="{FF2B5EF4-FFF2-40B4-BE49-F238E27FC236}">
                <a16:creationId xmlns:a16="http://schemas.microsoft.com/office/drawing/2014/main" id="{1B7A9C64-4601-C44B-98CA-6AE6E2092510}"/>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605505" y="3442979"/>
            <a:ext cx="402158" cy="402158"/>
          </a:xfrm>
          <a:prstGeom prst="rect">
            <a:avLst/>
          </a:prstGeom>
        </p:spPr>
      </p:pic>
      <p:cxnSp>
        <p:nvCxnSpPr>
          <p:cNvPr id="109" name="直線矢印コネクタ 108"/>
          <p:cNvCxnSpPr>
            <a:stCxn id="108" idx="0"/>
            <a:endCxn id="69" idx="2"/>
          </p:cNvCxnSpPr>
          <p:nvPr/>
        </p:nvCxnSpPr>
        <p:spPr>
          <a:xfrm flipH="1" flipV="1">
            <a:off x="10331814" y="3217067"/>
            <a:ext cx="474771" cy="225912"/>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12" name="直線矢印コネクタ 111"/>
          <p:cNvCxnSpPr>
            <a:stCxn id="108" idx="0"/>
            <a:endCxn id="67" idx="2"/>
          </p:cNvCxnSpPr>
          <p:nvPr/>
        </p:nvCxnSpPr>
        <p:spPr>
          <a:xfrm flipV="1">
            <a:off x="10806584" y="3217067"/>
            <a:ext cx="0" cy="225912"/>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15" name="直線矢印コネクタ 114"/>
          <p:cNvCxnSpPr>
            <a:stCxn id="108" idx="0"/>
            <a:endCxn id="68" idx="2"/>
          </p:cNvCxnSpPr>
          <p:nvPr/>
        </p:nvCxnSpPr>
        <p:spPr>
          <a:xfrm flipV="1">
            <a:off x="10806585" y="3217067"/>
            <a:ext cx="485229" cy="225912"/>
          </a:xfrm>
          <a:prstGeom prst="straightConnector1">
            <a:avLst/>
          </a:prstGeom>
          <a:ln w="12700">
            <a:tailEnd type="triangle" w="sm" len="sm"/>
          </a:ln>
          <a:effectLst/>
        </p:spPr>
        <p:style>
          <a:lnRef idx="2">
            <a:schemeClr val="dk1"/>
          </a:lnRef>
          <a:fillRef idx="0">
            <a:schemeClr val="dk1"/>
          </a:fillRef>
          <a:effectRef idx="1">
            <a:schemeClr val="dk1"/>
          </a:effectRef>
          <a:fontRef idx="minor">
            <a:schemeClr val="tx1"/>
          </a:fontRef>
        </p:style>
      </p:cxnSp>
      <p:cxnSp>
        <p:nvCxnSpPr>
          <p:cNvPr id="118" name="直線矢印コネクタ 117"/>
          <p:cNvCxnSpPr>
            <a:stCxn id="58" idx="0"/>
            <a:endCxn id="108" idx="2"/>
          </p:cNvCxnSpPr>
          <p:nvPr/>
        </p:nvCxnSpPr>
        <p:spPr>
          <a:xfrm flipV="1">
            <a:off x="10806584" y="3845136"/>
            <a:ext cx="0" cy="48000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21" name="正方形/長方形 120">
            <a:extLst>
              <a:ext uri="{FF2B5EF4-FFF2-40B4-BE49-F238E27FC236}">
                <a16:creationId xmlns:a16="http://schemas.microsoft.com/office/drawing/2014/main" id="{00E6ED94-1135-4B46-8C68-5EADD9B59769}"/>
              </a:ext>
            </a:extLst>
          </p:cNvPr>
          <p:cNvSpPr/>
          <p:nvPr/>
        </p:nvSpPr>
        <p:spPr>
          <a:xfrm>
            <a:off x="10796111" y="4000667"/>
            <a:ext cx="983815"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144000" tIns="48000" rIns="48000" bIns="48000" rtlCol="0" anchor="t"/>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ブラウザ</a:t>
            </a:r>
            <a:b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or CLI</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59" name="Graphic 58">
            <a:extLst>
              <a:ext uri="{FF2B5EF4-FFF2-40B4-BE49-F238E27FC236}">
                <a16:creationId xmlns:a16="http://schemas.microsoft.com/office/drawing/2014/main" id="{E4660519-145C-2A4B-BDEC-08EDEC565927}"/>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088001" y="3429001"/>
            <a:ext cx="411695" cy="411695"/>
          </a:xfrm>
          <a:prstGeom prst="rect">
            <a:avLst/>
          </a:prstGeom>
        </p:spPr>
      </p:pic>
      <p:sp>
        <p:nvSpPr>
          <p:cNvPr id="2" name="テキスト ボックス 2">
            <a:extLst>
              <a:ext uri="{FF2B5EF4-FFF2-40B4-BE49-F238E27FC236}">
                <a16:creationId xmlns:a16="http://schemas.microsoft.com/office/drawing/2014/main" id="{110C86BB-B8D4-70E8-6DD3-D90D49A5C5B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SEC06-BP05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337956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7">
            <a:extLst>
              <a:ext uri="{FF2B5EF4-FFF2-40B4-BE49-F238E27FC236}">
                <a16:creationId xmlns:a16="http://schemas.microsoft.com/office/drawing/2014/main" id="{CC8229AD-AAA9-084D-9C94-DC06BA23F858}"/>
              </a:ext>
            </a:extLst>
          </p:cNvPr>
          <p:cNvSpPr/>
          <p:nvPr/>
        </p:nvSpPr>
        <p:spPr>
          <a:xfrm>
            <a:off x="8926267" y="1415118"/>
            <a:ext cx="1969733" cy="105818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451104"/>
          <a:lstStyle/>
          <a:p>
            <a:pPr>
              <a:defRPr/>
            </a:pPr>
            <a:r>
              <a:rPr lang="en-US" sz="1667" dirty="0">
                <a:solidFill>
                  <a:srgbClr val="5B9CD5"/>
                </a:solidFill>
                <a:latin typeface="Meiryo" panose="020B0604030504040204" pitchFamily="34" charset="-128"/>
                <a:ea typeface="Meiryo" panose="020B0604030504040204" pitchFamily="34" charset="-128"/>
                <a:cs typeface="Arial" panose="020B0604020202020204" pitchFamily="34" charset="0"/>
              </a:rPr>
              <a:t>Private subnet</a:t>
            </a:r>
          </a:p>
        </p:txBody>
      </p:sp>
      <p:sp>
        <p:nvSpPr>
          <p:cNvPr id="28" name="Rectangle 12">
            <a:extLst>
              <a:ext uri="{FF2B5EF4-FFF2-40B4-BE49-F238E27FC236}">
                <a16:creationId xmlns:a16="http://schemas.microsoft.com/office/drawing/2014/main" id="{3F9E05CD-115A-6141-866D-C688012305A6}"/>
              </a:ext>
            </a:extLst>
          </p:cNvPr>
          <p:cNvSpPr/>
          <p:nvPr/>
        </p:nvSpPr>
        <p:spPr>
          <a:xfrm>
            <a:off x="4080002" y="1415118"/>
            <a:ext cx="1969733" cy="1099385"/>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451104"/>
          <a:lstStyle/>
          <a:p>
            <a:pPr>
              <a:defRPr/>
            </a:pPr>
            <a:r>
              <a:rPr lang="en-US" sz="1667" dirty="0">
                <a:solidFill>
                  <a:srgbClr val="1E8900"/>
                </a:solidFill>
                <a:latin typeface="Meiryo" panose="020B0604030504040204" pitchFamily="34" charset="-128"/>
                <a:ea typeface="Meiryo" panose="020B0604030504040204" pitchFamily="34" charset="-128"/>
                <a:cs typeface="Arial" panose="020B0604020202020204" pitchFamily="34" charset="0"/>
              </a:rPr>
              <a:t>Public subnet</a:t>
            </a:r>
          </a:p>
        </p:txBody>
      </p:sp>
      <p:pic>
        <p:nvPicPr>
          <p:cNvPr id="29" name="Graphic 13">
            <a:extLst>
              <a:ext uri="{FF2B5EF4-FFF2-40B4-BE49-F238E27FC236}">
                <a16:creationId xmlns:a16="http://schemas.microsoft.com/office/drawing/2014/main" id="{28E7DFAA-9A07-C941-8996-FA915196F4AE}"/>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80000" y="1415119"/>
            <a:ext cx="364067"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4FDB50AC-E3C8-254A-9581-A4DDECBB4416}"/>
              </a:ext>
            </a:extLst>
          </p:cNvPr>
          <p:cNvSpPr>
            <a:spLocks noGrp="1"/>
          </p:cNvSpPr>
          <p:nvPr>
            <p:ph type="title"/>
          </p:nvPr>
        </p:nvSpPr>
        <p:spPr/>
        <p:txBody>
          <a:bodyPr/>
          <a:lstStyle/>
          <a:p>
            <a:r>
              <a:rPr lang="ja-JP" altLang="en-US" b="1">
                <a:gradFill>
                  <a:gsLst>
                    <a:gs pos="0">
                      <a:schemeClr val="tx1">
                        <a:lumMod val="75000"/>
                      </a:schemeClr>
                    </a:gs>
                    <a:gs pos="100000">
                      <a:schemeClr val="tx1">
                        <a:lumMod val="75000"/>
                      </a:schemeClr>
                    </a:gs>
                  </a:gsLst>
                  <a:lin ang="16200000" scaled="0"/>
                </a:gradFill>
              </a:rPr>
              <a:t>参考</a:t>
            </a:r>
            <a:r>
              <a:rPr lang="en-US" altLang="ja-JP" b="1" dirty="0">
                <a:gradFill>
                  <a:gsLst>
                    <a:gs pos="0">
                      <a:schemeClr val="tx1">
                        <a:lumMod val="75000"/>
                      </a:schemeClr>
                    </a:gs>
                    <a:gs pos="100000">
                      <a:schemeClr val="tx1">
                        <a:lumMod val="75000"/>
                      </a:schemeClr>
                    </a:gs>
                  </a:gsLst>
                  <a:lin ang="16200000" scaled="0"/>
                </a:gradFill>
              </a:rPr>
              <a:t>: </a:t>
            </a:r>
            <a:r>
              <a:rPr kumimoji="1" lang="ja-JP" altLang="en-US" b="1"/>
              <a:t>踏み台</a:t>
            </a:r>
            <a:r>
              <a:rPr kumimoji="1" lang="ja-JP" altLang="en-US" b="1" dirty="0"/>
              <a:t>サーバに</a:t>
            </a:r>
            <a:r>
              <a:rPr kumimoji="1" lang="ja-JP" altLang="en-US" b="1"/>
              <a:t>よるアクセス</a:t>
            </a:r>
            <a:endParaRPr kumimoji="1" lang="ja-JP" altLang="en-US" b="1" dirty="0"/>
          </a:p>
        </p:txBody>
      </p:sp>
      <p:sp>
        <p:nvSpPr>
          <p:cNvPr id="3" name="スライド番号プレースホルダー 2"/>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137</a:t>
            </a:fld>
            <a:endParaRPr lang="en-US" dirty="0"/>
          </a:p>
        </p:txBody>
      </p:sp>
      <p:pic>
        <p:nvPicPr>
          <p:cNvPr id="5" name="Graphic 20">
            <a:extLst>
              <a:ext uri="{FF2B5EF4-FFF2-40B4-BE49-F238E27FC236}">
                <a16:creationId xmlns:a16="http://schemas.microsoft.com/office/drawing/2014/main" id="{4A747723-A252-004D-BA6A-0E639AB1F1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1482" y="1761485"/>
            <a:ext cx="549658" cy="549658"/>
          </a:xfrm>
          <a:prstGeom prst="rect">
            <a:avLst/>
          </a:prstGeom>
        </p:spPr>
      </p:pic>
      <p:cxnSp>
        <p:nvCxnSpPr>
          <p:cNvPr id="8" name="直線矢印コネクタ 7">
            <a:extLst>
              <a:ext uri="{FF2B5EF4-FFF2-40B4-BE49-F238E27FC236}">
                <a16:creationId xmlns:a16="http://schemas.microsoft.com/office/drawing/2014/main" id="{ECAB8D8B-389C-E446-91B2-4A5B033D1365}"/>
              </a:ext>
            </a:extLst>
          </p:cNvPr>
          <p:cNvCxnSpPr>
            <a:cxnSpLocks/>
            <a:stCxn id="9" idx="3"/>
          </p:cNvCxnSpPr>
          <p:nvPr/>
        </p:nvCxnSpPr>
        <p:spPr>
          <a:xfrm>
            <a:off x="2473118" y="2039384"/>
            <a:ext cx="2375176"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9" name="Graphic 28">
            <a:extLst>
              <a:ext uri="{FF2B5EF4-FFF2-40B4-BE49-F238E27FC236}">
                <a16:creationId xmlns:a16="http://schemas.microsoft.com/office/drawing/2014/main" id="{D9EB4B94-BB90-9249-BFDF-88745C0FB2B3}"/>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19296" y="1812473"/>
            <a:ext cx="453823" cy="453823"/>
          </a:xfrm>
          <a:prstGeom prst="rect">
            <a:avLst/>
          </a:prstGeom>
        </p:spPr>
      </p:pic>
      <p:pic>
        <p:nvPicPr>
          <p:cNvPr id="10" name="Graphic 20">
            <a:extLst>
              <a:ext uri="{FF2B5EF4-FFF2-40B4-BE49-F238E27FC236}">
                <a16:creationId xmlns:a16="http://schemas.microsoft.com/office/drawing/2014/main" id="{9F59FFB9-6CE0-BB46-A4C3-14EAFEF003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0589" y="1761486"/>
            <a:ext cx="549656" cy="549656"/>
          </a:xfrm>
          <a:prstGeom prst="rect">
            <a:avLst/>
          </a:prstGeom>
        </p:spPr>
      </p:pic>
      <p:sp>
        <p:nvSpPr>
          <p:cNvPr id="11" name="テキスト ボックス 10">
            <a:extLst>
              <a:ext uri="{FF2B5EF4-FFF2-40B4-BE49-F238E27FC236}">
                <a16:creationId xmlns:a16="http://schemas.microsoft.com/office/drawing/2014/main" id="{5999600E-69C6-9041-9FA9-1BE9DDFC46B9}"/>
              </a:ext>
            </a:extLst>
          </p:cNvPr>
          <p:cNvSpPr txBox="1"/>
          <p:nvPr/>
        </p:nvSpPr>
        <p:spPr>
          <a:xfrm>
            <a:off x="537149" y="2760461"/>
            <a:ext cx="2652970" cy="483530"/>
          </a:xfrm>
          <a:prstGeom prst="rect">
            <a:avLst/>
          </a:prstGeom>
          <a:solidFill>
            <a:schemeClr val="tx1">
              <a:lumMod val="20000"/>
              <a:lumOff val="80000"/>
            </a:schemeClr>
          </a:solidFill>
        </p:spPr>
        <p:txBody>
          <a:bodyPr wrap="none" lIns="152400" tIns="121920" rIns="152400" bIns="121920" rtlCol="0" anchor="ctr">
            <a:spAutoFit/>
          </a:bodyPr>
          <a:lstStyle/>
          <a:p>
            <a:pPr algn="ctr">
              <a:lnSpc>
                <a:spcPct val="90000"/>
              </a:lnSpc>
              <a:spcAft>
                <a:spcPts val="1500"/>
              </a:spcAft>
            </a:pPr>
            <a:r>
              <a:rPr lang="ja-JP" altLang="en-US" sz="1667">
                <a:solidFill>
                  <a:srgbClr val="414042"/>
                </a:solidFill>
                <a:latin typeface="Meiryo" panose="020B0604030504040204" pitchFamily="34" charset="-128"/>
                <a:ea typeface="Meiryo" panose="020B0604030504040204" pitchFamily="34" charset="-128"/>
              </a:rPr>
              <a:t>クライアント側認証</a:t>
            </a:r>
            <a:r>
              <a:rPr lang="ja-JP" altLang="en-US" sz="1667" dirty="0">
                <a:solidFill>
                  <a:srgbClr val="414042"/>
                </a:solidFill>
                <a:latin typeface="Meiryo" panose="020B0604030504040204" pitchFamily="34" charset="-128"/>
                <a:ea typeface="Meiryo" panose="020B0604030504040204" pitchFamily="34" charset="-128"/>
              </a:rPr>
              <a:t>情報</a:t>
            </a:r>
          </a:p>
        </p:txBody>
      </p:sp>
      <p:sp>
        <p:nvSpPr>
          <p:cNvPr id="12" name="テキスト ボックス 11">
            <a:extLst>
              <a:ext uri="{FF2B5EF4-FFF2-40B4-BE49-F238E27FC236}">
                <a16:creationId xmlns:a16="http://schemas.microsoft.com/office/drawing/2014/main" id="{2D2091F0-536B-D443-B86C-461C5C1594E8}"/>
              </a:ext>
            </a:extLst>
          </p:cNvPr>
          <p:cNvSpPr txBox="1"/>
          <p:nvPr/>
        </p:nvSpPr>
        <p:spPr>
          <a:xfrm>
            <a:off x="6929547" y="2754144"/>
            <a:ext cx="1160574" cy="483530"/>
          </a:xfrm>
          <a:prstGeom prst="rect">
            <a:avLst/>
          </a:prstGeom>
          <a:solidFill>
            <a:schemeClr val="tx1">
              <a:lumMod val="20000"/>
              <a:lumOff val="80000"/>
            </a:schemeClr>
          </a:solidFill>
        </p:spPr>
        <p:txBody>
          <a:bodyPr wrap="none" lIns="152400" tIns="121920" rIns="152400" bIns="121920" rtlCol="0" anchor="ctr">
            <a:spAutoFit/>
          </a:bodyPr>
          <a:lstStyle/>
          <a:p>
            <a:pPr>
              <a:lnSpc>
                <a:spcPct val="90000"/>
              </a:lnSpc>
              <a:spcAft>
                <a:spcPts val="1500"/>
              </a:spcAft>
            </a:pPr>
            <a:r>
              <a:rPr lang="ja-JP" altLang="en-US" sz="1667" dirty="0">
                <a:solidFill>
                  <a:srgbClr val="414042"/>
                </a:solidFill>
                <a:latin typeface="Meiryo" panose="020B0604030504040204" pitchFamily="34" charset="-128"/>
                <a:ea typeface="Meiryo" panose="020B0604030504040204" pitchFamily="34" charset="-128"/>
              </a:rPr>
              <a:t>通信経路</a:t>
            </a:r>
          </a:p>
        </p:txBody>
      </p:sp>
      <p:sp>
        <p:nvSpPr>
          <p:cNvPr id="14" name="テキスト ボックス 13">
            <a:extLst>
              <a:ext uri="{FF2B5EF4-FFF2-40B4-BE49-F238E27FC236}">
                <a16:creationId xmlns:a16="http://schemas.microsoft.com/office/drawing/2014/main" id="{B949F788-38AF-1D4C-A0CB-B91E4546701D}"/>
              </a:ext>
            </a:extLst>
          </p:cNvPr>
          <p:cNvSpPr txBox="1"/>
          <p:nvPr/>
        </p:nvSpPr>
        <p:spPr>
          <a:xfrm>
            <a:off x="8926267" y="2754546"/>
            <a:ext cx="2011358" cy="483530"/>
          </a:xfrm>
          <a:prstGeom prst="rect">
            <a:avLst/>
          </a:prstGeom>
          <a:solidFill>
            <a:schemeClr val="tx1">
              <a:lumMod val="20000"/>
              <a:lumOff val="80000"/>
            </a:schemeClr>
          </a:solidFill>
        </p:spPr>
        <p:txBody>
          <a:bodyPr wrap="square" lIns="152400" tIns="121920" rIns="152400" bIns="121920" rtlCol="0" anchor="ctr">
            <a:spAutoFit/>
          </a:bodyPr>
          <a:lstStyle/>
          <a:p>
            <a:pPr algn="ctr">
              <a:lnSpc>
                <a:spcPct val="90000"/>
              </a:lnSpc>
              <a:spcAft>
                <a:spcPts val="1500"/>
              </a:spcAft>
            </a:pPr>
            <a:r>
              <a:rPr lang="ja-JP" altLang="en-US" sz="1667">
                <a:solidFill>
                  <a:srgbClr val="414042"/>
                </a:solidFill>
                <a:latin typeface="Meiryo" panose="020B0604030504040204" pitchFamily="34" charset="-128"/>
                <a:ea typeface="Meiryo" panose="020B0604030504040204" pitchFamily="34" charset="-128"/>
              </a:rPr>
              <a:t>サーバ側認証</a:t>
            </a:r>
            <a:r>
              <a:rPr lang="ja-JP" altLang="en-US" sz="1667" dirty="0">
                <a:solidFill>
                  <a:srgbClr val="414042"/>
                </a:solidFill>
                <a:latin typeface="Meiryo" panose="020B0604030504040204" pitchFamily="34" charset="-128"/>
                <a:ea typeface="Meiryo" panose="020B0604030504040204" pitchFamily="34" charset="-128"/>
              </a:rPr>
              <a:t>情報</a:t>
            </a:r>
          </a:p>
        </p:txBody>
      </p:sp>
      <p:sp>
        <p:nvSpPr>
          <p:cNvPr id="17" name="テキスト ボックス 16">
            <a:extLst>
              <a:ext uri="{FF2B5EF4-FFF2-40B4-BE49-F238E27FC236}">
                <a16:creationId xmlns:a16="http://schemas.microsoft.com/office/drawing/2014/main" id="{CBD16493-ACD4-2A46-8C9E-035B235727F6}"/>
              </a:ext>
            </a:extLst>
          </p:cNvPr>
          <p:cNvSpPr txBox="1"/>
          <p:nvPr/>
        </p:nvSpPr>
        <p:spPr>
          <a:xfrm>
            <a:off x="4694309" y="2752224"/>
            <a:ext cx="947375" cy="483530"/>
          </a:xfrm>
          <a:prstGeom prst="rect">
            <a:avLst/>
          </a:prstGeom>
          <a:solidFill>
            <a:schemeClr val="tx1">
              <a:lumMod val="20000"/>
              <a:lumOff val="80000"/>
            </a:schemeClr>
          </a:solidFill>
        </p:spPr>
        <p:txBody>
          <a:bodyPr wrap="none" lIns="152400" tIns="121920" rIns="152400" bIns="121920" rtlCol="0" anchor="ctr">
            <a:spAutoFit/>
          </a:bodyPr>
          <a:lstStyle/>
          <a:p>
            <a:pPr>
              <a:lnSpc>
                <a:spcPct val="90000"/>
              </a:lnSpc>
              <a:spcAft>
                <a:spcPts val="1500"/>
              </a:spcAft>
            </a:pPr>
            <a:r>
              <a:rPr lang="ja-JP" altLang="en-US" sz="1667" dirty="0">
                <a:solidFill>
                  <a:srgbClr val="414042"/>
                </a:solidFill>
                <a:latin typeface="Meiryo" panose="020B0604030504040204" pitchFamily="34" charset="-128"/>
                <a:ea typeface="Meiryo" panose="020B0604030504040204" pitchFamily="34" charset="-128"/>
              </a:rPr>
              <a:t>踏み台</a:t>
            </a:r>
          </a:p>
        </p:txBody>
      </p:sp>
      <p:sp>
        <p:nvSpPr>
          <p:cNvPr id="19" name="テキスト ボックス 18">
            <a:extLst>
              <a:ext uri="{FF2B5EF4-FFF2-40B4-BE49-F238E27FC236}">
                <a16:creationId xmlns:a16="http://schemas.microsoft.com/office/drawing/2014/main" id="{C3F4F434-7A60-E24E-8443-86651DCD82DF}"/>
              </a:ext>
            </a:extLst>
          </p:cNvPr>
          <p:cNvSpPr txBox="1"/>
          <p:nvPr/>
        </p:nvSpPr>
        <p:spPr>
          <a:xfrm>
            <a:off x="4212167" y="3219659"/>
            <a:ext cx="2135200" cy="1169551"/>
          </a:xfrm>
          <a:prstGeom prst="rect">
            <a:avLst/>
          </a:prstGeom>
          <a:noFill/>
        </p:spPr>
        <p:txBody>
          <a:bodyPr wrap="none" lIns="152400" tIns="121920" rIns="152400" bIns="121920" rtlCol="0">
            <a:spAutoFit/>
          </a:bodyPr>
          <a:lstStyle/>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接続の記録</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操作の記録</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接続元の限定</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踏み台の追加認証</a:t>
            </a:r>
          </a:p>
        </p:txBody>
      </p:sp>
      <p:sp>
        <p:nvSpPr>
          <p:cNvPr id="23" name="テキスト ボックス 22">
            <a:extLst>
              <a:ext uri="{FF2B5EF4-FFF2-40B4-BE49-F238E27FC236}">
                <a16:creationId xmlns:a16="http://schemas.microsoft.com/office/drawing/2014/main" id="{13A16C93-70C2-F64F-85FC-58394E02D1CB}"/>
              </a:ext>
            </a:extLst>
          </p:cNvPr>
          <p:cNvSpPr txBox="1"/>
          <p:nvPr/>
        </p:nvSpPr>
        <p:spPr>
          <a:xfrm>
            <a:off x="658769" y="3254472"/>
            <a:ext cx="1920398" cy="938719"/>
          </a:xfrm>
          <a:prstGeom prst="rect">
            <a:avLst/>
          </a:prstGeom>
          <a:noFill/>
        </p:spPr>
        <p:txBody>
          <a:bodyPr wrap="none" lIns="152400" tIns="121920" rIns="152400" bIns="121920" rtlCol="0">
            <a:spAutoFit/>
          </a:bodyPr>
          <a:lstStyle/>
          <a:p>
            <a:r>
              <a:rPr lang="en-US" altLang="ja-JP" sz="1500" dirty="0">
                <a:solidFill>
                  <a:srgbClr val="414042"/>
                </a:solidFill>
                <a:latin typeface="Meiryo" panose="020B0604030504040204" pitchFamily="34" charset="-128"/>
                <a:ea typeface="Meiryo" panose="020B0604030504040204" pitchFamily="34" charset="-128"/>
              </a:rPr>
              <a:t>OS</a:t>
            </a:r>
            <a:r>
              <a:rPr lang="ja-JP" altLang="en-US" sz="1500" dirty="0">
                <a:solidFill>
                  <a:srgbClr val="414042"/>
                </a:solidFill>
                <a:latin typeface="Meiryo" panose="020B0604030504040204" pitchFamily="34" charset="-128"/>
                <a:ea typeface="Meiryo" panose="020B0604030504040204" pitchFamily="34" charset="-128"/>
              </a:rPr>
              <a:t>認証</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SSH</a:t>
            </a:r>
            <a:r>
              <a:rPr lang="ja-JP" altLang="en-US" sz="1500" dirty="0">
                <a:solidFill>
                  <a:srgbClr val="414042"/>
                </a:solidFill>
                <a:latin typeface="Meiryo" panose="020B0604030504040204" pitchFamily="34" charset="-128"/>
                <a:ea typeface="Meiryo" panose="020B0604030504040204" pitchFamily="34" charset="-128"/>
              </a:rPr>
              <a:t>秘密鍵</a:t>
            </a:r>
            <a:r>
              <a:rPr lang="en-US" altLang="ja-JP" sz="1500" dirty="0">
                <a:solidFill>
                  <a:srgbClr val="414042"/>
                </a:solidFill>
                <a:latin typeface="Meiryo" panose="020B0604030504040204" pitchFamily="34" charset="-128"/>
                <a:ea typeface="Meiryo" panose="020B0604030504040204" pitchFamily="34" charset="-128"/>
              </a:rPr>
              <a:t>(L)</a:t>
            </a: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パスワード</a:t>
            </a:r>
            <a:r>
              <a:rPr lang="en-US" altLang="ja-JP" sz="1500" dirty="0">
                <a:solidFill>
                  <a:srgbClr val="414042"/>
                </a:solidFill>
                <a:latin typeface="Meiryo" panose="020B0604030504040204" pitchFamily="34" charset="-128"/>
                <a:ea typeface="Meiryo" panose="020B0604030504040204" pitchFamily="34" charset="-128"/>
              </a:rPr>
              <a:t>(W)</a:t>
            </a:r>
            <a:endParaRPr lang="ja-JP" altLang="en-US" sz="1500" dirty="0">
              <a:solidFill>
                <a:srgbClr val="414042"/>
              </a:solidFill>
              <a:latin typeface="Meiryo" panose="020B0604030504040204" pitchFamily="34" charset="-128"/>
              <a:ea typeface="Meiryo" panose="020B0604030504040204" pitchFamily="34" charset="-128"/>
            </a:endParaRPr>
          </a:p>
        </p:txBody>
      </p:sp>
      <p:sp>
        <p:nvSpPr>
          <p:cNvPr id="24" name="テキスト ボックス 23">
            <a:extLst>
              <a:ext uri="{FF2B5EF4-FFF2-40B4-BE49-F238E27FC236}">
                <a16:creationId xmlns:a16="http://schemas.microsoft.com/office/drawing/2014/main" id="{F6047B7F-5FE5-C047-BA29-F035170302C9}"/>
              </a:ext>
            </a:extLst>
          </p:cNvPr>
          <p:cNvSpPr txBox="1"/>
          <p:nvPr/>
        </p:nvSpPr>
        <p:spPr>
          <a:xfrm>
            <a:off x="8857544" y="3228867"/>
            <a:ext cx="1920398" cy="938719"/>
          </a:xfrm>
          <a:prstGeom prst="rect">
            <a:avLst/>
          </a:prstGeom>
          <a:noFill/>
        </p:spPr>
        <p:txBody>
          <a:bodyPr wrap="none" lIns="152400" tIns="121920" rIns="152400" bIns="121920" rtlCol="0">
            <a:spAutoFit/>
          </a:bodyPr>
          <a:lstStyle/>
          <a:p>
            <a:r>
              <a:rPr lang="en-US" altLang="ja-JP" sz="1500" dirty="0">
                <a:solidFill>
                  <a:srgbClr val="414042"/>
                </a:solidFill>
                <a:latin typeface="Meiryo" panose="020B0604030504040204" pitchFamily="34" charset="-128"/>
                <a:ea typeface="Meiryo" panose="020B0604030504040204" pitchFamily="34" charset="-128"/>
              </a:rPr>
              <a:t>OS</a:t>
            </a:r>
            <a:r>
              <a:rPr lang="ja-JP" altLang="en-US" sz="1500" dirty="0">
                <a:solidFill>
                  <a:srgbClr val="414042"/>
                </a:solidFill>
                <a:latin typeface="Meiryo" panose="020B0604030504040204" pitchFamily="34" charset="-128"/>
                <a:ea typeface="Meiryo" panose="020B0604030504040204" pitchFamily="34" charset="-128"/>
              </a:rPr>
              <a:t>認証</a:t>
            </a:r>
            <a:endParaRPr lang="en-US" altLang="ja-JP" sz="1500" dirty="0">
              <a:solidFill>
                <a:srgbClr val="414042"/>
              </a:solidFill>
              <a:latin typeface="Meiryo" panose="020B0604030504040204" pitchFamily="34" charset="-128"/>
              <a:ea typeface="Meiryo" panose="020B0604030504040204" pitchFamily="34" charset="-128"/>
            </a:endParaRP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SSH</a:t>
            </a:r>
            <a:r>
              <a:rPr lang="ja-JP" altLang="en-US" sz="1500" dirty="0">
                <a:solidFill>
                  <a:srgbClr val="414042"/>
                </a:solidFill>
                <a:latin typeface="Meiryo" panose="020B0604030504040204" pitchFamily="34" charset="-128"/>
                <a:ea typeface="Meiryo" panose="020B0604030504040204" pitchFamily="34" charset="-128"/>
              </a:rPr>
              <a:t>公開鍵</a:t>
            </a:r>
            <a:r>
              <a:rPr lang="en-US" altLang="ja-JP" sz="1500" dirty="0">
                <a:solidFill>
                  <a:srgbClr val="414042"/>
                </a:solidFill>
                <a:latin typeface="Meiryo" panose="020B0604030504040204" pitchFamily="34" charset="-128"/>
                <a:ea typeface="Meiryo" panose="020B0604030504040204" pitchFamily="34" charset="-128"/>
              </a:rPr>
              <a:t>(L)</a:t>
            </a:r>
          </a:p>
          <a:p>
            <a:pPr marL="285733" indent="-285733">
              <a:buFont typeface="Arial" panose="020B0604020202020204" pitchFamily="34" charset="0"/>
              <a:buChar char="•"/>
            </a:pPr>
            <a:r>
              <a:rPr lang="ja-JP" altLang="en-US" sz="1500" dirty="0">
                <a:solidFill>
                  <a:srgbClr val="414042"/>
                </a:solidFill>
                <a:latin typeface="Meiryo" panose="020B0604030504040204" pitchFamily="34" charset="-128"/>
                <a:ea typeface="Meiryo" panose="020B0604030504040204" pitchFamily="34" charset="-128"/>
              </a:rPr>
              <a:t>パスワード</a:t>
            </a:r>
            <a:r>
              <a:rPr lang="en-US" altLang="ja-JP" sz="1500" dirty="0">
                <a:solidFill>
                  <a:srgbClr val="414042"/>
                </a:solidFill>
                <a:latin typeface="Meiryo" panose="020B0604030504040204" pitchFamily="34" charset="-128"/>
                <a:ea typeface="Meiryo" panose="020B0604030504040204" pitchFamily="34" charset="-128"/>
              </a:rPr>
              <a:t>(W)</a:t>
            </a:r>
            <a:endParaRPr lang="ja-JP" altLang="en-US" sz="1500" dirty="0">
              <a:solidFill>
                <a:srgbClr val="414042"/>
              </a:solidFill>
              <a:latin typeface="Meiryo" panose="020B0604030504040204" pitchFamily="34" charset="-128"/>
              <a:ea typeface="Meiryo" panose="020B0604030504040204" pitchFamily="34" charset="-128"/>
            </a:endParaRPr>
          </a:p>
        </p:txBody>
      </p:sp>
      <p:pic>
        <p:nvPicPr>
          <p:cNvPr id="25" name="Graphic 22">
            <a:extLst>
              <a:ext uri="{FF2B5EF4-FFF2-40B4-BE49-F238E27FC236}">
                <a16:creationId xmlns:a16="http://schemas.microsoft.com/office/drawing/2014/main" id="{200149D7-1670-B142-937F-F9D8EF8B163D}"/>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392000" y="1680982"/>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7">
            <a:extLst>
              <a:ext uri="{FF2B5EF4-FFF2-40B4-BE49-F238E27FC236}">
                <a16:creationId xmlns:a16="http://schemas.microsoft.com/office/drawing/2014/main" id="{FEF21D4C-05DB-0846-B16B-25E36A1CF5E2}"/>
              </a:ext>
            </a:extLst>
          </p:cNvPr>
          <p:cNvSpPr/>
          <p:nvPr/>
        </p:nvSpPr>
        <p:spPr bwMode="auto">
          <a:xfrm>
            <a:off x="3482307" y="1029000"/>
            <a:ext cx="7605693" cy="1632000"/>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609600" tIns="121920"/>
          <a:lstStyle/>
          <a:p>
            <a:pPr>
              <a:defRPr/>
            </a:pPr>
            <a:r>
              <a:rPr lang="en-US" sz="1500" dirty="0">
                <a:ln w="0"/>
                <a:solidFill>
                  <a:srgbClr val="1E8900"/>
                </a:solidFill>
                <a:latin typeface="Meiryo" panose="020B0604030504040204" pitchFamily="34" charset="-128"/>
                <a:ea typeface="Meiryo" panose="020B0604030504040204" pitchFamily="34" charset="-128"/>
                <a:cs typeface="Arial" panose="020B0604020202020204" pitchFamily="34" charset="0"/>
              </a:rPr>
              <a:t>VPC</a:t>
            </a:r>
          </a:p>
        </p:txBody>
      </p:sp>
      <p:pic>
        <p:nvPicPr>
          <p:cNvPr id="27" name="Graphic 13">
            <a:extLst>
              <a:ext uri="{FF2B5EF4-FFF2-40B4-BE49-F238E27FC236}">
                <a16:creationId xmlns:a16="http://schemas.microsoft.com/office/drawing/2014/main" id="{D31A8A17-255D-814C-8329-EA22A754F20D}"/>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482307" y="1029000"/>
            <a:ext cx="355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Graphic 35">
            <a:extLst>
              <a:ext uri="{FF2B5EF4-FFF2-40B4-BE49-F238E27FC236}">
                <a16:creationId xmlns:a16="http://schemas.microsoft.com/office/drawing/2014/main" id="{0E8AFC90-0BCA-D04E-85BF-0061F9D6D034}"/>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926268" y="1413001"/>
            <a:ext cx="366183" cy="36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直線矢印コネクタ 32">
            <a:extLst>
              <a:ext uri="{FF2B5EF4-FFF2-40B4-BE49-F238E27FC236}">
                <a16:creationId xmlns:a16="http://schemas.microsoft.com/office/drawing/2014/main" id="{E8B2B8EC-BA85-434D-886D-D37455220A8A}"/>
              </a:ext>
            </a:extLst>
          </p:cNvPr>
          <p:cNvCxnSpPr>
            <a:cxnSpLocks/>
            <a:stCxn id="10" idx="3"/>
            <a:endCxn id="5" idx="1"/>
          </p:cNvCxnSpPr>
          <p:nvPr/>
        </p:nvCxnSpPr>
        <p:spPr>
          <a:xfrm>
            <a:off x="5430244" y="2036313"/>
            <a:ext cx="4261238" cy="0"/>
          </a:xfrm>
          <a:prstGeom prst="straightConnector1">
            <a:avLst/>
          </a:prstGeom>
          <a:ln w="19050">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pic>
        <p:nvPicPr>
          <p:cNvPr id="39" name="Graphic 43">
            <a:extLst>
              <a:ext uri="{FF2B5EF4-FFF2-40B4-BE49-F238E27FC236}">
                <a16:creationId xmlns:a16="http://schemas.microsoft.com/office/drawing/2014/main" id="{3639D311-0885-734C-94EF-3BB3C808C2F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241513" y="2019479"/>
            <a:ext cx="453823" cy="45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Graphic 43">
            <a:extLst>
              <a:ext uri="{FF2B5EF4-FFF2-40B4-BE49-F238E27FC236}">
                <a16:creationId xmlns:a16="http://schemas.microsoft.com/office/drawing/2014/main" id="{3558CEB8-E448-8941-830A-827125FDCB3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053813" y="2036313"/>
            <a:ext cx="453823" cy="45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テキスト ボックス 40">
            <a:extLst>
              <a:ext uri="{FF2B5EF4-FFF2-40B4-BE49-F238E27FC236}">
                <a16:creationId xmlns:a16="http://schemas.microsoft.com/office/drawing/2014/main" id="{EE9B08F7-52B7-F243-84A8-1AB516E30252}"/>
              </a:ext>
            </a:extLst>
          </p:cNvPr>
          <p:cNvSpPr txBox="1"/>
          <p:nvPr/>
        </p:nvSpPr>
        <p:spPr>
          <a:xfrm>
            <a:off x="282606" y="4228088"/>
            <a:ext cx="11534258" cy="2329612"/>
          </a:xfrm>
          <a:prstGeom prst="rect">
            <a:avLst/>
          </a:prstGeom>
          <a:noFill/>
        </p:spPr>
        <p:txBody>
          <a:bodyPr wrap="square" lIns="152400" tIns="121920" rIns="152400" bIns="121920" rtlCol="0">
            <a:spAutoFit/>
          </a:bodyPr>
          <a:lstStyle/>
          <a:p>
            <a:pPr>
              <a:lnSpc>
                <a:spcPct val="90000"/>
              </a:lnSpc>
              <a:spcAft>
                <a:spcPts val="1500"/>
              </a:spcAft>
            </a:pPr>
            <a:r>
              <a:rPr lang="ja-JP" altLang="en-US" sz="1667">
                <a:solidFill>
                  <a:srgbClr val="414042"/>
                </a:solidFill>
                <a:latin typeface="Meiryo" panose="020B0604030504040204" pitchFamily="34" charset="-128"/>
                <a:ea typeface="Meiryo" panose="020B0604030504040204" pitchFamily="34" charset="-128"/>
              </a:rPr>
              <a:t>踏み台サーバは共通アカウント </a:t>
            </a:r>
            <a:r>
              <a:rPr lang="en-US" altLang="ja-JP" sz="1667" dirty="0">
                <a:solidFill>
                  <a:srgbClr val="414042"/>
                </a:solidFill>
                <a:latin typeface="Meiryo" panose="020B0604030504040204" pitchFamily="34" charset="-128"/>
                <a:ea typeface="Meiryo" panose="020B0604030504040204" pitchFamily="34" charset="-128"/>
              </a:rPr>
              <a:t>or </a:t>
            </a:r>
            <a:r>
              <a:rPr lang="ja-JP" altLang="en-US" sz="1667">
                <a:solidFill>
                  <a:srgbClr val="414042"/>
                </a:solidFill>
                <a:latin typeface="Meiryo" panose="020B0604030504040204" pitchFamily="34" charset="-128"/>
                <a:ea typeface="Meiryo" panose="020B0604030504040204" pitchFamily="34" charset="-128"/>
              </a:rPr>
              <a:t>各アカウント側に配置</a:t>
            </a:r>
            <a:endParaRPr lang="en-US" altLang="ja-JP" sz="1667" dirty="0">
              <a:solidFill>
                <a:srgbClr val="414042"/>
              </a:solidFill>
              <a:latin typeface="Meiryo" panose="020B0604030504040204" pitchFamily="34" charset="-128"/>
              <a:ea typeface="Meiryo" panose="020B0604030504040204" pitchFamily="34" charset="-128"/>
            </a:endParaRPr>
          </a:p>
          <a:p>
            <a:pPr>
              <a:lnSpc>
                <a:spcPct val="90000"/>
              </a:lnSpc>
              <a:spcAft>
                <a:spcPts val="1500"/>
              </a:spcAft>
            </a:pPr>
            <a:r>
              <a:rPr lang="ja-JP" altLang="en-US" sz="1667" b="1" u="sng">
                <a:solidFill>
                  <a:srgbClr val="414042"/>
                </a:solidFill>
                <a:latin typeface="Meiryo" panose="020B0604030504040204" pitchFamily="34" charset="-128"/>
                <a:ea typeface="Meiryo" panose="020B0604030504040204" pitchFamily="34" charset="-128"/>
              </a:rPr>
              <a:t>踏み台</a:t>
            </a:r>
            <a:r>
              <a:rPr lang="ja-JP" altLang="en-US" sz="1667" b="1" u="sng" dirty="0">
                <a:solidFill>
                  <a:srgbClr val="414042"/>
                </a:solidFill>
                <a:latin typeface="Meiryo" panose="020B0604030504040204" pitchFamily="34" charset="-128"/>
                <a:ea typeface="Meiryo" panose="020B0604030504040204" pitchFamily="34" charset="-128"/>
              </a:rPr>
              <a:t>サーバの注意点</a:t>
            </a:r>
          </a:p>
          <a:p>
            <a:pPr marL="1066731" lvl="1" indent="-457171">
              <a:lnSpc>
                <a:spcPct val="90000"/>
              </a:lnSpc>
              <a:spcAft>
                <a:spcPts val="1500"/>
              </a:spcAft>
              <a:buFont typeface="Wingdings" panose="05000000000000000000" pitchFamily="2" charset="2"/>
              <a:buChar char="Ø"/>
            </a:pPr>
            <a:r>
              <a:rPr lang="ja-JP" altLang="en-US" sz="1500" dirty="0">
                <a:solidFill>
                  <a:srgbClr val="414042"/>
                </a:solidFill>
                <a:latin typeface="Meiryo" panose="020B0604030504040204" pitchFamily="34" charset="-128"/>
                <a:ea typeface="Meiryo" panose="020B0604030504040204" pitchFamily="34" charset="-128"/>
              </a:rPr>
              <a:t>各インスタンスへのログインに</a:t>
            </a:r>
            <a:r>
              <a:rPr lang="en-US" altLang="ja-JP" sz="1500" dirty="0">
                <a:solidFill>
                  <a:srgbClr val="414042"/>
                </a:solidFill>
                <a:latin typeface="Meiryo" panose="020B0604030504040204" pitchFamily="34" charset="-128"/>
                <a:ea typeface="Meiryo" panose="020B0604030504040204" pitchFamily="34" charset="-128"/>
              </a:rPr>
              <a:t>Key-Pair</a:t>
            </a:r>
            <a:r>
              <a:rPr lang="ja-JP" altLang="en-US" sz="1500" dirty="0">
                <a:solidFill>
                  <a:srgbClr val="414042"/>
                </a:solidFill>
                <a:latin typeface="Meiryo" panose="020B0604030504040204" pitchFamily="34" charset="-128"/>
                <a:ea typeface="Meiryo" panose="020B0604030504040204" pitchFamily="34" charset="-128"/>
              </a:rPr>
              <a:t>による認証を使用している場合は、踏み台サーバに秘密鍵を配置する必要があり、鍵自体のセキュリティに加えて、踏み台サーバの</a:t>
            </a:r>
            <a:r>
              <a:rPr lang="en-US" altLang="ja-JP" sz="1500" dirty="0">
                <a:solidFill>
                  <a:srgbClr val="414042"/>
                </a:solidFill>
                <a:latin typeface="Meiryo" panose="020B0604030504040204" pitchFamily="34" charset="-128"/>
                <a:ea typeface="Meiryo" panose="020B0604030504040204" pitchFamily="34" charset="-128"/>
              </a:rPr>
              <a:t>AMI</a:t>
            </a:r>
            <a:r>
              <a:rPr lang="ja-JP" altLang="en-US" sz="1500" dirty="0">
                <a:solidFill>
                  <a:srgbClr val="414042"/>
                </a:solidFill>
                <a:latin typeface="Meiryo" panose="020B0604030504040204" pitchFamily="34" charset="-128"/>
                <a:ea typeface="Meiryo" panose="020B0604030504040204" pitchFamily="34" charset="-128"/>
              </a:rPr>
              <a:t>管理が重要</a:t>
            </a:r>
          </a:p>
          <a:p>
            <a:pPr marL="1066731" lvl="1" indent="-457171">
              <a:lnSpc>
                <a:spcPct val="90000"/>
              </a:lnSpc>
              <a:spcAft>
                <a:spcPts val="1500"/>
              </a:spcAft>
              <a:buFont typeface="Wingdings" panose="05000000000000000000" pitchFamily="2" charset="2"/>
              <a:buChar char="Ø"/>
            </a:pPr>
            <a:r>
              <a:rPr lang="ja-JP" altLang="en-US" sz="1500" dirty="0">
                <a:solidFill>
                  <a:srgbClr val="414042"/>
                </a:solidFill>
                <a:latin typeface="Meiryo" panose="020B0604030504040204" pitchFamily="34" charset="-128"/>
                <a:ea typeface="Meiryo" panose="020B0604030504040204" pitchFamily="34" charset="-128"/>
              </a:rPr>
              <a:t>踏み台サーバを使用する場合は、</a:t>
            </a:r>
            <a:r>
              <a:rPr lang="en-US" altLang="ja-JP" sz="1500" dirty="0">
                <a:solidFill>
                  <a:srgbClr val="414042"/>
                </a:solidFill>
                <a:latin typeface="Meiryo" panose="020B0604030504040204" pitchFamily="34" charset="-128"/>
                <a:ea typeface="Meiryo" panose="020B0604030504040204" pitchFamily="34" charset="-128"/>
              </a:rPr>
              <a:t>Key-Pair</a:t>
            </a:r>
            <a:r>
              <a:rPr lang="ja-JP" altLang="en-US" sz="1500" dirty="0">
                <a:solidFill>
                  <a:srgbClr val="414042"/>
                </a:solidFill>
                <a:latin typeface="Meiryo" panose="020B0604030504040204" pitchFamily="34" charset="-128"/>
                <a:ea typeface="Meiryo" panose="020B0604030504040204" pitchFamily="34" charset="-128"/>
              </a:rPr>
              <a:t>による認証は使ったとしても踏み台サーバに対してのみとし、各インスタンスにはパスワード認証とする、ターミナルソフトウェアによるポートフォワーディング機能を利用する等、踏み台サーバへ鍵を配置しない運用を検討するのが望ましい</a:t>
            </a:r>
          </a:p>
        </p:txBody>
      </p:sp>
      <p:sp>
        <p:nvSpPr>
          <p:cNvPr id="42" name="テキスト ボックス 41">
            <a:extLst>
              <a:ext uri="{FF2B5EF4-FFF2-40B4-BE49-F238E27FC236}">
                <a16:creationId xmlns:a16="http://schemas.microsoft.com/office/drawing/2014/main" id="{8BCB2FFE-7759-DD46-A94C-14D1C67C178A}"/>
              </a:ext>
            </a:extLst>
          </p:cNvPr>
          <p:cNvSpPr txBox="1"/>
          <p:nvPr/>
        </p:nvSpPr>
        <p:spPr>
          <a:xfrm>
            <a:off x="6585982" y="3230976"/>
            <a:ext cx="2309928" cy="938719"/>
          </a:xfrm>
          <a:prstGeom prst="rect">
            <a:avLst/>
          </a:prstGeom>
          <a:noFill/>
        </p:spPr>
        <p:txBody>
          <a:bodyPr wrap="none" lIns="152400" tIns="121920" rIns="152400" bIns="121920" rtlCol="0">
            <a:spAutoFit/>
          </a:bodyPr>
          <a:lstStyle/>
          <a:p>
            <a:r>
              <a:rPr lang="en-US" altLang="ja-JP" sz="1500" dirty="0">
                <a:solidFill>
                  <a:srgbClr val="414042"/>
                </a:solidFill>
                <a:latin typeface="Meiryo" panose="020B0604030504040204" pitchFamily="34" charset="-128"/>
                <a:ea typeface="Meiryo" panose="020B0604030504040204" pitchFamily="34" charset="-128"/>
              </a:rPr>
              <a:t>Security Group</a:t>
            </a: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SSH</a:t>
            </a:r>
            <a:r>
              <a:rPr lang="ja-JP" altLang="en-US" sz="1500">
                <a:solidFill>
                  <a:srgbClr val="414042"/>
                </a:solidFill>
                <a:latin typeface="Meiryo" panose="020B0604030504040204" pitchFamily="34" charset="-128"/>
                <a:ea typeface="Meiryo" panose="020B0604030504040204" pitchFamily="34" charset="-128"/>
              </a:rPr>
              <a:t>ポート開放</a:t>
            </a:r>
            <a:r>
              <a:rPr lang="en-US" altLang="ja-JP" sz="1500" dirty="0">
                <a:solidFill>
                  <a:srgbClr val="414042"/>
                </a:solidFill>
                <a:latin typeface="Meiryo" panose="020B0604030504040204" pitchFamily="34" charset="-128"/>
                <a:ea typeface="Meiryo" panose="020B0604030504040204" pitchFamily="34" charset="-128"/>
              </a:rPr>
              <a:t>(L)</a:t>
            </a:r>
          </a:p>
          <a:p>
            <a:pPr marL="285733" indent="-285733">
              <a:buFont typeface="Arial" panose="020B0604020202020204" pitchFamily="34" charset="0"/>
              <a:buChar char="•"/>
            </a:pPr>
            <a:r>
              <a:rPr lang="en-US" altLang="ja-JP" sz="1500" dirty="0">
                <a:solidFill>
                  <a:srgbClr val="414042"/>
                </a:solidFill>
                <a:latin typeface="Meiryo" panose="020B0604030504040204" pitchFamily="34" charset="-128"/>
                <a:ea typeface="Meiryo" panose="020B0604030504040204" pitchFamily="34" charset="-128"/>
              </a:rPr>
              <a:t>RDP</a:t>
            </a:r>
            <a:r>
              <a:rPr lang="ja-JP" altLang="en-US" sz="1500">
                <a:solidFill>
                  <a:srgbClr val="414042"/>
                </a:solidFill>
                <a:latin typeface="Meiryo" panose="020B0604030504040204" pitchFamily="34" charset="-128"/>
                <a:ea typeface="Meiryo" panose="020B0604030504040204" pitchFamily="34" charset="-128"/>
              </a:rPr>
              <a:t>ポート開放</a:t>
            </a:r>
            <a:r>
              <a:rPr lang="en-US" altLang="ja-JP" sz="1500" dirty="0">
                <a:solidFill>
                  <a:srgbClr val="414042"/>
                </a:solidFill>
                <a:latin typeface="Meiryo" panose="020B0604030504040204" pitchFamily="34" charset="-128"/>
                <a:ea typeface="Meiryo" panose="020B0604030504040204" pitchFamily="34" charset="-128"/>
              </a:rPr>
              <a:t>(W)</a:t>
            </a:r>
            <a:endParaRPr lang="ja-JP" altLang="en-US" sz="1500" dirty="0">
              <a:solidFill>
                <a:srgbClr val="414042"/>
              </a:solidFill>
              <a:latin typeface="Meiryo" panose="020B0604030504040204" pitchFamily="34" charset="-128"/>
              <a:ea typeface="Meiryo" panose="020B0604030504040204" pitchFamily="34" charset="-128"/>
            </a:endParaRPr>
          </a:p>
        </p:txBody>
      </p:sp>
      <p:sp>
        <p:nvSpPr>
          <p:cNvPr id="7" name="テキスト ボックス 2">
            <a:extLst>
              <a:ext uri="{FF2B5EF4-FFF2-40B4-BE49-F238E27FC236}">
                <a16:creationId xmlns:a16="http://schemas.microsoft.com/office/drawing/2014/main" id="{AFDD3D67-C454-F168-65CA-FF920D28FB2B}"/>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SEC06-BP05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6598525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DB50AC-E3C8-254A-9581-A4DDECBB4416}"/>
              </a:ext>
            </a:extLst>
          </p:cNvPr>
          <p:cNvSpPr>
            <a:spLocks noGrp="1"/>
          </p:cNvSpPr>
          <p:nvPr>
            <p:ph type="title"/>
          </p:nvPr>
        </p:nvSpPr>
        <p:spPr/>
        <p:txBody>
          <a:bodyPr/>
          <a:lstStyle/>
          <a:p>
            <a:r>
              <a:rPr lang="ja-JP" altLang="en-US" b="1"/>
              <a:t>参考：</a:t>
            </a:r>
            <a:r>
              <a:rPr lang="en-US" altLang="ja-JP" b="1" dirty="0"/>
              <a:t>Session Manager</a:t>
            </a:r>
            <a:r>
              <a:rPr lang="ja-JP" altLang="en-US" b="1"/>
              <a:t>の実行方法</a:t>
            </a:r>
            <a:endParaRPr kumimoji="1" lang="ja-JP" altLang="en-US" b="1" dirty="0"/>
          </a:p>
        </p:txBody>
      </p:sp>
      <p:sp>
        <p:nvSpPr>
          <p:cNvPr id="3" name="スライド番号プレースホルダー 2"/>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138</a:t>
            </a:fld>
            <a:endParaRPr lang="en-US" dirty="0"/>
          </a:p>
        </p:txBody>
      </p:sp>
      <p:sp>
        <p:nvSpPr>
          <p:cNvPr id="26" name="テキスト ボックス 25">
            <a:extLst>
              <a:ext uri="{FF2B5EF4-FFF2-40B4-BE49-F238E27FC236}">
                <a16:creationId xmlns:a16="http://schemas.microsoft.com/office/drawing/2014/main" id="{47B70E02-2D1A-944C-859A-15B8B05D1741}"/>
              </a:ext>
            </a:extLst>
          </p:cNvPr>
          <p:cNvSpPr txBox="1"/>
          <p:nvPr/>
        </p:nvSpPr>
        <p:spPr>
          <a:xfrm>
            <a:off x="309421" y="1085007"/>
            <a:ext cx="11344816" cy="530915"/>
          </a:xfrm>
          <a:prstGeom prst="rect">
            <a:avLst/>
          </a:prstGeom>
          <a:noFill/>
        </p:spPr>
        <p:txBody>
          <a:bodyPr wrap="square" lIns="152400" tIns="121920" rIns="152400" bIns="121920" rtlCol="0">
            <a:spAutoFit/>
          </a:bodyPr>
          <a:lstStyle/>
          <a:p>
            <a:pPr marL="457171" indent="-457171">
              <a:lnSpc>
                <a:spcPct val="90000"/>
              </a:lnSpc>
              <a:spcAft>
                <a:spcPts val="1500"/>
              </a:spcAft>
              <a:buFont typeface="Arial" panose="020B0604020202020204" pitchFamily="34" charset="0"/>
              <a:buChar char="•"/>
            </a:pPr>
            <a:r>
              <a:rPr lang="en-US" altLang="ja-JP" sz="2000" dirty="0">
                <a:solidFill>
                  <a:srgbClr val="414042"/>
                </a:solidFill>
                <a:latin typeface="Meiryo" panose="020B0604030504040204" pitchFamily="34" charset="-128"/>
                <a:ea typeface="Meiryo" panose="020B0604030504040204" pitchFamily="34" charset="-128"/>
              </a:rPr>
              <a:t>Session Manager</a:t>
            </a:r>
            <a:r>
              <a:rPr lang="ja-JP" altLang="en-US" sz="2000">
                <a:solidFill>
                  <a:srgbClr val="414042"/>
                </a:solidFill>
                <a:latin typeface="Meiryo" panose="020B0604030504040204" pitchFamily="34" charset="-128"/>
                <a:ea typeface="Meiryo" panose="020B0604030504040204" pitchFamily="34" charset="-128"/>
              </a:rPr>
              <a:t>の実行方法は以下を選択可能。</a:t>
            </a:r>
          </a:p>
        </p:txBody>
      </p:sp>
      <p:graphicFrame>
        <p:nvGraphicFramePr>
          <p:cNvPr id="27" name="表 26">
            <a:extLst>
              <a:ext uri="{FF2B5EF4-FFF2-40B4-BE49-F238E27FC236}">
                <a16:creationId xmlns:a16="http://schemas.microsoft.com/office/drawing/2014/main" id="{75A8B36D-37AE-D44D-A973-7E07BDCC7D2A}"/>
              </a:ext>
            </a:extLst>
          </p:cNvPr>
          <p:cNvGraphicFramePr>
            <a:graphicFrameLocks noGrp="1"/>
          </p:cNvGraphicFramePr>
          <p:nvPr/>
        </p:nvGraphicFramePr>
        <p:xfrm>
          <a:off x="231914" y="1605000"/>
          <a:ext cx="11465183" cy="5026608"/>
        </p:xfrm>
        <a:graphic>
          <a:graphicData uri="http://schemas.openxmlformats.org/drawingml/2006/table">
            <a:tbl>
              <a:tblPr bandRow="1">
                <a:tableStyleId>{00A15C55-8517-42AA-B614-E9B94910E393}</a:tableStyleId>
              </a:tblPr>
              <a:tblGrid>
                <a:gridCol w="1158946">
                  <a:extLst>
                    <a:ext uri="{9D8B030D-6E8A-4147-A177-3AD203B41FA5}">
                      <a16:colId xmlns:a16="http://schemas.microsoft.com/office/drawing/2014/main" val="693529550"/>
                    </a:ext>
                  </a:extLst>
                </a:gridCol>
                <a:gridCol w="3359931">
                  <a:extLst>
                    <a:ext uri="{9D8B030D-6E8A-4147-A177-3AD203B41FA5}">
                      <a16:colId xmlns:a16="http://schemas.microsoft.com/office/drawing/2014/main" val="3593928796"/>
                    </a:ext>
                  </a:extLst>
                </a:gridCol>
                <a:gridCol w="3443471">
                  <a:extLst>
                    <a:ext uri="{9D8B030D-6E8A-4147-A177-3AD203B41FA5}">
                      <a16:colId xmlns:a16="http://schemas.microsoft.com/office/drawing/2014/main" val="2947034069"/>
                    </a:ext>
                  </a:extLst>
                </a:gridCol>
                <a:gridCol w="3502835">
                  <a:extLst>
                    <a:ext uri="{9D8B030D-6E8A-4147-A177-3AD203B41FA5}">
                      <a16:colId xmlns:a16="http://schemas.microsoft.com/office/drawing/2014/main" val="3045275240"/>
                    </a:ext>
                  </a:extLst>
                </a:gridCol>
              </a:tblGrid>
              <a:tr h="548640">
                <a:tc>
                  <a:txBody>
                    <a:bodyPr/>
                    <a:lstStyle/>
                    <a:p>
                      <a:pPr algn="ctr"/>
                      <a:r>
                        <a:rPr kumimoji="1" lang="ja-JP" altLang="en-US" sz="1500" b="1">
                          <a:solidFill>
                            <a:schemeClr val="bg1"/>
                          </a:solidFill>
                          <a:latin typeface="Meiryo" panose="020B0604030504040204" pitchFamily="34" charset="-128"/>
                          <a:ea typeface="Meiryo" panose="020B0604030504040204" pitchFamily="34" charset="-128"/>
                        </a:rPr>
                        <a:t>形式</a:t>
                      </a:r>
                    </a:p>
                  </a:txBody>
                  <a:tcPr anchor="ctr">
                    <a:solidFill>
                      <a:schemeClr val="tx1">
                        <a:lumMod val="50000"/>
                      </a:schemeClr>
                    </a:solidFill>
                  </a:tcPr>
                </a:tc>
                <a:tc>
                  <a:txBody>
                    <a:bodyPr/>
                    <a:lstStyle/>
                    <a:p>
                      <a:pPr algn="ctr"/>
                      <a:r>
                        <a:rPr kumimoji="1" lang="en-US" altLang="ja-JP" sz="1500" b="1" dirty="0">
                          <a:solidFill>
                            <a:schemeClr val="bg1"/>
                          </a:solidFill>
                          <a:latin typeface="Meiryo" panose="020B0604030504040204" pitchFamily="34" charset="-128"/>
                          <a:ea typeface="Meiryo" panose="020B0604030504040204" pitchFamily="34" charset="-128"/>
                        </a:rPr>
                        <a:t>①</a:t>
                      </a:r>
                      <a:r>
                        <a:rPr kumimoji="1" lang="ja-JP" altLang="en-US" sz="1500" b="1">
                          <a:solidFill>
                            <a:schemeClr val="bg1"/>
                          </a:solidFill>
                          <a:latin typeface="Meiryo" panose="020B0604030504040204" pitchFamily="34" charset="-128"/>
                          <a:ea typeface="Meiryo" panose="020B0604030504040204" pitchFamily="34" charset="-128"/>
                        </a:rPr>
                        <a:t>マネジメントコンソール</a:t>
                      </a:r>
                    </a:p>
                  </a:txBody>
                  <a:tcPr anchor="ctr">
                    <a:lnB w="9525" cap="flat" cmpd="sng" algn="ctr">
                      <a:solidFill>
                        <a:schemeClr val="bg1">
                          <a:lumMod val="50000"/>
                        </a:schemeClr>
                      </a:solidFill>
                      <a:prstDash val="solid"/>
                      <a:round/>
                      <a:headEnd type="none" w="med" len="med"/>
                      <a:tailEnd type="none" w="med" len="med"/>
                    </a:lnB>
                    <a:solidFill>
                      <a:schemeClr val="tx1">
                        <a:lumMod val="50000"/>
                      </a:schemeClr>
                    </a:solidFill>
                  </a:tcPr>
                </a:tc>
                <a:tc>
                  <a:txBody>
                    <a:bodyPr/>
                    <a:lstStyle/>
                    <a:p>
                      <a:pPr algn="ctr"/>
                      <a:r>
                        <a:rPr kumimoji="1" lang="en-US" altLang="ja-JP" sz="1500" b="1" dirty="0">
                          <a:solidFill>
                            <a:schemeClr val="bg1"/>
                          </a:solidFill>
                          <a:latin typeface="Meiryo" panose="020B0604030504040204" pitchFamily="34" charset="-128"/>
                          <a:ea typeface="Meiryo" panose="020B0604030504040204" pitchFamily="34" charset="-128"/>
                        </a:rPr>
                        <a:t>②CLI</a:t>
                      </a:r>
                      <a:endParaRPr kumimoji="1" lang="ja-JP" altLang="en-US" sz="1500" b="1">
                        <a:solidFill>
                          <a:schemeClr val="bg1"/>
                        </a:solidFill>
                        <a:latin typeface="Meiryo" panose="020B0604030504040204" pitchFamily="34" charset="-128"/>
                        <a:ea typeface="Meiryo" panose="020B0604030504040204" pitchFamily="34" charset="-128"/>
                      </a:endParaRPr>
                    </a:p>
                  </a:txBody>
                  <a:tcPr anchor="ctr">
                    <a:lnB w="9525" cap="flat" cmpd="sng" algn="ctr">
                      <a:solidFill>
                        <a:schemeClr val="bg1">
                          <a:lumMod val="50000"/>
                        </a:schemeClr>
                      </a:solidFill>
                      <a:prstDash val="solid"/>
                      <a:round/>
                      <a:headEnd type="none" w="med" len="med"/>
                      <a:tailEnd type="none" w="med" len="med"/>
                    </a:lnB>
                    <a:solidFill>
                      <a:schemeClr val="tx1">
                        <a:lumMod val="50000"/>
                      </a:schemeClr>
                    </a:solidFill>
                  </a:tcPr>
                </a:tc>
                <a:tc>
                  <a:txBody>
                    <a:bodyPr/>
                    <a:lstStyle/>
                    <a:p>
                      <a:pPr algn="ctr"/>
                      <a:r>
                        <a:rPr kumimoji="1" lang="ja-JP" altLang="en-US" sz="1500" b="1">
                          <a:solidFill>
                            <a:schemeClr val="bg1"/>
                          </a:solidFill>
                          <a:latin typeface="Meiryo" panose="020B0604030504040204" pitchFamily="34" charset="-128"/>
                          <a:ea typeface="Meiryo" panose="020B0604030504040204" pitchFamily="34" charset="-128"/>
                        </a:rPr>
                        <a:t>③</a:t>
                      </a:r>
                      <a:r>
                        <a:rPr kumimoji="1" lang="en-US" altLang="ja-JP" sz="1500" b="1" dirty="0">
                          <a:solidFill>
                            <a:schemeClr val="bg1"/>
                          </a:solidFill>
                          <a:latin typeface="Meiryo" panose="020B0604030504040204" pitchFamily="34" charset="-128"/>
                          <a:ea typeface="Meiryo" panose="020B0604030504040204" pitchFamily="34" charset="-128"/>
                        </a:rPr>
                        <a:t>SSH</a:t>
                      </a:r>
                      <a:r>
                        <a:rPr kumimoji="1" lang="ja-JP" altLang="en-US" sz="1500" b="1">
                          <a:solidFill>
                            <a:schemeClr val="bg1"/>
                          </a:solidFill>
                          <a:latin typeface="Meiryo" panose="020B0604030504040204" pitchFamily="34" charset="-128"/>
                          <a:ea typeface="Meiryo" panose="020B0604030504040204" pitchFamily="34" charset="-128"/>
                        </a:rPr>
                        <a:t>トンネリングでインスタンスに接続</a:t>
                      </a:r>
                    </a:p>
                  </a:txBody>
                  <a:tcPr anchor="ctr">
                    <a:lnB w="9525" cap="flat" cmpd="sng" algn="ctr">
                      <a:solidFill>
                        <a:schemeClr val="bg1">
                          <a:lumMod val="50000"/>
                        </a:schemeClr>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922542048"/>
                  </a:ext>
                </a:extLst>
              </a:tr>
              <a:tr h="64008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概要</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r>
                        <a:rPr kumimoji="1" lang="en-US" altLang="ja-JP" sz="1200" dirty="0">
                          <a:latin typeface="Meiryo" panose="020B0604030504040204" pitchFamily="34" charset="-128"/>
                          <a:ea typeface="Meiryo" panose="020B0604030504040204" pitchFamily="34" charset="-128"/>
                        </a:rPr>
                        <a:t>SSM Agent</a:t>
                      </a:r>
                      <a:r>
                        <a:rPr kumimoji="1" lang="ja-JP" altLang="en-US" sz="1200">
                          <a:latin typeface="Meiryo" panose="020B0604030504040204" pitchFamily="34" charset="-128"/>
                          <a:ea typeface="Meiryo" panose="020B0604030504040204" pitchFamily="34" charset="-128"/>
                        </a:rPr>
                        <a:t>が</a:t>
                      </a:r>
                      <a:r>
                        <a:rPr kumimoji="1" lang="en-US" altLang="ja-JP" sz="1200" dirty="0">
                          <a:latin typeface="Meiryo" panose="020B0604030504040204" pitchFamily="34" charset="-128"/>
                          <a:ea typeface="Meiryo" panose="020B0604030504040204" pitchFamily="34" charset="-128"/>
                        </a:rPr>
                        <a:t>EC2</a:t>
                      </a:r>
                      <a:r>
                        <a:rPr kumimoji="1" lang="ja-JP" altLang="en-US" sz="1200">
                          <a:latin typeface="Meiryo" panose="020B0604030504040204" pitchFamily="34" charset="-128"/>
                          <a:ea typeface="Meiryo" panose="020B0604030504040204" pitchFamily="34" charset="-128"/>
                        </a:rPr>
                        <a:t>にコマンド発行</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en-US" altLang="ja-JP" sz="1200" dirty="0">
                          <a:latin typeface="Meiryo" panose="020B0604030504040204" pitchFamily="34" charset="-128"/>
                          <a:ea typeface="Meiryo" panose="020B0604030504040204" pitchFamily="34" charset="-128"/>
                        </a:rPr>
                        <a:t>SSM Agent</a:t>
                      </a:r>
                      <a:r>
                        <a:rPr kumimoji="1" lang="ja-JP" altLang="en-US" sz="1200">
                          <a:latin typeface="Meiryo" panose="020B0604030504040204" pitchFamily="34" charset="-128"/>
                          <a:ea typeface="Meiryo" panose="020B0604030504040204" pitchFamily="34" charset="-128"/>
                        </a:rPr>
                        <a:t>が</a:t>
                      </a:r>
                      <a:r>
                        <a:rPr kumimoji="1" lang="en-US" altLang="ja-JP" sz="1200" dirty="0">
                          <a:latin typeface="Meiryo" panose="020B0604030504040204" pitchFamily="34" charset="-128"/>
                          <a:ea typeface="Meiryo" panose="020B0604030504040204" pitchFamily="34" charset="-128"/>
                        </a:rPr>
                        <a:t>EC2</a:t>
                      </a:r>
                      <a:r>
                        <a:rPr kumimoji="1" lang="ja-JP" altLang="en-US" sz="1200">
                          <a:latin typeface="Meiryo" panose="020B0604030504040204" pitchFamily="34" charset="-128"/>
                          <a:ea typeface="Meiryo" panose="020B0604030504040204" pitchFamily="34" charset="-128"/>
                        </a:rPr>
                        <a:t>にコマンド発行</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en-US" altLang="ja-JP" sz="1200" dirty="0">
                          <a:latin typeface="Meiryo" panose="020B0604030504040204" pitchFamily="34" charset="-128"/>
                          <a:ea typeface="Meiryo" panose="020B0604030504040204" pitchFamily="34" charset="-128"/>
                        </a:rPr>
                        <a:t>Session Manager</a:t>
                      </a:r>
                      <a:r>
                        <a:rPr kumimoji="1" lang="ja-JP" altLang="en-US" sz="1200">
                          <a:latin typeface="Meiryo" panose="020B0604030504040204" pitchFamily="34" charset="-128"/>
                          <a:ea typeface="Meiryo" panose="020B0604030504040204" pitchFamily="34" charset="-128"/>
                        </a:rPr>
                        <a:t>経由で</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接続しコマンド実行</a:t>
                      </a:r>
                      <a:endParaRPr kumimoji="1" lang="en-US" altLang="ja-JP" sz="1200" dirty="0">
                        <a:latin typeface="Meiryo" panose="020B0604030504040204" pitchFamily="34" charset="-128"/>
                        <a:ea typeface="Meiryo" panose="020B0604030504040204" pitchFamily="34" charset="-128"/>
                      </a:endParaRPr>
                    </a:p>
                    <a:p>
                      <a:pPr algn="l"/>
                      <a:r>
                        <a:rPr kumimoji="1" lang="en-US" altLang="ja-JP" sz="1200" dirty="0">
                          <a:latin typeface="Meiryo" panose="020B0604030504040204" pitchFamily="34" charset="-128"/>
                          <a:ea typeface="Meiryo" panose="020B0604030504040204" pitchFamily="34" charset="-128"/>
                        </a:rPr>
                        <a:t>SCP</a:t>
                      </a:r>
                      <a:r>
                        <a:rPr kumimoji="1" lang="ja-JP" altLang="en-US" sz="1200">
                          <a:latin typeface="Meiryo" panose="020B0604030504040204" pitchFamily="34" charset="-128"/>
                          <a:ea typeface="Meiryo" panose="020B0604030504040204" pitchFamily="34" charset="-128"/>
                        </a:rPr>
                        <a:t>によるファイル送受信可能</a:t>
                      </a:r>
                      <a:endParaRPr kumimoji="1" lang="en-US" altLang="ja-JP" sz="1200" dirty="0">
                        <a:latin typeface="Meiryo" panose="020B0604030504040204" pitchFamily="34" charset="-128"/>
                        <a:ea typeface="Meiryo" panose="020B0604030504040204" pitchFamily="34" charset="-128"/>
                      </a:endParaRPr>
                    </a:p>
                    <a:p>
                      <a:pPr algn="l"/>
                      <a:r>
                        <a:rPr kumimoji="1" lang="ja-JP" altLang="en-US" sz="1200">
                          <a:latin typeface="Meiryo" panose="020B0604030504040204" pitchFamily="34" charset="-128"/>
                          <a:ea typeface="Meiryo" panose="020B0604030504040204" pitchFamily="34" charset="-128"/>
                        </a:rPr>
                        <a:t>ポート転送可能</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58745972"/>
                  </a:ext>
                </a:extLst>
              </a:tr>
              <a:tr h="62484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アクセス権限</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marL="182563" indent="-182563" algn="l">
                        <a:buFont typeface="Arial" panose="020B0604020202020204" pitchFamily="34" charset="0"/>
                        <a:buChar char="•"/>
                        <a:tabLst/>
                      </a:pP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ユーザに対し</a:t>
                      </a: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Policy</a:t>
                      </a:r>
                      <a:r>
                        <a:rPr kumimoji="1" lang="ja-JP" altLang="en-US" sz="1200">
                          <a:latin typeface="Meiryo" panose="020B0604030504040204" pitchFamily="34" charset="-128"/>
                          <a:ea typeface="Meiryo" panose="020B0604030504040204" pitchFamily="34" charset="-128"/>
                        </a:rPr>
                        <a:t>で指定</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82563" indent="-182563" algn="l">
                        <a:buFont typeface="Arial" panose="020B0604020202020204" pitchFamily="34" charset="0"/>
                        <a:buChar char="•"/>
                        <a:tabLst/>
                      </a:pP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ユーザに対し</a:t>
                      </a: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Policy</a:t>
                      </a:r>
                      <a:r>
                        <a:rPr kumimoji="1" lang="ja-JP" altLang="en-US" sz="1200">
                          <a:latin typeface="Meiryo" panose="020B0604030504040204" pitchFamily="34" charset="-128"/>
                          <a:ea typeface="Meiryo" panose="020B0604030504040204" pitchFamily="34" charset="-128"/>
                        </a:rPr>
                        <a:t>で指定</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ユーザに対し</a:t>
                      </a:r>
                      <a:r>
                        <a:rPr kumimoji="1" lang="en-US" altLang="ja-JP" sz="1200" dirty="0">
                          <a:latin typeface="Meiryo" panose="020B0604030504040204" pitchFamily="34" charset="-128"/>
                          <a:ea typeface="Meiryo" panose="020B0604030504040204" pitchFamily="34" charset="-128"/>
                        </a:rPr>
                        <a:t>IAM</a:t>
                      </a:r>
                      <a:r>
                        <a:rPr kumimoji="1" lang="ja-JP" altLang="en-US" sz="1200">
                          <a:latin typeface="Meiryo" panose="020B0604030504040204" pitchFamily="34" charset="-128"/>
                          <a:ea typeface="Meiryo" panose="020B0604030504040204" pitchFamily="34" charset="-128"/>
                        </a:rPr>
                        <a:t> </a:t>
                      </a:r>
                      <a:r>
                        <a:rPr kumimoji="1" lang="en-US" altLang="ja-JP" sz="1200" dirty="0">
                          <a:latin typeface="Meiryo" panose="020B0604030504040204" pitchFamily="34" charset="-128"/>
                          <a:ea typeface="Meiryo" panose="020B0604030504040204" pitchFamily="34" charset="-128"/>
                        </a:rPr>
                        <a:t>Policy</a:t>
                      </a:r>
                      <a:r>
                        <a:rPr kumimoji="1" lang="ja-JP" altLang="en-US" sz="1200">
                          <a:latin typeface="Meiryo" panose="020B0604030504040204" pitchFamily="34" charset="-128"/>
                          <a:ea typeface="Meiryo" panose="020B0604030504040204" pitchFamily="34" charset="-128"/>
                        </a:rPr>
                        <a:t>で指定</a:t>
                      </a:r>
                      <a:endParaRPr kumimoji="1" lang="en-US" altLang="ja-JP" sz="1200" dirty="0">
                        <a:latin typeface="Meiryo" panose="020B0604030504040204" pitchFamily="34" charset="-128"/>
                        <a:ea typeface="Meiryo" panose="020B0604030504040204" pitchFamily="34" charset="-128"/>
                      </a:endParaRPr>
                    </a:p>
                    <a:p>
                      <a:pPr marL="182563" marR="0" lvl="0" indent="-1825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latin typeface="Meiryo" panose="020B0604030504040204" pitchFamily="34" charset="-128"/>
                          <a:ea typeface="Meiryo" panose="020B0604030504040204" pitchFamily="34" charset="-128"/>
                        </a:rPr>
                        <a:t>サーバのログイン情報が必要</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キーペア、</a:t>
                      </a:r>
                      <a:r>
                        <a:rPr kumimoji="1" lang="en-US" altLang="ja-JP" sz="1200" dirty="0">
                          <a:latin typeface="Meiryo" panose="020B0604030504040204" pitchFamily="34" charset="-128"/>
                          <a:ea typeface="Meiryo" panose="020B0604030504040204" pitchFamily="34" charset="-128"/>
                        </a:rPr>
                        <a:t>ID/Pass)</a:t>
                      </a:r>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26483719"/>
                  </a:ext>
                </a:extLst>
              </a:tr>
              <a:tr h="27432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クライアント</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r>
                        <a:rPr kumimoji="1" lang="ja-JP" altLang="en-US" sz="1200">
                          <a:latin typeface="Meiryo" panose="020B0604030504040204" pitchFamily="34" charset="-128"/>
                          <a:ea typeface="Meiryo" panose="020B0604030504040204" pitchFamily="34" charset="-128"/>
                        </a:rPr>
                        <a:t>ブラウザ</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マネジメントコンソール</a:t>
                      </a:r>
                      <a:r>
                        <a:rPr kumimoji="1" lang="en-US" altLang="ja-JP" sz="1200" dirty="0">
                          <a:latin typeface="Meiryo" panose="020B0604030504040204" pitchFamily="34" charset="-128"/>
                          <a:ea typeface="Meiryo" panose="020B0604030504040204" pitchFamily="34" charset="-128"/>
                        </a:rPr>
                        <a:t>)</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ローカル</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クライアント</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ローカル</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クライアント</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69250952"/>
                  </a:ext>
                </a:extLst>
              </a:tr>
              <a:tr h="27432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接続履歴</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r>
                        <a:rPr kumimoji="1" lang="ja-JP" altLang="en-US" sz="1200">
                          <a:latin typeface="Meiryo" panose="020B0604030504040204" pitchFamily="34" charset="-128"/>
                          <a:ea typeface="Meiryo" panose="020B0604030504040204" pitchFamily="34" charset="-128"/>
                        </a:rPr>
                        <a:t>保存される</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保存される</a:t>
                      </a:r>
                      <a:endParaRPr kumimoji="1" lang="en-US" altLang="ja-JP" sz="1200" dirty="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r>
                        <a:rPr kumimoji="1" lang="ja-JP" altLang="en-US" sz="1200">
                          <a:latin typeface="Meiryo" panose="020B0604030504040204" pitchFamily="34" charset="-128"/>
                          <a:ea typeface="Meiryo" panose="020B0604030504040204" pitchFamily="34" charset="-128"/>
                        </a:rPr>
                        <a:t>保存される</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78514984"/>
                  </a:ext>
                </a:extLst>
              </a:tr>
              <a:tr h="27432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操作履歴</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marL="0" indent="0" algn="l">
                        <a:buFont typeface="Arial" panose="020B0604020202020204" pitchFamily="34" charset="0"/>
                        <a:buNone/>
                        <a:tabLst/>
                      </a:pPr>
                      <a:r>
                        <a:rPr kumimoji="1" lang="en-US" altLang="ja-JP" sz="1200" dirty="0">
                          <a:latin typeface="Meiryo" panose="020B0604030504040204" pitchFamily="34" charset="-128"/>
                          <a:ea typeface="Meiryo" panose="020B0604030504040204" pitchFamily="34" charset="-128"/>
                        </a:rPr>
                        <a:t>CloudWatch Logs, S3</a:t>
                      </a:r>
                      <a:r>
                        <a:rPr kumimoji="1" lang="ja-JP" altLang="en-US" sz="1200">
                          <a:latin typeface="Meiryo" panose="020B0604030504040204" pitchFamily="34" charset="-128"/>
                          <a:ea typeface="Meiryo" panose="020B0604030504040204" pitchFamily="34" charset="-128"/>
                        </a:rPr>
                        <a:t>に保存</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暗号化可</a:t>
                      </a:r>
                      <a:r>
                        <a:rPr kumimoji="1" lang="en-US" altLang="ja-JP" sz="1200" dirty="0">
                          <a:latin typeface="Meiryo" panose="020B0604030504040204" pitchFamily="34" charset="-128"/>
                          <a:ea typeface="Meiryo" panose="020B0604030504040204" pitchFamily="34" charset="-128"/>
                        </a:rPr>
                        <a:t>)</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algn="l">
                        <a:buFont typeface="Arial" panose="020B0604020202020204" pitchFamily="34" charset="0"/>
                        <a:buNone/>
                        <a:tabLst/>
                      </a:pPr>
                      <a:r>
                        <a:rPr kumimoji="1" lang="en-US" altLang="ja-JP" sz="1200" dirty="0">
                          <a:latin typeface="Meiryo" panose="020B0604030504040204" pitchFamily="34" charset="-128"/>
                          <a:ea typeface="Meiryo" panose="020B0604030504040204" pitchFamily="34" charset="-128"/>
                        </a:rPr>
                        <a:t>CloudWatch Logs, S3</a:t>
                      </a:r>
                      <a:r>
                        <a:rPr kumimoji="1" lang="ja-JP" altLang="en-US" sz="1200">
                          <a:latin typeface="Meiryo" panose="020B0604030504040204" pitchFamily="34" charset="-128"/>
                          <a:ea typeface="Meiryo" panose="020B0604030504040204" pitchFamily="34" charset="-128"/>
                        </a:rPr>
                        <a:t>に保存</a:t>
                      </a:r>
                      <a:r>
                        <a:rPr kumimoji="1" lang="en-US" altLang="ja-JP" sz="1200" dirty="0">
                          <a:latin typeface="Meiryo" panose="020B0604030504040204" pitchFamily="34" charset="-128"/>
                          <a:ea typeface="Meiryo" panose="020B0604030504040204" pitchFamily="34" charset="-128"/>
                        </a:rPr>
                        <a:t>(</a:t>
                      </a:r>
                      <a:r>
                        <a:rPr kumimoji="1" lang="ja-JP" altLang="en-US" sz="1200">
                          <a:latin typeface="Meiryo" panose="020B0604030504040204" pitchFamily="34" charset="-128"/>
                          <a:ea typeface="Meiryo" panose="020B0604030504040204" pitchFamily="34" charset="-128"/>
                        </a:rPr>
                        <a:t>暗号化可</a:t>
                      </a:r>
                      <a:r>
                        <a:rPr kumimoji="1" lang="en-US" altLang="ja-JP" sz="1200" dirty="0">
                          <a:latin typeface="Meiryo" panose="020B0604030504040204" pitchFamily="34" charset="-128"/>
                          <a:ea typeface="Meiryo" panose="020B0604030504040204" pitchFamily="34" charset="-128"/>
                        </a:rPr>
                        <a:t>)</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0" indent="0" algn="l">
                        <a:buFont typeface="Arial" panose="020B0604020202020204" pitchFamily="34" charset="0"/>
                        <a:buNone/>
                        <a:tabLst/>
                      </a:pPr>
                      <a:r>
                        <a:rPr kumimoji="1" lang="ja-JP" altLang="en-US" sz="1200">
                          <a:latin typeface="Meiryo" panose="020B0604030504040204" pitchFamily="34" charset="-128"/>
                          <a:ea typeface="Meiryo" panose="020B0604030504040204" pitchFamily="34" charset="-128"/>
                        </a:rPr>
                        <a:t>保存されない</a:t>
                      </a:r>
                      <a:r>
                        <a:rPr kumimoji="1" lang="en-US" altLang="ja-JP" sz="1200" dirty="0">
                          <a:latin typeface="Meiryo" panose="020B0604030504040204" pitchFamily="34" charset="-128"/>
                          <a:ea typeface="Meiryo" panose="020B0604030504040204" pitchFamily="34" charset="-128"/>
                        </a:rPr>
                        <a:t>(SSH</a:t>
                      </a:r>
                      <a:r>
                        <a:rPr kumimoji="1" lang="ja-JP" altLang="en-US" sz="1200">
                          <a:latin typeface="Meiryo" panose="020B0604030504040204" pitchFamily="34" charset="-128"/>
                          <a:ea typeface="Meiryo" panose="020B0604030504040204" pitchFamily="34" charset="-128"/>
                        </a:rPr>
                        <a:t>クライアント側で取得</a:t>
                      </a:r>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25545225"/>
                  </a:ext>
                </a:extLst>
              </a:tr>
              <a:tr h="457200">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前提</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EC2 SSH</a:t>
                      </a:r>
                      <a:r>
                        <a:rPr kumimoji="1" lang="ja-JP" altLang="en-US" sz="1200">
                          <a:latin typeface="Meiryo" panose="020B0604030504040204" pitchFamily="34" charset="-128"/>
                          <a:ea typeface="Meiryo" panose="020B0604030504040204" pitchFamily="34" charset="-128"/>
                        </a:rPr>
                        <a:t>実行：不要</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EC2 SSH</a:t>
                      </a:r>
                      <a:r>
                        <a:rPr kumimoji="1" lang="ja-JP" altLang="en-US" sz="1200">
                          <a:latin typeface="Meiryo" panose="020B0604030504040204" pitchFamily="34" charset="-128"/>
                          <a:ea typeface="Meiryo" panose="020B0604030504040204" pitchFamily="34" charset="-128"/>
                        </a:rPr>
                        <a:t>実行：不要</a:t>
                      </a:r>
                      <a:endParaRPr kumimoji="1" lang="en-US" altLang="ja-JP" sz="1200" dirty="0">
                        <a:latin typeface="Meiryo" panose="020B0604030504040204" pitchFamily="34" charset="-128"/>
                        <a:ea typeface="Meiryo" panose="020B0604030504040204" pitchFamily="34"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latin typeface="Meiryo" panose="020B0604030504040204" pitchFamily="34" charset="-128"/>
                          <a:ea typeface="Meiryo" panose="020B0604030504040204" pitchFamily="34" charset="-128"/>
                        </a:rPr>
                        <a:t>クライアントに</a:t>
                      </a:r>
                      <a:r>
                        <a:rPr kumimoji="1" lang="en-US" altLang="ja-JP" sz="1200" dirty="0">
                          <a:latin typeface="Meiryo" panose="020B0604030504040204" pitchFamily="34" charset="-128"/>
                          <a:ea typeface="Meiryo" panose="020B0604030504040204" pitchFamily="34" charset="-128"/>
                        </a:rPr>
                        <a:t>Session Manager Plugin</a:t>
                      </a:r>
                      <a:r>
                        <a:rPr kumimoji="1" lang="ja-JP" altLang="en-US" sz="1200">
                          <a:latin typeface="Meiryo" panose="020B0604030504040204" pitchFamily="34" charset="-128"/>
                          <a:ea typeface="Meiryo" panose="020B0604030504040204" pitchFamily="34" charset="-128"/>
                        </a:rPr>
                        <a:t>導入</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200" dirty="0">
                          <a:latin typeface="Meiryo" panose="020B0604030504040204" pitchFamily="34" charset="-128"/>
                          <a:ea typeface="Meiryo" panose="020B0604030504040204" pitchFamily="34" charset="-128"/>
                        </a:rPr>
                        <a:t>EC2 SSH</a:t>
                      </a:r>
                      <a:r>
                        <a:rPr kumimoji="1" lang="ja-JP" altLang="en-US" sz="1200">
                          <a:latin typeface="Meiryo" panose="020B0604030504040204" pitchFamily="34" charset="-128"/>
                          <a:ea typeface="Meiryo" panose="020B0604030504040204" pitchFamily="34" charset="-128"/>
                        </a:rPr>
                        <a:t>実行：要</a:t>
                      </a:r>
                      <a:endParaRPr kumimoji="1" lang="en-US" altLang="ja-JP" sz="1200" dirty="0">
                        <a:latin typeface="Meiryo" panose="020B0604030504040204" pitchFamily="34" charset="-128"/>
                        <a:ea typeface="Meiryo" panose="020B0604030504040204" pitchFamily="34" charset="-128"/>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200">
                          <a:latin typeface="Meiryo" panose="020B0604030504040204" pitchFamily="34" charset="-128"/>
                          <a:ea typeface="Meiryo" panose="020B0604030504040204" pitchFamily="34" charset="-128"/>
                        </a:rPr>
                        <a:t>クライアントに</a:t>
                      </a:r>
                      <a:r>
                        <a:rPr kumimoji="1" lang="en-US" altLang="ja-JP" sz="1200" dirty="0">
                          <a:latin typeface="Meiryo" panose="020B0604030504040204" pitchFamily="34" charset="-128"/>
                          <a:ea typeface="Meiryo" panose="020B0604030504040204" pitchFamily="34" charset="-128"/>
                        </a:rPr>
                        <a:t>Session </a:t>
                      </a:r>
                      <a:r>
                        <a:rPr kumimoji="1" lang="en-US" altLang="ja-JP" sz="1200" dirty="0" err="1">
                          <a:latin typeface="Meiryo" panose="020B0604030504040204" pitchFamily="34" charset="-128"/>
                          <a:ea typeface="Meiryo" panose="020B0604030504040204" pitchFamily="34" charset="-128"/>
                        </a:rPr>
                        <a:t>ManagerPlugin</a:t>
                      </a:r>
                      <a:r>
                        <a:rPr kumimoji="1" lang="ja-JP" altLang="en-US" sz="1200">
                          <a:latin typeface="Meiryo" panose="020B0604030504040204" pitchFamily="34" charset="-128"/>
                          <a:ea typeface="Meiryo" panose="020B0604030504040204" pitchFamily="34" charset="-128"/>
                        </a:rPr>
                        <a:t>導入</a:t>
                      </a: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42343077"/>
                  </a:ext>
                </a:extLst>
              </a:tr>
              <a:tr h="1551888">
                <a:tc>
                  <a:txBody>
                    <a:bodyPr/>
                    <a:lstStyle/>
                    <a:p>
                      <a:pPr algn="ctr"/>
                      <a:r>
                        <a:rPr kumimoji="1" lang="ja-JP" altLang="en-US" sz="1200" b="1">
                          <a:solidFill>
                            <a:schemeClr val="bg1"/>
                          </a:solidFill>
                          <a:latin typeface="Meiryo" panose="020B0604030504040204" pitchFamily="34" charset="-128"/>
                          <a:ea typeface="Meiryo" panose="020B0604030504040204" pitchFamily="34" charset="-128"/>
                        </a:rPr>
                        <a:t>利用</a:t>
                      </a:r>
                      <a:br>
                        <a:rPr kumimoji="1" lang="en-US" altLang="ja-JP" sz="1200" b="1" dirty="0">
                          <a:solidFill>
                            <a:schemeClr val="bg1"/>
                          </a:solidFill>
                          <a:latin typeface="Meiryo" panose="020B0604030504040204" pitchFamily="34" charset="-128"/>
                          <a:ea typeface="Meiryo" panose="020B0604030504040204" pitchFamily="34" charset="-128"/>
                        </a:rPr>
                      </a:br>
                      <a:r>
                        <a:rPr kumimoji="1" lang="ja-JP" altLang="en-US" sz="1200" b="1">
                          <a:solidFill>
                            <a:schemeClr val="bg1"/>
                          </a:solidFill>
                          <a:latin typeface="Meiryo" panose="020B0604030504040204" pitchFamily="34" charset="-128"/>
                          <a:ea typeface="Meiryo" panose="020B0604030504040204" pitchFamily="34" charset="-128"/>
                        </a:rPr>
                        <a:t>イメージ</a:t>
                      </a:r>
                    </a:p>
                  </a:txBody>
                  <a:tcPr anchor="ctr">
                    <a:lnR w="9525" cap="flat" cmpd="sng" algn="ctr">
                      <a:solidFill>
                        <a:schemeClr val="bg1">
                          <a:lumMod val="50000"/>
                        </a:schemeClr>
                      </a:solidFill>
                      <a:prstDash val="solid"/>
                      <a:round/>
                      <a:headEnd type="none" w="med" len="med"/>
                      <a:tailEnd type="none" w="med" len="med"/>
                    </a:lnR>
                    <a:solidFill>
                      <a:schemeClr val="tx1">
                        <a:lumMod val="50000"/>
                      </a:schemeClr>
                    </a:solidFill>
                  </a:tcPr>
                </a:tc>
                <a:tc>
                  <a:txBody>
                    <a:bodyPr/>
                    <a:lstStyle/>
                    <a:p>
                      <a:pPr algn="l"/>
                      <a:endParaRPr kumimoji="1" lang="en-US" altLang="ja-JP" sz="1200" dirty="0">
                        <a:latin typeface="Meiryo" panose="020B0604030504040204" pitchFamily="34" charset="-128"/>
                        <a:ea typeface="Meiryo" panose="020B0604030504040204" pitchFamily="34" charset="-128"/>
                      </a:endParaRPr>
                    </a:p>
                    <a:p>
                      <a:pPr algn="l"/>
                      <a:endParaRPr kumimoji="1" lang="en-US" altLang="ja-JP" sz="1200" dirty="0">
                        <a:latin typeface="Meiryo" panose="020B0604030504040204" pitchFamily="34" charset="-128"/>
                        <a:ea typeface="Meiryo" panose="020B0604030504040204" pitchFamily="34" charset="-128"/>
                      </a:endParaRPr>
                    </a:p>
                    <a:p>
                      <a:pPr algn="l"/>
                      <a:endParaRPr kumimoji="1" lang="en-US" altLang="ja-JP" sz="1200" dirty="0">
                        <a:latin typeface="Meiryo" panose="020B0604030504040204" pitchFamily="34" charset="-128"/>
                        <a:ea typeface="Meiryo" panose="020B0604030504040204" pitchFamily="34" charset="-128"/>
                      </a:endParaRPr>
                    </a:p>
                    <a:p>
                      <a:pPr algn="l"/>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l"/>
                      <a:endParaRPr kumimoji="1" lang="ja-JP" altLang="en-US" sz="1200">
                        <a:latin typeface="Meiryo" panose="020B0604030504040204" pitchFamily="34" charset="-128"/>
                        <a:ea typeface="Meiryo" panose="020B0604030504040204" pitchFamily="34" charset="-128"/>
                      </a:endParaRPr>
                    </a:p>
                  </a:txBody>
                  <a:tcP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125512897"/>
                  </a:ext>
                </a:extLst>
              </a:tr>
            </a:tbl>
          </a:graphicData>
        </a:graphic>
      </p:graphicFrame>
      <p:grpSp>
        <p:nvGrpSpPr>
          <p:cNvPr id="28" name="グループ化 27">
            <a:extLst>
              <a:ext uri="{FF2B5EF4-FFF2-40B4-BE49-F238E27FC236}">
                <a16:creationId xmlns:a16="http://schemas.microsoft.com/office/drawing/2014/main" id="{5F6773D0-91CC-7C4F-A688-1F478153A16D}"/>
              </a:ext>
            </a:extLst>
          </p:cNvPr>
          <p:cNvGrpSpPr/>
          <p:nvPr/>
        </p:nvGrpSpPr>
        <p:grpSpPr>
          <a:xfrm>
            <a:off x="1329510" y="4724622"/>
            <a:ext cx="3403058" cy="1456078"/>
            <a:chOff x="1329509" y="3995226"/>
            <a:chExt cx="3403057" cy="1456079"/>
          </a:xfrm>
        </p:grpSpPr>
        <p:pic>
          <p:nvPicPr>
            <p:cNvPr id="29" name="Graphic 39">
              <a:extLst>
                <a:ext uri="{FF2B5EF4-FFF2-40B4-BE49-F238E27FC236}">
                  <a16:creationId xmlns:a16="http://schemas.microsoft.com/office/drawing/2014/main" id="{7E0F54E1-B180-BE45-89D1-40AF6BA9791A}"/>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177737" y="4226204"/>
              <a:ext cx="352238" cy="352238"/>
            </a:xfrm>
            <a:prstGeom prst="rect">
              <a:avLst/>
            </a:prstGeom>
          </p:spPr>
        </p:pic>
        <p:pic>
          <p:nvPicPr>
            <p:cNvPr id="30" name="Graphic 71">
              <a:extLst>
                <a:ext uri="{FF2B5EF4-FFF2-40B4-BE49-F238E27FC236}">
                  <a16:creationId xmlns:a16="http://schemas.microsoft.com/office/drawing/2014/main" id="{4353E1F5-7A70-6445-8CCF-209C88FEA81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00223" y="4209044"/>
              <a:ext cx="376587" cy="376587"/>
            </a:xfrm>
            <a:prstGeom prst="rect">
              <a:avLst/>
            </a:prstGeom>
          </p:spPr>
        </p:pic>
        <p:pic>
          <p:nvPicPr>
            <p:cNvPr id="31" name="Graphic 53">
              <a:extLst>
                <a:ext uri="{FF2B5EF4-FFF2-40B4-BE49-F238E27FC236}">
                  <a16:creationId xmlns:a16="http://schemas.microsoft.com/office/drawing/2014/main" id="{92B104A8-C8C8-BD4E-BB71-65B8AA50C5E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800396" y="4237822"/>
              <a:ext cx="352238" cy="352239"/>
            </a:xfrm>
            <a:prstGeom prst="rect">
              <a:avLst/>
            </a:prstGeom>
          </p:spPr>
        </p:pic>
        <p:pic>
          <p:nvPicPr>
            <p:cNvPr id="32" name="Graphic 36">
              <a:extLst>
                <a:ext uri="{FF2B5EF4-FFF2-40B4-BE49-F238E27FC236}">
                  <a16:creationId xmlns:a16="http://schemas.microsoft.com/office/drawing/2014/main" id="{BFA6276F-0A71-CB47-BFD4-9076991D654E}"/>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422840" y="4223503"/>
              <a:ext cx="348199" cy="348199"/>
            </a:xfrm>
            <a:prstGeom prst="rect">
              <a:avLst/>
            </a:prstGeom>
          </p:spPr>
        </p:pic>
        <p:cxnSp>
          <p:nvCxnSpPr>
            <p:cNvPr id="33" name="直線矢印コネクタ 32">
              <a:extLst>
                <a:ext uri="{FF2B5EF4-FFF2-40B4-BE49-F238E27FC236}">
                  <a16:creationId xmlns:a16="http://schemas.microsoft.com/office/drawing/2014/main" id="{95823DF5-9D7A-174A-B4D6-EE9080F6F47B}"/>
                </a:ext>
              </a:extLst>
            </p:cNvPr>
            <p:cNvCxnSpPr>
              <a:cxnSpLocks/>
              <a:stCxn id="30" idx="3"/>
              <a:endCxn id="36" idx="1"/>
            </p:cNvCxnSpPr>
            <p:nvPr/>
          </p:nvCxnSpPr>
          <p:spPr>
            <a:xfrm>
              <a:off x="3576810" y="4397338"/>
              <a:ext cx="404201" cy="2275"/>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34" name="Graphic 34">
              <a:extLst>
                <a:ext uri="{FF2B5EF4-FFF2-40B4-BE49-F238E27FC236}">
                  <a16:creationId xmlns:a16="http://schemas.microsoft.com/office/drawing/2014/main" id="{3CFAC6DB-7C9E-924F-8D30-CC9DB829ED72}"/>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568254" y="4231360"/>
              <a:ext cx="340301" cy="340301"/>
            </a:xfrm>
            <a:prstGeom prst="rect">
              <a:avLst/>
            </a:prstGeom>
          </p:spPr>
        </p:pic>
        <p:cxnSp>
          <p:nvCxnSpPr>
            <p:cNvPr id="35" name="直線矢印コネクタ 34">
              <a:extLst>
                <a:ext uri="{FF2B5EF4-FFF2-40B4-BE49-F238E27FC236}">
                  <a16:creationId xmlns:a16="http://schemas.microsoft.com/office/drawing/2014/main" id="{9F5734BB-66EB-554F-B473-BFEE0361B7BE}"/>
                </a:ext>
              </a:extLst>
            </p:cNvPr>
            <p:cNvCxnSpPr>
              <a:cxnSpLocks/>
              <a:stCxn id="34" idx="3"/>
              <a:endCxn id="30" idx="1"/>
            </p:cNvCxnSpPr>
            <p:nvPr/>
          </p:nvCxnSpPr>
          <p:spPr>
            <a:xfrm flipV="1">
              <a:off x="2908555" y="4397338"/>
              <a:ext cx="291668" cy="4173"/>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36" name="Graphic 15">
              <a:extLst>
                <a:ext uri="{FF2B5EF4-FFF2-40B4-BE49-F238E27FC236}">
                  <a16:creationId xmlns:a16="http://schemas.microsoft.com/office/drawing/2014/main" id="{DEBEF742-DC6A-1A44-9EBD-214A66B94307}"/>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981011" y="4231278"/>
              <a:ext cx="336669" cy="3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23">
              <a:extLst>
                <a:ext uri="{FF2B5EF4-FFF2-40B4-BE49-F238E27FC236}">
                  <a16:creationId xmlns:a16="http://schemas.microsoft.com/office/drawing/2014/main" id="{502F3DEE-A1FD-0349-9862-0AFD8B2BCF5D}"/>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3769566" y="3995227"/>
              <a:ext cx="210104" cy="21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31">
              <a:extLst>
                <a:ext uri="{FF2B5EF4-FFF2-40B4-BE49-F238E27FC236}">
                  <a16:creationId xmlns:a16="http://schemas.microsoft.com/office/drawing/2014/main" id="{D39D0209-4493-C049-96D4-302809CE497D}"/>
                </a:ext>
              </a:extLst>
            </p:cNvPr>
            <p:cNvSpPr/>
            <p:nvPr/>
          </p:nvSpPr>
          <p:spPr>
            <a:xfrm>
              <a:off x="3769566" y="3995226"/>
              <a:ext cx="740306" cy="75426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200" dirty="0">
                <a:ln w="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sp>
          <p:nvSpPr>
            <p:cNvPr id="39" name="テキスト ボックス 38">
              <a:extLst>
                <a:ext uri="{FF2B5EF4-FFF2-40B4-BE49-F238E27FC236}">
                  <a16:creationId xmlns:a16="http://schemas.microsoft.com/office/drawing/2014/main" id="{A108493E-5556-5845-A23E-285CCED43C2F}"/>
                </a:ext>
              </a:extLst>
            </p:cNvPr>
            <p:cNvSpPr txBox="1"/>
            <p:nvPr/>
          </p:nvSpPr>
          <p:spPr>
            <a:xfrm>
              <a:off x="3581911" y="4515423"/>
              <a:ext cx="1150655"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SSM Agent</a:t>
              </a:r>
              <a:endParaRPr kumimoji="1" lang="ja-JP" altLang="en-US" sz="800" dirty="0">
                <a:latin typeface="Meiryo" panose="020B0604030504040204" pitchFamily="34" charset="-128"/>
                <a:ea typeface="Meiryo" panose="020B0604030504040204" pitchFamily="34" charset="-128"/>
              </a:endParaRPr>
            </a:p>
          </p:txBody>
        </p:sp>
        <p:sp>
          <p:nvSpPr>
            <p:cNvPr id="40" name="テキスト ボックス 39">
              <a:extLst>
                <a:ext uri="{FF2B5EF4-FFF2-40B4-BE49-F238E27FC236}">
                  <a16:creationId xmlns:a16="http://schemas.microsoft.com/office/drawing/2014/main" id="{F4B43EA0-74A8-CA43-B75A-EF0E4BE47DE6}"/>
                </a:ext>
              </a:extLst>
            </p:cNvPr>
            <p:cNvSpPr txBox="1"/>
            <p:nvPr/>
          </p:nvSpPr>
          <p:spPr>
            <a:xfrm>
              <a:off x="2994501" y="4543458"/>
              <a:ext cx="812387" cy="33855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Session Manager</a:t>
              </a:r>
              <a:endParaRPr kumimoji="1" lang="ja-JP" altLang="en-US" sz="800" dirty="0">
                <a:latin typeface="Meiryo" panose="020B0604030504040204" pitchFamily="34" charset="-128"/>
                <a:ea typeface="Meiryo" panose="020B0604030504040204" pitchFamily="34" charset="-128"/>
              </a:endParaRPr>
            </a:p>
          </p:txBody>
        </p:sp>
        <p:sp>
          <p:nvSpPr>
            <p:cNvPr id="41" name="テキスト ボックス 40">
              <a:extLst>
                <a:ext uri="{FF2B5EF4-FFF2-40B4-BE49-F238E27FC236}">
                  <a16:creationId xmlns:a16="http://schemas.microsoft.com/office/drawing/2014/main" id="{A99598D1-0D22-3443-9616-FA943E0A3B70}"/>
                </a:ext>
              </a:extLst>
            </p:cNvPr>
            <p:cNvSpPr txBox="1"/>
            <p:nvPr/>
          </p:nvSpPr>
          <p:spPr>
            <a:xfrm>
              <a:off x="2262700" y="4511219"/>
              <a:ext cx="909727" cy="338554"/>
            </a:xfrm>
            <a:prstGeom prst="rect">
              <a:avLst/>
            </a:prstGeom>
            <a:noFill/>
          </p:spPr>
          <p:txBody>
            <a:bodyPr wrap="square" rtlCol="0">
              <a:spAutoFit/>
            </a:bodyPr>
            <a:lstStyle/>
            <a:p>
              <a:pPr algn="ctr"/>
              <a:r>
                <a:rPr kumimoji="1" lang="en-US" altLang="ja-JP" sz="800" dirty="0">
                  <a:latin typeface="Meiryo" panose="020B0604030504040204" pitchFamily="34" charset="-128"/>
                  <a:ea typeface="Meiryo" panose="020B0604030504040204" pitchFamily="34" charset="-128"/>
                </a:rPr>
                <a:t>Management</a:t>
              </a:r>
            </a:p>
            <a:p>
              <a:pPr algn="ctr"/>
              <a:r>
                <a:rPr kumimoji="1" lang="en-US" altLang="ja-JP" sz="800" dirty="0">
                  <a:latin typeface="Meiryo" panose="020B0604030504040204" pitchFamily="34" charset="-128"/>
                  <a:ea typeface="Meiryo" panose="020B0604030504040204" pitchFamily="34" charset="-128"/>
                </a:rPr>
                <a:t>Console</a:t>
              </a:r>
              <a:endParaRPr kumimoji="1" lang="ja-JP" altLang="en-US" sz="800" dirty="0">
                <a:latin typeface="Meiryo" panose="020B0604030504040204" pitchFamily="34" charset="-128"/>
                <a:ea typeface="Meiryo" panose="020B0604030504040204" pitchFamily="34" charset="-128"/>
              </a:endParaRPr>
            </a:p>
          </p:txBody>
        </p:sp>
        <p:sp>
          <p:nvSpPr>
            <p:cNvPr id="42" name="テキスト ボックス 41">
              <a:extLst>
                <a:ext uri="{FF2B5EF4-FFF2-40B4-BE49-F238E27FC236}">
                  <a16:creationId xmlns:a16="http://schemas.microsoft.com/office/drawing/2014/main" id="{1B642102-E07E-9146-8FE8-AC758562625E}"/>
                </a:ext>
              </a:extLst>
            </p:cNvPr>
            <p:cNvSpPr txBox="1"/>
            <p:nvPr/>
          </p:nvSpPr>
          <p:spPr>
            <a:xfrm>
              <a:off x="1329509" y="4539846"/>
              <a:ext cx="994701"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IAM</a:t>
              </a:r>
              <a:r>
                <a:rPr lang="ja-JP" altLang="en-US" sz="800">
                  <a:latin typeface="Meiryo" panose="020B0604030504040204" pitchFamily="34" charset="-128"/>
                  <a:ea typeface="Meiryo" panose="020B0604030504040204" pitchFamily="34" charset="-128"/>
                </a:rPr>
                <a:t>認証</a:t>
              </a:r>
              <a:r>
                <a:rPr lang="en-US" altLang="ja-JP" sz="800" dirty="0">
                  <a:latin typeface="Meiryo" panose="020B0604030504040204" pitchFamily="34" charset="-128"/>
                  <a:ea typeface="Meiryo" panose="020B0604030504040204" pitchFamily="34" charset="-128"/>
                </a:rPr>
                <a:t>/</a:t>
              </a:r>
              <a:r>
                <a:rPr lang="ja-JP" altLang="en-US" sz="800">
                  <a:latin typeface="Meiryo" panose="020B0604030504040204" pitchFamily="34" charset="-128"/>
                  <a:ea typeface="Meiryo" panose="020B0604030504040204" pitchFamily="34" charset="-128"/>
                </a:rPr>
                <a:t>認可</a:t>
              </a:r>
              <a:endParaRPr kumimoji="1" lang="ja-JP" altLang="en-US" sz="800" dirty="0">
                <a:latin typeface="Meiryo" panose="020B0604030504040204" pitchFamily="34" charset="-128"/>
                <a:ea typeface="Meiryo" panose="020B0604030504040204" pitchFamily="34" charset="-128"/>
              </a:endParaRPr>
            </a:p>
          </p:txBody>
        </p:sp>
        <p:sp>
          <p:nvSpPr>
            <p:cNvPr id="43" name="テキスト ボックス 42">
              <a:extLst>
                <a:ext uri="{FF2B5EF4-FFF2-40B4-BE49-F238E27FC236}">
                  <a16:creationId xmlns:a16="http://schemas.microsoft.com/office/drawing/2014/main" id="{FCF0B0B0-7080-574D-977C-9816AB5AE308}"/>
                </a:ext>
              </a:extLst>
            </p:cNvPr>
            <p:cNvSpPr txBox="1"/>
            <p:nvPr/>
          </p:nvSpPr>
          <p:spPr>
            <a:xfrm>
              <a:off x="3914511" y="4009390"/>
              <a:ext cx="477417" cy="215444"/>
            </a:xfrm>
            <a:prstGeom prst="rect">
              <a:avLst/>
            </a:prstGeom>
            <a:noFill/>
          </p:spPr>
          <p:txBody>
            <a:bodyPr wrap="square" rtlCol="0">
              <a:spAutoFit/>
            </a:bodyPr>
            <a:lstStyle/>
            <a:p>
              <a:r>
                <a:rPr kumimoji="1" lang="en-US" altLang="ja-JP" sz="800" dirty="0">
                  <a:latin typeface="Meiryo" panose="020B0604030504040204" pitchFamily="34" charset="-128"/>
                  <a:ea typeface="Meiryo" panose="020B0604030504040204" pitchFamily="34" charset="-128"/>
                </a:rPr>
                <a:t>EC2</a:t>
              </a:r>
              <a:endParaRPr kumimoji="1" lang="ja-JP" altLang="en-US" sz="800" dirty="0">
                <a:latin typeface="Meiryo" panose="020B0604030504040204" pitchFamily="34" charset="-128"/>
                <a:ea typeface="Meiryo" panose="020B0604030504040204" pitchFamily="34" charset="-128"/>
              </a:endParaRPr>
            </a:p>
          </p:txBody>
        </p:sp>
        <p:pic>
          <p:nvPicPr>
            <p:cNvPr id="44" name="Graphic 8">
              <a:extLst>
                <a:ext uri="{FF2B5EF4-FFF2-40B4-BE49-F238E27FC236}">
                  <a16:creationId xmlns:a16="http://schemas.microsoft.com/office/drawing/2014/main" id="{0DE16BD8-3634-6341-924E-5BACB6719505}"/>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206512" y="4973378"/>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17">
              <a:extLst>
                <a:ext uri="{FF2B5EF4-FFF2-40B4-BE49-F238E27FC236}">
                  <a16:creationId xmlns:a16="http://schemas.microsoft.com/office/drawing/2014/main" id="{B09E2991-AFE2-5847-BA9F-9A8DB0DBC251}"/>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3751027" y="4979737"/>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Rectangle 13">
              <a:extLst>
                <a:ext uri="{FF2B5EF4-FFF2-40B4-BE49-F238E27FC236}">
                  <a16:creationId xmlns:a16="http://schemas.microsoft.com/office/drawing/2014/main" id="{E88A95DB-83B7-D842-82BF-90C63E7E3873}"/>
                </a:ext>
              </a:extLst>
            </p:cNvPr>
            <p:cNvSpPr/>
            <p:nvPr/>
          </p:nvSpPr>
          <p:spPr>
            <a:xfrm>
              <a:off x="3703005" y="4902361"/>
              <a:ext cx="925524" cy="54894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defRPr/>
              </a:pPr>
              <a:endParaRPr lang="en-US" sz="1200" dirty="0">
                <a:solidFill>
                  <a:srgbClr val="5A6B86"/>
                </a:solidFill>
                <a:latin typeface="Meiryo" panose="020B0604030504040204" pitchFamily="34" charset="-128"/>
                <a:ea typeface="Meiryo" panose="020B0604030504040204" pitchFamily="34" charset="-128"/>
                <a:cs typeface="Arial" panose="020B0604020202020204" pitchFamily="34" charset="0"/>
              </a:endParaRPr>
            </a:p>
          </p:txBody>
        </p:sp>
        <p:sp>
          <p:nvSpPr>
            <p:cNvPr id="47" name="テキスト ボックス 46">
              <a:extLst>
                <a:ext uri="{FF2B5EF4-FFF2-40B4-BE49-F238E27FC236}">
                  <a16:creationId xmlns:a16="http://schemas.microsoft.com/office/drawing/2014/main" id="{BC0270F1-44C9-704D-9929-B4729C242C33}"/>
                </a:ext>
              </a:extLst>
            </p:cNvPr>
            <p:cNvSpPr txBox="1"/>
            <p:nvPr/>
          </p:nvSpPr>
          <p:spPr>
            <a:xfrm>
              <a:off x="3058294" y="5179914"/>
              <a:ext cx="828632" cy="215444"/>
            </a:xfrm>
            <a:prstGeom prst="rect">
              <a:avLst/>
            </a:prstGeom>
            <a:noFill/>
          </p:spPr>
          <p:txBody>
            <a:bodyPr wrap="square" rtlCol="0">
              <a:spAutoFit/>
            </a:bodyPr>
            <a:lstStyle/>
            <a:p>
              <a:r>
                <a:rPr kumimoji="1" lang="ja-JP" altLang="en-US" sz="800">
                  <a:solidFill>
                    <a:srgbClr val="0432FF"/>
                  </a:solidFill>
                  <a:latin typeface="Meiryo" panose="020B0604030504040204" pitchFamily="34" charset="-128"/>
                  <a:ea typeface="Meiryo" panose="020B0604030504040204" pitchFamily="34" charset="-128"/>
                </a:rPr>
                <a:t>操作履歴</a:t>
              </a:r>
              <a:endParaRPr kumimoji="1" lang="ja-JP" altLang="en-US" sz="800" dirty="0">
                <a:solidFill>
                  <a:srgbClr val="0432FF"/>
                </a:solidFill>
                <a:latin typeface="Meiryo" panose="020B0604030504040204" pitchFamily="34" charset="-128"/>
                <a:ea typeface="Meiryo" panose="020B0604030504040204" pitchFamily="34" charset="-128"/>
              </a:endParaRPr>
            </a:p>
          </p:txBody>
        </p:sp>
        <p:cxnSp>
          <p:nvCxnSpPr>
            <p:cNvPr id="48" name="カギ線コネクタ 47">
              <a:extLst>
                <a:ext uri="{FF2B5EF4-FFF2-40B4-BE49-F238E27FC236}">
                  <a16:creationId xmlns:a16="http://schemas.microsoft.com/office/drawing/2014/main" id="{A0F11579-AD58-F24F-9782-46C6A749D451}"/>
                </a:ext>
              </a:extLst>
            </p:cNvPr>
            <p:cNvCxnSpPr>
              <a:cxnSpLocks/>
              <a:stCxn id="40" idx="2"/>
              <a:endCxn id="46" idx="1"/>
            </p:cNvCxnSpPr>
            <p:nvPr/>
          </p:nvCxnSpPr>
          <p:spPr>
            <a:xfrm rot="16200000" flipH="1">
              <a:off x="3404439" y="4878267"/>
              <a:ext cx="294820" cy="302311"/>
            </a:xfrm>
            <a:prstGeom prst="bentConnector2">
              <a:avLst/>
            </a:prstGeom>
            <a:ln w="34925">
              <a:solidFill>
                <a:srgbClr val="0432FF"/>
              </a:solidFill>
              <a:headEnd type="none" w="med" len="sm"/>
              <a:tailEnd type="triangle" w="sm" len="lg"/>
            </a:ln>
          </p:spPr>
          <p:style>
            <a:lnRef idx="1">
              <a:schemeClr val="accent1"/>
            </a:lnRef>
            <a:fillRef idx="0">
              <a:schemeClr val="accent1"/>
            </a:fillRef>
            <a:effectRef idx="0">
              <a:schemeClr val="accent1"/>
            </a:effectRef>
            <a:fontRef idx="minor">
              <a:schemeClr val="tx1"/>
            </a:fontRef>
          </p:style>
        </p:cxnSp>
      </p:grpSp>
      <p:grpSp>
        <p:nvGrpSpPr>
          <p:cNvPr id="49" name="グループ化 48">
            <a:extLst>
              <a:ext uri="{FF2B5EF4-FFF2-40B4-BE49-F238E27FC236}">
                <a16:creationId xmlns:a16="http://schemas.microsoft.com/office/drawing/2014/main" id="{B8BACC26-FBE4-6544-ABA1-421D14E217A5}"/>
              </a:ext>
            </a:extLst>
          </p:cNvPr>
          <p:cNvGrpSpPr/>
          <p:nvPr/>
        </p:nvGrpSpPr>
        <p:grpSpPr>
          <a:xfrm>
            <a:off x="4768350" y="4738619"/>
            <a:ext cx="3403058" cy="1456078"/>
            <a:chOff x="4768349" y="3954006"/>
            <a:chExt cx="3403057" cy="1456079"/>
          </a:xfrm>
        </p:grpSpPr>
        <p:pic>
          <p:nvPicPr>
            <p:cNvPr id="50" name="Graphic 39">
              <a:extLst>
                <a:ext uri="{FF2B5EF4-FFF2-40B4-BE49-F238E27FC236}">
                  <a16:creationId xmlns:a16="http://schemas.microsoft.com/office/drawing/2014/main" id="{E8495704-59EA-1A44-99CD-3973482F79D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616577" y="4184984"/>
              <a:ext cx="352238" cy="352238"/>
            </a:xfrm>
            <a:prstGeom prst="rect">
              <a:avLst/>
            </a:prstGeom>
          </p:spPr>
        </p:pic>
        <p:cxnSp>
          <p:nvCxnSpPr>
            <p:cNvPr id="51" name="直線矢印コネクタ 50">
              <a:extLst>
                <a:ext uri="{FF2B5EF4-FFF2-40B4-BE49-F238E27FC236}">
                  <a16:creationId xmlns:a16="http://schemas.microsoft.com/office/drawing/2014/main" id="{14B3090D-98A2-FE49-B31B-F7985337C520}"/>
                </a:ext>
              </a:extLst>
            </p:cNvPr>
            <p:cNvCxnSpPr>
              <a:cxnSpLocks/>
              <a:stCxn id="56" idx="3"/>
              <a:endCxn id="52" idx="1"/>
            </p:cNvCxnSpPr>
            <p:nvPr/>
          </p:nvCxnSpPr>
          <p:spPr>
            <a:xfrm>
              <a:off x="6343888" y="4354363"/>
              <a:ext cx="295175" cy="1755"/>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52" name="Graphic 71">
              <a:extLst>
                <a:ext uri="{FF2B5EF4-FFF2-40B4-BE49-F238E27FC236}">
                  <a16:creationId xmlns:a16="http://schemas.microsoft.com/office/drawing/2014/main" id="{315CB940-E79B-3849-AA10-70B38F2D8D03}"/>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639063" y="4167824"/>
              <a:ext cx="376587" cy="376587"/>
            </a:xfrm>
            <a:prstGeom prst="rect">
              <a:avLst/>
            </a:prstGeom>
          </p:spPr>
        </p:pic>
        <p:pic>
          <p:nvPicPr>
            <p:cNvPr id="53" name="Graphic 53">
              <a:extLst>
                <a:ext uri="{FF2B5EF4-FFF2-40B4-BE49-F238E27FC236}">
                  <a16:creationId xmlns:a16="http://schemas.microsoft.com/office/drawing/2014/main" id="{44F9AAA1-297A-D640-9CD5-4F0FAB36B84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39236" y="4196602"/>
              <a:ext cx="352238" cy="352239"/>
            </a:xfrm>
            <a:prstGeom prst="rect">
              <a:avLst/>
            </a:prstGeom>
          </p:spPr>
        </p:pic>
        <p:pic>
          <p:nvPicPr>
            <p:cNvPr id="54" name="Graphic 36">
              <a:extLst>
                <a:ext uri="{FF2B5EF4-FFF2-40B4-BE49-F238E27FC236}">
                  <a16:creationId xmlns:a16="http://schemas.microsoft.com/office/drawing/2014/main" id="{A58BBE84-703A-824F-9CDC-D3BE8E251AC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861680" y="4182283"/>
              <a:ext cx="348199" cy="348199"/>
            </a:xfrm>
            <a:prstGeom prst="rect">
              <a:avLst/>
            </a:prstGeom>
          </p:spPr>
        </p:pic>
        <p:cxnSp>
          <p:nvCxnSpPr>
            <p:cNvPr id="55" name="直線矢印コネクタ 54">
              <a:extLst>
                <a:ext uri="{FF2B5EF4-FFF2-40B4-BE49-F238E27FC236}">
                  <a16:creationId xmlns:a16="http://schemas.microsoft.com/office/drawing/2014/main" id="{C23C7E70-4F7E-244F-BEA0-76B278B09F18}"/>
                </a:ext>
              </a:extLst>
            </p:cNvPr>
            <p:cNvCxnSpPr>
              <a:cxnSpLocks/>
              <a:stCxn id="52" idx="3"/>
              <a:endCxn id="57" idx="1"/>
            </p:cNvCxnSpPr>
            <p:nvPr/>
          </p:nvCxnSpPr>
          <p:spPr>
            <a:xfrm>
              <a:off x="7015650" y="4356118"/>
              <a:ext cx="404201" cy="2275"/>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56" name="Graphic 18">
              <a:extLst>
                <a:ext uri="{FF2B5EF4-FFF2-40B4-BE49-F238E27FC236}">
                  <a16:creationId xmlns:a16="http://schemas.microsoft.com/office/drawing/2014/main" id="{B2988AF5-7D5C-3345-8AD2-6643CF09E9F0}"/>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5991650" y="4178244"/>
              <a:ext cx="352238" cy="35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15">
              <a:extLst>
                <a:ext uri="{FF2B5EF4-FFF2-40B4-BE49-F238E27FC236}">
                  <a16:creationId xmlns:a16="http://schemas.microsoft.com/office/drawing/2014/main" id="{B2696FD5-C243-2047-BB00-5D0A4016D714}"/>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419851" y="4190058"/>
              <a:ext cx="336669" cy="3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Graphic 23">
              <a:extLst>
                <a:ext uri="{FF2B5EF4-FFF2-40B4-BE49-F238E27FC236}">
                  <a16:creationId xmlns:a16="http://schemas.microsoft.com/office/drawing/2014/main" id="{A7121C07-4267-614D-9A0A-542FD5E8B62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208406" y="3954007"/>
              <a:ext cx="210104" cy="21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Rectangle 31">
              <a:extLst>
                <a:ext uri="{FF2B5EF4-FFF2-40B4-BE49-F238E27FC236}">
                  <a16:creationId xmlns:a16="http://schemas.microsoft.com/office/drawing/2014/main" id="{12A74F94-44B6-3347-AD7C-428D32E39E64}"/>
                </a:ext>
              </a:extLst>
            </p:cNvPr>
            <p:cNvSpPr/>
            <p:nvPr/>
          </p:nvSpPr>
          <p:spPr>
            <a:xfrm>
              <a:off x="7208406" y="3954006"/>
              <a:ext cx="740306" cy="75426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200" dirty="0">
                <a:ln w="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sp>
          <p:nvSpPr>
            <p:cNvPr id="60" name="テキスト ボックス 59">
              <a:extLst>
                <a:ext uri="{FF2B5EF4-FFF2-40B4-BE49-F238E27FC236}">
                  <a16:creationId xmlns:a16="http://schemas.microsoft.com/office/drawing/2014/main" id="{AEADF19D-83D0-BA48-B306-B1224A179A62}"/>
                </a:ext>
              </a:extLst>
            </p:cNvPr>
            <p:cNvSpPr txBox="1"/>
            <p:nvPr/>
          </p:nvSpPr>
          <p:spPr>
            <a:xfrm>
              <a:off x="7020751" y="4493457"/>
              <a:ext cx="1150655"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SSM Agent</a:t>
              </a:r>
              <a:endParaRPr kumimoji="1" lang="ja-JP" altLang="en-US" sz="800" dirty="0">
                <a:latin typeface="Meiryo" panose="020B0604030504040204" pitchFamily="34" charset="-128"/>
                <a:ea typeface="Meiryo" panose="020B0604030504040204" pitchFamily="34" charset="-128"/>
              </a:endParaRPr>
            </a:p>
          </p:txBody>
        </p:sp>
        <p:sp>
          <p:nvSpPr>
            <p:cNvPr id="61" name="テキスト ボックス 60">
              <a:extLst>
                <a:ext uri="{FF2B5EF4-FFF2-40B4-BE49-F238E27FC236}">
                  <a16:creationId xmlns:a16="http://schemas.microsoft.com/office/drawing/2014/main" id="{586CD4DC-67A6-954C-9521-D0D98BDCB71C}"/>
                </a:ext>
              </a:extLst>
            </p:cNvPr>
            <p:cNvSpPr txBox="1"/>
            <p:nvPr/>
          </p:nvSpPr>
          <p:spPr>
            <a:xfrm>
              <a:off x="6433341" y="4502238"/>
              <a:ext cx="812387" cy="33855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Session Manager</a:t>
              </a:r>
              <a:endParaRPr kumimoji="1" lang="ja-JP" altLang="en-US" sz="800" dirty="0">
                <a:latin typeface="Meiryo" panose="020B0604030504040204" pitchFamily="34" charset="-128"/>
                <a:ea typeface="Meiryo" panose="020B0604030504040204" pitchFamily="34" charset="-128"/>
              </a:endParaRPr>
            </a:p>
          </p:txBody>
        </p:sp>
        <p:sp>
          <p:nvSpPr>
            <p:cNvPr id="62" name="テキスト ボックス 61">
              <a:extLst>
                <a:ext uri="{FF2B5EF4-FFF2-40B4-BE49-F238E27FC236}">
                  <a16:creationId xmlns:a16="http://schemas.microsoft.com/office/drawing/2014/main" id="{0E5C7858-D958-4143-8CAD-412D2C50E853}"/>
                </a:ext>
              </a:extLst>
            </p:cNvPr>
            <p:cNvSpPr txBox="1"/>
            <p:nvPr/>
          </p:nvSpPr>
          <p:spPr>
            <a:xfrm>
              <a:off x="5927656" y="4490729"/>
              <a:ext cx="455501" cy="215444"/>
            </a:xfrm>
            <a:prstGeom prst="rect">
              <a:avLst/>
            </a:prstGeom>
            <a:noFill/>
          </p:spPr>
          <p:txBody>
            <a:bodyPr wrap="square" rtlCol="0">
              <a:spAutoFit/>
            </a:bodyPr>
            <a:lstStyle/>
            <a:p>
              <a:pPr algn="ctr"/>
              <a:r>
                <a:rPr kumimoji="1" lang="en-US" altLang="ja-JP" sz="800" dirty="0">
                  <a:latin typeface="Meiryo" panose="020B0604030504040204" pitchFamily="34" charset="-128"/>
                  <a:ea typeface="Meiryo" panose="020B0604030504040204" pitchFamily="34" charset="-128"/>
                </a:rPr>
                <a:t>CLI</a:t>
              </a:r>
              <a:endParaRPr kumimoji="1" lang="ja-JP" altLang="en-US" sz="800" dirty="0">
                <a:latin typeface="Meiryo" panose="020B0604030504040204" pitchFamily="34" charset="-128"/>
                <a:ea typeface="Meiryo" panose="020B0604030504040204" pitchFamily="34" charset="-128"/>
              </a:endParaRPr>
            </a:p>
          </p:txBody>
        </p:sp>
        <p:sp>
          <p:nvSpPr>
            <p:cNvPr id="63" name="テキスト ボックス 62">
              <a:extLst>
                <a:ext uri="{FF2B5EF4-FFF2-40B4-BE49-F238E27FC236}">
                  <a16:creationId xmlns:a16="http://schemas.microsoft.com/office/drawing/2014/main" id="{45902F69-2722-A748-B95C-ED2159FF68FD}"/>
                </a:ext>
              </a:extLst>
            </p:cNvPr>
            <p:cNvSpPr txBox="1"/>
            <p:nvPr/>
          </p:nvSpPr>
          <p:spPr>
            <a:xfrm>
              <a:off x="4768349" y="4537119"/>
              <a:ext cx="994701"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IAM</a:t>
              </a:r>
              <a:r>
                <a:rPr lang="ja-JP" altLang="en-US" sz="800">
                  <a:latin typeface="Meiryo" panose="020B0604030504040204" pitchFamily="34" charset="-128"/>
                  <a:ea typeface="Meiryo" panose="020B0604030504040204" pitchFamily="34" charset="-128"/>
                </a:rPr>
                <a:t>認証</a:t>
              </a:r>
              <a:r>
                <a:rPr lang="en-US" altLang="ja-JP" sz="800" dirty="0">
                  <a:latin typeface="Meiryo" panose="020B0604030504040204" pitchFamily="34" charset="-128"/>
                  <a:ea typeface="Meiryo" panose="020B0604030504040204" pitchFamily="34" charset="-128"/>
                </a:rPr>
                <a:t>/</a:t>
              </a:r>
              <a:r>
                <a:rPr lang="ja-JP" altLang="en-US" sz="800">
                  <a:latin typeface="Meiryo" panose="020B0604030504040204" pitchFamily="34" charset="-128"/>
                  <a:ea typeface="Meiryo" panose="020B0604030504040204" pitchFamily="34" charset="-128"/>
                </a:rPr>
                <a:t>認可</a:t>
              </a:r>
              <a:endParaRPr kumimoji="1" lang="ja-JP" altLang="en-US" sz="800" dirty="0">
                <a:latin typeface="Meiryo" panose="020B0604030504040204" pitchFamily="34" charset="-128"/>
                <a:ea typeface="Meiryo" panose="020B0604030504040204" pitchFamily="34" charset="-128"/>
              </a:endParaRPr>
            </a:p>
          </p:txBody>
        </p:sp>
        <p:sp>
          <p:nvSpPr>
            <p:cNvPr id="64" name="テキスト ボックス 63">
              <a:extLst>
                <a:ext uri="{FF2B5EF4-FFF2-40B4-BE49-F238E27FC236}">
                  <a16:creationId xmlns:a16="http://schemas.microsoft.com/office/drawing/2014/main" id="{4A884D7B-A401-394F-A13D-0FBDE9F1968A}"/>
                </a:ext>
              </a:extLst>
            </p:cNvPr>
            <p:cNvSpPr txBox="1"/>
            <p:nvPr/>
          </p:nvSpPr>
          <p:spPr>
            <a:xfrm>
              <a:off x="7353351" y="3968170"/>
              <a:ext cx="477417" cy="215444"/>
            </a:xfrm>
            <a:prstGeom prst="rect">
              <a:avLst/>
            </a:prstGeom>
            <a:noFill/>
          </p:spPr>
          <p:txBody>
            <a:bodyPr wrap="square" rtlCol="0">
              <a:spAutoFit/>
            </a:bodyPr>
            <a:lstStyle/>
            <a:p>
              <a:r>
                <a:rPr kumimoji="1" lang="en-US" altLang="ja-JP" sz="800" dirty="0">
                  <a:latin typeface="Meiryo" panose="020B0604030504040204" pitchFamily="34" charset="-128"/>
                  <a:ea typeface="Meiryo" panose="020B0604030504040204" pitchFamily="34" charset="-128"/>
                </a:rPr>
                <a:t>EC2</a:t>
              </a:r>
              <a:endParaRPr kumimoji="1" lang="ja-JP" altLang="en-US" sz="800" dirty="0">
                <a:latin typeface="Meiryo" panose="020B0604030504040204" pitchFamily="34" charset="-128"/>
                <a:ea typeface="Meiryo" panose="020B0604030504040204" pitchFamily="34" charset="-128"/>
              </a:endParaRPr>
            </a:p>
          </p:txBody>
        </p:sp>
        <p:pic>
          <p:nvPicPr>
            <p:cNvPr id="65" name="Graphic 8">
              <a:extLst>
                <a:ext uri="{FF2B5EF4-FFF2-40B4-BE49-F238E27FC236}">
                  <a16:creationId xmlns:a16="http://schemas.microsoft.com/office/drawing/2014/main" id="{0049532E-B26F-3341-A46D-C7997874421D}"/>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645352" y="4932158"/>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17">
              <a:extLst>
                <a:ext uri="{FF2B5EF4-FFF2-40B4-BE49-F238E27FC236}">
                  <a16:creationId xmlns:a16="http://schemas.microsoft.com/office/drawing/2014/main" id="{53DF1833-B37C-1246-8EE8-8CC25A2899D7}"/>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189867" y="4938517"/>
              <a:ext cx="376587" cy="37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Rectangle 13">
              <a:extLst>
                <a:ext uri="{FF2B5EF4-FFF2-40B4-BE49-F238E27FC236}">
                  <a16:creationId xmlns:a16="http://schemas.microsoft.com/office/drawing/2014/main" id="{88212C27-D2B2-2947-B52E-798589F8EC0B}"/>
                </a:ext>
              </a:extLst>
            </p:cNvPr>
            <p:cNvSpPr/>
            <p:nvPr/>
          </p:nvSpPr>
          <p:spPr>
            <a:xfrm>
              <a:off x="7141845" y="4861141"/>
              <a:ext cx="925524" cy="548944"/>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algn="ctr">
                <a:defRPr/>
              </a:pPr>
              <a:endParaRPr lang="en-US" sz="1200" dirty="0">
                <a:solidFill>
                  <a:srgbClr val="5A6B86"/>
                </a:solidFill>
                <a:latin typeface="Meiryo" panose="020B0604030504040204" pitchFamily="34" charset="-128"/>
                <a:ea typeface="Meiryo" panose="020B0604030504040204" pitchFamily="34" charset="-128"/>
                <a:cs typeface="Arial" panose="020B0604020202020204" pitchFamily="34" charset="0"/>
              </a:endParaRPr>
            </a:p>
          </p:txBody>
        </p:sp>
        <p:sp>
          <p:nvSpPr>
            <p:cNvPr id="68" name="テキスト ボックス 67">
              <a:extLst>
                <a:ext uri="{FF2B5EF4-FFF2-40B4-BE49-F238E27FC236}">
                  <a16:creationId xmlns:a16="http://schemas.microsoft.com/office/drawing/2014/main" id="{F29ABBCD-5872-0A4F-8657-C2C029C29363}"/>
                </a:ext>
              </a:extLst>
            </p:cNvPr>
            <p:cNvSpPr txBox="1"/>
            <p:nvPr/>
          </p:nvSpPr>
          <p:spPr>
            <a:xfrm>
              <a:off x="6497134" y="5138694"/>
              <a:ext cx="828632" cy="215444"/>
            </a:xfrm>
            <a:prstGeom prst="rect">
              <a:avLst/>
            </a:prstGeom>
            <a:noFill/>
          </p:spPr>
          <p:txBody>
            <a:bodyPr wrap="square" rtlCol="0">
              <a:spAutoFit/>
            </a:bodyPr>
            <a:lstStyle/>
            <a:p>
              <a:r>
                <a:rPr kumimoji="1" lang="ja-JP" altLang="en-US" sz="800">
                  <a:solidFill>
                    <a:srgbClr val="0432FF"/>
                  </a:solidFill>
                  <a:latin typeface="Meiryo" panose="020B0604030504040204" pitchFamily="34" charset="-128"/>
                  <a:ea typeface="Meiryo" panose="020B0604030504040204" pitchFamily="34" charset="-128"/>
                </a:rPr>
                <a:t>操作履歴</a:t>
              </a:r>
              <a:endParaRPr kumimoji="1" lang="ja-JP" altLang="en-US" sz="800" dirty="0">
                <a:solidFill>
                  <a:srgbClr val="0432FF"/>
                </a:solidFill>
                <a:latin typeface="Meiryo" panose="020B0604030504040204" pitchFamily="34" charset="-128"/>
                <a:ea typeface="Meiryo" panose="020B0604030504040204" pitchFamily="34" charset="-128"/>
              </a:endParaRPr>
            </a:p>
          </p:txBody>
        </p:sp>
        <p:cxnSp>
          <p:nvCxnSpPr>
            <p:cNvPr id="69" name="カギ線コネクタ 68">
              <a:extLst>
                <a:ext uri="{FF2B5EF4-FFF2-40B4-BE49-F238E27FC236}">
                  <a16:creationId xmlns:a16="http://schemas.microsoft.com/office/drawing/2014/main" id="{7F048BB0-3841-3D4F-926A-706FFE195E2B}"/>
                </a:ext>
              </a:extLst>
            </p:cNvPr>
            <p:cNvCxnSpPr>
              <a:cxnSpLocks/>
              <a:stCxn id="61" idx="2"/>
              <a:endCxn id="67" idx="1"/>
            </p:cNvCxnSpPr>
            <p:nvPr/>
          </p:nvCxnSpPr>
          <p:spPr>
            <a:xfrm rot="16200000" flipH="1">
              <a:off x="6843279" y="4837047"/>
              <a:ext cx="294820" cy="302311"/>
            </a:xfrm>
            <a:prstGeom prst="bentConnector2">
              <a:avLst/>
            </a:prstGeom>
            <a:ln w="34925">
              <a:solidFill>
                <a:srgbClr val="0432FF"/>
              </a:solidFill>
              <a:headEnd type="none" w="med" len="sm"/>
              <a:tailEnd type="triangle" w="sm" len="lg"/>
            </a:ln>
          </p:spPr>
          <p:style>
            <a:lnRef idx="1">
              <a:schemeClr val="accent1"/>
            </a:lnRef>
            <a:fillRef idx="0">
              <a:schemeClr val="accent1"/>
            </a:fillRef>
            <a:effectRef idx="0">
              <a:schemeClr val="accent1"/>
            </a:effectRef>
            <a:fontRef idx="minor">
              <a:schemeClr val="tx1"/>
            </a:fontRef>
          </p:style>
        </p:cxnSp>
      </p:grpSp>
      <p:grpSp>
        <p:nvGrpSpPr>
          <p:cNvPr id="70" name="グループ化 69">
            <a:extLst>
              <a:ext uri="{FF2B5EF4-FFF2-40B4-BE49-F238E27FC236}">
                <a16:creationId xmlns:a16="http://schemas.microsoft.com/office/drawing/2014/main" id="{25AB1661-9364-974C-9279-85C42BEE3A87}"/>
              </a:ext>
            </a:extLst>
          </p:cNvPr>
          <p:cNvGrpSpPr/>
          <p:nvPr/>
        </p:nvGrpSpPr>
        <p:grpSpPr>
          <a:xfrm>
            <a:off x="8194029" y="4793447"/>
            <a:ext cx="3403058" cy="1135970"/>
            <a:chOff x="8194028" y="4393845"/>
            <a:chExt cx="3403057" cy="1135971"/>
          </a:xfrm>
        </p:grpSpPr>
        <p:pic>
          <p:nvPicPr>
            <p:cNvPr id="71" name="Graphic 39">
              <a:extLst>
                <a:ext uri="{FF2B5EF4-FFF2-40B4-BE49-F238E27FC236}">
                  <a16:creationId xmlns:a16="http://schemas.microsoft.com/office/drawing/2014/main" id="{3C8D1865-9935-C94B-B872-D4B948E32804}"/>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42256" y="4624823"/>
              <a:ext cx="352238" cy="352238"/>
            </a:xfrm>
            <a:prstGeom prst="rect">
              <a:avLst/>
            </a:prstGeom>
          </p:spPr>
        </p:pic>
        <p:pic>
          <p:nvPicPr>
            <p:cNvPr id="72" name="Graphic 71">
              <a:extLst>
                <a:ext uri="{FF2B5EF4-FFF2-40B4-BE49-F238E27FC236}">
                  <a16:creationId xmlns:a16="http://schemas.microsoft.com/office/drawing/2014/main" id="{C88002CA-062A-634A-8C4F-CFB1F9062799}"/>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64742" y="4607663"/>
              <a:ext cx="376587" cy="376587"/>
            </a:xfrm>
            <a:prstGeom prst="rect">
              <a:avLst/>
            </a:prstGeom>
          </p:spPr>
        </p:pic>
        <p:pic>
          <p:nvPicPr>
            <p:cNvPr id="73" name="Graphic 53">
              <a:extLst>
                <a:ext uri="{FF2B5EF4-FFF2-40B4-BE49-F238E27FC236}">
                  <a16:creationId xmlns:a16="http://schemas.microsoft.com/office/drawing/2014/main" id="{DFCC857C-ACC6-7541-BA79-F01A0E0746A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664915" y="4636441"/>
              <a:ext cx="352238" cy="352239"/>
            </a:xfrm>
            <a:prstGeom prst="rect">
              <a:avLst/>
            </a:prstGeom>
          </p:spPr>
        </p:pic>
        <p:pic>
          <p:nvPicPr>
            <p:cNvPr id="74" name="Graphic 36">
              <a:extLst>
                <a:ext uri="{FF2B5EF4-FFF2-40B4-BE49-F238E27FC236}">
                  <a16:creationId xmlns:a16="http://schemas.microsoft.com/office/drawing/2014/main" id="{01B68526-06FC-2C45-8C5E-B38CFDD72384}"/>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287359" y="4622122"/>
              <a:ext cx="348199" cy="348199"/>
            </a:xfrm>
            <a:prstGeom prst="rect">
              <a:avLst/>
            </a:prstGeom>
          </p:spPr>
        </p:pic>
        <p:pic>
          <p:nvPicPr>
            <p:cNvPr id="75" name="Graphic 18">
              <a:extLst>
                <a:ext uri="{FF2B5EF4-FFF2-40B4-BE49-F238E27FC236}">
                  <a16:creationId xmlns:a16="http://schemas.microsoft.com/office/drawing/2014/main" id="{DA75AE1F-3382-9740-B4B2-85602E3F572D}"/>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417329" y="4618083"/>
              <a:ext cx="352238" cy="35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15">
              <a:extLst>
                <a:ext uri="{FF2B5EF4-FFF2-40B4-BE49-F238E27FC236}">
                  <a16:creationId xmlns:a16="http://schemas.microsoft.com/office/drawing/2014/main" id="{1A547DA1-EE2D-854A-ACDB-04DF9806936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845530" y="4629897"/>
              <a:ext cx="336669" cy="33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23">
              <a:extLst>
                <a:ext uri="{FF2B5EF4-FFF2-40B4-BE49-F238E27FC236}">
                  <a16:creationId xmlns:a16="http://schemas.microsoft.com/office/drawing/2014/main" id="{8E05163E-9F69-5D4D-A240-11692DA82FE9}"/>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0634085" y="4393846"/>
              <a:ext cx="210104" cy="21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Rectangle 31">
              <a:extLst>
                <a:ext uri="{FF2B5EF4-FFF2-40B4-BE49-F238E27FC236}">
                  <a16:creationId xmlns:a16="http://schemas.microsoft.com/office/drawing/2014/main" id="{87EC705B-4F8C-D44A-9935-60AF152BC31D}"/>
                </a:ext>
              </a:extLst>
            </p:cNvPr>
            <p:cNvSpPr/>
            <p:nvPr/>
          </p:nvSpPr>
          <p:spPr>
            <a:xfrm>
              <a:off x="10634085" y="4393845"/>
              <a:ext cx="740306" cy="754260"/>
            </a:xfrm>
            <a:prstGeom prst="rect">
              <a:avLst/>
            </a:prstGeom>
            <a:noFill/>
            <a:ln w="12700">
              <a:solidFill>
                <a:srgbClr val="D86613"/>
              </a:solidFill>
            </a:ln>
          </p:spPr>
          <p:style>
            <a:lnRef idx="2">
              <a:schemeClr val="accent1">
                <a:shade val="50000"/>
              </a:schemeClr>
            </a:lnRef>
            <a:fillRef idx="1">
              <a:schemeClr val="accent1"/>
            </a:fillRef>
            <a:effectRef idx="0">
              <a:schemeClr val="accent1"/>
            </a:effectRef>
            <a:fontRef idx="minor">
              <a:schemeClr val="lt1"/>
            </a:fontRef>
          </p:style>
          <p:txBody>
            <a:bodyPr lIns="457200" tIns="91440"/>
            <a:lstStyle/>
            <a:p>
              <a:pPr>
                <a:defRPr/>
              </a:pPr>
              <a:endParaRPr lang="en-US" sz="1200" dirty="0">
                <a:ln w="0"/>
                <a:solidFill>
                  <a:srgbClr val="D86613"/>
                </a:solidFill>
                <a:latin typeface="Meiryo" panose="020B0604030504040204" pitchFamily="34" charset="-128"/>
                <a:ea typeface="Meiryo" panose="020B0604030504040204" pitchFamily="34" charset="-128"/>
                <a:cs typeface="Arial" panose="020B0604020202020204" pitchFamily="34" charset="0"/>
              </a:endParaRPr>
            </a:p>
          </p:txBody>
        </p:sp>
        <p:sp>
          <p:nvSpPr>
            <p:cNvPr id="79" name="テキスト ボックス 78">
              <a:extLst>
                <a:ext uri="{FF2B5EF4-FFF2-40B4-BE49-F238E27FC236}">
                  <a16:creationId xmlns:a16="http://schemas.microsoft.com/office/drawing/2014/main" id="{229A8146-3889-564F-8BB5-280A96BA70A6}"/>
                </a:ext>
              </a:extLst>
            </p:cNvPr>
            <p:cNvSpPr txBox="1"/>
            <p:nvPr/>
          </p:nvSpPr>
          <p:spPr>
            <a:xfrm>
              <a:off x="10446430" y="4914042"/>
              <a:ext cx="1150655"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SSM Agent</a:t>
              </a:r>
              <a:endParaRPr kumimoji="1" lang="ja-JP" altLang="en-US" sz="800" dirty="0">
                <a:latin typeface="Meiryo" panose="020B0604030504040204" pitchFamily="34" charset="-128"/>
                <a:ea typeface="Meiryo" panose="020B0604030504040204" pitchFamily="34" charset="-128"/>
              </a:endParaRPr>
            </a:p>
          </p:txBody>
        </p:sp>
        <p:sp>
          <p:nvSpPr>
            <p:cNvPr id="80" name="テキスト ボックス 79">
              <a:extLst>
                <a:ext uri="{FF2B5EF4-FFF2-40B4-BE49-F238E27FC236}">
                  <a16:creationId xmlns:a16="http://schemas.microsoft.com/office/drawing/2014/main" id="{628374F3-2F1F-E147-ABC5-37264EADB4D5}"/>
                </a:ext>
              </a:extLst>
            </p:cNvPr>
            <p:cNvSpPr txBox="1"/>
            <p:nvPr/>
          </p:nvSpPr>
          <p:spPr>
            <a:xfrm>
              <a:off x="9859020" y="4942077"/>
              <a:ext cx="812387" cy="33855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Session Manager</a:t>
              </a:r>
              <a:endParaRPr kumimoji="1" lang="ja-JP" altLang="en-US" sz="800" dirty="0">
                <a:latin typeface="Meiryo" panose="020B0604030504040204" pitchFamily="34" charset="-128"/>
                <a:ea typeface="Meiryo" panose="020B0604030504040204" pitchFamily="34" charset="-128"/>
              </a:endParaRPr>
            </a:p>
          </p:txBody>
        </p:sp>
        <p:sp>
          <p:nvSpPr>
            <p:cNvPr id="81" name="テキスト ボックス 80">
              <a:extLst>
                <a:ext uri="{FF2B5EF4-FFF2-40B4-BE49-F238E27FC236}">
                  <a16:creationId xmlns:a16="http://schemas.microsoft.com/office/drawing/2014/main" id="{2CE0C0F7-57FB-1E45-97E1-660D288C4918}"/>
                </a:ext>
              </a:extLst>
            </p:cNvPr>
            <p:cNvSpPr txBox="1"/>
            <p:nvPr/>
          </p:nvSpPr>
          <p:spPr>
            <a:xfrm>
              <a:off x="9353335" y="4930568"/>
              <a:ext cx="455501" cy="215444"/>
            </a:xfrm>
            <a:prstGeom prst="rect">
              <a:avLst/>
            </a:prstGeom>
            <a:noFill/>
          </p:spPr>
          <p:txBody>
            <a:bodyPr wrap="square" rtlCol="0">
              <a:spAutoFit/>
            </a:bodyPr>
            <a:lstStyle/>
            <a:p>
              <a:pPr algn="ctr"/>
              <a:r>
                <a:rPr kumimoji="1" lang="en-US" altLang="ja-JP" sz="800" dirty="0">
                  <a:latin typeface="Meiryo" panose="020B0604030504040204" pitchFamily="34" charset="-128"/>
                  <a:ea typeface="Meiryo" panose="020B0604030504040204" pitchFamily="34" charset="-128"/>
                </a:rPr>
                <a:t>CLI</a:t>
              </a:r>
              <a:endParaRPr kumimoji="1" lang="ja-JP" altLang="en-US" sz="800" dirty="0">
                <a:latin typeface="Meiryo" panose="020B0604030504040204" pitchFamily="34" charset="-128"/>
                <a:ea typeface="Meiryo" panose="020B0604030504040204" pitchFamily="34" charset="-128"/>
              </a:endParaRPr>
            </a:p>
          </p:txBody>
        </p:sp>
        <p:sp>
          <p:nvSpPr>
            <p:cNvPr id="82" name="テキスト ボックス 81">
              <a:extLst>
                <a:ext uri="{FF2B5EF4-FFF2-40B4-BE49-F238E27FC236}">
                  <a16:creationId xmlns:a16="http://schemas.microsoft.com/office/drawing/2014/main" id="{2AFFDE6D-A79E-D348-A7BA-51A5B7A99CBB}"/>
                </a:ext>
              </a:extLst>
            </p:cNvPr>
            <p:cNvSpPr txBox="1"/>
            <p:nvPr/>
          </p:nvSpPr>
          <p:spPr>
            <a:xfrm>
              <a:off x="8194028" y="4938465"/>
              <a:ext cx="994701" cy="215444"/>
            </a:xfrm>
            <a:prstGeom prst="rect">
              <a:avLst/>
            </a:prstGeom>
            <a:noFill/>
          </p:spPr>
          <p:txBody>
            <a:bodyPr wrap="square" rtlCol="0">
              <a:spAutoFit/>
            </a:bodyPr>
            <a:lstStyle/>
            <a:p>
              <a:pPr algn="ctr"/>
              <a:r>
                <a:rPr lang="en-US" altLang="ja-JP" sz="800" dirty="0">
                  <a:latin typeface="Meiryo" panose="020B0604030504040204" pitchFamily="34" charset="-128"/>
                  <a:ea typeface="Meiryo" panose="020B0604030504040204" pitchFamily="34" charset="-128"/>
                </a:rPr>
                <a:t>IAM</a:t>
              </a:r>
              <a:r>
                <a:rPr lang="ja-JP" altLang="en-US" sz="800">
                  <a:latin typeface="Meiryo" panose="020B0604030504040204" pitchFamily="34" charset="-128"/>
                  <a:ea typeface="Meiryo" panose="020B0604030504040204" pitchFamily="34" charset="-128"/>
                </a:rPr>
                <a:t>認証</a:t>
              </a:r>
              <a:r>
                <a:rPr lang="en-US" altLang="ja-JP" sz="800" dirty="0">
                  <a:latin typeface="Meiryo" panose="020B0604030504040204" pitchFamily="34" charset="-128"/>
                  <a:ea typeface="Meiryo" panose="020B0604030504040204" pitchFamily="34" charset="-128"/>
                </a:rPr>
                <a:t>/</a:t>
              </a:r>
              <a:r>
                <a:rPr lang="ja-JP" altLang="en-US" sz="800">
                  <a:latin typeface="Meiryo" panose="020B0604030504040204" pitchFamily="34" charset="-128"/>
                  <a:ea typeface="Meiryo" panose="020B0604030504040204" pitchFamily="34" charset="-128"/>
                </a:rPr>
                <a:t>認可</a:t>
              </a:r>
              <a:endParaRPr kumimoji="1" lang="ja-JP" altLang="en-US" sz="800" dirty="0">
                <a:latin typeface="Meiryo" panose="020B0604030504040204" pitchFamily="34" charset="-128"/>
                <a:ea typeface="Meiryo" panose="020B0604030504040204" pitchFamily="34" charset="-128"/>
              </a:endParaRPr>
            </a:p>
          </p:txBody>
        </p:sp>
        <p:sp>
          <p:nvSpPr>
            <p:cNvPr id="83" name="テキスト ボックス 82">
              <a:extLst>
                <a:ext uri="{FF2B5EF4-FFF2-40B4-BE49-F238E27FC236}">
                  <a16:creationId xmlns:a16="http://schemas.microsoft.com/office/drawing/2014/main" id="{82A309F8-0AAE-CE43-8BB3-8CC492C9AEC9}"/>
                </a:ext>
              </a:extLst>
            </p:cNvPr>
            <p:cNvSpPr txBox="1"/>
            <p:nvPr/>
          </p:nvSpPr>
          <p:spPr>
            <a:xfrm>
              <a:off x="10779030" y="4408009"/>
              <a:ext cx="477417" cy="215444"/>
            </a:xfrm>
            <a:prstGeom prst="rect">
              <a:avLst/>
            </a:prstGeom>
            <a:noFill/>
          </p:spPr>
          <p:txBody>
            <a:bodyPr wrap="square" rtlCol="0">
              <a:spAutoFit/>
            </a:bodyPr>
            <a:lstStyle/>
            <a:p>
              <a:r>
                <a:rPr kumimoji="1" lang="en-US" altLang="ja-JP" sz="800" dirty="0">
                  <a:latin typeface="Meiryo" panose="020B0604030504040204" pitchFamily="34" charset="-128"/>
                  <a:ea typeface="Meiryo" panose="020B0604030504040204" pitchFamily="34" charset="-128"/>
                </a:rPr>
                <a:t>EC2</a:t>
              </a:r>
              <a:endParaRPr kumimoji="1" lang="ja-JP" altLang="en-US" sz="800" dirty="0">
                <a:latin typeface="Meiryo" panose="020B0604030504040204" pitchFamily="34" charset="-128"/>
                <a:ea typeface="Meiryo" panose="020B0604030504040204" pitchFamily="34" charset="-128"/>
              </a:endParaRPr>
            </a:p>
          </p:txBody>
        </p:sp>
        <p:sp>
          <p:nvSpPr>
            <p:cNvPr id="84" name="フローチャート: 直接アクセス記憶 83">
              <a:extLst>
                <a:ext uri="{FF2B5EF4-FFF2-40B4-BE49-F238E27FC236}">
                  <a16:creationId xmlns:a16="http://schemas.microsoft.com/office/drawing/2014/main" id="{1AD30F66-DFB4-6643-B24A-A7D2BCE090B2}"/>
                </a:ext>
              </a:extLst>
            </p:cNvPr>
            <p:cNvSpPr/>
            <p:nvPr/>
          </p:nvSpPr>
          <p:spPr>
            <a:xfrm>
              <a:off x="9925316" y="4764214"/>
              <a:ext cx="697966" cy="149828"/>
            </a:xfrm>
            <a:prstGeom prst="flowChartMagneticDrum">
              <a:avLst/>
            </a:prstGeom>
            <a:solidFill>
              <a:srgbClr val="92D050"/>
            </a:solid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0000" tIns="54000" rIns="91440" bIns="18000" numCol="1" spcCol="0" rtlCol="0" fromWordArt="0" anchor="ctr" anchorCtr="0" forceAA="0" compatLnSpc="1">
              <a:prstTxWarp prst="textNoShape">
                <a:avLst/>
              </a:prstTxWarp>
              <a:noAutofit/>
            </a:bodyPr>
            <a:lstStyle/>
            <a:p>
              <a:pPr algn="l"/>
              <a:r>
                <a:rPr kumimoji="1" lang="en-US" altLang="ja-JP" sz="800" b="1" dirty="0">
                  <a:solidFill>
                    <a:schemeClr val="bg1"/>
                  </a:solidFill>
                  <a:latin typeface="Meiryo" panose="020B0604030504040204" pitchFamily="34" charset="-128"/>
                  <a:ea typeface="Meiryo" panose="020B0604030504040204" pitchFamily="34" charset="-128"/>
                </a:rPr>
                <a:t>SSL</a:t>
              </a:r>
              <a:endParaRPr kumimoji="1" lang="ja-JP" altLang="en-US" sz="800" b="1" dirty="0">
                <a:solidFill>
                  <a:schemeClr val="bg1"/>
                </a:solidFill>
                <a:latin typeface="Meiryo" panose="020B0604030504040204" pitchFamily="34" charset="-128"/>
                <a:ea typeface="Meiryo" panose="020B0604030504040204" pitchFamily="34" charset="-128"/>
              </a:endParaRPr>
            </a:p>
          </p:txBody>
        </p:sp>
        <p:cxnSp>
          <p:nvCxnSpPr>
            <p:cNvPr id="85" name="直線矢印コネクタ 84">
              <a:extLst>
                <a:ext uri="{FF2B5EF4-FFF2-40B4-BE49-F238E27FC236}">
                  <a16:creationId xmlns:a16="http://schemas.microsoft.com/office/drawing/2014/main" id="{75CB4D2A-37EC-3B48-9922-E3FB7897D0FB}"/>
                </a:ext>
              </a:extLst>
            </p:cNvPr>
            <p:cNvCxnSpPr>
              <a:cxnSpLocks/>
              <a:stCxn id="75" idx="3"/>
              <a:endCxn id="76" idx="1"/>
            </p:cNvCxnSpPr>
            <p:nvPr/>
          </p:nvCxnSpPr>
          <p:spPr>
            <a:xfrm>
              <a:off x="9769567" y="4794202"/>
              <a:ext cx="1075963" cy="4030"/>
            </a:xfrm>
            <a:prstGeom prst="straightConnector1">
              <a:avLst/>
            </a:prstGeom>
            <a:ln w="38100">
              <a:solidFill>
                <a:srgbClr val="FF9300"/>
              </a:solidFill>
              <a:headEnd type="none"/>
              <a:tailEnd type="triangle" w="sm" len="lg"/>
            </a:ln>
          </p:spPr>
          <p:style>
            <a:lnRef idx="1">
              <a:schemeClr val="accent1"/>
            </a:lnRef>
            <a:fillRef idx="0">
              <a:schemeClr val="accent1"/>
            </a:fillRef>
            <a:effectRef idx="0">
              <a:schemeClr val="accent1"/>
            </a:effectRef>
            <a:fontRef idx="minor">
              <a:schemeClr val="tx1"/>
            </a:fontRef>
          </p:style>
        </p:cxnSp>
        <p:pic>
          <p:nvPicPr>
            <p:cNvPr id="86" name="Graphic 33">
              <a:extLst>
                <a:ext uri="{FF2B5EF4-FFF2-40B4-BE49-F238E27FC236}">
                  <a16:creationId xmlns:a16="http://schemas.microsoft.com/office/drawing/2014/main" id="{9D001EDE-F12D-764E-B117-5F228454C3DC}"/>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8679729" y="5071525"/>
              <a:ext cx="368927" cy="368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テキスト ボックス 86">
              <a:extLst>
                <a:ext uri="{FF2B5EF4-FFF2-40B4-BE49-F238E27FC236}">
                  <a16:creationId xmlns:a16="http://schemas.microsoft.com/office/drawing/2014/main" id="{85943312-DFC9-2F4E-92BB-EBDACA90CE1A}"/>
                </a:ext>
              </a:extLst>
            </p:cNvPr>
            <p:cNvSpPr txBox="1"/>
            <p:nvPr/>
          </p:nvSpPr>
          <p:spPr>
            <a:xfrm>
              <a:off x="8343683" y="5314372"/>
              <a:ext cx="994701" cy="215444"/>
            </a:xfrm>
            <a:prstGeom prst="rect">
              <a:avLst/>
            </a:prstGeom>
            <a:noFill/>
          </p:spPr>
          <p:txBody>
            <a:bodyPr wrap="square" rtlCol="0">
              <a:spAutoFit/>
            </a:bodyPr>
            <a:lstStyle/>
            <a:p>
              <a:pPr algn="ctr"/>
              <a:r>
                <a:rPr kumimoji="1" lang="ja-JP" altLang="en-US" sz="800">
                  <a:latin typeface="Meiryo" panose="020B0604030504040204" pitchFamily="34" charset="-128"/>
                  <a:ea typeface="Meiryo" panose="020B0604030504040204" pitchFamily="34" charset="-128"/>
                </a:rPr>
                <a:t>キーペア</a:t>
              </a:r>
              <a:endParaRPr kumimoji="1" lang="ja-JP" altLang="en-US" sz="800" dirty="0">
                <a:latin typeface="Meiryo" panose="020B0604030504040204" pitchFamily="34" charset="-128"/>
                <a:ea typeface="Meiryo" panose="020B0604030504040204" pitchFamily="34" charset="-128"/>
              </a:endParaRPr>
            </a:p>
          </p:txBody>
        </p:sp>
      </p:grpSp>
      <p:sp>
        <p:nvSpPr>
          <p:cNvPr id="6" name="テキスト ボックス 2">
            <a:extLst>
              <a:ext uri="{FF2B5EF4-FFF2-40B4-BE49-F238E27FC236}">
                <a16:creationId xmlns:a16="http://schemas.microsoft.com/office/drawing/2014/main" id="{87B171B6-C207-26CC-282A-52A4DAC9279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SEC06-BP05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299863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7">
            <a:extLst>
              <a:ext uri="{FF2B5EF4-FFF2-40B4-BE49-F238E27FC236}">
                <a16:creationId xmlns:a16="http://schemas.microsoft.com/office/drawing/2014/main" id="{61870465-EF67-8A46-F3EE-17C41B439762}"/>
              </a:ext>
            </a:extLst>
          </p:cNvPr>
          <p:cNvSpPr/>
          <p:nvPr/>
        </p:nvSpPr>
        <p:spPr>
          <a:xfrm>
            <a:off x="6796262" y="3651526"/>
            <a:ext cx="4613417" cy="2185103"/>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Amazon ECS Exec </a:t>
            </a:r>
          </a:p>
        </p:txBody>
      </p:sp>
      <p:sp>
        <p:nvSpPr>
          <p:cNvPr id="3" name="Rectangle 39">
            <a:extLst>
              <a:ext uri="{FF2B5EF4-FFF2-40B4-BE49-F238E27FC236}">
                <a16:creationId xmlns:a16="http://schemas.microsoft.com/office/drawing/2014/main" id="{52A1D89A-F17D-55EA-32CC-B512C074435D}"/>
              </a:ext>
            </a:extLst>
          </p:cNvPr>
          <p:cNvSpPr/>
          <p:nvPr/>
        </p:nvSpPr>
        <p:spPr>
          <a:xfrm>
            <a:off x="6286500" y="3230882"/>
            <a:ext cx="5316220" cy="2783838"/>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sp>
        <p:nvSpPr>
          <p:cNvPr id="4" name="Rectangle 40">
            <a:extLst>
              <a:ext uri="{FF2B5EF4-FFF2-40B4-BE49-F238E27FC236}">
                <a16:creationId xmlns:a16="http://schemas.microsoft.com/office/drawing/2014/main" id="{1C909AF2-8D18-7FBF-4BD4-4BE9FD8D3BB0}"/>
              </a:ext>
            </a:extLst>
          </p:cNvPr>
          <p:cNvSpPr/>
          <p:nvPr/>
        </p:nvSpPr>
        <p:spPr>
          <a:xfrm>
            <a:off x="4796091" y="1727200"/>
            <a:ext cx="6999669" cy="447039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Cloud</a:t>
            </a:r>
          </a:p>
        </p:txBody>
      </p:sp>
      <p:pic>
        <p:nvPicPr>
          <p:cNvPr id="14" name="Graphic 56">
            <a:extLst>
              <a:ext uri="{FF2B5EF4-FFF2-40B4-BE49-F238E27FC236}">
                <a16:creationId xmlns:a16="http://schemas.microsoft.com/office/drawing/2014/main" id="{E487BC69-B6C3-5CE9-567D-01A475B13AD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796091" y="1727200"/>
            <a:ext cx="381000" cy="381000"/>
          </a:xfrm>
          <a:prstGeom prst="rect">
            <a:avLst/>
          </a:prstGeom>
        </p:spPr>
      </p:pic>
      <p:pic>
        <p:nvPicPr>
          <p:cNvPr id="15" name="Graphic 57">
            <a:extLst>
              <a:ext uri="{FF2B5EF4-FFF2-40B4-BE49-F238E27FC236}">
                <a16:creationId xmlns:a16="http://schemas.microsoft.com/office/drawing/2014/main" id="{985F5BFF-C179-DA75-442A-3B14BA0A0E8B}"/>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286500" y="3230882"/>
            <a:ext cx="381000" cy="381000"/>
          </a:xfrm>
          <a:prstGeom prst="rect">
            <a:avLst/>
          </a:prstGeom>
        </p:spPr>
      </p:pic>
      <p:pic>
        <p:nvPicPr>
          <p:cNvPr id="33" name="Graphic 21">
            <a:extLst>
              <a:ext uri="{FF2B5EF4-FFF2-40B4-BE49-F238E27FC236}">
                <a16:creationId xmlns:a16="http://schemas.microsoft.com/office/drawing/2014/main" id="{5B3961E0-A248-14F6-FD6C-F170EA3449C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6796263" y="3651526"/>
            <a:ext cx="381000" cy="381000"/>
          </a:xfrm>
          <a:prstGeom prst="rect">
            <a:avLst/>
          </a:prstGeom>
        </p:spPr>
      </p:pic>
      <p:pic>
        <p:nvPicPr>
          <p:cNvPr id="40" name="Graphic 15">
            <a:extLst>
              <a:ext uri="{FF2B5EF4-FFF2-40B4-BE49-F238E27FC236}">
                <a16:creationId xmlns:a16="http://schemas.microsoft.com/office/drawing/2014/main" id="{86302F0E-72D0-FDDD-E6B2-14022041F8B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5356630" y="449931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1">
            <a:extLst>
              <a:ext uri="{FF2B5EF4-FFF2-40B4-BE49-F238E27FC236}">
                <a16:creationId xmlns:a16="http://schemas.microsoft.com/office/drawing/2014/main" id="{BFB6DF57-5969-B14E-F629-17917E2E658E}"/>
              </a:ext>
            </a:extLst>
          </p:cNvPr>
          <p:cNvSpPr txBox="1">
            <a:spLocks noChangeArrowheads="1"/>
          </p:cNvSpPr>
          <p:nvPr/>
        </p:nvSpPr>
        <p:spPr bwMode="auto">
          <a:xfrm>
            <a:off x="4796091" y="4926624"/>
            <a:ext cx="15778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Systems Manager</a:t>
            </a:r>
          </a:p>
        </p:txBody>
      </p:sp>
      <p:sp>
        <p:nvSpPr>
          <p:cNvPr id="42" name="TextBox 31">
            <a:extLst>
              <a:ext uri="{FF2B5EF4-FFF2-40B4-BE49-F238E27FC236}">
                <a16:creationId xmlns:a16="http://schemas.microsoft.com/office/drawing/2014/main" id="{9FAF4C9C-6FC9-AA2C-DFA9-A7D109DC8A29}"/>
              </a:ext>
            </a:extLst>
          </p:cNvPr>
          <p:cNvSpPr txBox="1">
            <a:spLocks noChangeArrowheads="1"/>
          </p:cNvSpPr>
          <p:nvPr/>
        </p:nvSpPr>
        <p:spPr bwMode="auto">
          <a:xfrm>
            <a:off x="10029037" y="2726939"/>
            <a:ext cx="10509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タスク定義</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43" name="Graphic 30">
            <a:extLst>
              <a:ext uri="{FF2B5EF4-FFF2-40B4-BE49-F238E27FC236}">
                <a16:creationId xmlns:a16="http://schemas.microsoft.com/office/drawing/2014/main" id="{31B2A068-4F68-1298-4B84-5AB56C63E2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07236" y="2636838"/>
            <a:ext cx="457200" cy="457200"/>
          </a:xfrm>
          <a:prstGeom prst="rect">
            <a:avLst/>
          </a:prstGeom>
        </p:spPr>
      </p:pic>
      <p:sp>
        <p:nvSpPr>
          <p:cNvPr id="44" name="TextBox 29">
            <a:extLst>
              <a:ext uri="{FF2B5EF4-FFF2-40B4-BE49-F238E27FC236}">
                <a16:creationId xmlns:a16="http://schemas.microsoft.com/office/drawing/2014/main" id="{068630A5-FAED-2D12-3AD4-1A41CCE0DB63}"/>
              </a:ext>
            </a:extLst>
          </p:cNvPr>
          <p:cNvSpPr txBox="1">
            <a:spLocks noChangeArrowheads="1"/>
          </p:cNvSpPr>
          <p:nvPr/>
        </p:nvSpPr>
        <p:spPr bwMode="auto">
          <a:xfrm>
            <a:off x="10029037" y="2361805"/>
            <a:ext cx="12601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タスクロール</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45" name="Graphic 37">
            <a:extLst>
              <a:ext uri="{FF2B5EF4-FFF2-40B4-BE49-F238E27FC236}">
                <a16:creationId xmlns:a16="http://schemas.microsoft.com/office/drawing/2014/main" id="{12AF96E8-5395-F2CD-2CE6-38DDA665B11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07236" y="2271704"/>
            <a:ext cx="457200" cy="457200"/>
          </a:xfrm>
          <a:prstGeom prst="rect">
            <a:avLst/>
          </a:prstGeom>
        </p:spPr>
      </p:pic>
      <p:pic>
        <p:nvPicPr>
          <p:cNvPr id="47" name="Graphic 114">
            <a:extLst>
              <a:ext uri="{FF2B5EF4-FFF2-40B4-BE49-F238E27FC236}">
                <a16:creationId xmlns:a16="http://schemas.microsoft.com/office/drawing/2014/main" id="{7111F315-EEC2-A6B9-6313-FC5E403FD92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943452" y="4060583"/>
            <a:ext cx="432000" cy="432000"/>
          </a:xfrm>
          <a:prstGeom prst="rect">
            <a:avLst/>
          </a:prstGeom>
        </p:spPr>
      </p:pic>
      <p:pic>
        <p:nvPicPr>
          <p:cNvPr id="48" name="Graphic 18">
            <a:extLst>
              <a:ext uri="{FF2B5EF4-FFF2-40B4-BE49-F238E27FC236}">
                <a16:creationId xmlns:a16="http://schemas.microsoft.com/office/drawing/2014/main" id="{208F4FF7-1F27-F0E2-A248-F07513E0195B}"/>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3943452" y="449931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12">
            <a:extLst>
              <a:ext uri="{FF2B5EF4-FFF2-40B4-BE49-F238E27FC236}">
                <a16:creationId xmlns:a16="http://schemas.microsoft.com/office/drawing/2014/main" id="{852BCB8D-D662-D5E0-EA96-A5D480F585C5}"/>
              </a:ext>
            </a:extLst>
          </p:cNvPr>
          <p:cNvSpPr txBox="1">
            <a:spLocks noChangeArrowheads="1"/>
          </p:cNvSpPr>
          <p:nvPr/>
        </p:nvSpPr>
        <p:spPr bwMode="auto">
          <a:xfrm>
            <a:off x="3717916" y="4926624"/>
            <a:ext cx="88307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CLI</a:t>
            </a:r>
          </a:p>
        </p:txBody>
      </p:sp>
      <p:pic>
        <p:nvPicPr>
          <p:cNvPr id="34" name="Graphic 14">
            <a:extLst>
              <a:ext uri="{FF2B5EF4-FFF2-40B4-BE49-F238E27FC236}">
                <a16:creationId xmlns:a16="http://schemas.microsoft.com/office/drawing/2014/main" id="{C8E3F64A-C471-37C5-5F02-740CDA6F9C22}"/>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705796" y="3906329"/>
            <a:ext cx="385200" cy="38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5">
            <a:extLst>
              <a:ext uri="{FF2B5EF4-FFF2-40B4-BE49-F238E27FC236}">
                <a16:creationId xmlns:a16="http://schemas.microsoft.com/office/drawing/2014/main" id="{3B18D5BC-360D-FCAC-05CF-742266FEB674}"/>
              </a:ext>
            </a:extLst>
          </p:cNvPr>
          <p:cNvSpPr txBox="1">
            <a:spLocks noChangeArrowheads="1"/>
          </p:cNvSpPr>
          <p:nvPr/>
        </p:nvSpPr>
        <p:spPr bwMode="auto">
          <a:xfrm>
            <a:off x="9242905" y="4926624"/>
            <a:ext cx="11858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コンテナ</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9" name="Graphic 36">
            <a:extLst>
              <a:ext uri="{FF2B5EF4-FFF2-40B4-BE49-F238E27FC236}">
                <a16:creationId xmlns:a16="http://schemas.microsoft.com/office/drawing/2014/main" id="{ABDE0926-46C9-ED46-9601-8ECD6CAC6D2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07236" y="4486714"/>
            <a:ext cx="457200" cy="457200"/>
          </a:xfrm>
          <a:prstGeom prst="rect">
            <a:avLst/>
          </a:prstGeom>
        </p:spPr>
      </p:pic>
      <p:sp>
        <p:nvSpPr>
          <p:cNvPr id="50" name="Rectangle 7">
            <a:extLst>
              <a:ext uri="{FF2B5EF4-FFF2-40B4-BE49-F238E27FC236}">
                <a16:creationId xmlns:a16="http://schemas.microsoft.com/office/drawing/2014/main" id="{C224DD7B-AAEF-0AD6-21A8-3100CFB22A3D}"/>
              </a:ext>
            </a:extLst>
          </p:cNvPr>
          <p:cNvSpPr/>
          <p:nvPr/>
        </p:nvSpPr>
        <p:spPr>
          <a:xfrm>
            <a:off x="8705796" y="3906329"/>
            <a:ext cx="2260080" cy="1548029"/>
          </a:xfrm>
          <a:prstGeom prst="rect">
            <a:avLst/>
          </a:prstGeom>
          <a:noFill/>
          <a:ln w="15875">
            <a:solidFill>
              <a:srgbClr val="E96E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a:t>
            </a:r>
            <a:r>
              <a:rPr kumimoji="0" 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Fargate</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54" name="直線矢印コネクタ 53">
            <a:extLst>
              <a:ext uri="{FF2B5EF4-FFF2-40B4-BE49-F238E27FC236}">
                <a16:creationId xmlns:a16="http://schemas.microsoft.com/office/drawing/2014/main" id="{B72D801A-FB86-CD27-A646-922FFE775D4E}"/>
              </a:ext>
            </a:extLst>
          </p:cNvPr>
          <p:cNvCxnSpPr>
            <a:stCxn id="48" idx="3"/>
            <a:endCxn id="40" idx="1"/>
          </p:cNvCxnSpPr>
          <p:nvPr/>
        </p:nvCxnSpPr>
        <p:spPr>
          <a:xfrm>
            <a:off x="4375452" y="4715314"/>
            <a:ext cx="981178"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55" name="直線矢印コネクタ 54">
            <a:extLst>
              <a:ext uri="{FF2B5EF4-FFF2-40B4-BE49-F238E27FC236}">
                <a16:creationId xmlns:a16="http://schemas.microsoft.com/office/drawing/2014/main" id="{4F4DC5B7-895E-961E-4553-B2356C23EFF0}"/>
              </a:ext>
            </a:extLst>
          </p:cNvPr>
          <p:cNvCxnSpPr>
            <a:cxnSpLocks/>
            <a:stCxn id="40" idx="3"/>
            <a:endCxn id="39" idx="1"/>
          </p:cNvCxnSpPr>
          <p:nvPr/>
        </p:nvCxnSpPr>
        <p:spPr>
          <a:xfrm>
            <a:off x="5788630" y="4715314"/>
            <a:ext cx="38186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5" name="Graphic 18">
            <a:extLst>
              <a:ext uri="{FF2B5EF4-FFF2-40B4-BE49-F238E27FC236}">
                <a16:creationId xmlns:a16="http://schemas.microsoft.com/office/drawing/2014/main" id="{F6816B5E-EB4D-6B6D-199C-0590C3F2534B}"/>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8453187" y="199136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a:extLst>
              <a:ext uri="{FF2B5EF4-FFF2-40B4-BE49-F238E27FC236}">
                <a16:creationId xmlns:a16="http://schemas.microsoft.com/office/drawing/2014/main" id="{B3A2659C-6735-1BBB-6571-57B26D6C1B4E}"/>
              </a:ext>
            </a:extLst>
          </p:cNvPr>
          <p:cNvSpPr/>
          <p:nvPr/>
        </p:nvSpPr>
        <p:spPr>
          <a:xfrm>
            <a:off x="8453187" y="1991360"/>
            <a:ext cx="2765298" cy="3645878"/>
          </a:xfrm>
          <a:prstGeom prst="rect">
            <a:avLst/>
          </a:prstGeom>
          <a:noFill/>
          <a:ln w="9525">
            <a:solidFill>
              <a:srgbClr val="E96E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ECS</a:t>
            </a:r>
          </a:p>
        </p:txBody>
      </p:sp>
      <p:sp>
        <p:nvSpPr>
          <p:cNvPr id="11" name="テキスト ボックス 10">
            <a:extLst>
              <a:ext uri="{FF2B5EF4-FFF2-40B4-BE49-F238E27FC236}">
                <a16:creationId xmlns:a16="http://schemas.microsoft.com/office/drawing/2014/main" id="{791428A2-0414-2FB8-FC0E-C400915BC992}"/>
              </a:ext>
            </a:extLst>
          </p:cNvPr>
          <p:cNvSpPr txBox="1"/>
          <p:nvPr/>
        </p:nvSpPr>
        <p:spPr>
          <a:xfrm>
            <a:off x="457200" y="805277"/>
            <a:ext cx="1133162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ECS</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EC2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もしくは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en"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Fargate</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にデプロイされたタスク内のコンテナに “</a:t>
            </a:r>
            <a:r>
              <a:rPr kumimoji="1" lang="en-US" altLang="ja-JP" sz="14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docker </a:t>
            </a:r>
            <a:r>
              <a:rPr kumimoji="1" lang="en" altLang="ja-JP" sz="14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exec</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相当を実行する機能。</a:t>
            </a:r>
          </a:p>
        </p:txBody>
      </p:sp>
      <p:sp>
        <p:nvSpPr>
          <p:cNvPr id="12" name="テキスト ボックス 11">
            <a:extLst>
              <a:ext uri="{FF2B5EF4-FFF2-40B4-BE49-F238E27FC236}">
                <a16:creationId xmlns:a16="http://schemas.microsoft.com/office/drawing/2014/main" id="{FC82D87C-EA9E-DEF1-F18E-0750C2D8DE17}"/>
              </a:ext>
            </a:extLst>
          </p:cNvPr>
          <p:cNvSpPr txBox="1"/>
          <p:nvPr/>
        </p:nvSpPr>
        <p:spPr>
          <a:xfrm>
            <a:off x="457200" y="1363951"/>
            <a:ext cx="4074160"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ユースケース</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ステージング環境や本番環境でのアプリケーションのトラブルシューティングおよびデバッグ</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特徴</a:t>
            </a:r>
            <a:endPar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個々のコンテナに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経由（</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SSM Session Manager</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）でセキュアに接続可能。</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実行したコマンドとその出力のログを記録可能。</a:t>
            </a:r>
            <a:b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出力先は、</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CloudWatch</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ロググループ。</a:t>
            </a:r>
            <a:b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コマンドは</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CloudTrail</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にも記録される。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85750" marR="0" lvl="0" indent="-195263"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IAM</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ポリシーでコマンドの実行権限をクラスターレベルから、特定の </a:t>
            </a:r>
            <a:r>
              <a:rPr kumimoji="1"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ECS </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タスク内の特定のコンテナという細かい範囲にまで設定可能。</a:t>
            </a:r>
          </a:p>
        </p:txBody>
      </p:sp>
      <p:sp>
        <p:nvSpPr>
          <p:cNvPr id="13" name="テキスト ボックス 12">
            <a:extLst>
              <a:ext uri="{FF2B5EF4-FFF2-40B4-BE49-F238E27FC236}">
                <a16:creationId xmlns:a16="http://schemas.microsoft.com/office/drawing/2014/main" id="{2411C921-FC18-556E-E36D-3DC8790E6227}"/>
              </a:ext>
            </a:extLst>
          </p:cNvPr>
          <p:cNvSpPr txBox="1"/>
          <p:nvPr/>
        </p:nvSpPr>
        <p:spPr>
          <a:xfrm>
            <a:off x="457201" y="4566681"/>
            <a:ext cx="3190008"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注意</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SDK</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CLI</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Copilot</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を介してのみ実行可能。</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CLI</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を利用する場合は、</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Session Manager plugin</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のインストールが必要。</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Linux</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コンテナのみサポート。</a:t>
            </a:r>
            <a:b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a:t>
            </a:r>
            <a:r>
              <a:rPr kumimoji="1" lang="en"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Fargate</a:t>
            </a:r>
            <a:r>
              <a:rPr kumimoji="1"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platform version</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1.4.0</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以上。</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82563" marR="0" lvl="0" indent="-1428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ECS</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タスクロールには、</a:t>
            </a:r>
            <a:r>
              <a:rPr kumimoji="1"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SSM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コアエージェントがアプリケーションと同じコンテナ内で実行されるための</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IAM</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ポリシーが必要。</a:t>
            </a:r>
          </a:p>
        </p:txBody>
      </p:sp>
      <p:sp>
        <p:nvSpPr>
          <p:cNvPr id="6" name="テキスト ボックス 5">
            <a:extLst>
              <a:ext uri="{FF2B5EF4-FFF2-40B4-BE49-F238E27FC236}">
                <a16:creationId xmlns:a16="http://schemas.microsoft.com/office/drawing/2014/main" id="{13A145B6-FA68-1750-FE8E-DDD1A50CE6C9}"/>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SEC06-BP05</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64012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8">
            <a:extLst>
              <a:ext uri="{FF2B5EF4-FFF2-40B4-BE49-F238E27FC236}">
                <a16:creationId xmlns:a16="http://schemas.microsoft.com/office/drawing/2014/main" id="{3DD54BCA-BE07-4DA4-A395-2AFE95FDB6D3}"/>
              </a:ext>
            </a:extLst>
          </p:cNvPr>
          <p:cNvSpPr txBox="1"/>
          <p:nvPr/>
        </p:nvSpPr>
        <p:spPr>
          <a:xfrm>
            <a:off x="361317" y="4042851"/>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環境</a:t>
            </a:r>
            <a:endParaRPr 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2" name="TextBox 14">
            <a:extLst>
              <a:ext uri="{FF2B5EF4-FFF2-40B4-BE49-F238E27FC236}">
                <a16:creationId xmlns:a16="http://schemas.microsoft.com/office/drawing/2014/main" id="{575812AA-616B-4418-9545-5CCDE1291E0E}"/>
              </a:ext>
            </a:extLst>
          </p:cNvPr>
          <p:cNvSpPr txBox="1"/>
          <p:nvPr/>
        </p:nvSpPr>
        <p:spPr>
          <a:xfrm>
            <a:off x="3139469" y="5128409"/>
            <a:ext cx="5130772" cy="1022400"/>
          </a:xfrm>
          <a:prstGeom prst="rect">
            <a:avLst/>
          </a:prstGeom>
          <a:noFill/>
        </p:spPr>
        <p:txBody>
          <a:bodyPr wrap="square" lIns="48000" tIns="48000" rIns="48000" bIns="48000" rtlCol="0">
            <a:noAutofit/>
          </a:bodyPr>
          <a:lstStyle/>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アカウントに構成可能なリソースの上限などを契機にアカウントを分割する場合がある。</a:t>
            </a:r>
            <a:endPar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3" name="TextBox 7">
            <a:extLst>
              <a:ext uri="{FF2B5EF4-FFF2-40B4-BE49-F238E27FC236}">
                <a16:creationId xmlns:a16="http://schemas.microsoft.com/office/drawing/2014/main" id="{5F984622-6EA7-43FD-86F1-2D3696CBE80E}"/>
              </a:ext>
            </a:extLst>
          </p:cNvPr>
          <p:cNvSpPr txBox="1"/>
          <p:nvPr/>
        </p:nvSpPr>
        <p:spPr>
          <a:xfrm>
            <a:off x="361317" y="1871736"/>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統制</a:t>
            </a:r>
            <a:b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（ガバナンス）</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6" name="Rectangle 10">
            <a:extLst>
              <a:ext uri="{FF2B5EF4-FFF2-40B4-BE49-F238E27FC236}">
                <a16:creationId xmlns:a16="http://schemas.microsoft.com/office/drawing/2014/main" id="{B116368A-5A40-4050-BEBF-E818C3792B3C}"/>
              </a:ext>
            </a:extLst>
          </p:cNvPr>
          <p:cNvSpPr/>
          <p:nvPr/>
        </p:nvSpPr>
        <p:spPr>
          <a:xfrm>
            <a:off x="3139469" y="1871736"/>
            <a:ext cx="5130772" cy="1022400"/>
          </a:xfrm>
          <a:prstGeom prst="rect">
            <a:avLst/>
          </a:prstGeom>
        </p:spPr>
        <p:txBody>
          <a:bodyPr wrap="square" lIns="48000" tIns="48000" rIns="48000" bIns="48000">
            <a:noAutofit/>
          </a:bodyPr>
          <a:lstStyle/>
          <a:p>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ガバナンス要件からアカウントを分けて管理</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する。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4" name="TextBox 9">
            <a:extLst>
              <a:ext uri="{FF2B5EF4-FFF2-40B4-BE49-F238E27FC236}">
                <a16:creationId xmlns:a16="http://schemas.microsoft.com/office/drawing/2014/main" id="{18867C46-EE8F-47A9-A1B3-1C8DDFE11847}"/>
              </a:ext>
            </a:extLst>
          </p:cNvPr>
          <p:cNvSpPr txBox="1"/>
          <p:nvPr/>
        </p:nvSpPr>
        <p:spPr>
          <a:xfrm>
            <a:off x="361317" y="2957293"/>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課金</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5" name="Rectangle 3">
            <a:extLst>
              <a:ext uri="{FF2B5EF4-FFF2-40B4-BE49-F238E27FC236}">
                <a16:creationId xmlns:a16="http://schemas.microsoft.com/office/drawing/2014/main" id="{5F797277-3D56-49B8-8B17-BBD98DC1288C}"/>
              </a:ext>
            </a:extLst>
          </p:cNvPr>
          <p:cNvSpPr/>
          <p:nvPr/>
        </p:nvSpPr>
        <p:spPr>
          <a:xfrm>
            <a:off x="3139469" y="4042851"/>
            <a:ext cx="5130772" cy="1022400"/>
          </a:xfrm>
          <a:prstGeom prst="rect">
            <a:avLst/>
          </a:prstGeom>
        </p:spPr>
        <p:txBody>
          <a:bodyPr wrap="square" lIns="48000" tIns="48000" rIns="48000" bIns="48000">
            <a:noAutofit/>
          </a:bodyPr>
          <a:lstStyle/>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明確に環境を分けたい場合。</a:t>
            </a:r>
            <a:endParaRPr lang="en-US" altLang="ja-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その他、規模の大きなシステムなどで管理の都合上分けることがある。</a:t>
            </a:r>
            <a:endPar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6" name="正方形/長方形 45">
            <a:extLst>
              <a:ext uri="{FF2B5EF4-FFF2-40B4-BE49-F238E27FC236}">
                <a16:creationId xmlns:a16="http://schemas.microsoft.com/office/drawing/2014/main" id="{4468D064-D5FC-4674-A141-5BB5679E404D}"/>
              </a:ext>
            </a:extLst>
          </p:cNvPr>
          <p:cNvSpPr/>
          <p:nvPr/>
        </p:nvSpPr>
        <p:spPr>
          <a:xfrm>
            <a:off x="361317" y="1173645"/>
            <a:ext cx="2168524"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分割の視点</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48" name="正方形/長方形 47">
            <a:extLst>
              <a:ext uri="{FF2B5EF4-FFF2-40B4-BE49-F238E27FC236}">
                <a16:creationId xmlns:a16="http://schemas.microsoft.com/office/drawing/2014/main" id="{51C8281D-4089-4F9C-A65C-9011DBAE2462}"/>
              </a:ext>
            </a:extLst>
          </p:cNvPr>
          <p:cNvSpPr/>
          <p:nvPr/>
        </p:nvSpPr>
        <p:spPr>
          <a:xfrm>
            <a:off x="3139469" y="1173645"/>
            <a:ext cx="5130772"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説明</a:t>
            </a:r>
            <a:endParaRPr kumimoji="1" lang="ja-JP" altLang="en-US"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52" name="TextBox 8">
            <a:extLst>
              <a:ext uri="{FF2B5EF4-FFF2-40B4-BE49-F238E27FC236}">
                <a16:creationId xmlns:a16="http://schemas.microsoft.com/office/drawing/2014/main" id="{317F4DA8-2A6A-410D-A06E-0A66A564A385}"/>
              </a:ext>
            </a:extLst>
          </p:cNvPr>
          <p:cNvSpPr txBox="1"/>
          <p:nvPr/>
        </p:nvSpPr>
        <p:spPr>
          <a:xfrm>
            <a:off x="361317" y="5128409"/>
            <a:ext cx="2168524" cy="1022400"/>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その他</a:t>
            </a:r>
            <a:endParaRPr 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58" name="Rectangle 3">
            <a:extLst>
              <a:ext uri="{FF2B5EF4-FFF2-40B4-BE49-F238E27FC236}">
                <a16:creationId xmlns:a16="http://schemas.microsoft.com/office/drawing/2014/main" id="{796EBC24-F7F6-4DD1-A2F1-C284C937616D}"/>
              </a:ext>
            </a:extLst>
          </p:cNvPr>
          <p:cNvSpPr/>
          <p:nvPr/>
        </p:nvSpPr>
        <p:spPr>
          <a:xfrm>
            <a:off x="3139469" y="2957293"/>
            <a:ext cx="5130772" cy="1022400"/>
          </a:xfrm>
          <a:prstGeom prst="rect">
            <a:avLst/>
          </a:prstGeom>
        </p:spPr>
        <p:txBody>
          <a:bodyPr wrap="square" lIns="48000" tIns="48000" rIns="48000" bIns="48000">
            <a:noAutofit/>
          </a:bodyPr>
          <a:lstStyle/>
          <a:p>
            <a:r>
              <a:rPr lang="en-US" altLang="ja-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上に構築したものの利用費用を明確に分け、請求書も別にする場合に検討する。タグ利用して管理する場合は請求書は別にならない。</a:t>
            </a:r>
            <a:endPar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66" name="正方形/長方形 65">
            <a:extLst>
              <a:ext uri="{FF2B5EF4-FFF2-40B4-BE49-F238E27FC236}">
                <a16:creationId xmlns:a16="http://schemas.microsoft.com/office/drawing/2014/main" id="{CF69A45D-B07D-49BC-924D-57954F3DAF5C}"/>
              </a:ext>
            </a:extLst>
          </p:cNvPr>
          <p:cNvSpPr/>
          <p:nvPr/>
        </p:nvSpPr>
        <p:spPr>
          <a:xfrm>
            <a:off x="8879869" y="1173645"/>
            <a:ext cx="3001792"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2333">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具体例</a:t>
            </a:r>
            <a:endParaRPr kumimoji="1" lang="ja-JP" altLang="en-US"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71" name="Rectangle 10">
            <a:extLst>
              <a:ext uri="{FF2B5EF4-FFF2-40B4-BE49-F238E27FC236}">
                <a16:creationId xmlns:a16="http://schemas.microsoft.com/office/drawing/2014/main" id="{FE91E8F1-BABE-492F-901C-0368D8B39CB8}"/>
              </a:ext>
            </a:extLst>
          </p:cNvPr>
          <p:cNvSpPr/>
          <p:nvPr/>
        </p:nvSpPr>
        <p:spPr>
          <a:xfrm>
            <a:off x="8879869" y="1871736"/>
            <a:ext cx="3001793" cy="1022400"/>
          </a:xfrm>
          <a:prstGeom prst="rect">
            <a:avLst/>
          </a:prstGeom>
        </p:spPr>
        <p:txBody>
          <a:bodyPr wrap="square" lIns="48000" tIns="48000" rIns="48000" bIns="48000">
            <a:noAutofit/>
          </a:bodyPr>
          <a:lstStyle/>
          <a:p>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他社に運用や構築を含めて委託するものと、自社で管理するもので分ける。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72" name="Rectangle 10">
            <a:extLst>
              <a:ext uri="{FF2B5EF4-FFF2-40B4-BE49-F238E27FC236}">
                <a16:creationId xmlns:a16="http://schemas.microsoft.com/office/drawing/2014/main" id="{12A86312-3D5E-487E-9015-3BAE551B2B36}"/>
              </a:ext>
            </a:extLst>
          </p:cNvPr>
          <p:cNvSpPr/>
          <p:nvPr/>
        </p:nvSpPr>
        <p:spPr>
          <a:xfrm>
            <a:off x="8879869" y="2957293"/>
            <a:ext cx="3001793" cy="1022400"/>
          </a:xfrm>
          <a:prstGeom prst="rect">
            <a:avLst/>
          </a:prstGeom>
        </p:spPr>
        <p:txBody>
          <a:bodyPr wrap="square" lIns="48000" tIns="48000" rIns="48000" bIns="48000">
            <a:noAutofit/>
          </a:bodyPr>
          <a:lstStyle/>
          <a:p>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他社に運用や構築を含めて委託するものと、自社で管理するもので分ける。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73" name="Rectangle 10">
            <a:extLst>
              <a:ext uri="{FF2B5EF4-FFF2-40B4-BE49-F238E27FC236}">
                <a16:creationId xmlns:a16="http://schemas.microsoft.com/office/drawing/2014/main" id="{806F32C4-80EF-4EBA-ACD1-8E4CE3B79EEB}"/>
              </a:ext>
            </a:extLst>
          </p:cNvPr>
          <p:cNvSpPr/>
          <p:nvPr/>
        </p:nvSpPr>
        <p:spPr>
          <a:xfrm>
            <a:off x="8879869" y="4042851"/>
            <a:ext cx="3001793" cy="1022400"/>
          </a:xfrm>
          <a:prstGeom prst="rect">
            <a:avLst/>
          </a:prstGeom>
        </p:spPr>
        <p:txBody>
          <a:bodyPr wrap="square" lIns="48000" tIns="48000" rIns="48000" bIns="48000">
            <a:noAutofit/>
          </a:bodyPr>
          <a:lstStyle/>
          <a:p>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開発環境と本番環境を明確に分ける場合や、社内と社外で分けるなど</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74" name="Rectangle 10">
            <a:extLst>
              <a:ext uri="{FF2B5EF4-FFF2-40B4-BE49-F238E27FC236}">
                <a16:creationId xmlns:a16="http://schemas.microsoft.com/office/drawing/2014/main" id="{4AEC0CC7-DB78-4E27-9FF4-55F6FA0E80C2}"/>
              </a:ext>
            </a:extLst>
          </p:cNvPr>
          <p:cNvSpPr/>
          <p:nvPr/>
        </p:nvSpPr>
        <p:spPr>
          <a:xfrm>
            <a:off x="8879869" y="5128409"/>
            <a:ext cx="3001793" cy="1022400"/>
          </a:xfrm>
          <a:prstGeom prst="rect">
            <a:avLst/>
          </a:prstGeom>
        </p:spPr>
        <p:txBody>
          <a:bodyPr wrap="square" lIns="48000" tIns="48000" rIns="48000" bIns="48000">
            <a:noAutofit/>
          </a:bodyPr>
          <a:lstStyle/>
          <a:p>
            <a:r>
              <a:rPr kumimoji="1" lang="en-US" altLang="ja-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バケットの数、その他リソースの展開数がアカウントの上限に達した場合など</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75" name="直線コネクタ 74">
            <a:extLst>
              <a:ext uri="{FF2B5EF4-FFF2-40B4-BE49-F238E27FC236}">
                <a16:creationId xmlns:a16="http://schemas.microsoft.com/office/drawing/2014/main" id="{74664F1C-06B0-465C-8399-443614AC4300}"/>
              </a:ext>
            </a:extLst>
          </p:cNvPr>
          <p:cNvCxnSpPr/>
          <p:nvPr/>
        </p:nvCxnSpPr>
        <p:spPr>
          <a:xfrm>
            <a:off x="3139468" y="1797645"/>
            <a:ext cx="5131200" cy="0"/>
          </a:xfrm>
          <a:prstGeom prst="line">
            <a:avLst/>
          </a:prstGeom>
          <a:ln>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直線コネクタ 75">
            <a:extLst>
              <a:ext uri="{FF2B5EF4-FFF2-40B4-BE49-F238E27FC236}">
                <a16:creationId xmlns:a16="http://schemas.microsoft.com/office/drawing/2014/main" id="{4FA413FF-60F5-417C-92A6-681707F4C4D5}"/>
              </a:ext>
            </a:extLst>
          </p:cNvPr>
          <p:cNvCxnSpPr/>
          <p:nvPr/>
        </p:nvCxnSpPr>
        <p:spPr>
          <a:xfrm>
            <a:off x="8881662" y="1797645"/>
            <a:ext cx="3000000" cy="0"/>
          </a:xfrm>
          <a:prstGeom prst="line">
            <a:avLst/>
          </a:prstGeom>
          <a:ln>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9" name="二等辺三角形 78">
            <a:extLst>
              <a:ext uri="{FF2B5EF4-FFF2-40B4-BE49-F238E27FC236}">
                <a16:creationId xmlns:a16="http://schemas.microsoft.com/office/drawing/2014/main" id="{45CFBA1F-D671-44F0-963C-80A90D3E69CE}"/>
              </a:ext>
            </a:extLst>
          </p:cNvPr>
          <p:cNvSpPr/>
          <p:nvPr/>
        </p:nvSpPr>
        <p:spPr>
          <a:xfrm rot="5400000">
            <a:off x="2575575" y="2234389"/>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80" name="二等辺三角形 79">
            <a:extLst>
              <a:ext uri="{FF2B5EF4-FFF2-40B4-BE49-F238E27FC236}">
                <a16:creationId xmlns:a16="http://schemas.microsoft.com/office/drawing/2014/main" id="{88FE81E5-D0E2-482D-B84E-3923283F22EB}"/>
              </a:ext>
            </a:extLst>
          </p:cNvPr>
          <p:cNvSpPr/>
          <p:nvPr/>
        </p:nvSpPr>
        <p:spPr>
          <a:xfrm rot="5400000">
            <a:off x="2575573" y="3320367"/>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81" name="二等辺三角形 80">
            <a:extLst>
              <a:ext uri="{FF2B5EF4-FFF2-40B4-BE49-F238E27FC236}">
                <a16:creationId xmlns:a16="http://schemas.microsoft.com/office/drawing/2014/main" id="{18D0C0CE-814D-43AB-9009-889ED83A5893}"/>
              </a:ext>
            </a:extLst>
          </p:cNvPr>
          <p:cNvSpPr/>
          <p:nvPr/>
        </p:nvSpPr>
        <p:spPr>
          <a:xfrm rot="5400000">
            <a:off x="2575573" y="4406345"/>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82" name="二等辺三角形 81">
            <a:extLst>
              <a:ext uri="{FF2B5EF4-FFF2-40B4-BE49-F238E27FC236}">
                <a16:creationId xmlns:a16="http://schemas.microsoft.com/office/drawing/2014/main" id="{73BF6A8C-DE1B-4C54-A6F1-ECA5FB60B1CC}"/>
              </a:ext>
            </a:extLst>
          </p:cNvPr>
          <p:cNvSpPr/>
          <p:nvPr/>
        </p:nvSpPr>
        <p:spPr>
          <a:xfrm rot="5400000">
            <a:off x="2575573" y="5492325"/>
            <a:ext cx="518160" cy="294571"/>
          </a:xfrm>
          <a:prstGeom prst="triangle">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2C7E8562-9B92-554C-AA68-6E9343B5607F}"/>
              </a:ext>
            </a:extLst>
          </p:cNvPr>
          <p:cNvSpPr>
            <a:spLocks noGrp="1"/>
          </p:cNvSpPr>
          <p:nvPr>
            <p:ph type="title"/>
          </p:nvPr>
        </p:nvSpPr>
        <p:spPr/>
        <p:txBody>
          <a:bodyPr/>
          <a:lstStyle/>
          <a:p>
            <a:r>
              <a:rPr lang="ja-JP" altLang="en-US"/>
              <a:t>個別アカウントをどのような観点で分けるのか？</a:t>
            </a:r>
          </a:p>
        </p:txBody>
      </p:sp>
      <p:sp>
        <p:nvSpPr>
          <p:cNvPr id="5" name="テキスト ボックス 3">
            <a:extLst>
              <a:ext uri="{FF2B5EF4-FFF2-40B4-BE49-F238E27FC236}">
                <a16:creationId xmlns:a16="http://schemas.microsoft.com/office/drawing/2014/main" id="{1513CFC2-E435-E6AA-5BA5-5DF996BC9EF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48669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a:t>
            </a:r>
            <a:r>
              <a:rPr lang="en-JP" sz="2000"/>
              <a:t>観点 :</a:t>
            </a:r>
            <a:r>
              <a:rPr lang="ja-JP" altLang="en-US" sz="2000"/>
              <a:t>インフラストラクチャ保護</a:t>
            </a:r>
            <a:r>
              <a:rPr lang="en-JP" sz="2000"/>
              <a:t>/</a:t>
            </a:r>
            <a:r>
              <a:rPr lang="ja-JP" altLang="en-US" sz="2000"/>
              <a:t>コンピューティングの保護</a:t>
            </a:r>
            <a:br>
              <a:rPr lang="en-JP" sz="2000"/>
            </a:br>
            <a:r>
              <a:rPr lang="en-US" sz="2800" b="0" i="0" dirty="0">
                <a:solidFill>
                  <a:srgbClr val="16191F"/>
                </a:solidFill>
                <a:effectLst/>
                <a:latin typeface="Amazon Ember" panose="020B0603020204020204" pitchFamily="34" charset="0"/>
              </a:rPr>
              <a:t>SEC06-BP06 </a:t>
            </a:r>
            <a:r>
              <a:rPr lang="ja-JP" altLang="en-US" sz="2800" b="0" i="0">
                <a:solidFill>
                  <a:srgbClr val="16191F"/>
                </a:solidFill>
                <a:effectLst/>
                <a:latin typeface="Amazon Ember" panose="020B0603020204020204" pitchFamily="34" charset="0"/>
              </a:rPr>
              <a:t>ソフトウェアの整合性を検証する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ワークロードで使用されるソフトウェア、コード、ライブラリが信頼できるソースからのものであり、改ざんされていないことを検証するメカニズム（コード署名など）を実装する。</a:t>
            </a:r>
            <a:endParaRPr lang="en-JP" sz="1400" dirty="0"/>
          </a:p>
          <a:p>
            <a:endParaRPr lang="en-JP" sz="1400" dirty="0"/>
          </a:p>
          <a:p>
            <a:r>
              <a:rPr lang="en-JP" sz="1400" dirty="0">
                <a:solidFill>
                  <a:srgbClr val="0070C0"/>
                </a:solidFill>
              </a:rPr>
              <a:t>レビュ</a:t>
            </a:r>
            <a:r>
              <a:rPr lang="en-JP" sz="1400">
                <a:solidFill>
                  <a:srgbClr val="0070C0"/>
                </a:solidFill>
              </a:rPr>
              <a:t>ー観点の例</a:t>
            </a:r>
            <a:endParaRPr lang="ja-JP" altLang="en-US" sz="1400"/>
          </a:p>
          <a:p>
            <a:pPr marL="285750" indent="-285750">
              <a:buFont typeface="Arial" panose="020B0604020202020204" pitchFamily="34" charset="0"/>
              <a:buChar char="•"/>
            </a:pPr>
            <a:r>
              <a:rPr lang="en-US" altLang="ja-JP" sz="1400" dirty="0"/>
              <a:t>Lambda function</a:t>
            </a:r>
            <a:r>
              <a:rPr lang="ja-JP" altLang="en-US" sz="1400"/>
              <a:t>で使用するコードは署名されているか？</a:t>
            </a:r>
            <a:endParaRPr lang="en-US" altLang="ja-JP" sz="1400" dirty="0"/>
          </a:p>
        </p:txBody>
      </p:sp>
      <p:pic>
        <p:nvPicPr>
          <p:cNvPr id="6" name="Graphic 24">
            <a:extLst>
              <a:ext uri="{FF2B5EF4-FFF2-40B4-BE49-F238E27FC236}">
                <a16:creationId xmlns:a16="http://schemas.microsoft.com/office/drawing/2014/main" id="{2F79E422-73A8-287E-1C17-D383439477D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828637" y="34267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4">
            <a:extLst>
              <a:ext uri="{FF2B5EF4-FFF2-40B4-BE49-F238E27FC236}">
                <a16:creationId xmlns:a16="http://schemas.microsoft.com/office/drawing/2014/main" id="{5976F893-56C0-579A-2A54-B9473996B5E5}"/>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8709699" y="34267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a:extLst>
              <a:ext uri="{FF2B5EF4-FFF2-40B4-BE49-F238E27FC236}">
                <a16:creationId xmlns:a16="http://schemas.microsoft.com/office/drawing/2014/main" id="{830B1517-9C7E-24F5-A168-2CE42695DB8A}"/>
              </a:ext>
            </a:extLst>
          </p:cNvPr>
          <p:cNvSpPr txBox="1">
            <a:spLocks noChangeArrowheads="1"/>
          </p:cNvSpPr>
          <p:nvPr/>
        </p:nvSpPr>
        <p:spPr bwMode="auto">
          <a:xfrm>
            <a:off x="7442685" y="3947401"/>
            <a:ext cx="111016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AWS Signer</a:t>
            </a:r>
          </a:p>
        </p:txBody>
      </p:sp>
      <p:pic>
        <p:nvPicPr>
          <p:cNvPr id="9" name="Graphic 31">
            <a:extLst>
              <a:ext uri="{FF2B5EF4-FFF2-40B4-BE49-F238E27FC236}">
                <a16:creationId xmlns:a16="http://schemas.microsoft.com/office/drawing/2014/main" id="{5BB098F8-0ACD-9288-832A-1A9BD5CE659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709768" y="3367389"/>
            <a:ext cx="576000" cy="576000"/>
          </a:xfrm>
          <a:prstGeom prst="rect">
            <a:avLst/>
          </a:prstGeom>
        </p:spPr>
      </p:pic>
      <p:sp>
        <p:nvSpPr>
          <p:cNvPr id="10" name="TextBox 17">
            <a:extLst>
              <a:ext uri="{FF2B5EF4-FFF2-40B4-BE49-F238E27FC236}">
                <a16:creationId xmlns:a16="http://schemas.microsoft.com/office/drawing/2014/main" id="{CFEF5FC4-840B-F041-B907-C687FC9434D5}"/>
              </a:ext>
            </a:extLst>
          </p:cNvPr>
          <p:cNvSpPr txBox="1">
            <a:spLocks noChangeArrowheads="1"/>
          </p:cNvSpPr>
          <p:nvPr/>
        </p:nvSpPr>
        <p:spPr bwMode="auto">
          <a:xfrm>
            <a:off x="9985816" y="3876026"/>
            <a:ext cx="15365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Lambda function</a:t>
            </a:r>
          </a:p>
        </p:txBody>
      </p:sp>
      <p:pic>
        <p:nvPicPr>
          <p:cNvPr id="11" name="Graphic 13">
            <a:extLst>
              <a:ext uri="{FF2B5EF4-FFF2-40B4-BE49-F238E27FC236}">
                <a16:creationId xmlns:a16="http://schemas.microsoft.com/office/drawing/2014/main" id="{55AAE8ED-C764-9106-4F4F-335030D78C0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0538078" y="3439389"/>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図 12">
            <a:extLst>
              <a:ext uri="{FF2B5EF4-FFF2-40B4-BE49-F238E27FC236}">
                <a16:creationId xmlns:a16="http://schemas.microsoft.com/office/drawing/2014/main" id="{4C991805-F71D-88DF-D8D6-9A362EE51F10}"/>
              </a:ext>
            </a:extLst>
          </p:cNvPr>
          <p:cNvPicPr>
            <a:picLocks noChangeAspect="1"/>
          </p:cNvPicPr>
          <p:nvPr/>
        </p:nvPicPr>
        <p:blipFill>
          <a:blip r:embed="rId8"/>
          <a:stretch>
            <a:fillRect/>
          </a:stretch>
        </p:blipFill>
        <p:spPr>
          <a:xfrm>
            <a:off x="8917690" y="3748616"/>
            <a:ext cx="180000" cy="180000"/>
          </a:xfrm>
          <a:prstGeom prst="rect">
            <a:avLst/>
          </a:prstGeom>
        </p:spPr>
      </p:pic>
      <p:sp>
        <p:nvSpPr>
          <p:cNvPr id="14" name="TextBox 12">
            <a:extLst>
              <a:ext uri="{FF2B5EF4-FFF2-40B4-BE49-F238E27FC236}">
                <a16:creationId xmlns:a16="http://schemas.microsoft.com/office/drawing/2014/main" id="{76B01752-84A4-A26F-4100-60729A5082B4}"/>
              </a:ext>
            </a:extLst>
          </p:cNvPr>
          <p:cNvSpPr txBox="1">
            <a:spLocks noChangeArrowheads="1"/>
          </p:cNvSpPr>
          <p:nvPr/>
        </p:nvSpPr>
        <p:spPr bwMode="auto">
          <a:xfrm>
            <a:off x="6665597" y="3855254"/>
            <a:ext cx="7917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Code Package</a:t>
            </a:r>
            <a:b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b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ZIP</a:t>
            </a:r>
          </a:p>
        </p:txBody>
      </p:sp>
      <p:cxnSp>
        <p:nvCxnSpPr>
          <p:cNvPr id="17" name="直線矢印コネクタ 16">
            <a:extLst>
              <a:ext uri="{FF2B5EF4-FFF2-40B4-BE49-F238E27FC236}">
                <a16:creationId xmlns:a16="http://schemas.microsoft.com/office/drawing/2014/main" id="{CD5E32A0-D419-DE4B-D310-5B8E298E079E}"/>
              </a:ext>
            </a:extLst>
          </p:cNvPr>
          <p:cNvCxnSpPr>
            <a:stCxn id="6" idx="3"/>
            <a:endCxn id="9" idx="1"/>
          </p:cNvCxnSpPr>
          <p:nvPr/>
        </p:nvCxnSpPr>
        <p:spPr>
          <a:xfrm>
            <a:off x="7285837" y="3655389"/>
            <a:ext cx="423931" cy="0"/>
          </a:xfrm>
          <a:prstGeom prst="straightConnector1">
            <a:avLst/>
          </a:prstGeom>
          <a:ln>
            <a:solidFill>
              <a:srgbClr val="EE7100"/>
            </a:solidFill>
            <a:tailEnd type="triangle"/>
          </a:ln>
        </p:spPr>
        <p:style>
          <a:lnRef idx="1">
            <a:schemeClr val="accent6"/>
          </a:lnRef>
          <a:fillRef idx="0">
            <a:schemeClr val="accent6"/>
          </a:fillRef>
          <a:effectRef idx="0">
            <a:schemeClr val="accent6"/>
          </a:effectRef>
          <a:fontRef idx="minor">
            <a:schemeClr val="tx1"/>
          </a:fontRef>
        </p:style>
      </p:cxnSp>
      <p:cxnSp>
        <p:nvCxnSpPr>
          <p:cNvPr id="18" name="直線矢印コネクタ 17">
            <a:extLst>
              <a:ext uri="{FF2B5EF4-FFF2-40B4-BE49-F238E27FC236}">
                <a16:creationId xmlns:a16="http://schemas.microsoft.com/office/drawing/2014/main" id="{F71AC4EC-6D9F-2224-2EE6-525F8E077D90}"/>
              </a:ext>
            </a:extLst>
          </p:cNvPr>
          <p:cNvCxnSpPr>
            <a:cxnSpLocks/>
            <a:stCxn id="9" idx="3"/>
            <a:endCxn id="7" idx="1"/>
          </p:cNvCxnSpPr>
          <p:nvPr/>
        </p:nvCxnSpPr>
        <p:spPr>
          <a:xfrm>
            <a:off x="8285768" y="3655389"/>
            <a:ext cx="423931" cy="0"/>
          </a:xfrm>
          <a:prstGeom prst="straightConnector1">
            <a:avLst/>
          </a:prstGeom>
          <a:ln>
            <a:solidFill>
              <a:srgbClr val="EE7100"/>
            </a:solidFill>
            <a:tailEnd type="triangle"/>
          </a:ln>
        </p:spPr>
        <p:style>
          <a:lnRef idx="1">
            <a:schemeClr val="accent6"/>
          </a:lnRef>
          <a:fillRef idx="0">
            <a:schemeClr val="accent6"/>
          </a:fillRef>
          <a:effectRef idx="0">
            <a:schemeClr val="accent6"/>
          </a:effectRef>
          <a:fontRef idx="minor">
            <a:schemeClr val="tx1"/>
          </a:fontRef>
        </p:style>
      </p:cxnSp>
      <p:cxnSp>
        <p:nvCxnSpPr>
          <p:cNvPr id="21" name="直線矢印コネクタ 20">
            <a:extLst>
              <a:ext uri="{FF2B5EF4-FFF2-40B4-BE49-F238E27FC236}">
                <a16:creationId xmlns:a16="http://schemas.microsoft.com/office/drawing/2014/main" id="{3E7C0D2D-D56F-8BB9-5A3A-9BA4BDD95BD5}"/>
              </a:ext>
            </a:extLst>
          </p:cNvPr>
          <p:cNvCxnSpPr>
            <a:cxnSpLocks/>
            <a:stCxn id="7" idx="3"/>
            <a:endCxn id="11" idx="1"/>
          </p:cNvCxnSpPr>
          <p:nvPr/>
        </p:nvCxnSpPr>
        <p:spPr>
          <a:xfrm>
            <a:off x="9166899" y="3655389"/>
            <a:ext cx="1371179" cy="0"/>
          </a:xfrm>
          <a:prstGeom prst="straightConnector1">
            <a:avLst/>
          </a:prstGeom>
          <a:ln>
            <a:solidFill>
              <a:srgbClr val="EE7100"/>
            </a:solidFill>
            <a:tailEnd type="triangle"/>
          </a:ln>
        </p:spPr>
        <p:style>
          <a:lnRef idx="1">
            <a:schemeClr val="accent6"/>
          </a:lnRef>
          <a:fillRef idx="0">
            <a:schemeClr val="accent6"/>
          </a:fillRef>
          <a:effectRef idx="0">
            <a:schemeClr val="accent6"/>
          </a:effectRef>
          <a:fontRef idx="minor">
            <a:schemeClr val="tx1"/>
          </a:fontRef>
        </p:style>
      </p:cxnSp>
      <p:sp>
        <p:nvSpPr>
          <p:cNvPr id="12" name="Rectangle 9">
            <a:extLst>
              <a:ext uri="{FF2B5EF4-FFF2-40B4-BE49-F238E27FC236}">
                <a16:creationId xmlns:a16="http://schemas.microsoft.com/office/drawing/2014/main" id="{D96823BE-78CC-7A30-0026-AD3060EB43DB}"/>
              </a:ext>
            </a:extLst>
          </p:cNvPr>
          <p:cNvSpPr/>
          <p:nvPr/>
        </p:nvSpPr>
        <p:spPr>
          <a:xfrm>
            <a:off x="6624319" y="1977811"/>
            <a:ext cx="5213489" cy="3378956"/>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Arial" panose="020B0604020202020204" pitchFamily="34" charset="0"/>
                <a:ea typeface="+mn-ea"/>
                <a:cs typeface="Arial" panose="020B0604020202020204" pitchFamily="34" charset="0"/>
              </a:rPr>
              <a:t>AWS Cloud</a:t>
            </a:r>
          </a:p>
        </p:txBody>
      </p:sp>
      <p:pic>
        <p:nvPicPr>
          <p:cNvPr id="16" name="Graphic 35">
            <a:extLst>
              <a:ext uri="{FF2B5EF4-FFF2-40B4-BE49-F238E27FC236}">
                <a16:creationId xmlns:a16="http://schemas.microsoft.com/office/drawing/2014/main" id="{D8CFA641-9544-2C6B-E861-E2430FF425C2}"/>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624320" y="1977811"/>
            <a:ext cx="381000" cy="381000"/>
          </a:xfrm>
          <a:prstGeom prst="rect">
            <a:avLst/>
          </a:prstGeom>
        </p:spPr>
      </p:pic>
      <p:pic>
        <p:nvPicPr>
          <p:cNvPr id="19" name="Graphic 16">
            <a:extLst>
              <a:ext uri="{FF2B5EF4-FFF2-40B4-BE49-F238E27FC236}">
                <a16:creationId xmlns:a16="http://schemas.microsoft.com/office/drawing/2014/main" id="{68DF179E-EFEB-4C04-CF9B-65621948FD95}"/>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7769168" y="43185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33">
            <a:extLst>
              <a:ext uri="{FF2B5EF4-FFF2-40B4-BE49-F238E27FC236}">
                <a16:creationId xmlns:a16="http://schemas.microsoft.com/office/drawing/2014/main" id="{7EB4F0DF-245B-22D2-F14F-918386C9A04F}"/>
              </a:ext>
            </a:extLst>
          </p:cNvPr>
          <p:cNvSpPr txBox="1">
            <a:spLocks noChangeArrowheads="1"/>
          </p:cNvSpPr>
          <p:nvPr/>
        </p:nvSpPr>
        <p:spPr bwMode="auto">
          <a:xfrm>
            <a:off x="7236278" y="4796667"/>
            <a:ext cx="15229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署名プロファイル</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2" name="Graphic 16">
            <a:extLst>
              <a:ext uri="{FF2B5EF4-FFF2-40B4-BE49-F238E27FC236}">
                <a16:creationId xmlns:a16="http://schemas.microsoft.com/office/drawing/2014/main" id="{6E2A2157-60D4-E3B6-C0FC-9BBE8BC81B3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0525478" y="4318589"/>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33">
            <a:extLst>
              <a:ext uri="{FF2B5EF4-FFF2-40B4-BE49-F238E27FC236}">
                <a16:creationId xmlns:a16="http://schemas.microsoft.com/office/drawing/2014/main" id="{5CE4A3B7-D985-33E9-BDDA-859ABA6F7C46}"/>
              </a:ext>
            </a:extLst>
          </p:cNvPr>
          <p:cNvSpPr txBox="1">
            <a:spLocks noChangeArrowheads="1"/>
          </p:cNvSpPr>
          <p:nvPr/>
        </p:nvSpPr>
        <p:spPr bwMode="auto">
          <a:xfrm>
            <a:off x="9992588" y="4796667"/>
            <a:ext cx="152298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コード署名設定</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27" name="TextBox 20">
            <a:extLst>
              <a:ext uri="{FF2B5EF4-FFF2-40B4-BE49-F238E27FC236}">
                <a16:creationId xmlns:a16="http://schemas.microsoft.com/office/drawing/2014/main" id="{E69F3AD6-3315-268F-DD08-3160462BDF19}"/>
              </a:ext>
            </a:extLst>
          </p:cNvPr>
          <p:cNvSpPr txBox="1">
            <a:spLocks noChangeArrowheads="1"/>
          </p:cNvSpPr>
          <p:nvPr/>
        </p:nvSpPr>
        <p:spPr bwMode="auto">
          <a:xfrm>
            <a:off x="10136758" y="2430687"/>
            <a:ext cx="123464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Lambda</a:t>
            </a:r>
          </a:p>
        </p:txBody>
      </p:sp>
      <p:sp>
        <p:nvSpPr>
          <p:cNvPr id="28" name="正方形/長方形 27">
            <a:extLst>
              <a:ext uri="{FF2B5EF4-FFF2-40B4-BE49-F238E27FC236}">
                <a16:creationId xmlns:a16="http://schemas.microsoft.com/office/drawing/2014/main" id="{2454763A-20BE-1E45-08A7-F0C446CC8F4F}"/>
              </a:ext>
            </a:extLst>
          </p:cNvPr>
          <p:cNvSpPr/>
          <p:nvPr/>
        </p:nvSpPr>
        <p:spPr>
          <a:xfrm>
            <a:off x="9846228" y="2955848"/>
            <a:ext cx="1815701" cy="2217894"/>
          </a:xfrm>
          <a:prstGeom prst="rect">
            <a:avLst/>
          </a:prstGeom>
          <a:noFill/>
          <a:ln>
            <a:solidFill>
              <a:srgbClr val="EE71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30" name="直線矢印コネクタ 29">
            <a:extLst>
              <a:ext uri="{FF2B5EF4-FFF2-40B4-BE49-F238E27FC236}">
                <a16:creationId xmlns:a16="http://schemas.microsoft.com/office/drawing/2014/main" id="{75296B37-A60B-BE35-A53B-C359EDA5F68C}"/>
              </a:ext>
            </a:extLst>
          </p:cNvPr>
          <p:cNvCxnSpPr/>
          <p:nvPr/>
        </p:nvCxnSpPr>
        <p:spPr>
          <a:xfrm>
            <a:off x="8226368" y="4547189"/>
            <a:ext cx="2299110" cy="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 name="円/楕円 3">
            <a:extLst>
              <a:ext uri="{FF2B5EF4-FFF2-40B4-BE49-F238E27FC236}">
                <a16:creationId xmlns:a16="http://schemas.microsoft.com/office/drawing/2014/main" id="{5EDB500F-D7C0-9F23-612D-4605BAFFF26E}"/>
              </a:ext>
            </a:extLst>
          </p:cNvPr>
          <p:cNvSpPr/>
          <p:nvPr/>
        </p:nvSpPr>
        <p:spPr>
          <a:xfrm>
            <a:off x="7516417" y="4422106"/>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 name="テキスト ボックス 4">
            <a:extLst>
              <a:ext uri="{FF2B5EF4-FFF2-40B4-BE49-F238E27FC236}">
                <a16:creationId xmlns:a16="http://schemas.microsoft.com/office/drawing/2014/main" id="{80543D2B-7938-D272-CA45-E95DEF4F1909}"/>
              </a:ext>
            </a:extLst>
          </p:cNvPr>
          <p:cNvSpPr txBox="1"/>
          <p:nvPr/>
        </p:nvSpPr>
        <p:spPr>
          <a:xfrm>
            <a:off x="6675414" y="5448392"/>
            <a:ext cx="5325497" cy="830997"/>
          </a:xfrm>
          <a:prstGeom prst="rect">
            <a:avLst/>
          </a:prstGeom>
          <a:noFill/>
        </p:spPr>
        <p:txBody>
          <a:bodyPr wrap="none" rtlCol="0">
            <a:spAutoFit/>
          </a:bodyPr>
          <a:lstStyle/>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署名プロファイルを作成</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署名プロファイルを指定して、コード署名設定を作成</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署名プロファイルを指定して、</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上のコードパッケージ（</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ZIP</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）を署名</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ea"/>
              <a:buAutoNum type="circleNumDbPlain"/>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署名済みのコードをアップロード（同時にコード署名を検証）</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4" name="円/楕円 23">
            <a:extLst>
              <a:ext uri="{FF2B5EF4-FFF2-40B4-BE49-F238E27FC236}">
                <a16:creationId xmlns:a16="http://schemas.microsoft.com/office/drawing/2014/main" id="{82675DA8-1AAC-B77B-3659-0AF43D710A95}"/>
              </a:ext>
            </a:extLst>
          </p:cNvPr>
          <p:cNvSpPr/>
          <p:nvPr/>
        </p:nvSpPr>
        <p:spPr>
          <a:xfrm>
            <a:off x="10982678" y="4422106"/>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5" name="Graphic 173105">
            <a:extLst>
              <a:ext uri="{FF2B5EF4-FFF2-40B4-BE49-F238E27FC236}">
                <a16:creationId xmlns:a16="http://schemas.microsoft.com/office/drawing/2014/main" id="{10BC33AA-EA25-07A3-0442-CE4C01D344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49237" y="3061289"/>
            <a:ext cx="216000" cy="216000"/>
          </a:xfrm>
          <a:prstGeom prst="rect">
            <a:avLst/>
          </a:prstGeom>
        </p:spPr>
      </p:pic>
      <p:pic>
        <p:nvPicPr>
          <p:cNvPr id="29" name="Graphic 173105">
            <a:extLst>
              <a:ext uri="{FF2B5EF4-FFF2-40B4-BE49-F238E27FC236}">
                <a16:creationId xmlns:a16="http://schemas.microsoft.com/office/drawing/2014/main" id="{02896201-7442-CA28-111B-1C167EFE09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09689" y="3061289"/>
            <a:ext cx="216000" cy="216000"/>
          </a:xfrm>
          <a:prstGeom prst="rect">
            <a:avLst/>
          </a:prstGeom>
        </p:spPr>
      </p:pic>
      <p:sp>
        <p:nvSpPr>
          <p:cNvPr id="31" name="TextBox 12">
            <a:extLst>
              <a:ext uri="{FF2B5EF4-FFF2-40B4-BE49-F238E27FC236}">
                <a16:creationId xmlns:a16="http://schemas.microsoft.com/office/drawing/2014/main" id="{6B66E11A-2D73-2C3E-5847-75FE4A8F66C3}"/>
              </a:ext>
            </a:extLst>
          </p:cNvPr>
          <p:cNvSpPr txBox="1">
            <a:spLocks noChangeArrowheads="1"/>
          </p:cNvSpPr>
          <p:nvPr/>
        </p:nvSpPr>
        <p:spPr bwMode="auto">
          <a:xfrm>
            <a:off x="6828636" y="2833917"/>
            <a:ext cx="4572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S3</a:t>
            </a:r>
          </a:p>
        </p:txBody>
      </p:sp>
      <p:sp>
        <p:nvSpPr>
          <p:cNvPr id="32" name="TextBox 12">
            <a:extLst>
              <a:ext uri="{FF2B5EF4-FFF2-40B4-BE49-F238E27FC236}">
                <a16:creationId xmlns:a16="http://schemas.microsoft.com/office/drawing/2014/main" id="{8BCADA57-277E-0223-7853-786EE15EDD8D}"/>
              </a:ext>
            </a:extLst>
          </p:cNvPr>
          <p:cNvSpPr txBox="1">
            <a:spLocks noChangeArrowheads="1"/>
          </p:cNvSpPr>
          <p:nvPr/>
        </p:nvSpPr>
        <p:spPr bwMode="auto">
          <a:xfrm>
            <a:off x="8695392" y="2833917"/>
            <a:ext cx="45720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S3</a:t>
            </a:r>
          </a:p>
        </p:txBody>
      </p:sp>
      <p:sp>
        <p:nvSpPr>
          <p:cNvPr id="33" name="TextBox 12">
            <a:extLst>
              <a:ext uri="{FF2B5EF4-FFF2-40B4-BE49-F238E27FC236}">
                <a16:creationId xmlns:a16="http://schemas.microsoft.com/office/drawing/2014/main" id="{3D746342-65F0-8DBD-C092-F9864CE28BDC}"/>
              </a:ext>
            </a:extLst>
          </p:cNvPr>
          <p:cNvSpPr txBox="1">
            <a:spLocks noChangeArrowheads="1"/>
          </p:cNvSpPr>
          <p:nvPr/>
        </p:nvSpPr>
        <p:spPr bwMode="auto">
          <a:xfrm>
            <a:off x="8545168" y="3855254"/>
            <a:ext cx="7917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Code Package</a:t>
            </a:r>
            <a:b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br>
            <a:r>
              <a:rPr kumimoji="0" lang="en-US" altLang="en-US" sz="1200" b="0" i="0" u="none" strike="noStrike" kern="1200" cap="none" spc="0" normalizeH="0" baseline="0" noProof="0" dirty="0">
                <a:ln>
                  <a:noFill/>
                </a:ln>
                <a:solidFill>
                  <a:srgbClr val="232F3E"/>
                </a:solidFill>
                <a:effectLst/>
                <a:uLnTx/>
                <a:uFillTx/>
                <a:latin typeface="Calibri" panose="020F0502020204030204" pitchFamily="34" charset="0"/>
                <a:ea typeface="+mn-ea"/>
                <a:cs typeface="Arial" panose="020B0604020202020204" pitchFamily="34" charset="0"/>
              </a:rPr>
              <a:t>ZIP</a:t>
            </a:r>
          </a:p>
        </p:txBody>
      </p:sp>
      <p:sp>
        <p:nvSpPr>
          <p:cNvPr id="34" name="円/楕円 33">
            <a:extLst>
              <a:ext uri="{FF2B5EF4-FFF2-40B4-BE49-F238E27FC236}">
                <a16:creationId xmlns:a16="http://schemas.microsoft.com/office/drawing/2014/main" id="{13C6DABE-44E9-C814-EB5D-71B7E14B610C}"/>
              </a:ext>
            </a:extLst>
          </p:cNvPr>
          <p:cNvSpPr/>
          <p:nvPr/>
        </p:nvSpPr>
        <p:spPr>
          <a:xfrm>
            <a:off x="7874676" y="3092806"/>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5" name="円/楕円 34">
            <a:extLst>
              <a:ext uri="{FF2B5EF4-FFF2-40B4-BE49-F238E27FC236}">
                <a16:creationId xmlns:a16="http://schemas.microsoft.com/office/drawing/2014/main" id="{CA996BE0-A10B-C0DD-F86F-A8C3D7B7A36D}"/>
              </a:ext>
            </a:extLst>
          </p:cNvPr>
          <p:cNvSpPr/>
          <p:nvPr/>
        </p:nvSpPr>
        <p:spPr>
          <a:xfrm>
            <a:off x="9985815" y="3364742"/>
            <a:ext cx="250166" cy="25016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6" name="Graphic 10">
            <a:extLst>
              <a:ext uri="{FF2B5EF4-FFF2-40B4-BE49-F238E27FC236}">
                <a16:creationId xmlns:a16="http://schemas.microsoft.com/office/drawing/2014/main" id="{8A03EDA3-45C5-6E59-EC0F-E05DB1B0184E}"/>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10466078" y="2673298"/>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Placeholder 2">
            <a:extLst>
              <a:ext uri="{FF2B5EF4-FFF2-40B4-BE49-F238E27FC236}">
                <a16:creationId xmlns:a16="http://schemas.microsoft.com/office/drawing/2014/main" id="{8EC812C9-8FFF-95A4-A804-310EA2136885}"/>
              </a:ext>
            </a:extLst>
          </p:cNvPr>
          <p:cNvSpPr txBox="1">
            <a:spLocks/>
          </p:cNvSpPr>
          <p:nvPr/>
        </p:nvSpPr>
        <p:spPr>
          <a:xfrm>
            <a:off x="6431280" y="1371600"/>
            <a:ext cx="5406528"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Signer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を使用した</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Lambda function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の整合性のチェック</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31701188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31">
            <a:extLst>
              <a:ext uri="{FF2B5EF4-FFF2-40B4-BE49-F238E27FC236}">
                <a16:creationId xmlns:a16="http://schemas.microsoft.com/office/drawing/2014/main" id="{71C6E621-A626-26FB-EFD4-6FE704D09BC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515600" y="1351313"/>
            <a:ext cx="2844000" cy="2844000"/>
          </a:xfrm>
          <a:prstGeom prst="rect">
            <a:avLst/>
          </a:prstGeom>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294387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コード署名証明書のパブリックキーとプライベートキーを管理し、コード署名ライフサイクルを一元管理</a:t>
            </a:r>
            <a:endPar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CloudTrail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との統合により、誰がコード署名を生成しているかをトラックし、コンプライアンス要件を満たすことが可能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連携している</a:t>
            </a:r>
            <a:r>
              <a:rPr kumimoji="0" lang="en-US" altLang="ja-JP" sz="16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AWS </a:t>
            </a:r>
            <a:r>
              <a:rPr kumimoji="0" lang="ja-JP" altLang="en-US" sz="16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Lambda</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a:t>
            </a:r>
            <a:r>
              <a:rPr kumimoji="0" lang="en-US" altLang="ja-JP" sz="14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FreeRTOS</a:t>
            </a: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and AWS IoT Device Management</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Elastic Container Registry (Amazon ECR)</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Elastic Kubernetes Service (Amazon EKS)</a:t>
            </a:r>
          </a:p>
          <a:p>
            <a:pPr marL="742950" marR="0" lvl="1" indent="-285750"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Certificate Manager (ACM)</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70644" y="4961694"/>
            <a:ext cx="4933911" cy="712491"/>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コードの信頼性と整合性を確保するためのフルマネージド型のコード署名サービス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Signer</a:t>
            </a: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AWS Signer </a:t>
            </a:r>
            <a:r>
              <a:rPr lang="ja-JP" altLang="en-US" sz="2800" b="0"/>
              <a:t>概要</a:t>
            </a:r>
          </a:p>
        </p:txBody>
      </p:sp>
      <p:sp>
        <p:nvSpPr>
          <p:cNvPr id="4" name="テキスト ボックス 3">
            <a:extLst>
              <a:ext uri="{FF2B5EF4-FFF2-40B4-BE49-F238E27FC236}">
                <a16:creationId xmlns:a16="http://schemas.microsoft.com/office/drawing/2014/main" id="{4C887FA4-061D-FCC7-2F8B-AAB6204E212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SEC06-BP06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902990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データ保護</a:t>
            </a:r>
            <a:br>
              <a:rPr lang="en-JP" sz="40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7. データ分類</a:t>
            </a:r>
            <a:br>
              <a:rPr lang="en-JP" sz="28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8. 保管中のデータの保護</a:t>
            </a:r>
            <a:br>
              <a:rPr lang="en-JP" sz="28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9. 伝送中のデータの保護</a:t>
            </a:r>
            <a:endParaRPr lang="en-JP" sz="3600" dirty="0"/>
          </a:p>
        </p:txBody>
      </p:sp>
    </p:spTree>
    <p:extLst>
      <p:ext uri="{BB962C8B-B14F-4D97-AF65-F5344CB8AC3E}">
        <p14:creationId xmlns:p14="http://schemas.microsoft.com/office/powerpoint/2010/main" val="35325352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b="0" i="0" dirty="0" err="1">
                <a:solidFill>
                  <a:srgbClr val="16191F"/>
                </a:solidFill>
                <a:effectLst/>
                <a:latin typeface="Amazon Ember" panose="020B0603020204020204" pitchFamily="34" charset="0"/>
              </a:rPr>
              <a:t>データ保護</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951562"/>
          </a:xfrm>
        </p:spPr>
        <p:txBody>
          <a:bodyPr/>
          <a:lstStyle/>
          <a:p>
            <a:r>
              <a:rPr lang="ja-JP" altLang="en-US" sz="1400" b="1">
                <a:solidFill>
                  <a:srgbClr val="16191F"/>
                </a:solidFill>
                <a:latin typeface="Amazon Ember" panose="020B0603020204020204" pitchFamily="34" charset="0"/>
              </a:rPr>
              <a:t>データ分類</a:t>
            </a:r>
            <a:endParaRPr lang="en-US" altLang="ja-JP" sz="1400" b="1" i="0" dirty="0">
              <a:solidFill>
                <a:srgbClr val="16191F"/>
              </a:solidFill>
              <a:effectLst/>
              <a:latin typeface="Amazon Ember" panose="020B0603020204020204" pitchFamily="34" charset="0"/>
            </a:endParaRPr>
          </a:p>
          <a:p>
            <a:r>
              <a:rPr lang="ja-JP" altLang="en-US" sz="1400"/>
              <a:t>重要度と機密性に基づいてデータを分類し、適切な保護と保持方法でデータを管理できているか確認します。</a:t>
            </a:r>
            <a:endParaRPr lang="en-JP" sz="1400" dirty="0"/>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2" action="ppaction://hlinksldjump"/>
              </a:rPr>
              <a:t>SEC07-BP01 </a:t>
            </a:r>
            <a:r>
              <a:rPr lang="ja-JP" altLang="en-US" sz="1200" b="0" i="0">
                <a:solidFill>
                  <a:srgbClr val="16191F"/>
                </a:solidFill>
                <a:effectLst/>
                <a:latin typeface="Amazon Ember" panose="020B0603020204020204" pitchFamily="34" charset="0"/>
                <a:hlinkClick r:id="rId2" action="ppaction://hlinksldjump"/>
              </a:rPr>
              <a:t>ワークロード内のデータを特定する</a:t>
            </a:r>
            <a:endParaRPr lang="en-JP"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3" action="ppaction://hlinksldjump"/>
              </a:rPr>
              <a:t>SEC07-BP02 </a:t>
            </a:r>
            <a:r>
              <a:rPr lang="ja-JP" altLang="en-US" sz="1200" b="0" i="0">
                <a:solidFill>
                  <a:srgbClr val="16191F"/>
                </a:solidFill>
                <a:effectLst/>
                <a:latin typeface="Amazon Ember" panose="020B0603020204020204" pitchFamily="34" charset="0"/>
                <a:hlinkClick r:id="rId3" action="ppaction://hlinksldjump"/>
              </a:rPr>
              <a:t>データ保護コントロールを定義する</a:t>
            </a:r>
            <a:endParaRPr lang="en-US"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4" action="ppaction://hlinksldjump"/>
              </a:rPr>
              <a:t>SEC07-BP03 </a:t>
            </a:r>
            <a:r>
              <a:rPr lang="ja-JP" altLang="en-US" sz="1200" i="0">
                <a:solidFill>
                  <a:srgbClr val="16191F"/>
                </a:solidFill>
                <a:effectLst/>
                <a:latin typeface="Amazon Ember" panose="020B0603020204020204" pitchFamily="34" charset="0"/>
                <a:hlinkClick r:id="rId4" action="ppaction://hlinksldjump"/>
              </a:rPr>
              <a:t>識別および分類を自動化する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5" action="ppaction://hlinksldjump"/>
              </a:rPr>
              <a:t>SEC07-BP04 </a:t>
            </a:r>
            <a:r>
              <a:rPr lang="ja-JP" altLang="en-US" sz="1200" i="0">
                <a:solidFill>
                  <a:srgbClr val="16191F"/>
                </a:solidFill>
                <a:effectLst/>
                <a:latin typeface="Amazon Ember" panose="020B0603020204020204" pitchFamily="34" charset="0"/>
                <a:hlinkClick r:id="rId5" action="ppaction://hlinksldjump"/>
              </a:rPr>
              <a:t>データのライフサイクル管理を定義する</a:t>
            </a:r>
            <a:endParaRPr lang="en-US" altLang="ja-JP" sz="1200" i="0" dirty="0">
              <a:solidFill>
                <a:srgbClr val="16191F"/>
              </a:solidFill>
              <a:effectLst/>
              <a:latin typeface="Amazon Ember" panose="020B0603020204020204" pitchFamily="34" charset="0"/>
            </a:endParaRPr>
          </a:p>
          <a:p>
            <a:endParaRPr lang="en-US" sz="1400" dirty="0">
              <a:solidFill>
                <a:srgbClr val="16191F"/>
              </a:solidFill>
              <a:latin typeface="Amazon Ember" panose="020B0603020204020204" pitchFamily="34" charset="0"/>
            </a:endParaRPr>
          </a:p>
          <a:p>
            <a:r>
              <a:rPr lang="ja-JP" altLang="en-US" sz="1400" b="1"/>
              <a:t>保管中のデータの保護</a:t>
            </a:r>
            <a:endParaRPr lang="en-US" altLang="ja-JP" sz="1400" b="1" dirty="0"/>
          </a:p>
          <a:p>
            <a:r>
              <a:rPr lang="ja-JP" altLang="en-US" sz="1400"/>
              <a:t>保管中のデータに対して、暗号化と適切なアクセスコントロールが実装されているか確認します。</a:t>
            </a:r>
            <a:endParaRPr lang="en-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6" action="ppaction://hlinksldjump"/>
              </a:rPr>
              <a:t>SEC08-BP01 </a:t>
            </a:r>
            <a:r>
              <a:rPr lang="ja-JP" altLang="en-US" sz="1200">
                <a:solidFill>
                  <a:srgbClr val="16191F"/>
                </a:solidFill>
                <a:latin typeface="Amazon Ember" panose="020B0603020204020204" pitchFamily="34" charset="0"/>
                <a:hlinkClick r:id="rId6" action="ppaction://hlinksldjump"/>
              </a:rPr>
              <a:t>安全なキー管理を実装する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7" action="ppaction://hlinksldjump"/>
              </a:rPr>
              <a:t>SEC08-BP02 </a:t>
            </a:r>
            <a:r>
              <a:rPr lang="ja-JP" altLang="en-US" sz="1200">
                <a:solidFill>
                  <a:srgbClr val="16191F"/>
                </a:solidFill>
                <a:latin typeface="Amazon Ember" panose="020B0603020204020204" pitchFamily="34" charset="0"/>
                <a:hlinkClick r:id="rId7" action="ppaction://hlinksldjump"/>
              </a:rPr>
              <a:t>保管中に暗号化を適用する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8" action="ppaction://hlinksldjump"/>
              </a:rPr>
              <a:t>SEC08-BP03 </a:t>
            </a:r>
            <a:r>
              <a:rPr lang="ja-JP" altLang="en-US" sz="1200">
                <a:solidFill>
                  <a:srgbClr val="16191F"/>
                </a:solidFill>
                <a:latin typeface="Amazon Ember" panose="020B0603020204020204" pitchFamily="34" charset="0"/>
                <a:hlinkClick r:id="rId8" action="ppaction://hlinksldjump"/>
              </a:rPr>
              <a:t>保管時のデータの保護を自動化する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9" action="ppaction://hlinksldjump"/>
              </a:rPr>
              <a:t>SEC08-BP04 </a:t>
            </a:r>
            <a:r>
              <a:rPr lang="ja-JP" altLang="en-US" sz="1200">
                <a:solidFill>
                  <a:srgbClr val="16191F"/>
                </a:solidFill>
                <a:latin typeface="Amazon Ember" panose="020B0603020204020204" pitchFamily="34" charset="0"/>
                <a:hlinkClick r:id="rId9" action="ppaction://hlinksldjump"/>
              </a:rPr>
              <a:t>アクセスコントロールを適用する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0" action="ppaction://hlinksldjump"/>
              </a:rPr>
              <a:t>SEC08-BP05 </a:t>
            </a:r>
            <a:r>
              <a:rPr lang="ja-JP" altLang="en-US" sz="1200">
                <a:solidFill>
                  <a:srgbClr val="16191F"/>
                </a:solidFill>
                <a:latin typeface="Amazon Ember" panose="020B0603020204020204" pitchFamily="34" charset="0"/>
                <a:hlinkClick r:id="rId10" action="ppaction://hlinksldjump"/>
              </a:rPr>
              <a:t>人をデータから遠ざけるメカニズムを使用する</a:t>
            </a:r>
            <a:endParaRPr lang="en-US" altLang="ja-JP" sz="1200" dirty="0">
              <a:solidFill>
                <a:srgbClr val="16191F"/>
              </a:solidFill>
              <a:latin typeface="Amazon Ember" panose="020B0603020204020204" pitchFamily="34" charset="0"/>
            </a:endParaRPr>
          </a:p>
          <a:p>
            <a:endParaRPr lang="en-JP" sz="1200" dirty="0">
              <a:solidFill>
                <a:srgbClr val="16191F"/>
              </a:solidFill>
              <a:latin typeface="Amazon Ember" panose="020B0603020204020204" pitchFamily="34" charset="0"/>
            </a:endParaRPr>
          </a:p>
          <a:p>
            <a:r>
              <a:rPr lang="ja-JP" altLang="en-US" sz="1400" b="1"/>
              <a:t>伝送中のデータの保護</a:t>
            </a:r>
            <a:endParaRPr lang="en-US" altLang="ja-JP" sz="1400" b="1" dirty="0"/>
          </a:p>
          <a:p>
            <a:r>
              <a:rPr lang="ja-JP" altLang="en-US" sz="1400"/>
              <a:t>伝送中のデータに適切なレベルの保護を提供し、データの機密性と整合性を守れているか確認します。</a:t>
            </a:r>
            <a:endParaRPr lang="en-JP" altLang="ja-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1" action="ppaction://hlinksldjump"/>
              </a:rPr>
              <a:t>SEC09-BP01 </a:t>
            </a:r>
            <a:r>
              <a:rPr lang="ja-JP" altLang="en-US" sz="1200">
                <a:solidFill>
                  <a:srgbClr val="16191F"/>
                </a:solidFill>
                <a:latin typeface="Amazon Ember" panose="020B0603020204020204" pitchFamily="34" charset="0"/>
                <a:hlinkClick r:id="rId11" action="ppaction://hlinksldjump"/>
              </a:rPr>
              <a:t>安全な鍵および証明書管理を実装する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2" action="ppaction://hlinksldjump"/>
              </a:rPr>
              <a:t>SEC09-BP02 </a:t>
            </a:r>
            <a:r>
              <a:rPr lang="ja-JP" altLang="en-US" sz="1200">
                <a:solidFill>
                  <a:srgbClr val="16191F"/>
                </a:solidFill>
                <a:latin typeface="Amazon Ember" panose="020B0603020204020204" pitchFamily="34" charset="0"/>
                <a:hlinkClick r:id="rId12" action="ppaction://hlinksldjump"/>
              </a:rPr>
              <a:t>伝送中に暗号化を適用する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3" action="ppaction://hlinksldjump"/>
              </a:rPr>
              <a:t>SEC09-BP03 </a:t>
            </a:r>
            <a:r>
              <a:rPr lang="ja-JP" altLang="en-US" sz="1200">
                <a:solidFill>
                  <a:srgbClr val="16191F"/>
                </a:solidFill>
                <a:latin typeface="Amazon Ember" panose="020B0603020204020204" pitchFamily="34" charset="0"/>
                <a:hlinkClick r:id="rId13" action="ppaction://hlinksldjump"/>
              </a:rPr>
              <a:t>意図しないデータアクセスの検出を自動化する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14" action="ppaction://hlinksldjump"/>
              </a:rPr>
              <a:t>SEC09-BP04 </a:t>
            </a:r>
            <a:r>
              <a:rPr lang="ja-JP" altLang="en-US" sz="1200">
                <a:solidFill>
                  <a:srgbClr val="16191F"/>
                </a:solidFill>
                <a:latin typeface="Amazon Ember" panose="020B0603020204020204" pitchFamily="34" charset="0"/>
                <a:hlinkClick r:id="rId14" action="ppaction://hlinksldjump"/>
              </a:rPr>
              <a:t>ネットワーク通信を認証する</a:t>
            </a:r>
            <a:endParaRPr lang="en-JP" altLang="ja-JP" sz="1200" dirty="0">
              <a:solidFill>
                <a:srgbClr val="16191F"/>
              </a:solidFill>
              <a:latin typeface="Amazon Ember" panose="020B0603020204020204" pitchFamily="34" charset="0"/>
            </a:endParaRPr>
          </a:p>
        </p:txBody>
      </p:sp>
    </p:spTree>
    <p:extLst>
      <p:ext uri="{BB962C8B-B14F-4D97-AF65-F5344CB8AC3E}">
        <p14:creationId xmlns:p14="http://schemas.microsoft.com/office/powerpoint/2010/main" val="8789307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正方形/長方形 32">
            <a:extLst>
              <a:ext uri="{FF2B5EF4-FFF2-40B4-BE49-F238E27FC236}">
                <a16:creationId xmlns:a16="http://schemas.microsoft.com/office/drawing/2014/main" id="{7BE29A99-764C-4F00-8FE2-25EC0434AB0E}"/>
              </a:ext>
            </a:extLst>
          </p:cNvPr>
          <p:cNvSpPr/>
          <p:nvPr/>
        </p:nvSpPr>
        <p:spPr>
          <a:xfrm>
            <a:off x="336000" y="1893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指示的統制</a:t>
            </a:r>
          </a:p>
        </p:txBody>
      </p:sp>
      <p:sp>
        <p:nvSpPr>
          <p:cNvPr id="13" name="正方形/長方形 12">
            <a:extLst>
              <a:ext uri="{FF2B5EF4-FFF2-40B4-BE49-F238E27FC236}">
                <a16:creationId xmlns:a16="http://schemas.microsoft.com/office/drawing/2014/main" id="{7BE29A99-764C-4F00-8FE2-25EC0434AB0E}"/>
              </a:ext>
            </a:extLst>
          </p:cNvPr>
          <p:cNvSpPr/>
          <p:nvPr/>
        </p:nvSpPr>
        <p:spPr>
          <a:xfrm>
            <a:off x="2245302" y="1893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ガイド作成、プロセス整備、社内教育　等</a:t>
            </a:r>
          </a:p>
        </p:txBody>
      </p:sp>
      <p:sp>
        <p:nvSpPr>
          <p:cNvPr id="14" name="正方形/長方形 13">
            <a:extLst>
              <a:ext uri="{FF2B5EF4-FFF2-40B4-BE49-F238E27FC236}">
                <a16:creationId xmlns:a16="http://schemas.microsoft.com/office/drawing/2014/main" id="{7BE29A99-764C-4F00-8FE2-25EC0434AB0E}"/>
              </a:ext>
            </a:extLst>
          </p:cNvPr>
          <p:cNvSpPr/>
          <p:nvPr/>
        </p:nvSpPr>
        <p:spPr>
          <a:xfrm>
            <a:off x="336000" y="3045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予防的統制</a:t>
            </a:r>
          </a:p>
        </p:txBody>
      </p:sp>
      <p:sp>
        <p:nvSpPr>
          <p:cNvPr id="15" name="正方形/長方形 14">
            <a:extLst>
              <a:ext uri="{FF2B5EF4-FFF2-40B4-BE49-F238E27FC236}">
                <a16:creationId xmlns:a16="http://schemas.microsoft.com/office/drawing/2014/main" id="{7BE29A99-764C-4F00-8FE2-25EC0434AB0E}"/>
              </a:ext>
            </a:extLst>
          </p:cNvPr>
          <p:cNvSpPr/>
          <p:nvPr/>
        </p:nvSpPr>
        <p:spPr>
          <a:xfrm>
            <a:off x="2245302" y="3045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権限制御、機能閉塞、経路制限　等</a:t>
            </a:r>
          </a:p>
        </p:txBody>
      </p:sp>
      <p:sp>
        <p:nvSpPr>
          <p:cNvPr id="16" name="正方形/長方形 15">
            <a:extLst>
              <a:ext uri="{FF2B5EF4-FFF2-40B4-BE49-F238E27FC236}">
                <a16:creationId xmlns:a16="http://schemas.microsoft.com/office/drawing/2014/main" id="{7BE29A99-764C-4F00-8FE2-25EC0434AB0E}"/>
              </a:ext>
            </a:extLst>
          </p:cNvPr>
          <p:cNvSpPr/>
          <p:nvPr/>
        </p:nvSpPr>
        <p:spPr>
          <a:xfrm>
            <a:off x="336000" y="4197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発見的統制</a:t>
            </a:r>
          </a:p>
        </p:txBody>
      </p:sp>
      <p:sp>
        <p:nvSpPr>
          <p:cNvPr id="17" name="正方形/長方形 16">
            <a:extLst>
              <a:ext uri="{FF2B5EF4-FFF2-40B4-BE49-F238E27FC236}">
                <a16:creationId xmlns:a16="http://schemas.microsoft.com/office/drawing/2014/main" id="{7BE29A99-764C-4F00-8FE2-25EC0434AB0E}"/>
              </a:ext>
            </a:extLst>
          </p:cNvPr>
          <p:cNvSpPr/>
          <p:nvPr/>
        </p:nvSpPr>
        <p:spPr>
          <a:xfrm>
            <a:off x="2245302" y="4197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監視、オペレータ通知、ログ管理　等</a:t>
            </a:r>
          </a:p>
        </p:txBody>
      </p:sp>
      <p:sp>
        <p:nvSpPr>
          <p:cNvPr id="18" name="正方形/長方形 17">
            <a:extLst>
              <a:ext uri="{FF2B5EF4-FFF2-40B4-BE49-F238E27FC236}">
                <a16:creationId xmlns:a16="http://schemas.microsoft.com/office/drawing/2014/main" id="{7BE29A99-764C-4F00-8FE2-25EC0434AB0E}"/>
              </a:ext>
            </a:extLst>
          </p:cNvPr>
          <p:cNvSpPr/>
          <p:nvPr/>
        </p:nvSpPr>
        <p:spPr>
          <a:xfrm>
            <a:off x="336000" y="5349000"/>
            <a:ext cx="1824000" cy="96000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訂正的統制</a:t>
            </a:r>
          </a:p>
        </p:txBody>
      </p:sp>
      <p:sp>
        <p:nvSpPr>
          <p:cNvPr id="19" name="正方形/長方形 18">
            <a:extLst>
              <a:ext uri="{FF2B5EF4-FFF2-40B4-BE49-F238E27FC236}">
                <a16:creationId xmlns:a16="http://schemas.microsoft.com/office/drawing/2014/main" id="{7BE29A99-764C-4F00-8FE2-25EC0434AB0E}"/>
              </a:ext>
            </a:extLst>
          </p:cNvPr>
          <p:cNvSpPr/>
          <p:nvPr/>
        </p:nvSpPr>
        <p:spPr>
          <a:xfrm>
            <a:off x="2245302" y="5349000"/>
            <a:ext cx="2496000" cy="960000"/>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レスポンス自動化、対応手順整備　等</a:t>
            </a:r>
          </a:p>
        </p:txBody>
      </p:sp>
      <p:sp>
        <p:nvSpPr>
          <p:cNvPr id="20" name="正方形/長方形 19">
            <a:extLst>
              <a:ext uri="{FF2B5EF4-FFF2-40B4-BE49-F238E27FC236}">
                <a16:creationId xmlns:a16="http://schemas.microsoft.com/office/drawing/2014/main" id="{7BE29A99-764C-4F00-8FE2-25EC0434AB0E}"/>
              </a:ext>
            </a:extLst>
          </p:cNvPr>
          <p:cNvSpPr/>
          <p:nvPr/>
        </p:nvSpPr>
        <p:spPr>
          <a:xfrm>
            <a:off x="5328000" y="2752064"/>
            <a:ext cx="576000" cy="2703233"/>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vert="eaVert"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データ保護</a:t>
            </a:r>
          </a:p>
        </p:txBody>
      </p:sp>
      <p:sp>
        <p:nvSpPr>
          <p:cNvPr id="21" name="正方形/長方形 20">
            <a:extLst>
              <a:ext uri="{FF2B5EF4-FFF2-40B4-BE49-F238E27FC236}">
                <a16:creationId xmlns:a16="http://schemas.microsoft.com/office/drawing/2014/main" id="{7BE29A99-764C-4F00-8FE2-25EC0434AB0E}"/>
              </a:ext>
            </a:extLst>
          </p:cNvPr>
          <p:cNvSpPr/>
          <p:nvPr/>
        </p:nvSpPr>
        <p:spPr>
          <a:xfrm>
            <a:off x="6000000" y="2752066"/>
            <a:ext cx="1824000" cy="78911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暗号化</a:t>
            </a:r>
          </a:p>
        </p:txBody>
      </p:sp>
      <p:sp>
        <p:nvSpPr>
          <p:cNvPr id="22" name="正方形/長方形 21">
            <a:extLst>
              <a:ext uri="{FF2B5EF4-FFF2-40B4-BE49-F238E27FC236}">
                <a16:creationId xmlns:a16="http://schemas.microsoft.com/office/drawing/2014/main" id="{7BE29A99-764C-4F00-8FE2-25EC0434AB0E}"/>
              </a:ext>
            </a:extLst>
          </p:cNvPr>
          <p:cNvSpPr/>
          <p:nvPr/>
        </p:nvSpPr>
        <p:spPr>
          <a:xfrm>
            <a:off x="6000000" y="3704981"/>
            <a:ext cx="1824000" cy="78911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暗号鍵管理</a:t>
            </a:r>
          </a:p>
        </p:txBody>
      </p:sp>
      <p:sp>
        <p:nvSpPr>
          <p:cNvPr id="23" name="正方形/長方形 22">
            <a:extLst>
              <a:ext uri="{FF2B5EF4-FFF2-40B4-BE49-F238E27FC236}">
                <a16:creationId xmlns:a16="http://schemas.microsoft.com/office/drawing/2014/main" id="{7BE29A99-764C-4F00-8FE2-25EC0434AB0E}"/>
              </a:ext>
            </a:extLst>
          </p:cNvPr>
          <p:cNvSpPr/>
          <p:nvPr/>
        </p:nvSpPr>
        <p:spPr>
          <a:xfrm>
            <a:off x="6000000" y="4657896"/>
            <a:ext cx="1824000" cy="789116"/>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漏洩</a:t>
            </a:r>
            <a:r>
              <a:rPr kumimoji="1" lang="en-US" altLang="ja-JP"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 </a:t>
            </a: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改ざん</a:t>
            </a: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防止</a:t>
            </a:r>
          </a:p>
        </p:txBody>
      </p:sp>
      <p:cxnSp>
        <p:nvCxnSpPr>
          <p:cNvPr id="5" name="直線コネクタ 4"/>
          <p:cNvCxnSpPr/>
          <p:nvPr/>
        </p:nvCxnSpPr>
        <p:spPr>
          <a:xfrm flipH="1">
            <a:off x="4741302" y="2752064"/>
            <a:ext cx="586698" cy="29293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flipH="1" flipV="1">
            <a:off x="4741302" y="4005000"/>
            <a:ext cx="562298" cy="144201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7" name="テキスト ボックス 46"/>
          <p:cNvSpPr txBox="1"/>
          <p:nvPr/>
        </p:nvSpPr>
        <p:spPr>
          <a:xfrm>
            <a:off x="336000" y="1168543"/>
            <a:ext cx="4544834" cy="400110"/>
          </a:xfrm>
          <a:prstGeom prst="rect">
            <a:avLst/>
          </a:prstGeom>
          <a:noFill/>
        </p:spPr>
        <p:txBody>
          <a:bodyPr wrap="non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データ保護は、予防的統制の１項目。</a:t>
            </a:r>
          </a:p>
        </p:txBody>
      </p:sp>
      <p:sp>
        <p:nvSpPr>
          <p:cNvPr id="26" name="正方形/長方形 25">
            <a:extLst>
              <a:ext uri="{FF2B5EF4-FFF2-40B4-BE49-F238E27FC236}">
                <a16:creationId xmlns:a16="http://schemas.microsoft.com/office/drawing/2014/main" id="{7BE29A99-764C-4F00-8FE2-25EC0434AB0E}"/>
              </a:ext>
            </a:extLst>
          </p:cNvPr>
          <p:cNvSpPr/>
          <p:nvPr/>
        </p:nvSpPr>
        <p:spPr>
          <a:xfrm>
            <a:off x="8592000" y="1879742"/>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保管データの暗号化</a:t>
            </a:r>
          </a:p>
        </p:txBody>
      </p:sp>
      <p:sp>
        <p:nvSpPr>
          <p:cNvPr id="27" name="正方形/長方形 26">
            <a:extLst>
              <a:ext uri="{FF2B5EF4-FFF2-40B4-BE49-F238E27FC236}">
                <a16:creationId xmlns:a16="http://schemas.microsoft.com/office/drawing/2014/main" id="{7BE29A99-764C-4F00-8FE2-25EC0434AB0E}"/>
              </a:ext>
            </a:extLst>
          </p:cNvPr>
          <p:cNvSpPr/>
          <p:nvPr/>
        </p:nvSpPr>
        <p:spPr>
          <a:xfrm>
            <a:off x="8592000" y="3027195"/>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通信の暗号化</a:t>
            </a:r>
          </a:p>
        </p:txBody>
      </p:sp>
      <p:cxnSp>
        <p:nvCxnSpPr>
          <p:cNvPr id="29" name="カギ線コネクタ 28"/>
          <p:cNvCxnSpPr>
            <a:cxnSpLocks/>
            <a:stCxn id="21" idx="3"/>
            <a:endCxn id="27" idx="1"/>
          </p:cNvCxnSpPr>
          <p:nvPr/>
        </p:nvCxnSpPr>
        <p:spPr>
          <a:xfrm>
            <a:off x="7824000" y="3146625"/>
            <a:ext cx="768000" cy="294332"/>
          </a:xfrm>
          <a:prstGeom prst="bentConnector3">
            <a:avLst>
              <a:gd name="adj1" fmla="val 50000"/>
            </a:avLst>
          </a:prstGeom>
          <a:effectLst/>
        </p:spPr>
        <p:style>
          <a:lnRef idx="2">
            <a:schemeClr val="accent1"/>
          </a:lnRef>
          <a:fillRef idx="0">
            <a:schemeClr val="accent1"/>
          </a:fillRef>
          <a:effectRef idx="1">
            <a:schemeClr val="accent1"/>
          </a:effectRef>
          <a:fontRef idx="minor">
            <a:schemeClr val="tx1"/>
          </a:fontRef>
        </p:style>
      </p:cxnSp>
      <p:cxnSp>
        <p:nvCxnSpPr>
          <p:cNvPr id="30" name="カギ線コネクタ 29"/>
          <p:cNvCxnSpPr>
            <a:cxnSpLocks/>
            <a:stCxn id="21" idx="3"/>
            <a:endCxn id="26" idx="1"/>
          </p:cNvCxnSpPr>
          <p:nvPr/>
        </p:nvCxnSpPr>
        <p:spPr>
          <a:xfrm flipV="1">
            <a:off x="7824000" y="2293503"/>
            <a:ext cx="768000" cy="853122"/>
          </a:xfrm>
          <a:prstGeom prst="bentConnector3">
            <a:avLst/>
          </a:prstGeom>
          <a:effectLst/>
        </p:spPr>
        <p:style>
          <a:lnRef idx="2">
            <a:schemeClr val="accent1"/>
          </a:lnRef>
          <a:fillRef idx="0">
            <a:schemeClr val="accent1"/>
          </a:fillRef>
          <a:effectRef idx="1">
            <a:schemeClr val="accent1"/>
          </a:effectRef>
          <a:fontRef idx="minor">
            <a:schemeClr val="tx1"/>
          </a:fontRef>
        </p:style>
      </p:cxnSp>
      <p:sp>
        <p:nvSpPr>
          <p:cNvPr id="32" name="正方形/長方形 31">
            <a:extLst>
              <a:ext uri="{FF2B5EF4-FFF2-40B4-BE49-F238E27FC236}">
                <a16:creationId xmlns:a16="http://schemas.microsoft.com/office/drawing/2014/main" id="{7BE29A99-764C-4F00-8FE2-25EC0434AB0E}"/>
              </a:ext>
            </a:extLst>
          </p:cNvPr>
          <p:cNvSpPr/>
          <p:nvPr/>
        </p:nvSpPr>
        <p:spPr>
          <a:xfrm>
            <a:off x="8592000" y="5322103"/>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データストアへの</a:t>
            </a:r>
            <a:br>
              <a:rPr kumimoji="1" lang="en-US" altLang="ja-JP"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p>
        </p:txBody>
      </p:sp>
      <p:sp>
        <p:nvSpPr>
          <p:cNvPr id="35" name="正方形/長方形 34">
            <a:extLst>
              <a:ext uri="{FF2B5EF4-FFF2-40B4-BE49-F238E27FC236}">
                <a16:creationId xmlns:a16="http://schemas.microsoft.com/office/drawing/2014/main" id="{7BE29A99-764C-4F00-8FE2-25EC0434AB0E}"/>
              </a:ext>
            </a:extLst>
          </p:cNvPr>
          <p:cNvSpPr/>
          <p:nvPr/>
        </p:nvSpPr>
        <p:spPr>
          <a:xfrm>
            <a:off x="8592000" y="4174648"/>
            <a:ext cx="3168000" cy="827522"/>
          </a:xfrm>
          <a:prstGeom prst="rect">
            <a:avLst/>
          </a:prstGeom>
          <a:solidFill>
            <a:schemeClr val="bg1"/>
          </a:solidFill>
          <a:ln w="381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96000" tIns="48000" rIns="96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鍵利用の</a:t>
            </a:r>
            <a:br>
              <a:rPr kumimoji="1" lang="en-US" altLang="ja-JP"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ja-JP" altLang="en-US" sz="2333"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p>
        </p:txBody>
      </p:sp>
      <p:cxnSp>
        <p:nvCxnSpPr>
          <p:cNvPr id="42" name="カギ線コネクタ 41"/>
          <p:cNvCxnSpPr>
            <a:cxnSpLocks/>
            <a:stCxn id="22" idx="3"/>
            <a:endCxn id="35" idx="1"/>
          </p:cNvCxnSpPr>
          <p:nvPr/>
        </p:nvCxnSpPr>
        <p:spPr>
          <a:xfrm>
            <a:off x="7824000" y="4099540"/>
            <a:ext cx="768000" cy="488871"/>
          </a:xfrm>
          <a:prstGeom prst="bentConnector3">
            <a:avLst>
              <a:gd name="adj1" fmla="val 50000"/>
            </a:avLst>
          </a:prstGeom>
          <a:effectLst/>
        </p:spPr>
        <p:style>
          <a:lnRef idx="2">
            <a:schemeClr val="accent1"/>
          </a:lnRef>
          <a:fillRef idx="0">
            <a:schemeClr val="accent1"/>
          </a:fillRef>
          <a:effectRef idx="1">
            <a:schemeClr val="accent1"/>
          </a:effectRef>
          <a:fontRef idx="minor">
            <a:schemeClr val="tx1"/>
          </a:fontRef>
        </p:style>
      </p:cxnSp>
      <p:cxnSp>
        <p:nvCxnSpPr>
          <p:cNvPr id="45" name="カギ線コネクタ 44"/>
          <p:cNvCxnSpPr>
            <a:cxnSpLocks/>
            <a:stCxn id="23" idx="3"/>
            <a:endCxn id="32" idx="1"/>
          </p:cNvCxnSpPr>
          <p:nvPr/>
        </p:nvCxnSpPr>
        <p:spPr>
          <a:xfrm>
            <a:off x="7824000" y="5052454"/>
            <a:ext cx="768000" cy="683411"/>
          </a:xfrm>
          <a:prstGeom prst="bentConnector3">
            <a:avLst>
              <a:gd name="adj1" fmla="val 50000"/>
            </a:avLst>
          </a:prstGeom>
          <a:effectLst/>
        </p:spPr>
        <p:style>
          <a:lnRef idx="2">
            <a:schemeClr val="accent1"/>
          </a:lnRef>
          <a:fillRef idx="0">
            <a:schemeClr val="accent1"/>
          </a:fillRef>
          <a:effectRef idx="1">
            <a:schemeClr val="accent1"/>
          </a:effectRef>
          <a:fontRef idx="minor">
            <a:schemeClr val="tx1"/>
          </a:fontRef>
        </p:style>
      </p:cxnSp>
      <p:sp>
        <p:nvSpPr>
          <p:cNvPr id="31" name="正方形/長方形 30">
            <a:extLst>
              <a:ext uri="{FF2B5EF4-FFF2-40B4-BE49-F238E27FC236}">
                <a16:creationId xmlns:a16="http://schemas.microsoft.com/office/drawing/2014/main" id="{7BE29A99-764C-4F00-8FE2-25EC0434AB0E}"/>
              </a:ext>
            </a:extLst>
          </p:cNvPr>
          <p:cNvSpPr/>
          <p:nvPr/>
        </p:nvSpPr>
        <p:spPr>
          <a:xfrm>
            <a:off x="5328000" y="1890075"/>
            <a:ext cx="2496000" cy="69819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ID</a:t>
            </a: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アクセス管理</a:t>
            </a:r>
          </a:p>
        </p:txBody>
      </p:sp>
      <p:sp>
        <p:nvSpPr>
          <p:cNvPr id="34" name="正方形/長方形 33">
            <a:extLst>
              <a:ext uri="{FF2B5EF4-FFF2-40B4-BE49-F238E27FC236}">
                <a16:creationId xmlns:a16="http://schemas.microsoft.com/office/drawing/2014/main" id="{7BE29A99-764C-4F00-8FE2-25EC0434AB0E}"/>
              </a:ext>
            </a:extLst>
          </p:cNvPr>
          <p:cNvSpPr/>
          <p:nvPr/>
        </p:nvSpPr>
        <p:spPr>
          <a:xfrm>
            <a:off x="5328000" y="5610808"/>
            <a:ext cx="2496000" cy="69819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インフラ保護</a:t>
            </a:r>
          </a:p>
        </p:txBody>
      </p:sp>
      <p:sp>
        <p:nvSpPr>
          <p:cNvPr id="2" name="タイトル 1">
            <a:extLst>
              <a:ext uri="{FF2B5EF4-FFF2-40B4-BE49-F238E27FC236}">
                <a16:creationId xmlns:a16="http://schemas.microsoft.com/office/drawing/2014/main" id="{685A7278-60E7-9143-A998-047404BAD075}"/>
              </a:ext>
            </a:extLst>
          </p:cNvPr>
          <p:cNvSpPr>
            <a:spLocks noGrp="1"/>
          </p:cNvSpPr>
          <p:nvPr>
            <p:ph type="title"/>
          </p:nvPr>
        </p:nvSpPr>
        <p:spPr/>
        <p:txBody>
          <a:bodyPr vert="horz" lIns="91440" tIns="45720" rIns="91440" bIns="45720" rtlCol="0" anchor="t">
            <a:noAutofit/>
          </a:bodyPr>
          <a:lstStyle/>
          <a:p>
            <a:r>
              <a:rPr lang="ja-JP" altLang="en-US" sz="2800" b="0"/>
              <a:t>データ保護の位置づけ</a:t>
            </a:r>
          </a:p>
        </p:txBody>
      </p:sp>
      <p:sp>
        <p:nvSpPr>
          <p:cNvPr id="36" name="テキスト ボックス 35">
            <a:extLst>
              <a:ext uri="{FF2B5EF4-FFF2-40B4-BE49-F238E27FC236}">
                <a16:creationId xmlns:a16="http://schemas.microsoft.com/office/drawing/2014/main" id="{29FC6955-B316-A640-BC78-9DA358278DB5}"/>
              </a:ext>
            </a:extLst>
          </p:cNvPr>
          <p:cNvSpPr txBox="1"/>
          <p:nvPr/>
        </p:nvSpPr>
        <p:spPr>
          <a:xfrm>
            <a:off x="1104000" y="3664834"/>
            <a:ext cx="2049832" cy="63113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rPr>
              <a:t>ID</a:t>
            </a: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アクセス管理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インフラストラクチャ保護</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データ保護</a:t>
            </a:r>
            <a:endPar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endParaRPr>
          </a:p>
        </p:txBody>
      </p:sp>
      <p:sp>
        <p:nvSpPr>
          <p:cNvPr id="37" name="テキスト ボックス 36">
            <a:extLst>
              <a:ext uri="{FF2B5EF4-FFF2-40B4-BE49-F238E27FC236}">
                <a16:creationId xmlns:a16="http://schemas.microsoft.com/office/drawing/2014/main" id="{D7AB9A4F-9E61-5C48-B749-0BBC6814363B}"/>
              </a:ext>
            </a:extLst>
          </p:cNvPr>
          <p:cNvSpPr txBox="1"/>
          <p:nvPr/>
        </p:nvSpPr>
        <p:spPr>
          <a:xfrm>
            <a:off x="1104003" y="6052519"/>
            <a:ext cx="1837659"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インシデントレスポンス</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38" name="テキスト ボックス 37">
            <a:extLst>
              <a:ext uri="{FF2B5EF4-FFF2-40B4-BE49-F238E27FC236}">
                <a16:creationId xmlns:a16="http://schemas.microsoft.com/office/drawing/2014/main" id="{6FF53004-A2B4-2344-80EF-D3918F9C041D}"/>
              </a:ext>
            </a:extLst>
          </p:cNvPr>
          <p:cNvSpPr txBox="1"/>
          <p:nvPr/>
        </p:nvSpPr>
        <p:spPr>
          <a:xfrm>
            <a:off x="1104000" y="2565002"/>
            <a:ext cx="183766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ガイドライン策定</a:t>
            </a:r>
          </a:p>
        </p:txBody>
      </p:sp>
      <p:sp>
        <p:nvSpPr>
          <p:cNvPr id="39" name="テキスト ボックス 38">
            <a:extLst>
              <a:ext uri="{FF2B5EF4-FFF2-40B4-BE49-F238E27FC236}">
                <a16:creationId xmlns:a16="http://schemas.microsoft.com/office/drawing/2014/main" id="{5727CBD8-1BD3-5C4A-9E89-E3DFB3EA96D8}"/>
              </a:ext>
            </a:extLst>
          </p:cNvPr>
          <p:cNvSpPr txBox="1"/>
          <p:nvPr/>
        </p:nvSpPr>
        <p:spPr>
          <a:xfrm>
            <a:off x="1104000" y="4759455"/>
            <a:ext cx="2049832" cy="81073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監視</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発見的統制</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コスト管理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ログ管理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40" name="テキスト ボックス 39">
            <a:extLst>
              <a:ext uri="{FF2B5EF4-FFF2-40B4-BE49-F238E27FC236}">
                <a16:creationId xmlns:a16="http://schemas.microsoft.com/office/drawing/2014/main" id="{78383A54-6A7B-D74A-8B20-BE61A0DBC1F3}"/>
              </a:ext>
            </a:extLst>
          </p:cNvPr>
          <p:cNvSpPr txBox="1"/>
          <p:nvPr/>
        </p:nvSpPr>
        <p:spPr>
          <a:xfrm>
            <a:off x="6997302" y="2404611"/>
            <a:ext cx="1824000"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rPr>
              <a:t>ID</a:t>
            </a: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アクセス管理</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41" name="テキスト ボックス 40">
            <a:extLst>
              <a:ext uri="{FF2B5EF4-FFF2-40B4-BE49-F238E27FC236}">
                <a16:creationId xmlns:a16="http://schemas.microsoft.com/office/drawing/2014/main" id="{E242088A-6548-CD47-8B71-2183FD39A13B}"/>
              </a:ext>
            </a:extLst>
          </p:cNvPr>
          <p:cNvSpPr txBox="1"/>
          <p:nvPr/>
        </p:nvSpPr>
        <p:spPr>
          <a:xfrm>
            <a:off x="5522963" y="2824888"/>
            <a:ext cx="20498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データ保護</a:t>
            </a:r>
            <a:endPar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endParaRPr>
          </a:p>
        </p:txBody>
      </p:sp>
      <p:sp>
        <p:nvSpPr>
          <p:cNvPr id="43" name="テキスト ボックス 42">
            <a:extLst>
              <a:ext uri="{FF2B5EF4-FFF2-40B4-BE49-F238E27FC236}">
                <a16:creationId xmlns:a16="http://schemas.microsoft.com/office/drawing/2014/main" id="{0082C8AF-333A-984A-A5B7-C38339969D39}"/>
              </a:ext>
            </a:extLst>
          </p:cNvPr>
          <p:cNvSpPr txBox="1"/>
          <p:nvPr/>
        </p:nvSpPr>
        <p:spPr>
          <a:xfrm>
            <a:off x="6997302" y="6162794"/>
            <a:ext cx="20498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インフラストラクチャ保護</a:t>
            </a:r>
            <a:endParaRPr kumimoji="1" lang="en-US" altLang="ja-JP" sz="1167" b="1"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endParaRPr>
          </a:p>
        </p:txBody>
      </p:sp>
      <p:sp>
        <p:nvSpPr>
          <p:cNvPr id="4" name="テキスト ボックス 3">
            <a:extLst>
              <a:ext uri="{FF2B5EF4-FFF2-40B4-BE49-F238E27FC236}">
                <a16:creationId xmlns:a16="http://schemas.microsoft.com/office/drawing/2014/main" id="{265CD2D6-C45F-36ED-D1C7-688D7CF70CC9}"/>
              </a:ext>
            </a:extLst>
          </p:cNvPr>
          <p:cNvSpPr txBox="1"/>
          <p:nvPr/>
        </p:nvSpPr>
        <p:spPr>
          <a:xfrm>
            <a:off x="11229654" y="0"/>
            <a:ext cx="962346"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3732820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en-JP" sz="2000"/>
              <a:t>: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SEC07-BP01 </a:t>
            </a:r>
            <a:r>
              <a:rPr lang="ja-JP" altLang="en-US" sz="2800" b="0" i="0">
                <a:solidFill>
                  <a:srgbClr val="16191F"/>
                </a:solidFill>
                <a:effectLst/>
                <a:latin typeface="Amazon Ember" panose="020B0603020204020204" pitchFamily="34" charset="0"/>
              </a:rPr>
              <a:t>ワークロード内のデータを特定する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機密データを保存する場所を特定し、そのデータへのアクセス方法や共有方法を決定する。</a:t>
            </a:r>
            <a:endParaRPr lang="en-US" altLang="ja-JP" sz="1400" dirty="0"/>
          </a:p>
          <a:p>
            <a:pPr marL="285750" indent="-285750">
              <a:buFont typeface="Arial" panose="020B0604020202020204" pitchFamily="34" charset="0"/>
              <a:buChar char="•"/>
            </a:pPr>
            <a:r>
              <a:rPr lang="ja-JP" altLang="en-US" sz="1400"/>
              <a:t>以下の情報を特定する。</a:t>
            </a:r>
            <a:endParaRPr lang="en-JP" sz="1400" dirty="0"/>
          </a:p>
          <a:p>
            <a:pPr marL="882362" lvl="1" indent="-285750">
              <a:buFont typeface="Arial" panose="020B0604020202020204" pitchFamily="34" charset="0"/>
              <a:buChar char="•"/>
            </a:pPr>
            <a:r>
              <a:rPr lang="en-US" sz="1233" dirty="0" err="1"/>
              <a:t>機密データの有無と種類</a:t>
            </a:r>
            <a:endParaRPr lang="en-US" sz="1233" dirty="0"/>
          </a:p>
          <a:p>
            <a:pPr marL="1178683" lvl="2" indent="-285750">
              <a:buFont typeface="Arial" panose="020B0604020202020204" pitchFamily="34" charset="0"/>
              <a:buChar char="•"/>
            </a:pPr>
            <a:r>
              <a:rPr lang="ja-JP" altLang="en-US" sz="1033"/>
              <a:t>知的財産（</a:t>
            </a:r>
            <a:r>
              <a:rPr lang="en" altLang="ja-JP" sz="1033" dirty="0"/>
              <a:t>IP</a:t>
            </a:r>
            <a:r>
              <a:rPr lang="ja-JP" altLang="en-US" sz="1033"/>
              <a:t>）：企業秘密、特許、契約書など</a:t>
            </a:r>
            <a:r>
              <a:rPr lang="ja-JP" altLang="en" sz="1033"/>
              <a:t> </a:t>
            </a:r>
            <a:endParaRPr lang="en-US" altLang="ja-JP" sz="1033" dirty="0"/>
          </a:p>
          <a:p>
            <a:pPr marL="1178683" lvl="2" indent="-285750">
              <a:buFont typeface="Arial" panose="020B0604020202020204" pitchFamily="34" charset="0"/>
              <a:buChar char="•"/>
            </a:pPr>
            <a:r>
              <a:rPr lang="ja-JP" altLang="en-US" sz="1033"/>
              <a:t>保護対象医療情報（</a:t>
            </a:r>
            <a:r>
              <a:rPr lang="en" altLang="ja-JP" sz="1033" dirty="0"/>
              <a:t>PHI</a:t>
            </a:r>
            <a:r>
              <a:rPr lang="ja-JP" altLang="en-US" sz="1033"/>
              <a:t>）：個人と紐付いた医療履歴情報を含む医療記録など</a:t>
            </a:r>
            <a:endParaRPr lang="en-US" altLang="ja-JP" sz="1033" dirty="0"/>
          </a:p>
          <a:p>
            <a:pPr marL="1178683" lvl="2" indent="-285750">
              <a:buFont typeface="Arial" panose="020B0604020202020204" pitchFamily="34" charset="0"/>
              <a:buChar char="•"/>
            </a:pPr>
            <a:r>
              <a:rPr lang="ja-JP" altLang="en-US" sz="1033"/>
              <a:t>個人情報（</a:t>
            </a:r>
            <a:r>
              <a:rPr lang="en-US" altLang="ja-JP" sz="1033" dirty="0"/>
              <a:t>PII</a:t>
            </a:r>
            <a:r>
              <a:rPr lang="ja-JP" altLang="en-US" sz="1033"/>
              <a:t>）：氏名、住所、生年月日、マイナンバーなど</a:t>
            </a:r>
            <a:endParaRPr lang="en-US" altLang="ja-JP" sz="1033" dirty="0"/>
          </a:p>
          <a:p>
            <a:pPr marL="1178683" lvl="2" indent="-285750">
              <a:buFont typeface="Arial" panose="020B0604020202020204" pitchFamily="34" charset="0"/>
              <a:buChar char="•"/>
            </a:pPr>
            <a:r>
              <a:rPr lang="ja-JP" altLang="en-US" sz="1033"/>
              <a:t>クレジットカードのデータ：会員番号（</a:t>
            </a:r>
            <a:r>
              <a:rPr lang="en" altLang="ja-JP" sz="1033" dirty="0"/>
              <a:t>PAN</a:t>
            </a:r>
            <a:r>
              <a:rPr lang="ja-JP" altLang="en-US" sz="1033"/>
              <a:t>）</a:t>
            </a:r>
            <a:r>
              <a:rPr lang="ja-JP" altLang="en" sz="1033"/>
              <a:t>、</a:t>
            </a:r>
            <a:r>
              <a:rPr lang="ja-JP" altLang="en-US" sz="1033"/>
              <a:t>会員名、有効期限、サービスコード番号など</a:t>
            </a:r>
            <a:endParaRPr lang="en-US" altLang="ja-JP" sz="1033" dirty="0"/>
          </a:p>
          <a:p>
            <a:pPr marL="882362" lvl="1" indent="-285750">
              <a:buFont typeface="Arial" panose="020B0604020202020204" pitchFamily="34" charset="0"/>
              <a:buChar char="•"/>
            </a:pPr>
            <a:r>
              <a:rPr lang="ja-JP" altLang="en-US" sz="1200"/>
              <a:t>機密データの保存場所</a:t>
            </a:r>
            <a:endParaRPr lang="en-US" altLang="ja-JP" sz="1200" dirty="0"/>
          </a:p>
          <a:p>
            <a:pPr marL="882362" lvl="1" indent="-285750">
              <a:buFont typeface="Arial" panose="020B0604020202020204" pitchFamily="34" charset="0"/>
              <a:buChar char="•"/>
            </a:pPr>
            <a:r>
              <a:rPr lang="ja-JP" altLang="en-US" sz="1200"/>
              <a:t>機密データへのアクセス権限、更新権限、削除権限を有するユーザー</a:t>
            </a:r>
            <a:endParaRPr lang="en-US" altLang="ja-JP" sz="1200" dirty="0"/>
          </a:p>
          <a:p>
            <a:pPr marL="882362" lvl="1" indent="-285750">
              <a:buFont typeface="Arial" panose="020B0604020202020204" pitchFamily="34" charset="0"/>
              <a:buChar char="•"/>
            </a:pPr>
            <a:r>
              <a:rPr lang="ja-JP" altLang="en-US" sz="1200"/>
              <a:t>データが変更、削除、または誤って開示された場合のリスク</a:t>
            </a:r>
            <a:endParaRPr lang="en-US" altLang="ja-JP" sz="1200" dirty="0"/>
          </a:p>
          <a:p>
            <a:pPr marL="285750" indent="-285750">
              <a:buFont typeface="Arial" panose="020B0604020202020204" pitchFamily="34" charset="0"/>
              <a:buChar char="•"/>
            </a:pPr>
            <a:r>
              <a:rPr lang="en-US" altLang="ja-JP" sz="1367" dirty="0">
                <a:hlinkClick r:id="rId2"/>
              </a:rPr>
              <a:t>Data Classification Whitepaper</a:t>
            </a:r>
            <a:r>
              <a:rPr lang="ja-JP" altLang="en-US" sz="1367">
                <a:hlinkClick r:id="rId2"/>
              </a:rPr>
              <a:t>（英語）</a:t>
            </a:r>
            <a:endParaRPr lang="en-US" altLang="ja-JP" sz="1367" dirty="0"/>
          </a:p>
          <a:p>
            <a:pPr lvl="1" indent="0">
              <a:buNone/>
            </a:pPr>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t>機密データをすべて特定し、それぞれの重要度やコンプライアンス要件にしたがって、保存場所やアクセス方法を分けているか？</a:t>
            </a:r>
            <a:endParaRPr lang="en-JP" sz="1400" dirty="0"/>
          </a:p>
        </p:txBody>
      </p:sp>
      <p:grpSp>
        <p:nvGrpSpPr>
          <p:cNvPr id="94" name="グループ化 93">
            <a:extLst>
              <a:ext uri="{FF2B5EF4-FFF2-40B4-BE49-F238E27FC236}">
                <a16:creationId xmlns:a16="http://schemas.microsoft.com/office/drawing/2014/main" id="{D91439B2-0372-00ED-1825-4B4562079497}"/>
              </a:ext>
            </a:extLst>
          </p:cNvPr>
          <p:cNvGrpSpPr/>
          <p:nvPr/>
        </p:nvGrpSpPr>
        <p:grpSpPr>
          <a:xfrm>
            <a:off x="6172231" y="2129128"/>
            <a:ext cx="6048272" cy="2322240"/>
            <a:chOff x="6172231" y="4075139"/>
            <a:chExt cx="6048272" cy="2322240"/>
          </a:xfrm>
        </p:grpSpPr>
        <p:pic>
          <p:nvPicPr>
            <p:cNvPr id="52" name="Graphic 173104">
              <a:extLst>
                <a:ext uri="{FF2B5EF4-FFF2-40B4-BE49-F238E27FC236}">
                  <a16:creationId xmlns:a16="http://schemas.microsoft.com/office/drawing/2014/main" id="{B33FE502-8A6C-89A0-A1FE-7E6AECDE7F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6392" y="4075139"/>
              <a:ext cx="457200" cy="457200"/>
            </a:xfrm>
            <a:prstGeom prst="rect">
              <a:avLst/>
            </a:prstGeom>
          </p:spPr>
        </p:pic>
        <p:pic>
          <p:nvPicPr>
            <p:cNvPr id="53" name="Graphic 173104">
              <a:extLst>
                <a:ext uri="{FF2B5EF4-FFF2-40B4-BE49-F238E27FC236}">
                  <a16:creationId xmlns:a16="http://schemas.microsoft.com/office/drawing/2014/main" id="{851C8D69-5DEE-48E5-CB20-857BC378E6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6392" y="4881377"/>
              <a:ext cx="457200" cy="457200"/>
            </a:xfrm>
            <a:prstGeom prst="rect">
              <a:avLst/>
            </a:prstGeom>
          </p:spPr>
        </p:pic>
        <p:pic>
          <p:nvPicPr>
            <p:cNvPr id="54" name="Graphic 6">
              <a:extLst>
                <a:ext uri="{FF2B5EF4-FFF2-40B4-BE49-F238E27FC236}">
                  <a16:creationId xmlns:a16="http://schemas.microsoft.com/office/drawing/2014/main" id="{606EC1AA-C0BE-6E22-CD22-758B07F3238A}"/>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824910"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9">
              <a:extLst>
                <a:ext uri="{FF2B5EF4-FFF2-40B4-BE49-F238E27FC236}">
                  <a16:creationId xmlns:a16="http://schemas.microsoft.com/office/drawing/2014/main" id="{E42E0FD7-4FE3-0653-7ABC-2A53511FF2D7}"/>
                </a:ext>
              </a:extLst>
            </p:cNvPr>
            <p:cNvSpPr txBox="1">
              <a:spLocks noChangeArrowheads="1"/>
            </p:cNvSpPr>
            <p:nvPr/>
          </p:nvSpPr>
          <p:spPr bwMode="auto">
            <a:xfrm>
              <a:off x="6397538" y="5327180"/>
              <a:ext cx="1272986" cy="245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RDS</a:t>
              </a:r>
            </a:p>
          </p:txBody>
        </p:sp>
        <p:pic>
          <p:nvPicPr>
            <p:cNvPr id="56" name="Graphic 18">
              <a:extLst>
                <a:ext uri="{FF2B5EF4-FFF2-40B4-BE49-F238E27FC236}">
                  <a16:creationId xmlns:a16="http://schemas.microsoft.com/office/drawing/2014/main" id="{A6CB6990-6EF2-960B-CF7B-CE0109E8E8A9}"/>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909752"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TextBox 11">
              <a:extLst>
                <a:ext uri="{FF2B5EF4-FFF2-40B4-BE49-F238E27FC236}">
                  <a16:creationId xmlns:a16="http://schemas.microsoft.com/office/drawing/2014/main" id="{AFF44ACD-1CC5-0CAC-1DA5-C4C2359FF4FB}"/>
                </a:ext>
              </a:extLst>
            </p:cNvPr>
            <p:cNvSpPr txBox="1">
              <a:spLocks noChangeArrowheads="1"/>
            </p:cNvSpPr>
            <p:nvPr/>
          </p:nvSpPr>
          <p:spPr bwMode="auto">
            <a:xfrm>
              <a:off x="7562392" y="5327275"/>
              <a:ext cx="1126720"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DMS</a:t>
              </a:r>
            </a:p>
          </p:txBody>
        </p:sp>
        <p:pic>
          <p:nvPicPr>
            <p:cNvPr id="58" name="Graphic 6">
              <a:extLst>
                <a:ext uri="{FF2B5EF4-FFF2-40B4-BE49-F238E27FC236}">
                  <a16:creationId xmlns:a16="http://schemas.microsoft.com/office/drawing/2014/main" id="{C6586651-F201-3CB0-9A50-BA89EF253C6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104636"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 name="TextBox 9">
              <a:extLst>
                <a:ext uri="{FF2B5EF4-FFF2-40B4-BE49-F238E27FC236}">
                  <a16:creationId xmlns:a16="http://schemas.microsoft.com/office/drawing/2014/main" id="{08B204BB-D70F-1376-EAB4-F863510FF9BD}"/>
                </a:ext>
              </a:extLst>
            </p:cNvPr>
            <p:cNvSpPr txBox="1">
              <a:spLocks noChangeArrowheads="1"/>
            </p:cNvSpPr>
            <p:nvPr/>
          </p:nvSpPr>
          <p:spPr bwMode="auto">
            <a:xfrm>
              <a:off x="9713290" y="5325977"/>
              <a:ext cx="12459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pic>
          <p:nvPicPr>
            <p:cNvPr id="60" name="Graphic 19">
              <a:extLst>
                <a:ext uri="{FF2B5EF4-FFF2-40B4-BE49-F238E27FC236}">
                  <a16:creationId xmlns:a16="http://schemas.microsoft.com/office/drawing/2014/main" id="{7B73B9D2-B7E3-2F47-60B9-99A19135045F}"/>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11189478" y="489397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1">
              <a:extLst>
                <a:ext uri="{FF2B5EF4-FFF2-40B4-BE49-F238E27FC236}">
                  <a16:creationId xmlns:a16="http://schemas.microsoft.com/office/drawing/2014/main" id="{66DB9976-50D3-382D-D0D1-AFA1968063AE}"/>
                </a:ext>
              </a:extLst>
            </p:cNvPr>
            <p:cNvSpPr txBox="1">
              <a:spLocks noChangeArrowheads="1"/>
            </p:cNvSpPr>
            <p:nvPr/>
          </p:nvSpPr>
          <p:spPr bwMode="auto">
            <a:xfrm>
              <a:off x="10613496" y="5325977"/>
              <a:ext cx="16070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EventBridge</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62" name="Graphic 23">
              <a:extLst>
                <a:ext uri="{FF2B5EF4-FFF2-40B4-BE49-F238E27FC236}">
                  <a16:creationId xmlns:a16="http://schemas.microsoft.com/office/drawing/2014/main" id="{0588B16E-1360-ED11-DAC3-045B9FF9FCD0}"/>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6824910" y="570685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2">
              <a:extLst>
                <a:ext uri="{FF2B5EF4-FFF2-40B4-BE49-F238E27FC236}">
                  <a16:creationId xmlns:a16="http://schemas.microsoft.com/office/drawing/2014/main" id="{C26868E6-0941-BBEC-05D1-20FB64C98DC3}"/>
                </a:ext>
              </a:extLst>
            </p:cNvPr>
            <p:cNvSpPr txBox="1">
              <a:spLocks noChangeArrowheads="1"/>
            </p:cNvSpPr>
            <p:nvPr/>
          </p:nvSpPr>
          <p:spPr bwMode="auto">
            <a:xfrm>
              <a:off x="6172231" y="6151807"/>
              <a:ext cx="1723600" cy="244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DynamoDB</a:t>
              </a:r>
            </a:p>
          </p:txBody>
        </p:sp>
        <p:pic>
          <p:nvPicPr>
            <p:cNvPr id="64" name="Graphic 13">
              <a:extLst>
                <a:ext uri="{FF2B5EF4-FFF2-40B4-BE49-F238E27FC236}">
                  <a16:creationId xmlns:a16="http://schemas.microsoft.com/office/drawing/2014/main" id="{ABFC0D5D-DC41-127D-5BF9-7E7C6B4985C9}"/>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7945120" y="5694257"/>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173104">
              <a:extLst>
                <a:ext uri="{FF2B5EF4-FFF2-40B4-BE49-F238E27FC236}">
                  <a16:creationId xmlns:a16="http://schemas.microsoft.com/office/drawing/2014/main" id="{BD52CD64-A3D7-A28E-5920-910279112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6392" y="5694257"/>
              <a:ext cx="457200" cy="457200"/>
            </a:xfrm>
            <a:prstGeom prst="rect">
              <a:avLst/>
            </a:prstGeom>
          </p:spPr>
        </p:pic>
        <p:sp>
          <p:nvSpPr>
            <p:cNvPr id="66" name="テキスト ボックス 65">
              <a:extLst>
                <a:ext uri="{FF2B5EF4-FFF2-40B4-BE49-F238E27FC236}">
                  <a16:creationId xmlns:a16="http://schemas.microsoft.com/office/drawing/2014/main" id="{4021BA0B-D923-BF7A-3403-F0557622EB84}"/>
                </a:ext>
              </a:extLst>
            </p:cNvPr>
            <p:cNvSpPr txBox="1"/>
            <p:nvPr/>
          </p:nvSpPr>
          <p:spPr>
            <a:xfrm>
              <a:off x="8785227" y="4522428"/>
              <a:ext cx="859530"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p>
          </p:txBody>
        </p:sp>
        <p:sp>
          <p:nvSpPr>
            <p:cNvPr id="67" name="テキスト ボックス 66">
              <a:extLst>
                <a:ext uri="{FF2B5EF4-FFF2-40B4-BE49-F238E27FC236}">
                  <a16:creationId xmlns:a16="http://schemas.microsoft.com/office/drawing/2014/main" id="{30A792D9-AA06-0D8F-3400-4AF8B191EFDD}"/>
                </a:ext>
              </a:extLst>
            </p:cNvPr>
            <p:cNvSpPr txBox="1"/>
            <p:nvPr/>
          </p:nvSpPr>
          <p:spPr>
            <a:xfrm>
              <a:off x="8785227" y="5325976"/>
              <a:ext cx="859530"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p>
          </p:txBody>
        </p:sp>
        <p:sp>
          <p:nvSpPr>
            <p:cNvPr id="68" name="テキスト ボックス 67">
              <a:extLst>
                <a:ext uri="{FF2B5EF4-FFF2-40B4-BE49-F238E27FC236}">
                  <a16:creationId xmlns:a16="http://schemas.microsoft.com/office/drawing/2014/main" id="{6F253D4A-8211-44DF-9825-E1DD7A736A24}"/>
                </a:ext>
              </a:extLst>
            </p:cNvPr>
            <p:cNvSpPr txBox="1"/>
            <p:nvPr/>
          </p:nvSpPr>
          <p:spPr>
            <a:xfrm>
              <a:off x="8785227" y="6151158"/>
              <a:ext cx="859530"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a:t>
              </a:r>
            </a:p>
          </p:txBody>
        </p:sp>
        <p:cxnSp>
          <p:nvCxnSpPr>
            <p:cNvPr id="69" name="直線矢印コネクタ 68">
              <a:extLst>
                <a:ext uri="{FF2B5EF4-FFF2-40B4-BE49-F238E27FC236}">
                  <a16:creationId xmlns:a16="http://schemas.microsoft.com/office/drawing/2014/main" id="{B4971A66-165E-882F-48F8-626C404CEA25}"/>
                </a:ext>
              </a:extLst>
            </p:cNvPr>
            <p:cNvCxnSpPr>
              <a:cxnSpLocks/>
              <a:stCxn id="54" idx="3"/>
              <a:endCxn id="56" idx="1"/>
            </p:cNvCxnSpPr>
            <p:nvPr/>
          </p:nvCxnSpPr>
          <p:spPr>
            <a:xfrm>
              <a:off x="7256910" y="5109977"/>
              <a:ext cx="65284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2" name="直線矢印コネクタ 71">
              <a:extLst>
                <a:ext uri="{FF2B5EF4-FFF2-40B4-BE49-F238E27FC236}">
                  <a16:creationId xmlns:a16="http://schemas.microsoft.com/office/drawing/2014/main" id="{18FFC4DE-A7E7-AE05-5952-76D7A8913D17}"/>
                </a:ext>
              </a:extLst>
            </p:cNvPr>
            <p:cNvCxnSpPr>
              <a:cxnSpLocks/>
              <a:stCxn id="56" idx="3"/>
              <a:endCxn id="53" idx="1"/>
            </p:cNvCxnSpPr>
            <p:nvPr/>
          </p:nvCxnSpPr>
          <p:spPr>
            <a:xfrm>
              <a:off x="8341752" y="5109977"/>
              <a:ext cx="64464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5" name="直線矢印コネクタ 74">
              <a:extLst>
                <a:ext uri="{FF2B5EF4-FFF2-40B4-BE49-F238E27FC236}">
                  <a16:creationId xmlns:a16="http://schemas.microsoft.com/office/drawing/2014/main" id="{6CA77E0F-3E53-95CC-4CB0-682316924C57}"/>
                </a:ext>
              </a:extLst>
            </p:cNvPr>
            <p:cNvCxnSpPr>
              <a:cxnSpLocks/>
              <a:stCxn id="53" idx="3"/>
              <a:endCxn id="58" idx="1"/>
            </p:cNvCxnSpPr>
            <p:nvPr/>
          </p:nvCxnSpPr>
          <p:spPr>
            <a:xfrm>
              <a:off x="9443592" y="5109977"/>
              <a:ext cx="661044"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78" name="直線矢印コネクタ 77">
              <a:extLst>
                <a:ext uri="{FF2B5EF4-FFF2-40B4-BE49-F238E27FC236}">
                  <a16:creationId xmlns:a16="http://schemas.microsoft.com/office/drawing/2014/main" id="{A83DEDBD-AF3C-C18F-9FB7-B09FB963AE5D}"/>
                </a:ext>
              </a:extLst>
            </p:cNvPr>
            <p:cNvCxnSpPr>
              <a:cxnSpLocks/>
              <a:stCxn id="58" idx="3"/>
              <a:endCxn id="60" idx="1"/>
            </p:cNvCxnSpPr>
            <p:nvPr/>
          </p:nvCxnSpPr>
          <p:spPr>
            <a:xfrm>
              <a:off x="10536636" y="5109977"/>
              <a:ext cx="65284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1" name="直線矢印コネクタ 80">
              <a:extLst>
                <a:ext uri="{FF2B5EF4-FFF2-40B4-BE49-F238E27FC236}">
                  <a16:creationId xmlns:a16="http://schemas.microsoft.com/office/drawing/2014/main" id="{61D74EF1-09FD-B85F-5C46-B688E390D626}"/>
                </a:ext>
              </a:extLst>
            </p:cNvPr>
            <p:cNvCxnSpPr>
              <a:cxnSpLocks/>
              <a:stCxn id="62" idx="3"/>
              <a:endCxn id="64" idx="1"/>
            </p:cNvCxnSpPr>
            <p:nvPr/>
          </p:nvCxnSpPr>
          <p:spPr>
            <a:xfrm>
              <a:off x="7256910" y="5922857"/>
              <a:ext cx="68821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84" name="直線矢印コネクタ 83">
              <a:extLst>
                <a:ext uri="{FF2B5EF4-FFF2-40B4-BE49-F238E27FC236}">
                  <a16:creationId xmlns:a16="http://schemas.microsoft.com/office/drawing/2014/main" id="{C4606085-2924-7F39-024E-448D29A36A96}"/>
                </a:ext>
              </a:extLst>
            </p:cNvPr>
            <p:cNvCxnSpPr>
              <a:cxnSpLocks/>
              <a:stCxn id="64" idx="3"/>
              <a:endCxn id="65" idx="1"/>
            </p:cNvCxnSpPr>
            <p:nvPr/>
          </p:nvCxnSpPr>
          <p:spPr>
            <a:xfrm>
              <a:off x="8402320" y="5922857"/>
              <a:ext cx="58407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87" name="テキスト ボックス 86">
              <a:extLst>
                <a:ext uri="{FF2B5EF4-FFF2-40B4-BE49-F238E27FC236}">
                  <a16:creationId xmlns:a16="http://schemas.microsoft.com/office/drawing/2014/main" id="{FFE26442-45C2-426D-48C1-D82EE87CBA96}"/>
                </a:ext>
              </a:extLst>
            </p:cNvPr>
            <p:cNvSpPr txBox="1"/>
            <p:nvPr/>
          </p:nvSpPr>
          <p:spPr>
            <a:xfrm>
              <a:off x="7831318" y="6151158"/>
              <a:ext cx="684803" cy="246221"/>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Lambda</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89" name="カギ線コネクタ 88">
              <a:extLst>
                <a:ext uri="{FF2B5EF4-FFF2-40B4-BE49-F238E27FC236}">
                  <a16:creationId xmlns:a16="http://schemas.microsoft.com/office/drawing/2014/main" id="{50704489-82F3-1054-5BF7-8550EAED7E18}"/>
                </a:ext>
              </a:extLst>
            </p:cNvPr>
            <p:cNvCxnSpPr>
              <a:stCxn id="52" idx="3"/>
              <a:endCxn id="58" idx="1"/>
            </p:cNvCxnSpPr>
            <p:nvPr/>
          </p:nvCxnSpPr>
          <p:spPr>
            <a:xfrm>
              <a:off x="9443592" y="4303739"/>
              <a:ext cx="661044" cy="806238"/>
            </a:xfrm>
            <a:prstGeom prst="bentConnector3">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90" name="カギ線コネクタ 89">
              <a:extLst>
                <a:ext uri="{FF2B5EF4-FFF2-40B4-BE49-F238E27FC236}">
                  <a16:creationId xmlns:a16="http://schemas.microsoft.com/office/drawing/2014/main" id="{04B0CB74-E3A3-B9FE-A9C4-DA4FC0DBB1C9}"/>
                </a:ext>
              </a:extLst>
            </p:cNvPr>
            <p:cNvCxnSpPr>
              <a:cxnSpLocks/>
              <a:stCxn id="65" idx="3"/>
              <a:endCxn id="58" idx="1"/>
            </p:cNvCxnSpPr>
            <p:nvPr/>
          </p:nvCxnSpPr>
          <p:spPr>
            <a:xfrm flipV="1">
              <a:off x="9443592" y="5109977"/>
              <a:ext cx="661044" cy="812880"/>
            </a:xfrm>
            <a:prstGeom prst="bentConnector3">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grpSp>
      <p:sp>
        <p:nvSpPr>
          <p:cNvPr id="16" name="Text Placeholder 2">
            <a:extLst>
              <a:ext uri="{FF2B5EF4-FFF2-40B4-BE49-F238E27FC236}">
                <a16:creationId xmlns:a16="http://schemas.microsoft.com/office/drawing/2014/main" id="{33B588C5-33C9-D958-7B30-2CE396FF17B5}"/>
              </a:ext>
            </a:extLst>
          </p:cNvPr>
          <p:cNvSpPr txBox="1">
            <a:spLocks/>
          </p:cNvSpPr>
          <p:nvPr/>
        </p:nvSpPr>
        <p:spPr>
          <a:xfrm>
            <a:off x="6431280" y="1371601"/>
            <a:ext cx="5284470"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19" name="Text Placeholder 2">
            <a:extLst>
              <a:ext uri="{FF2B5EF4-FFF2-40B4-BE49-F238E27FC236}">
                <a16:creationId xmlns:a16="http://schemas.microsoft.com/office/drawing/2014/main" id="{BD83AB25-7A8A-4D09-C42F-FFF7AF81464F}"/>
              </a:ext>
            </a:extLst>
          </p:cNvPr>
          <p:cNvSpPr txBox="1">
            <a:spLocks/>
          </p:cNvSpPr>
          <p:nvPr/>
        </p:nvSpPr>
        <p:spPr>
          <a:xfrm>
            <a:off x="6436932" y="1816200"/>
            <a:ext cx="5284470"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2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Macie </a:t>
            </a:r>
            <a:r>
              <a:rPr kumimoji="0" lang="ja-JP" altLang="en-US" sz="12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による機密データの検出</a:t>
            </a:r>
            <a:endParaRPr kumimoji="0" lang="en-US" altLang="ja-JP" sz="12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31309726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ja-JP" altLang="en-US" sz="2800" b="0" dirty="0"/>
              <a:t>データ分類の作成</a:t>
            </a:r>
          </a:p>
        </p:txBody>
      </p:sp>
      <p:sp>
        <p:nvSpPr>
          <p:cNvPr id="9" name="Rectangle 10">
            <a:extLst>
              <a:ext uri="{FF2B5EF4-FFF2-40B4-BE49-F238E27FC236}">
                <a16:creationId xmlns:a16="http://schemas.microsoft.com/office/drawing/2014/main" id="{3B0EEC59-C8C8-4292-ABE2-F49009709129}"/>
              </a:ext>
            </a:extLst>
          </p:cNvPr>
          <p:cNvSpPr/>
          <p:nvPr/>
        </p:nvSpPr>
        <p:spPr>
          <a:xfrm>
            <a:off x="442696" y="1909271"/>
            <a:ext cx="5270400" cy="664022"/>
          </a:xfrm>
          <a:prstGeom prst="rect">
            <a:avLst/>
          </a:prstGeom>
        </p:spPr>
        <p:txBody>
          <a:bodyPr wrap="square" lIns="24000" tIns="24000" rIns="24000" bIns="2400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利用</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時にデータの</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重要性などを定義していないことで、以下の課題が生じる。</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0" name="正方形/長方形 9">
            <a:extLst>
              <a:ext uri="{FF2B5EF4-FFF2-40B4-BE49-F238E27FC236}">
                <a16:creationId xmlns:a16="http://schemas.microsoft.com/office/drawing/2014/main" id="{55841D75-A4B6-43EC-9484-D1B3B95FEF65}"/>
              </a:ext>
            </a:extLst>
          </p:cNvPr>
          <p:cNvSpPr/>
          <p:nvPr/>
        </p:nvSpPr>
        <p:spPr>
          <a:xfrm>
            <a:off x="442696" y="1189375"/>
            <a:ext cx="5270400" cy="624000"/>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課題</a:t>
            </a:r>
            <a:endParaRPr kumimoji="1" lang="ja-JP" altLang="en-US" sz="2333" b="0" i="0" u="none" strike="noStrike" kern="1200" cap="none" spc="0" normalizeH="0" baseline="0" noProof="0" dirty="0" err="1">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11" name="正方形/長方形 10">
            <a:extLst>
              <a:ext uri="{FF2B5EF4-FFF2-40B4-BE49-F238E27FC236}">
                <a16:creationId xmlns:a16="http://schemas.microsoft.com/office/drawing/2014/main" id="{62F7E591-7464-470B-82B8-FD20D35E27F0}"/>
              </a:ext>
            </a:extLst>
          </p:cNvPr>
          <p:cNvSpPr/>
          <p:nvPr/>
        </p:nvSpPr>
        <p:spPr>
          <a:xfrm>
            <a:off x="6248560" y="1173646"/>
            <a:ext cx="575040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目標・目的</a:t>
            </a:r>
          </a:p>
        </p:txBody>
      </p:sp>
      <p:cxnSp>
        <p:nvCxnSpPr>
          <p:cNvPr id="12" name="直線コネクタ 11">
            <a:extLst>
              <a:ext uri="{FF2B5EF4-FFF2-40B4-BE49-F238E27FC236}">
                <a16:creationId xmlns:a16="http://schemas.microsoft.com/office/drawing/2014/main" id="{6E7ACA9F-66E5-430A-A199-1CDB4107056C}"/>
              </a:ext>
            </a:extLst>
          </p:cNvPr>
          <p:cNvCxnSpPr/>
          <p:nvPr/>
        </p:nvCxnSpPr>
        <p:spPr>
          <a:xfrm>
            <a:off x="6248560" y="1813509"/>
            <a:ext cx="57504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2" name="正方形/長方形 1">
            <a:extLst>
              <a:ext uri="{FF2B5EF4-FFF2-40B4-BE49-F238E27FC236}">
                <a16:creationId xmlns:a16="http://schemas.microsoft.com/office/drawing/2014/main" id="{FC03E479-44DB-4B95-930D-437A03D68B91}"/>
              </a:ext>
            </a:extLst>
          </p:cNvPr>
          <p:cNvSpPr/>
          <p:nvPr/>
        </p:nvSpPr>
        <p:spPr>
          <a:xfrm>
            <a:off x="655563" y="2802324"/>
            <a:ext cx="4936056" cy="9557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データの保管に関して</a:t>
            </a:r>
            <a:endParaRPr kumimoji="1"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どのような設定が適切かわからない</a:t>
            </a:r>
            <a:endPar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4" name="正方形/長方形 13">
            <a:extLst>
              <a:ext uri="{FF2B5EF4-FFF2-40B4-BE49-F238E27FC236}">
                <a16:creationId xmlns:a16="http://schemas.microsoft.com/office/drawing/2014/main" id="{F78F0DB5-BEDB-4FD2-8A42-6346657845ED}"/>
              </a:ext>
            </a:extLst>
          </p:cNvPr>
          <p:cNvSpPr/>
          <p:nvPr/>
        </p:nvSpPr>
        <p:spPr>
          <a:xfrm>
            <a:off x="655563" y="3966728"/>
            <a:ext cx="4936056" cy="9557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接続を禁止したいのにインターネットや</a:t>
            </a:r>
            <a:br>
              <a:rPr kumimoji="1" lang="en-US" altLang="ja-JP"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1" lang="en-US" altLang="ja-JP"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への接続ができてしまう</a:t>
            </a:r>
            <a:endPar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7" name="Rectangle 10">
            <a:extLst>
              <a:ext uri="{FF2B5EF4-FFF2-40B4-BE49-F238E27FC236}">
                <a16:creationId xmlns:a16="http://schemas.microsoft.com/office/drawing/2014/main" id="{7A483E35-FD1B-400D-96D9-E4083692CE86}"/>
              </a:ext>
            </a:extLst>
          </p:cNvPr>
          <p:cNvSpPr/>
          <p:nvPr/>
        </p:nvSpPr>
        <p:spPr>
          <a:xfrm>
            <a:off x="6248560" y="1909271"/>
            <a:ext cx="5750400" cy="971798"/>
          </a:xfrm>
          <a:prstGeom prst="rect">
            <a:avLst/>
          </a:prstGeom>
        </p:spPr>
        <p:txBody>
          <a:bodyPr wrap="square" lIns="24000" tIns="24000" rIns="24000" bIns="2400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クラウドでシステムを構築する場合の重要度の指標を設ける　</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下記は一例</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データ種別や重要度のランクを追加すること</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p>
        </p:txBody>
      </p:sp>
      <p:sp>
        <p:nvSpPr>
          <p:cNvPr id="13" name="正方形/長方形 12">
            <a:extLst>
              <a:ext uri="{FF2B5EF4-FFF2-40B4-BE49-F238E27FC236}">
                <a16:creationId xmlns:a16="http://schemas.microsoft.com/office/drawing/2014/main" id="{4C34AD11-9903-4869-AD1C-D557910F44D9}"/>
              </a:ext>
            </a:extLst>
          </p:cNvPr>
          <p:cNvSpPr/>
          <p:nvPr/>
        </p:nvSpPr>
        <p:spPr>
          <a:xfrm>
            <a:off x="655563" y="5131130"/>
            <a:ext cx="4936056" cy="955748"/>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機微情報などをクラウドに置いてよいか？置くならどのような対策をとるべきか？</a:t>
            </a:r>
            <a:endParaRPr kumimoji="1"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FC03E479-44DB-4B95-930D-437A03D68B91}"/>
              </a:ext>
            </a:extLst>
          </p:cNvPr>
          <p:cNvSpPr/>
          <p:nvPr/>
        </p:nvSpPr>
        <p:spPr>
          <a:xfrm>
            <a:off x="8632275" y="3141001"/>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顧客データ</a:t>
            </a:r>
          </a:p>
        </p:txBody>
      </p:sp>
      <p:sp>
        <p:nvSpPr>
          <p:cNvPr id="18" name="正方形/長方形 17">
            <a:extLst>
              <a:ext uri="{FF2B5EF4-FFF2-40B4-BE49-F238E27FC236}">
                <a16:creationId xmlns:a16="http://schemas.microsoft.com/office/drawing/2014/main" id="{FC03E479-44DB-4B95-930D-437A03D68B91}"/>
              </a:ext>
            </a:extLst>
          </p:cNvPr>
          <p:cNvSpPr/>
          <p:nvPr/>
        </p:nvSpPr>
        <p:spPr>
          <a:xfrm>
            <a:off x="8632275" y="3621001"/>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経営データ</a:t>
            </a:r>
          </a:p>
        </p:txBody>
      </p:sp>
      <p:sp>
        <p:nvSpPr>
          <p:cNvPr id="19" name="正方形/長方形 18">
            <a:extLst>
              <a:ext uri="{FF2B5EF4-FFF2-40B4-BE49-F238E27FC236}">
                <a16:creationId xmlns:a16="http://schemas.microsoft.com/office/drawing/2014/main" id="{FC03E479-44DB-4B95-930D-437A03D68B91}"/>
              </a:ext>
            </a:extLst>
          </p:cNvPr>
          <p:cNvSpPr/>
          <p:nvPr/>
        </p:nvSpPr>
        <p:spPr>
          <a:xfrm>
            <a:off x="8632275" y="458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業務データ</a:t>
            </a:r>
          </a:p>
        </p:txBody>
      </p:sp>
      <p:sp>
        <p:nvSpPr>
          <p:cNvPr id="20" name="正方形/長方形 19">
            <a:extLst>
              <a:ext uri="{FF2B5EF4-FFF2-40B4-BE49-F238E27FC236}">
                <a16:creationId xmlns:a16="http://schemas.microsoft.com/office/drawing/2014/main" id="{FC03E479-44DB-4B95-930D-437A03D68B91}"/>
              </a:ext>
            </a:extLst>
          </p:cNvPr>
          <p:cNvSpPr/>
          <p:nvPr/>
        </p:nvSpPr>
        <p:spPr>
          <a:xfrm>
            <a:off x="8632275" y="506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システムデータ</a:t>
            </a:r>
          </a:p>
        </p:txBody>
      </p:sp>
      <p:sp>
        <p:nvSpPr>
          <p:cNvPr id="21" name="正方形/長方形 20">
            <a:extLst>
              <a:ext uri="{FF2B5EF4-FFF2-40B4-BE49-F238E27FC236}">
                <a16:creationId xmlns:a16="http://schemas.microsoft.com/office/drawing/2014/main" id="{FC03E479-44DB-4B95-930D-437A03D68B91}"/>
              </a:ext>
            </a:extLst>
          </p:cNvPr>
          <p:cNvSpPr/>
          <p:nvPr/>
        </p:nvSpPr>
        <p:spPr>
          <a:xfrm>
            <a:off x="8632275" y="554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公開データ</a:t>
            </a:r>
          </a:p>
        </p:txBody>
      </p:sp>
      <p:sp>
        <p:nvSpPr>
          <p:cNvPr id="23" name="正方形/長方形 22">
            <a:extLst>
              <a:ext uri="{FF2B5EF4-FFF2-40B4-BE49-F238E27FC236}">
                <a16:creationId xmlns:a16="http://schemas.microsoft.com/office/drawing/2014/main" id="{FC03E479-44DB-4B95-930D-437A03D68B91}"/>
              </a:ext>
            </a:extLst>
          </p:cNvPr>
          <p:cNvSpPr/>
          <p:nvPr/>
        </p:nvSpPr>
        <p:spPr>
          <a:xfrm>
            <a:off x="9976275" y="3141001"/>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個人</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企業情報等</a:t>
            </a:r>
          </a:p>
        </p:txBody>
      </p:sp>
      <p:sp>
        <p:nvSpPr>
          <p:cNvPr id="24" name="正方形/長方形 23">
            <a:extLst>
              <a:ext uri="{FF2B5EF4-FFF2-40B4-BE49-F238E27FC236}">
                <a16:creationId xmlns:a16="http://schemas.microsoft.com/office/drawing/2014/main" id="{FC03E479-44DB-4B95-930D-437A03D68B91}"/>
              </a:ext>
            </a:extLst>
          </p:cNvPr>
          <p:cNvSpPr/>
          <p:nvPr/>
        </p:nvSpPr>
        <p:spPr>
          <a:xfrm>
            <a:off x="9976275" y="3621001"/>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財務</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会計情報等</a:t>
            </a:r>
          </a:p>
        </p:txBody>
      </p:sp>
      <p:sp>
        <p:nvSpPr>
          <p:cNvPr id="25" name="正方形/長方形 24">
            <a:extLst>
              <a:ext uri="{FF2B5EF4-FFF2-40B4-BE49-F238E27FC236}">
                <a16:creationId xmlns:a16="http://schemas.microsoft.com/office/drawing/2014/main" id="{FC03E479-44DB-4B95-930D-437A03D68B91}"/>
              </a:ext>
            </a:extLst>
          </p:cNvPr>
          <p:cNvSpPr/>
          <p:nvPr/>
        </p:nvSpPr>
        <p:spPr>
          <a:xfrm>
            <a:off x="9976275" y="458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取引</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契約情報等</a:t>
            </a:r>
          </a:p>
        </p:txBody>
      </p:sp>
      <p:sp>
        <p:nvSpPr>
          <p:cNvPr id="26" name="正方形/長方形 25">
            <a:extLst>
              <a:ext uri="{FF2B5EF4-FFF2-40B4-BE49-F238E27FC236}">
                <a16:creationId xmlns:a16="http://schemas.microsoft.com/office/drawing/2014/main" id="{FC03E479-44DB-4B95-930D-437A03D68B91}"/>
              </a:ext>
            </a:extLst>
          </p:cNvPr>
          <p:cNvSpPr/>
          <p:nvPr/>
        </p:nvSpPr>
        <p:spPr>
          <a:xfrm>
            <a:off x="9976275" y="506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ログ</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インベントリ等</a:t>
            </a:r>
          </a:p>
        </p:txBody>
      </p:sp>
      <p:sp>
        <p:nvSpPr>
          <p:cNvPr id="27" name="正方形/長方形 26">
            <a:extLst>
              <a:ext uri="{FF2B5EF4-FFF2-40B4-BE49-F238E27FC236}">
                <a16:creationId xmlns:a16="http://schemas.microsoft.com/office/drawing/2014/main" id="{FC03E479-44DB-4B95-930D-437A03D68B91}"/>
              </a:ext>
            </a:extLst>
          </p:cNvPr>
          <p:cNvSpPr/>
          <p:nvPr/>
        </p:nvSpPr>
        <p:spPr>
          <a:xfrm>
            <a:off x="9976275" y="554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画像</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動画等</a:t>
            </a:r>
          </a:p>
        </p:txBody>
      </p:sp>
      <p:sp>
        <p:nvSpPr>
          <p:cNvPr id="29" name="正方形/長方形 28">
            <a:extLst>
              <a:ext uri="{FF2B5EF4-FFF2-40B4-BE49-F238E27FC236}">
                <a16:creationId xmlns:a16="http://schemas.microsoft.com/office/drawing/2014/main" id="{FC03E479-44DB-4B95-930D-437A03D68B91}"/>
              </a:ext>
            </a:extLst>
          </p:cNvPr>
          <p:cNvSpPr/>
          <p:nvPr/>
        </p:nvSpPr>
        <p:spPr>
          <a:xfrm>
            <a:off x="6288000" y="3525003"/>
            <a:ext cx="1303725" cy="767998"/>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重要度・高</a:t>
            </a:r>
          </a:p>
        </p:txBody>
      </p:sp>
      <p:sp>
        <p:nvSpPr>
          <p:cNvPr id="30" name="正方形/長方形 29">
            <a:extLst>
              <a:ext uri="{FF2B5EF4-FFF2-40B4-BE49-F238E27FC236}">
                <a16:creationId xmlns:a16="http://schemas.microsoft.com/office/drawing/2014/main" id="{FC03E479-44DB-4B95-930D-437A03D68B91}"/>
              </a:ext>
            </a:extLst>
          </p:cNvPr>
          <p:cNvSpPr/>
          <p:nvPr/>
        </p:nvSpPr>
        <p:spPr>
          <a:xfrm>
            <a:off x="6288000" y="4394532"/>
            <a:ext cx="1303725" cy="767998"/>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重要度・中</a:t>
            </a:r>
          </a:p>
        </p:txBody>
      </p:sp>
      <p:sp>
        <p:nvSpPr>
          <p:cNvPr id="31" name="正方形/長方形 30">
            <a:extLst>
              <a:ext uri="{FF2B5EF4-FFF2-40B4-BE49-F238E27FC236}">
                <a16:creationId xmlns:a16="http://schemas.microsoft.com/office/drawing/2014/main" id="{FC03E479-44DB-4B95-930D-437A03D68B91}"/>
              </a:ext>
            </a:extLst>
          </p:cNvPr>
          <p:cNvSpPr/>
          <p:nvPr/>
        </p:nvSpPr>
        <p:spPr>
          <a:xfrm>
            <a:off x="6288000" y="5264061"/>
            <a:ext cx="1303725" cy="767998"/>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重要度・低</a:t>
            </a:r>
          </a:p>
        </p:txBody>
      </p:sp>
      <p:sp>
        <p:nvSpPr>
          <p:cNvPr id="32" name="正方形/長方形 31">
            <a:extLst>
              <a:ext uri="{FF2B5EF4-FFF2-40B4-BE49-F238E27FC236}">
                <a16:creationId xmlns:a16="http://schemas.microsoft.com/office/drawing/2014/main" id="{FC03E479-44DB-4B95-930D-437A03D68B91}"/>
              </a:ext>
            </a:extLst>
          </p:cNvPr>
          <p:cNvSpPr/>
          <p:nvPr/>
        </p:nvSpPr>
        <p:spPr>
          <a:xfrm>
            <a:off x="9072000" y="5925003"/>
            <a:ext cx="1783725" cy="38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vert="eaVert" wrap="none"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4" name="直線コネクタ 3"/>
          <p:cNvCxnSpPr>
            <a:stCxn id="16" idx="1"/>
            <a:endCxn id="29" idx="3"/>
          </p:cNvCxnSpPr>
          <p:nvPr/>
        </p:nvCxnSpPr>
        <p:spPr>
          <a:xfrm flipH="1">
            <a:off x="7591726" y="3333001"/>
            <a:ext cx="1040549" cy="576002"/>
          </a:xfrm>
          <a:prstGeom prst="line">
            <a:avLst/>
          </a:prstGeom>
        </p:spPr>
        <p:style>
          <a:lnRef idx="1">
            <a:schemeClr val="accent6"/>
          </a:lnRef>
          <a:fillRef idx="0">
            <a:schemeClr val="accent6"/>
          </a:fillRef>
          <a:effectRef idx="0">
            <a:schemeClr val="accent6"/>
          </a:effectRef>
          <a:fontRef idx="minor">
            <a:schemeClr val="tx1"/>
          </a:fontRef>
        </p:style>
      </p:cxnSp>
      <p:cxnSp>
        <p:nvCxnSpPr>
          <p:cNvPr id="33" name="直線コネクタ 32"/>
          <p:cNvCxnSpPr>
            <a:stCxn id="18" idx="1"/>
            <a:endCxn id="29" idx="3"/>
          </p:cNvCxnSpPr>
          <p:nvPr/>
        </p:nvCxnSpPr>
        <p:spPr>
          <a:xfrm flipH="1">
            <a:off x="7591726" y="3813001"/>
            <a:ext cx="1040549" cy="96002"/>
          </a:xfrm>
          <a:prstGeom prst="line">
            <a:avLst/>
          </a:prstGeom>
        </p:spPr>
        <p:style>
          <a:lnRef idx="1">
            <a:schemeClr val="accent6"/>
          </a:lnRef>
          <a:fillRef idx="0">
            <a:schemeClr val="accent6"/>
          </a:fillRef>
          <a:effectRef idx="0">
            <a:schemeClr val="accent6"/>
          </a:effectRef>
          <a:fontRef idx="minor">
            <a:schemeClr val="tx1"/>
          </a:fontRef>
        </p:style>
      </p:cxnSp>
      <p:cxnSp>
        <p:nvCxnSpPr>
          <p:cNvPr id="34" name="直線コネクタ 33"/>
          <p:cNvCxnSpPr>
            <a:stCxn id="19" idx="1"/>
            <a:endCxn id="30" idx="3"/>
          </p:cNvCxnSpPr>
          <p:nvPr/>
        </p:nvCxnSpPr>
        <p:spPr>
          <a:xfrm flipH="1">
            <a:off x="7591726" y="4773003"/>
            <a:ext cx="1040549" cy="5529"/>
          </a:xfrm>
          <a:prstGeom prst="line">
            <a:avLst/>
          </a:prstGeom>
        </p:spPr>
        <p:style>
          <a:lnRef idx="1">
            <a:schemeClr val="accent6"/>
          </a:lnRef>
          <a:fillRef idx="0">
            <a:schemeClr val="accent6"/>
          </a:fillRef>
          <a:effectRef idx="0">
            <a:schemeClr val="accent6"/>
          </a:effectRef>
          <a:fontRef idx="minor">
            <a:schemeClr val="tx1"/>
          </a:fontRef>
        </p:style>
      </p:cxnSp>
      <p:cxnSp>
        <p:nvCxnSpPr>
          <p:cNvPr id="36" name="直線コネクタ 35"/>
          <p:cNvCxnSpPr>
            <a:stCxn id="20" idx="1"/>
            <a:endCxn id="31" idx="3"/>
          </p:cNvCxnSpPr>
          <p:nvPr/>
        </p:nvCxnSpPr>
        <p:spPr>
          <a:xfrm flipH="1">
            <a:off x="7591726" y="5253002"/>
            <a:ext cx="1040549" cy="395058"/>
          </a:xfrm>
          <a:prstGeom prst="line">
            <a:avLst/>
          </a:prstGeom>
        </p:spPr>
        <p:style>
          <a:lnRef idx="1">
            <a:schemeClr val="accent6"/>
          </a:lnRef>
          <a:fillRef idx="0">
            <a:schemeClr val="accent6"/>
          </a:fillRef>
          <a:effectRef idx="0">
            <a:schemeClr val="accent6"/>
          </a:effectRef>
          <a:fontRef idx="minor">
            <a:schemeClr val="tx1"/>
          </a:fontRef>
        </p:style>
      </p:cxnSp>
      <p:cxnSp>
        <p:nvCxnSpPr>
          <p:cNvPr id="39" name="直線コネクタ 38"/>
          <p:cNvCxnSpPr>
            <a:stCxn id="21" idx="1"/>
            <a:endCxn id="31" idx="3"/>
          </p:cNvCxnSpPr>
          <p:nvPr/>
        </p:nvCxnSpPr>
        <p:spPr>
          <a:xfrm flipH="1" flipV="1">
            <a:off x="7591726" y="5648060"/>
            <a:ext cx="1040549" cy="84942"/>
          </a:xfrm>
          <a:prstGeom prst="line">
            <a:avLst/>
          </a:prstGeom>
        </p:spPr>
        <p:style>
          <a:lnRef idx="1">
            <a:schemeClr val="accent6"/>
          </a:lnRef>
          <a:fillRef idx="0">
            <a:schemeClr val="accent6"/>
          </a:fillRef>
          <a:effectRef idx="0">
            <a:schemeClr val="accent6"/>
          </a:effectRef>
          <a:fontRef idx="minor">
            <a:schemeClr val="tx1"/>
          </a:fontRef>
        </p:style>
      </p:cxnSp>
      <p:sp>
        <p:nvSpPr>
          <p:cNvPr id="43" name="正方形/長方形 42">
            <a:extLst>
              <a:ext uri="{FF2B5EF4-FFF2-40B4-BE49-F238E27FC236}">
                <a16:creationId xmlns:a16="http://schemas.microsoft.com/office/drawing/2014/main" id="{FC03E479-44DB-4B95-930D-437A03D68B91}"/>
              </a:ext>
            </a:extLst>
          </p:cNvPr>
          <p:cNvSpPr/>
          <p:nvPr/>
        </p:nvSpPr>
        <p:spPr>
          <a:xfrm>
            <a:off x="8632275" y="4101003"/>
            <a:ext cx="1303725" cy="383998"/>
          </a:xfrm>
          <a:prstGeom prst="rect">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監査データ</a:t>
            </a:r>
          </a:p>
        </p:txBody>
      </p:sp>
      <p:sp>
        <p:nvSpPr>
          <p:cNvPr id="44" name="正方形/長方形 43">
            <a:extLst>
              <a:ext uri="{FF2B5EF4-FFF2-40B4-BE49-F238E27FC236}">
                <a16:creationId xmlns:a16="http://schemas.microsoft.com/office/drawing/2014/main" id="{FC03E479-44DB-4B95-930D-437A03D68B91}"/>
              </a:ext>
            </a:extLst>
          </p:cNvPr>
          <p:cNvSpPr/>
          <p:nvPr/>
        </p:nvSpPr>
        <p:spPr>
          <a:xfrm>
            <a:off x="9976275" y="4101003"/>
            <a:ext cx="1783725" cy="38399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監査情報</a:t>
            </a:r>
          </a:p>
        </p:txBody>
      </p:sp>
      <p:cxnSp>
        <p:nvCxnSpPr>
          <p:cNvPr id="45" name="直線コネクタ 44"/>
          <p:cNvCxnSpPr>
            <a:stCxn id="43" idx="1"/>
            <a:endCxn id="29" idx="3"/>
          </p:cNvCxnSpPr>
          <p:nvPr/>
        </p:nvCxnSpPr>
        <p:spPr>
          <a:xfrm flipH="1" flipV="1">
            <a:off x="7591726" y="3909002"/>
            <a:ext cx="1040549" cy="384000"/>
          </a:xfrm>
          <a:prstGeom prst="line">
            <a:avLst/>
          </a:prstGeom>
        </p:spPr>
        <p:style>
          <a:lnRef idx="1">
            <a:schemeClr val="accent6"/>
          </a:lnRef>
          <a:fillRef idx="0">
            <a:schemeClr val="accent6"/>
          </a:fillRef>
          <a:effectRef idx="0">
            <a:schemeClr val="accent6"/>
          </a:effectRef>
          <a:fontRef idx="minor">
            <a:schemeClr val="tx1"/>
          </a:fontRef>
        </p:style>
      </p:cxnSp>
      <p:sp>
        <p:nvSpPr>
          <p:cNvPr id="48" name="楕円 47"/>
          <p:cNvSpPr/>
          <p:nvPr/>
        </p:nvSpPr>
        <p:spPr>
          <a:xfrm>
            <a:off x="8016000" y="3333000"/>
            <a:ext cx="384000" cy="2699058"/>
          </a:xfrm>
          <a:prstGeom prst="ellips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t>
            </a:r>
          </a:p>
        </p:txBody>
      </p:sp>
      <p:sp>
        <p:nvSpPr>
          <p:cNvPr id="3" name="テキスト ボックス 2">
            <a:extLst>
              <a:ext uri="{FF2B5EF4-FFF2-40B4-BE49-F238E27FC236}">
                <a16:creationId xmlns:a16="http://schemas.microsoft.com/office/drawing/2014/main" id="{510A5E90-5583-A1DD-02F0-A36111203354}"/>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0113691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参考：データ分類の例</a:t>
            </a:r>
            <a:endParaRPr lang="ja-JP" altLang="en-US" sz="2800" b="0" dirty="0"/>
          </a:p>
        </p:txBody>
      </p:sp>
      <p:graphicFrame>
        <p:nvGraphicFramePr>
          <p:cNvPr id="35" name="表 2">
            <a:extLst>
              <a:ext uri="{FF2B5EF4-FFF2-40B4-BE49-F238E27FC236}">
                <a16:creationId xmlns:a16="http://schemas.microsoft.com/office/drawing/2014/main" id="{47B4AD0F-EE6F-4692-A615-54D66BF10B18}"/>
              </a:ext>
            </a:extLst>
          </p:cNvPr>
          <p:cNvGraphicFramePr>
            <a:graphicFrameLocks noGrp="1"/>
          </p:cNvGraphicFramePr>
          <p:nvPr/>
        </p:nvGraphicFramePr>
        <p:xfrm>
          <a:off x="173614" y="1505145"/>
          <a:ext cx="11844773" cy="4743255"/>
        </p:xfrm>
        <a:graphic>
          <a:graphicData uri="http://schemas.openxmlformats.org/drawingml/2006/table">
            <a:tbl>
              <a:tblPr>
                <a:tableStyleId>{5C22544A-7EE6-4342-B048-85BDC9FD1C3A}</a:tableStyleId>
              </a:tblPr>
              <a:tblGrid>
                <a:gridCol w="741036">
                  <a:extLst>
                    <a:ext uri="{9D8B030D-6E8A-4147-A177-3AD203B41FA5}">
                      <a16:colId xmlns:a16="http://schemas.microsoft.com/office/drawing/2014/main" val="3273630920"/>
                    </a:ext>
                  </a:extLst>
                </a:gridCol>
                <a:gridCol w="2323775">
                  <a:extLst>
                    <a:ext uri="{9D8B030D-6E8A-4147-A177-3AD203B41FA5}">
                      <a16:colId xmlns:a16="http://schemas.microsoft.com/office/drawing/2014/main" val="3908580266"/>
                    </a:ext>
                  </a:extLst>
                </a:gridCol>
                <a:gridCol w="963085">
                  <a:extLst>
                    <a:ext uri="{9D8B030D-6E8A-4147-A177-3AD203B41FA5}">
                      <a16:colId xmlns:a16="http://schemas.microsoft.com/office/drawing/2014/main" val="3340488327"/>
                    </a:ext>
                  </a:extLst>
                </a:gridCol>
                <a:gridCol w="963085">
                  <a:extLst>
                    <a:ext uri="{9D8B030D-6E8A-4147-A177-3AD203B41FA5}">
                      <a16:colId xmlns:a16="http://schemas.microsoft.com/office/drawing/2014/main" val="4000712823"/>
                    </a:ext>
                  </a:extLst>
                </a:gridCol>
                <a:gridCol w="963085">
                  <a:extLst>
                    <a:ext uri="{9D8B030D-6E8A-4147-A177-3AD203B41FA5}">
                      <a16:colId xmlns:a16="http://schemas.microsoft.com/office/drawing/2014/main" val="483926381"/>
                    </a:ext>
                  </a:extLst>
                </a:gridCol>
                <a:gridCol w="963085">
                  <a:extLst>
                    <a:ext uri="{9D8B030D-6E8A-4147-A177-3AD203B41FA5}">
                      <a16:colId xmlns:a16="http://schemas.microsoft.com/office/drawing/2014/main" val="3848501096"/>
                    </a:ext>
                  </a:extLst>
                </a:gridCol>
                <a:gridCol w="963085">
                  <a:extLst>
                    <a:ext uri="{9D8B030D-6E8A-4147-A177-3AD203B41FA5}">
                      <a16:colId xmlns:a16="http://schemas.microsoft.com/office/drawing/2014/main" val="1328814946"/>
                    </a:ext>
                  </a:extLst>
                </a:gridCol>
                <a:gridCol w="963085">
                  <a:extLst>
                    <a:ext uri="{9D8B030D-6E8A-4147-A177-3AD203B41FA5}">
                      <a16:colId xmlns:a16="http://schemas.microsoft.com/office/drawing/2014/main" val="1084601687"/>
                    </a:ext>
                  </a:extLst>
                </a:gridCol>
                <a:gridCol w="963085">
                  <a:extLst>
                    <a:ext uri="{9D8B030D-6E8A-4147-A177-3AD203B41FA5}">
                      <a16:colId xmlns:a16="http://schemas.microsoft.com/office/drawing/2014/main" val="16581522"/>
                    </a:ext>
                  </a:extLst>
                </a:gridCol>
                <a:gridCol w="963085">
                  <a:extLst>
                    <a:ext uri="{9D8B030D-6E8A-4147-A177-3AD203B41FA5}">
                      <a16:colId xmlns:a16="http://schemas.microsoft.com/office/drawing/2014/main" val="1769705948"/>
                    </a:ext>
                  </a:extLst>
                </a:gridCol>
                <a:gridCol w="1075282">
                  <a:extLst>
                    <a:ext uri="{9D8B030D-6E8A-4147-A177-3AD203B41FA5}">
                      <a16:colId xmlns:a16="http://schemas.microsoft.com/office/drawing/2014/main" val="3418247858"/>
                    </a:ext>
                  </a:extLst>
                </a:gridCol>
              </a:tblGrid>
              <a:tr h="299110">
                <a:tc rowSpan="2">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重要度</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rowSpan="2">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定義</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p>
                      <a:pPr algn="ct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t>
                      </a: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例</a:t>
                      </a: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R w="12700" cap="flat" cmpd="sng" algn="ctr">
                      <a:solidFill>
                        <a:schemeClr val="bg1">
                          <a:lumMod val="95000"/>
                        </a:schemeClr>
                      </a:solidFill>
                      <a:prstDash val="solid"/>
                      <a:round/>
                      <a:headEnd type="none" w="med" len="med"/>
                      <a:tailEnd type="none" w="med" len="med"/>
                    </a:ln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gridSpan="5">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業務データ</a:t>
                      </a: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hMerge="1">
                  <a:txBody>
                    <a:bodyPr/>
                    <a:lstStyle/>
                    <a:p>
                      <a:endParaRPr kumimoji="1" lang="ja-JP" altLang="en-US"/>
                    </a:p>
                  </a:txBody>
                  <a:tcPr/>
                </a:tc>
                <a:tc hMerge="1">
                  <a:txBody>
                    <a:bodyPr/>
                    <a:lstStyle/>
                    <a:p>
                      <a:endParaRPr lang="en-JP"/>
                    </a:p>
                  </a:txBody>
                  <a:tcPr/>
                </a:tc>
                <a:tc hMerge="1">
                  <a:txBody>
                    <a:bodyPr/>
                    <a:lstStyle/>
                    <a:p>
                      <a:endParaRPr lang="en-JP"/>
                    </a:p>
                  </a:txBody>
                  <a:tcPr/>
                </a:tc>
                <a:tc hMerge="1">
                  <a:txBody>
                    <a:bodyPr/>
                    <a:lstStyle/>
                    <a:p>
                      <a:endParaRPr lang="en-JP"/>
                    </a:p>
                  </a:txBody>
                  <a:tcPr/>
                </a:tc>
                <a:tc gridSpan="4">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システムデータ</a:t>
                      </a:r>
                    </a:p>
                  </a:txBody>
                  <a:tcPr marL="24000" marR="24000" marT="24000" marB="24000" anchor="ctr">
                    <a:lnL w="12700" cap="flat" cmpd="sng" algn="ctr">
                      <a:solidFill>
                        <a:schemeClr val="bg1">
                          <a:lumMod val="95000"/>
                        </a:schemeClr>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hMerge="1">
                  <a:txBody>
                    <a:bodyPr/>
                    <a:lstStyle/>
                    <a:p>
                      <a:endParaRPr lang="en-JP"/>
                    </a:p>
                  </a:txBody>
                  <a:tcPr/>
                </a:tc>
                <a:tc h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h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L w="12700" cap="flat" cmpd="sng" algn="ctr">
                      <a:solidFill>
                        <a:schemeClr val="bg1">
                          <a:lumMod val="95000"/>
                        </a:schemeClr>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extLst>
                  <a:ext uri="{0D108BD9-81ED-4DB2-BD59-A6C34878D82A}">
                    <a16:rowId xmlns:a16="http://schemas.microsoft.com/office/drawing/2014/main" val="1917197414"/>
                  </a:ext>
                </a:extLst>
              </a:tr>
              <a:tr h="541064">
                <a:tc v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vMerge="1">
                  <a:txBody>
                    <a:bodyPr/>
                    <a:lstStyle/>
                    <a:p>
                      <a:pPr algn="ctr"/>
                      <a:endParaRPr kumimoji="1" lang="ja-JP" altLang="en-US" sz="1000" b="1" dirty="0">
                        <a:gradFill>
                          <a:gsLst>
                            <a:gs pos="0">
                              <a:schemeClr val="bg1"/>
                            </a:gs>
                            <a:gs pos="100000">
                              <a:schemeClr val="bg1"/>
                            </a:gs>
                          </a:gsLst>
                          <a:lin ang="16200000" scaled="0"/>
                        </a:gradFill>
                        <a:latin typeface="Meiryo UI" panose="020B0604030504040204" pitchFamily="50" charset="-128"/>
                        <a:ea typeface="Meiryo UI" panose="020B0604030504040204" pitchFamily="50" charset="-128"/>
                      </a:endParaRPr>
                    </a:p>
                  </a:txBody>
                  <a:tcPr marL="18000" marR="18000" marT="18000" marB="18000" anchor="ctr">
                    <a:lnR w="12700" cap="flat" cmpd="sng" algn="ctr">
                      <a:solidFill>
                        <a:schemeClr val="bg1">
                          <a:lumMod val="95000"/>
                        </a:schemeClr>
                      </a:solidFill>
                      <a:prstDash val="solid"/>
                      <a:round/>
                      <a:headEnd type="none" w="med" len="med"/>
                      <a:tailEnd type="none" w="med" len="med"/>
                    </a:ln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個人情報</a:t>
                      </a: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顧客情報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財務会計</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監査情報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1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トランザクション情報</a:t>
                      </a:r>
                      <a:endParaRPr kumimoji="1" lang="ja-JP" altLang="en-US" sz="11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SYS</a:t>
                      </a: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ログ</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AP</a:t>
                      </a: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ログ</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操作ログ</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インベントリ</a:t>
                      </a:r>
                      <a:endParaRPr kumimoji="1" lang="en-US" altLang="ja-JP"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p>
                      <a:pPr algn="ctr"/>
                      <a:r>
                        <a:rPr kumimoji="1" lang="ja-JP" altLang="en-US" sz="1300" b="1">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情報</a:t>
                      </a:r>
                      <a:endParaRPr kumimoji="1" lang="ja-JP" altLang="en-US" sz="13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a:txBody>
                  <a:tcPr marL="24000" marR="24000" marT="24000" marB="24000" anchor="ctr">
                    <a:lnL w="12700" cap="flat" cmpd="sng" algn="ctr">
                      <a:solidFill>
                        <a:schemeClr val="bg1">
                          <a:lumMod val="95000"/>
                        </a:schemeClr>
                      </a:solidFill>
                      <a:prstDash val="solid"/>
                      <a:round/>
                      <a:headEnd type="none" w="med" len="med"/>
                      <a:tailEnd type="none" w="med" len="med"/>
                    </a:lnL>
                    <a:lnR w="12700" cmpd="sng">
                      <a:noFill/>
                    </a:lnR>
                    <a:lnT w="12700" cap="flat" cmpd="sng" algn="ctr">
                      <a:solidFill>
                        <a:schemeClr val="bg1">
                          <a:lumMod val="9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extLst>
                  <a:ext uri="{0D108BD9-81ED-4DB2-BD59-A6C34878D82A}">
                    <a16:rowId xmlns:a16="http://schemas.microsoft.com/office/drawing/2014/main" val="1920923796"/>
                  </a:ext>
                </a:extLst>
              </a:tr>
              <a:tr h="1301027">
                <a:tc>
                  <a:txBody>
                    <a:bodyPr/>
                    <a:lstStyle/>
                    <a:p>
                      <a:pPr algn="ctr"/>
                      <a:r>
                        <a:rPr kumimoji="1" lang="ja-JP" altLang="en-US" sz="1300" b="1" dirty="0">
                          <a:solidFill>
                            <a:schemeClr val="tx1">
                              <a:lumMod val="75000"/>
                            </a:schemeClr>
                          </a:solidFill>
                          <a:latin typeface="Meiryo" panose="020B0604030504040204" pitchFamily="34" charset="-128"/>
                          <a:ea typeface="Meiryo" panose="020B0604030504040204" pitchFamily="34" charset="-128"/>
                        </a:rPr>
                        <a:t>高</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・機密情報</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機密性の保全が高度に必要な情報であって、漏えいなどすると当社及び当社の顧客に重大な不利益を及ぼすおそれのあるもの</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r>
                        <a:rPr kumimoji="1" lang="ja-JP" altLang="en-US" sz="1500" b="0">
                          <a:solidFill>
                            <a:schemeClr val="tx1">
                              <a:lumMod val="75000"/>
                            </a:schemeClr>
                          </a:solidFill>
                          <a:latin typeface="Meiryo" panose="020B0604030504040204" pitchFamily="34" charset="-128"/>
                          <a:ea typeface="Meiryo" panose="020B0604030504040204" pitchFamily="34" charset="-128"/>
                        </a:rPr>
                        <a:t>○</a:t>
                      </a: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no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4146760362"/>
                  </a:ext>
                </a:extLst>
              </a:tr>
              <a:tr h="1301027">
                <a:tc>
                  <a:txBody>
                    <a:bodyPr/>
                    <a:lstStyle/>
                    <a:p>
                      <a:pPr algn="ctr"/>
                      <a:r>
                        <a:rPr kumimoji="1" lang="ja-JP" altLang="en-US" sz="1300" b="1" dirty="0">
                          <a:solidFill>
                            <a:schemeClr val="tx1">
                              <a:lumMod val="75000"/>
                            </a:schemeClr>
                          </a:solidFill>
                          <a:latin typeface="Meiryo" panose="020B0604030504040204" pitchFamily="34" charset="-128"/>
                          <a:ea typeface="Meiryo" panose="020B0604030504040204" pitchFamily="34" charset="-128"/>
                        </a:rPr>
                        <a:t>中</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・社外秘</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社内に限って共有される情報であって社外に公表することが許されないもの</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r>
                        <a:rPr kumimoji="1" lang="ja-JP" altLang="en-US" sz="1500" b="0">
                          <a:solidFill>
                            <a:schemeClr val="tx1">
                              <a:lumMod val="75000"/>
                            </a:schemeClr>
                          </a:solidFill>
                          <a:latin typeface="Meiryo" panose="020B0604030504040204" pitchFamily="34" charset="-128"/>
                          <a:ea typeface="Meiryo" panose="020B0604030504040204" pitchFamily="34" charset="-128"/>
                        </a:rPr>
                        <a:t>○</a:t>
                      </a: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r>
                        <a:rPr kumimoji="1" lang="ja-JP" altLang="en-US" sz="1500" b="0">
                          <a:solidFill>
                            <a:schemeClr val="tx1">
                              <a:lumMod val="75000"/>
                            </a:schemeClr>
                          </a:solidFill>
                          <a:latin typeface="Meiryo" panose="020B0604030504040204" pitchFamily="34" charset="-128"/>
                          <a:ea typeface="Meiryo" panose="020B0604030504040204" pitchFamily="34" charset="-128"/>
                        </a:rPr>
                        <a:t>○</a:t>
                      </a: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04670416"/>
                  </a:ext>
                </a:extLst>
              </a:tr>
              <a:tr h="1301027">
                <a:tc>
                  <a:txBody>
                    <a:bodyPr/>
                    <a:lstStyle/>
                    <a:p>
                      <a:pPr algn="ctr"/>
                      <a:r>
                        <a:rPr kumimoji="1" lang="ja-JP" altLang="en-US" sz="1300" b="1" dirty="0">
                          <a:solidFill>
                            <a:schemeClr val="tx1">
                              <a:lumMod val="75000"/>
                            </a:schemeClr>
                          </a:solidFill>
                          <a:latin typeface="Meiryo" panose="020B0604030504040204" pitchFamily="34" charset="-128"/>
                          <a:ea typeface="Meiryo" panose="020B0604030504040204" pitchFamily="34" charset="-128"/>
                        </a:rPr>
                        <a:t>低</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・公開情報</a:t>
                      </a:r>
                      <a:endParaRPr kumimoji="1" lang="en-US" altLang="ja-JP" sz="1300" b="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300" b="0" dirty="0">
                          <a:solidFill>
                            <a:schemeClr val="tx1">
                              <a:lumMod val="75000"/>
                            </a:schemeClr>
                          </a:solidFill>
                          <a:latin typeface="Meiryo" panose="020B0604030504040204" pitchFamily="34" charset="-128"/>
                          <a:ea typeface="Meiryo" panose="020B0604030504040204" pitchFamily="34" charset="-128"/>
                        </a:rPr>
                        <a:t>上記のいずれにも該当しないもの</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500" b="0">
                          <a:solidFill>
                            <a:schemeClr val="tx1">
                              <a:lumMod val="75000"/>
                            </a:schemeClr>
                          </a:solidFill>
                          <a:latin typeface="Meiryo" panose="020B0604030504040204" pitchFamily="34" charset="-128"/>
                          <a:ea typeface="Meiryo" panose="020B0604030504040204" pitchFamily="34" charset="-128"/>
                        </a:rPr>
                        <a:t>○</a:t>
                      </a:r>
                    </a:p>
                    <a:p>
                      <a:pPr algn="ctr"/>
                      <a:r>
                        <a:rPr lang="en-US" sz="1200" dirty="0">
                          <a:latin typeface="Meiryo" panose="020B0604030504040204" pitchFamily="34" charset="-128"/>
                          <a:ea typeface="Meiryo" panose="020B0604030504040204" pitchFamily="34" charset="-128"/>
                        </a:rPr>
                        <a:t>(</a:t>
                      </a:r>
                      <a:r>
                        <a:rPr lang="en-US" sz="1200" dirty="0" err="1">
                          <a:latin typeface="Meiryo" panose="020B0604030504040204" pitchFamily="34" charset="-128"/>
                          <a:ea typeface="Meiryo" panose="020B0604030504040204" pitchFamily="34" charset="-128"/>
                        </a:rPr>
                        <a:t>IR情報など</a:t>
                      </a:r>
                      <a:r>
                        <a:rPr lang="en-US" sz="1200" dirty="0">
                          <a:latin typeface="Meiryo" panose="020B0604030504040204" pitchFamily="34" charset="-128"/>
                          <a:ea typeface="Meiryo" panose="020B0604030504040204" pitchFamily="34" charset="-128"/>
                        </a:rPr>
                        <a:t>)</a:t>
                      </a:r>
                      <a:endParaRPr lang="en-US" sz="1300" dirty="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lang="en-JP" sz="1500">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algn="ctr"/>
                      <a:endParaRPr kumimoji="1" lang="ja-JP" altLang="en-US" sz="1500" b="0" dirty="0">
                        <a:solidFill>
                          <a:schemeClr val="tx1">
                            <a:lumMod val="75000"/>
                          </a:schemeClr>
                        </a:soli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48783021"/>
                  </a:ext>
                </a:extLst>
              </a:tr>
            </a:tbl>
          </a:graphicData>
        </a:graphic>
      </p:graphicFrame>
      <p:sp>
        <p:nvSpPr>
          <p:cNvPr id="4" name="テキスト ボックス 3">
            <a:extLst>
              <a:ext uri="{FF2B5EF4-FFF2-40B4-BE49-F238E27FC236}">
                <a16:creationId xmlns:a16="http://schemas.microsoft.com/office/drawing/2014/main" id="{B5C4284E-BB4E-48D0-F817-E7630D3E7B6B}"/>
              </a:ext>
            </a:extLst>
          </p:cNvPr>
          <p:cNvSpPr txBox="1"/>
          <p:nvPr/>
        </p:nvSpPr>
        <p:spPr>
          <a:xfrm>
            <a:off x="475250" y="972343"/>
            <a:ext cx="1145170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161E2C">
                    <a:lumMod val="50000"/>
                  </a:srgbClr>
                </a:solidFill>
                <a:effectLst/>
                <a:uLnTx/>
                <a:uFillTx/>
                <a:latin typeface="Meiryo" panose="020B0604030504040204" pitchFamily="34" charset="-128"/>
                <a:ea typeface="Meiryo" panose="020B0604030504040204" pitchFamily="34" charset="-128"/>
                <a:cs typeface="+mn-cs"/>
              </a:rPr>
              <a:t>お客様の既存ポリシー等を踏まえ、データの重要度（≒管理レベル：高・中・低など）とシステムで取り扱うデータとをマッピングする。</a:t>
            </a:r>
            <a:endPar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2" name="テキスト ボックス 1">
            <a:extLst>
              <a:ext uri="{FF2B5EF4-FFF2-40B4-BE49-F238E27FC236}">
                <a16:creationId xmlns:a16="http://schemas.microsoft.com/office/drawing/2014/main" id="{50037604-9F2F-1283-6CCA-31E6F54363B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93089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C04E83-C0AB-4690-AC48-5B154BFDB5F9}"/>
              </a:ext>
            </a:extLst>
          </p:cNvPr>
          <p:cNvSpPr txBox="1">
            <a:spLocks/>
          </p:cNvSpPr>
          <p:nvPr/>
        </p:nvSpPr>
        <p:spPr>
          <a:xfrm>
            <a:off x="5148473" y="1152698"/>
            <a:ext cx="6657791"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情報重要度定義とシステム配置先の例</a:t>
            </a:r>
            <a:endParaRPr kumimoji="0"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sp>
        <p:nvSpPr>
          <p:cNvPr id="15" name="正方形/長方形 14">
            <a:extLst>
              <a:ext uri="{FF2B5EF4-FFF2-40B4-BE49-F238E27FC236}">
                <a16:creationId xmlns:a16="http://schemas.microsoft.com/office/drawing/2014/main" id="{97A42C17-048C-4B73-BB79-6C902B819CE5}"/>
              </a:ext>
            </a:extLst>
          </p:cNvPr>
          <p:cNvSpPr/>
          <p:nvPr/>
        </p:nvSpPr>
        <p:spPr>
          <a:xfrm>
            <a:off x="282039" y="1837387"/>
            <a:ext cx="4720658" cy="1531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marR="0" lvl="0" indent="-119995" algn="l" defTabSz="609576" rtl="0" eaLnBrk="1" fontAlgn="auto" latinLnBrk="0" hangingPunct="1">
              <a:lnSpc>
                <a:spcPct val="100000"/>
              </a:lnSpc>
              <a:spcBef>
                <a:spcPts val="4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システム配置にあたりデータ</a:t>
            </a:r>
            <a:b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b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重要性を定義</a:t>
            </a:r>
            <a:endParaRPr kumimoji="1" lang="en-US" altLang="ja-JP" sz="11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個人情報を含むデータを扱うシステム</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社外秘データは要判断</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endParaRPr>
          </a:p>
        </p:txBody>
      </p:sp>
      <p:cxnSp>
        <p:nvCxnSpPr>
          <p:cNvPr id="21" name="直線コネクタ 20">
            <a:extLst>
              <a:ext uri="{FF2B5EF4-FFF2-40B4-BE49-F238E27FC236}">
                <a16:creationId xmlns:a16="http://schemas.microsoft.com/office/drawing/2014/main" id="{0829A267-B852-49FB-9843-5D699E3FAEA0}"/>
              </a:ext>
            </a:extLst>
          </p:cNvPr>
          <p:cNvCxnSpPr>
            <a:cxnSpLocks/>
          </p:cNvCxnSpPr>
          <p:nvPr/>
        </p:nvCxnSpPr>
        <p:spPr>
          <a:xfrm>
            <a:off x="5149397" y="1775845"/>
            <a:ext cx="6656868" cy="0"/>
          </a:xfrm>
          <a:prstGeom prst="line">
            <a:avLst/>
          </a:prstGeom>
          <a:ln w="2857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6" name="Title 1">
            <a:extLst>
              <a:ext uri="{FF2B5EF4-FFF2-40B4-BE49-F238E27FC236}">
                <a16:creationId xmlns:a16="http://schemas.microsoft.com/office/drawing/2014/main" id="{668A84B5-D9FB-442B-AE69-C37A948FD7C2}"/>
              </a:ext>
            </a:extLst>
          </p:cNvPr>
          <p:cNvSpPr txBox="1">
            <a:spLocks/>
          </p:cNvSpPr>
          <p:nvPr/>
        </p:nvSpPr>
        <p:spPr>
          <a:xfrm>
            <a:off x="282039" y="1152698"/>
            <a:ext cx="4720658" cy="623147"/>
          </a:xfrm>
          <a:prstGeom prst="rect">
            <a:avLst/>
          </a:prstGeom>
          <a:solidFill>
            <a:schemeClr val="tx1">
              <a:lumMod val="75000"/>
            </a:schemeClr>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情報重要度の定義</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7BB1590B-0F16-4417-8DF6-32B67C844A8C}"/>
              </a:ext>
            </a:extLst>
          </p:cNvPr>
          <p:cNvSpPr/>
          <p:nvPr/>
        </p:nvSpPr>
        <p:spPr>
          <a:xfrm>
            <a:off x="6042238" y="3440883"/>
            <a:ext cx="4128811" cy="7801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t" anchorCtr="0">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機密性の観点から、社内に限って共有される情報であって社外に公表することが許されないもの</a:t>
            </a:r>
          </a:p>
        </p:txBody>
      </p:sp>
      <p:sp>
        <p:nvSpPr>
          <p:cNvPr id="9" name="正方形/長方形 8">
            <a:extLst>
              <a:ext uri="{FF2B5EF4-FFF2-40B4-BE49-F238E27FC236}">
                <a16:creationId xmlns:a16="http://schemas.microsoft.com/office/drawing/2014/main" id="{76707878-4014-470D-950A-B8C2B590B02F}"/>
              </a:ext>
            </a:extLst>
          </p:cNvPr>
          <p:cNvSpPr/>
          <p:nvPr/>
        </p:nvSpPr>
        <p:spPr>
          <a:xfrm>
            <a:off x="6042239" y="4852215"/>
            <a:ext cx="4128809" cy="78011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t" anchorCtr="0">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上記以外のもの</a:t>
            </a:r>
          </a:p>
        </p:txBody>
      </p:sp>
      <p:sp>
        <p:nvSpPr>
          <p:cNvPr id="10" name="正方形/長方形 9">
            <a:extLst>
              <a:ext uri="{FF2B5EF4-FFF2-40B4-BE49-F238E27FC236}">
                <a16:creationId xmlns:a16="http://schemas.microsoft.com/office/drawing/2014/main" id="{A5AF3972-10FE-4092-9EBD-7D240B2BE918}"/>
              </a:ext>
            </a:extLst>
          </p:cNvPr>
          <p:cNvSpPr/>
          <p:nvPr/>
        </p:nvSpPr>
        <p:spPr>
          <a:xfrm>
            <a:off x="10210802" y="2299346"/>
            <a:ext cx="1609752" cy="799609"/>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PriS</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または</a:t>
            </a: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PriH</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システム配置</a:t>
            </a:r>
          </a:p>
        </p:txBody>
      </p:sp>
      <p:sp>
        <p:nvSpPr>
          <p:cNvPr id="11" name="正方形/長方形 10">
            <a:extLst>
              <a:ext uri="{FF2B5EF4-FFF2-40B4-BE49-F238E27FC236}">
                <a16:creationId xmlns:a16="http://schemas.microsoft.com/office/drawing/2014/main" id="{63147257-FDB6-4113-B540-6D5BC3EFD7B5}"/>
              </a:ext>
            </a:extLst>
          </p:cNvPr>
          <p:cNvSpPr/>
          <p:nvPr/>
        </p:nvSpPr>
        <p:spPr>
          <a:xfrm>
            <a:off x="10210802" y="3710679"/>
            <a:ext cx="1609752" cy="799609"/>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PriM</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システム配置</a:t>
            </a:r>
          </a:p>
        </p:txBody>
      </p:sp>
      <p:sp>
        <p:nvSpPr>
          <p:cNvPr id="12" name="正方形/長方形 11">
            <a:extLst>
              <a:ext uri="{FF2B5EF4-FFF2-40B4-BE49-F238E27FC236}">
                <a16:creationId xmlns:a16="http://schemas.microsoft.com/office/drawing/2014/main" id="{02C0B61F-3C6F-4C17-9115-9C81DF18A8B7}"/>
              </a:ext>
            </a:extLst>
          </p:cNvPr>
          <p:cNvSpPr/>
          <p:nvPr/>
        </p:nvSpPr>
        <p:spPr>
          <a:xfrm>
            <a:off x="10210802" y="5122012"/>
            <a:ext cx="1609752" cy="799609"/>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PriL</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以下に</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システム配置</a:t>
            </a:r>
          </a:p>
        </p:txBody>
      </p:sp>
      <p:sp>
        <p:nvSpPr>
          <p:cNvPr id="14" name="正方形/長方形 13">
            <a:extLst>
              <a:ext uri="{FF2B5EF4-FFF2-40B4-BE49-F238E27FC236}">
                <a16:creationId xmlns:a16="http://schemas.microsoft.com/office/drawing/2014/main" id="{15924C93-3E57-4B01-9AA8-EB33082DCF7C}"/>
              </a:ext>
            </a:extLst>
          </p:cNvPr>
          <p:cNvSpPr/>
          <p:nvPr/>
        </p:nvSpPr>
        <p:spPr>
          <a:xfrm>
            <a:off x="6042238" y="2029549"/>
            <a:ext cx="4128812" cy="14334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0" rtlCol="0" anchor="t"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機密性の保全が高度に必要な情報であって、</a:t>
            </a:r>
            <a:b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漏えいなどすると当社及び当社の顧客に重大な不利益を及ぼすおそれのあるもの。</a:t>
            </a: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厳秘情報に次ぐ程度の機密性の保存が必要な情報であって、社外に公表することが許されないもの</a:t>
            </a:r>
          </a:p>
        </p:txBody>
      </p:sp>
      <p:sp>
        <p:nvSpPr>
          <p:cNvPr id="16" name="正方形/長方形 15">
            <a:extLst>
              <a:ext uri="{FF2B5EF4-FFF2-40B4-BE49-F238E27FC236}">
                <a16:creationId xmlns:a16="http://schemas.microsoft.com/office/drawing/2014/main" id="{9F03C440-A2D5-4C90-BA87-AD1882DEEF81}"/>
              </a:ext>
            </a:extLst>
          </p:cNvPr>
          <p:cNvSpPr/>
          <p:nvPr/>
        </p:nvSpPr>
        <p:spPr>
          <a:xfrm>
            <a:off x="5148473" y="4869136"/>
            <a:ext cx="854215" cy="1339200"/>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L</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一般</a:t>
            </a:r>
            <a:endPar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17" name="正方形/長方形 16">
            <a:extLst>
              <a:ext uri="{FF2B5EF4-FFF2-40B4-BE49-F238E27FC236}">
                <a16:creationId xmlns:a16="http://schemas.microsoft.com/office/drawing/2014/main" id="{B294151E-06E1-4295-85B4-89D4CEE7F1C5}"/>
              </a:ext>
            </a:extLst>
          </p:cNvPr>
          <p:cNvSpPr/>
          <p:nvPr/>
        </p:nvSpPr>
        <p:spPr>
          <a:xfrm>
            <a:off x="5145354" y="3440882"/>
            <a:ext cx="854215" cy="1339200"/>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M</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社外秘</a:t>
            </a:r>
            <a:endPar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18" name="正方形/長方形 17">
            <a:extLst>
              <a:ext uri="{FF2B5EF4-FFF2-40B4-BE49-F238E27FC236}">
                <a16:creationId xmlns:a16="http://schemas.microsoft.com/office/drawing/2014/main" id="{A83E5526-C356-4A63-89A7-FCC55841641F}"/>
              </a:ext>
            </a:extLst>
          </p:cNvPr>
          <p:cNvSpPr/>
          <p:nvPr/>
        </p:nvSpPr>
        <p:spPr>
          <a:xfrm>
            <a:off x="5145354" y="2029548"/>
            <a:ext cx="854215" cy="1339200"/>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H</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機密</a:t>
            </a:r>
            <a:endPar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cxnSp>
        <p:nvCxnSpPr>
          <p:cNvPr id="19" name="直線コネクタ 18">
            <a:extLst>
              <a:ext uri="{FF2B5EF4-FFF2-40B4-BE49-F238E27FC236}">
                <a16:creationId xmlns:a16="http://schemas.microsoft.com/office/drawing/2014/main" id="{7F97EF14-8B69-4D16-B4AD-B4AE79508448}"/>
              </a:ext>
            </a:extLst>
          </p:cNvPr>
          <p:cNvCxnSpPr/>
          <p:nvPr/>
        </p:nvCxnSpPr>
        <p:spPr>
          <a:xfrm>
            <a:off x="5139123" y="3404164"/>
            <a:ext cx="6672000"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7CBF8208-A874-47BA-A98A-64A2495A0780}"/>
              </a:ext>
            </a:extLst>
          </p:cNvPr>
          <p:cNvCxnSpPr/>
          <p:nvPr/>
        </p:nvCxnSpPr>
        <p:spPr>
          <a:xfrm>
            <a:off x="5139123" y="4816148"/>
            <a:ext cx="6672000"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5" name="Graphic 36">
            <a:extLst>
              <a:ext uri="{FF2B5EF4-FFF2-40B4-BE49-F238E27FC236}">
                <a16:creationId xmlns:a16="http://schemas.microsoft.com/office/drawing/2014/main" id="{796D91AD-FE7F-474C-9B74-DBA642F977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7605" y="3457489"/>
            <a:ext cx="283372" cy="283372"/>
          </a:xfrm>
          <a:prstGeom prst="rect">
            <a:avLst/>
          </a:prstGeom>
        </p:spPr>
      </p:pic>
      <p:sp>
        <p:nvSpPr>
          <p:cNvPr id="26" name="正方形/長方形 25">
            <a:extLst>
              <a:ext uri="{FF2B5EF4-FFF2-40B4-BE49-F238E27FC236}">
                <a16:creationId xmlns:a16="http://schemas.microsoft.com/office/drawing/2014/main" id="{2369EC0C-0159-406D-A84D-D85DA7F131AA}"/>
              </a:ext>
            </a:extLst>
          </p:cNvPr>
          <p:cNvSpPr/>
          <p:nvPr/>
        </p:nvSpPr>
        <p:spPr>
          <a:xfrm>
            <a:off x="1183589" y="3487924"/>
            <a:ext cx="658616" cy="274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24000" tIns="24000" rIns="24000" bIns="24000" rtlCol="0" anchor="t" anchorCtr="0">
            <a:noAutofit/>
          </a:bodyPr>
          <a:lstStyle/>
          <a:p>
            <a:pPr marL="0" marR="0" lvl="0" indent="0" algn="ctr" defTabSz="609576" rtl="0" eaLnBrk="1" fontAlgn="auto" latinLnBrk="0" hangingPunct="1">
              <a:lnSpc>
                <a:spcPct val="100000"/>
              </a:lnSpc>
              <a:spcBef>
                <a:spcPts val="267"/>
              </a:spcBef>
              <a:spcAft>
                <a:spcPts val="0"/>
              </a:spcAft>
              <a:buClrTx/>
              <a:buSzTx/>
              <a:buFontTx/>
              <a:buNone/>
              <a:tabLst/>
              <a:defRPr/>
            </a:pPr>
            <a:r>
              <a:rPr kumimoji="1"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本番</a:t>
            </a:r>
            <a:endParaRPr kumimoji="1"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7" name="正方形/長方形 26">
            <a:extLst>
              <a:ext uri="{FF2B5EF4-FFF2-40B4-BE49-F238E27FC236}">
                <a16:creationId xmlns:a16="http://schemas.microsoft.com/office/drawing/2014/main" id="{EAC88866-0E2D-4C11-910E-AA31176CB14C}"/>
              </a:ext>
            </a:extLst>
          </p:cNvPr>
          <p:cNvSpPr/>
          <p:nvPr/>
        </p:nvSpPr>
        <p:spPr>
          <a:xfrm>
            <a:off x="327603" y="3457489"/>
            <a:ext cx="1514602" cy="1920647"/>
          </a:xfrm>
          <a:prstGeom prst="rect">
            <a:avLst/>
          </a:prstGeom>
          <a:noFill/>
          <a:ln w="12700">
            <a:solidFill>
              <a:srgbClr val="6CAE3E"/>
            </a:solidFill>
          </a:ln>
          <a:effectLst/>
        </p:spPr>
        <p:style>
          <a:lnRef idx="1">
            <a:schemeClr val="accent1"/>
          </a:lnRef>
          <a:fillRef idx="3">
            <a:schemeClr val="accent1"/>
          </a:fillRef>
          <a:effectRef idx="2">
            <a:schemeClr val="accent1"/>
          </a:effectRef>
          <a:fontRef idx="minor">
            <a:schemeClr val="lt1"/>
          </a:fontRef>
        </p:style>
        <p:txBody>
          <a:bodyPr numCol="2"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8" name="Rounded Rectangle 9">
            <a:extLst>
              <a:ext uri="{FF2B5EF4-FFF2-40B4-BE49-F238E27FC236}">
                <a16:creationId xmlns:a16="http://schemas.microsoft.com/office/drawing/2014/main" id="{E867D52D-5D73-4EF8-8B45-6CDAACB3B662}"/>
              </a:ext>
            </a:extLst>
          </p:cNvPr>
          <p:cNvSpPr/>
          <p:nvPr/>
        </p:nvSpPr>
        <p:spPr>
          <a:xfrm>
            <a:off x="412903" y="3803713"/>
            <a:ext cx="1344000" cy="483851"/>
          </a:xfrm>
          <a:prstGeom prst="roundRect">
            <a:avLst>
              <a:gd name="adj" fmla="val 0"/>
            </a:avLst>
          </a:prstGeom>
          <a:solidFill>
            <a:srgbClr val="19A2C7">
              <a:alpha val="20000"/>
            </a:srgb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48000" tIns="0" rIns="48000" bIns="0" anchor="b" anchorCtr="0"/>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rPr>
              <a:t>PriM</a:t>
            </a:r>
            <a:endParaRPr kumimoji="0" lang="ja-JP" altLang="en-US" sz="11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endParaRPr>
          </a:p>
        </p:txBody>
      </p:sp>
      <p:pic>
        <p:nvPicPr>
          <p:cNvPr id="29" name="Graphic 3">
            <a:extLst>
              <a:ext uri="{FF2B5EF4-FFF2-40B4-BE49-F238E27FC236}">
                <a16:creationId xmlns:a16="http://schemas.microsoft.com/office/drawing/2014/main" id="{DFC49997-B7F9-4236-8EA9-3A254C23DC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03" y="3803713"/>
            <a:ext cx="201600" cy="201600"/>
          </a:xfrm>
          <a:prstGeom prst="rect">
            <a:avLst/>
          </a:prstGeom>
        </p:spPr>
      </p:pic>
      <p:sp>
        <p:nvSpPr>
          <p:cNvPr id="30" name="Rounded Rectangle 9">
            <a:extLst>
              <a:ext uri="{FF2B5EF4-FFF2-40B4-BE49-F238E27FC236}">
                <a16:creationId xmlns:a16="http://schemas.microsoft.com/office/drawing/2014/main" id="{26B0D8AF-E141-4EB6-A2EB-D3901894653D}"/>
              </a:ext>
            </a:extLst>
          </p:cNvPr>
          <p:cNvSpPr/>
          <p:nvPr/>
        </p:nvSpPr>
        <p:spPr>
          <a:xfrm>
            <a:off x="412903" y="4328189"/>
            <a:ext cx="1344000" cy="483851"/>
          </a:xfrm>
          <a:prstGeom prst="roundRect">
            <a:avLst>
              <a:gd name="adj" fmla="val 0"/>
            </a:avLst>
          </a:prstGeom>
          <a:solidFill>
            <a:srgbClr val="19A2C7">
              <a:alpha val="20000"/>
            </a:srgb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48000" tIns="0" rIns="48000" bIns="0" anchor="b" anchorCtr="0"/>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rPr>
              <a:t>PriH</a:t>
            </a:r>
            <a:endParaRPr kumimoji="0" lang="ja-JP" altLang="en-US" sz="11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endParaRPr>
          </a:p>
        </p:txBody>
      </p:sp>
      <p:sp>
        <p:nvSpPr>
          <p:cNvPr id="31" name="Rounded Rectangle 9">
            <a:extLst>
              <a:ext uri="{FF2B5EF4-FFF2-40B4-BE49-F238E27FC236}">
                <a16:creationId xmlns:a16="http://schemas.microsoft.com/office/drawing/2014/main" id="{80EDC389-EE73-4218-B915-7EC66E4819EC}"/>
              </a:ext>
            </a:extLst>
          </p:cNvPr>
          <p:cNvSpPr/>
          <p:nvPr/>
        </p:nvSpPr>
        <p:spPr>
          <a:xfrm>
            <a:off x="412903" y="4849269"/>
            <a:ext cx="1344000" cy="483851"/>
          </a:xfrm>
          <a:prstGeom prst="roundRect">
            <a:avLst>
              <a:gd name="adj" fmla="val 0"/>
            </a:avLst>
          </a:prstGeom>
          <a:solidFill>
            <a:srgbClr val="19A2C7">
              <a:alpha val="20000"/>
            </a:srgbClr>
          </a:solidFill>
          <a:ln w="6350">
            <a:noFill/>
            <a:prstDash val="solid"/>
          </a:ln>
          <a:effectLst/>
        </p:spPr>
        <p:style>
          <a:lnRef idx="1">
            <a:schemeClr val="accent1"/>
          </a:lnRef>
          <a:fillRef idx="3">
            <a:schemeClr val="accent1"/>
          </a:fillRef>
          <a:effectRef idx="2">
            <a:schemeClr val="accent1"/>
          </a:effectRef>
          <a:fontRef idx="minor">
            <a:schemeClr val="lt1"/>
          </a:fontRef>
        </p:style>
        <p:txBody>
          <a:bodyPr lIns="48000" tIns="0" rIns="48000" bIns="0" anchor="b" anchorCtr="0"/>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rPr>
              <a:t>PriS</a:t>
            </a:r>
            <a:endParaRPr kumimoji="0" lang="ja-JP" altLang="en-US" sz="11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34" charset="-128"/>
            </a:endParaRPr>
          </a:p>
        </p:txBody>
      </p:sp>
      <p:pic>
        <p:nvPicPr>
          <p:cNvPr id="32" name="Graphic 3">
            <a:extLst>
              <a:ext uri="{FF2B5EF4-FFF2-40B4-BE49-F238E27FC236}">
                <a16:creationId xmlns:a16="http://schemas.microsoft.com/office/drawing/2014/main" id="{6581E580-36E7-43E1-ADEE-5625C3327F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03" y="4849268"/>
            <a:ext cx="201600" cy="201600"/>
          </a:xfrm>
          <a:prstGeom prst="rect">
            <a:avLst/>
          </a:prstGeom>
        </p:spPr>
      </p:pic>
      <p:pic>
        <p:nvPicPr>
          <p:cNvPr id="33" name="Graphic 3">
            <a:extLst>
              <a:ext uri="{FF2B5EF4-FFF2-40B4-BE49-F238E27FC236}">
                <a16:creationId xmlns:a16="http://schemas.microsoft.com/office/drawing/2014/main" id="{18B2927C-DAB4-436E-AAAC-F7D01255A4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2903" y="4328188"/>
            <a:ext cx="201600" cy="201600"/>
          </a:xfrm>
          <a:prstGeom prst="rect">
            <a:avLst/>
          </a:prstGeom>
        </p:spPr>
      </p:pic>
      <p:graphicFrame>
        <p:nvGraphicFramePr>
          <p:cNvPr id="34" name="表 33">
            <a:extLst>
              <a:ext uri="{FF2B5EF4-FFF2-40B4-BE49-F238E27FC236}">
                <a16:creationId xmlns:a16="http://schemas.microsoft.com/office/drawing/2014/main" id="{EB7656C4-0209-4943-BB1F-8014CAB857F0}"/>
              </a:ext>
            </a:extLst>
          </p:cNvPr>
          <p:cNvGraphicFramePr>
            <a:graphicFrameLocks noGrp="1"/>
          </p:cNvGraphicFramePr>
          <p:nvPr/>
        </p:nvGraphicFramePr>
        <p:xfrm>
          <a:off x="1947898" y="3442015"/>
          <a:ext cx="2976000" cy="2957280"/>
        </p:xfrm>
        <a:graphic>
          <a:graphicData uri="http://schemas.openxmlformats.org/drawingml/2006/table">
            <a:tbl>
              <a:tblPr>
                <a:tableStyleId>{5C22544A-7EE6-4342-B048-85BDC9FD1C3A}</a:tableStyleId>
              </a:tblPr>
              <a:tblGrid>
                <a:gridCol w="480000">
                  <a:extLst>
                    <a:ext uri="{9D8B030D-6E8A-4147-A177-3AD203B41FA5}">
                      <a16:colId xmlns:a16="http://schemas.microsoft.com/office/drawing/2014/main" val="2946502337"/>
                    </a:ext>
                  </a:extLst>
                </a:gridCol>
                <a:gridCol w="1344000">
                  <a:extLst>
                    <a:ext uri="{9D8B030D-6E8A-4147-A177-3AD203B41FA5}">
                      <a16:colId xmlns:a16="http://schemas.microsoft.com/office/drawing/2014/main" val="989589023"/>
                    </a:ext>
                  </a:extLst>
                </a:gridCol>
                <a:gridCol w="384000">
                  <a:extLst>
                    <a:ext uri="{9D8B030D-6E8A-4147-A177-3AD203B41FA5}">
                      <a16:colId xmlns:a16="http://schemas.microsoft.com/office/drawing/2014/main" val="4032617575"/>
                    </a:ext>
                  </a:extLst>
                </a:gridCol>
                <a:gridCol w="384000">
                  <a:extLst>
                    <a:ext uri="{9D8B030D-6E8A-4147-A177-3AD203B41FA5}">
                      <a16:colId xmlns:a16="http://schemas.microsoft.com/office/drawing/2014/main" val="4224523111"/>
                    </a:ext>
                  </a:extLst>
                </a:gridCol>
                <a:gridCol w="384000">
                  <a:extLst>
                    <a:ext uri="{9D8B030D-6E8A-4147-A177-3AD203B41FA5}">
                      <a16:colId xmlns:a16="http://schemas.microsoft.com/office/drawing/2014/main" val="668968380"/>
                    </a:ext>
                  </a:extLst>
                </a:gridCol>
              </a:tblGrid>
              <a:tr h="169920">
                <a:tc rowSpan="2">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a:t>
                      </a:r>
                      <a:br>
                        <a:rPr kumimoji="1" lang="en-US" altLang="ja-JP"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種類</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rowSpan="2">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サブネットの定義</a:t>
                      </a:r>
                    </a:p>
                  </a:txBody>
                  <a:tcPr marL="24000" marR="24000" marT="24000" marB="24000" anchor="ctr">
                    <a:lnB w="3175" cap="flat" cmpd="sng" algn="ctr">
                      <a:solidFill>
                        <a:schemeClr val="tx1"/>
                      </a:solidFill>
                      <a:prstDash val="solid"/>
                      <a:round/>
                      <a:headEnd type="none" w="med" len="med"/>
                      <a:tailEnd type="none" w="med" len="med"/>
                    </a:lnB>
                    <a:solidFill>
                      <a:srgbClr val="163D51"/>
                    </a:solidFill>
                  </a:tcPr>
                </a:tc>
                <a:tc gridSpan="3">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ルーティング</a:t>
                      </a:r>
                    </a:p>
                  </a:txBody>
                  <a:tcPr marL="24000" marR="24000" marT="24000" marB="24000" anchor="ctr">
                    <a:lnB w="6350" cap="flat" cmpd="sng" algn="ctr">
                      <a:solidFill>
                        <a:schemeClr val="bg1"/>
                      </a:solidFill>
                      <a:prstDash val="solid"/>
                      <a:round/>
                      <a:headEnd type="none" w="med" len="med"/>
                      <a:tailEnd type="none" w="med" len="med"/>
                    </a:lnB>
                    <a:solidFill>
                      <a:srgbClr val="163D51"/>
                    </a:solidFill>
                  </a:tcPr>
                </a:tc>
                <a:tc hMerge="1">
                  <a:txBody>
                    <a:bodyPr/>
                    <a:lstStyle/>
                    <a:p>
                      <a:pPr algn="ctr"/>
                      <a:endParaRPr kumimoji="1" lang="ja-JP" altLang="en-US"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tc hMerge="1">
                  <a:txBody>
                    <a:bodyPr/>
                    <a:lstStyle/>
                    <a:p>
                      <a:pPr algn="ctr"/>
                      <a:endParaRPr kumimoji="1" lang="ja-JP" altLang="en-US" sz="16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3464260552"/>
                  </a:ext>
                </a:extLst>
              </a:tr>
              <a:tr h="390900">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vMerge="1">
                  <a:txBody>
                    <a:bodyPr/>
                    <a:lstStyle/>
                    <a:p>
                      <a:pPr algn="ctr"/>
                      <a:endParaRPr kumimoji="1" lang="ja-JP" altLang="en-US" sz="1400" b="1" dirty="0">
                        <a:gradFill>
                          <a:gsLst>
                            <a:gs pos="0">
                              <a:schemeClr val="bg1"/>
                            </a:gs>
                            <a:gs pos="100000">
                              <a:schemeClr val="bg1"/>
                            </a:gs>
                          </a:gsLst>
                          <a:lin ang="5400000" scaled="1"/>
                        </a:gradFill>
                        <a:latin typeface="+mj-lt"/>
                        <a:ea typeface="Meiryo UI" panose="020B0604030504040204" pitchFamily="50" charset="-128"/>
                      </a:endParaRPr>
                    </a:p>
                  </a:txBody>
                  <a:tcPr marL="18000" marR="18000" marT="18000" marB="18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オンプレ</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en-US" altLang="ja-JP"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S3</a:t>
                      </a:r>
                      <a:endPar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tc>
                  <a:txBody>
                    <a:bodyPr/>
                    <a:lstStyle/>
                    <a:p>
                      <a:pPr algn="ct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インター</a:t>
                      </a:r>
                      <a:br>
                        <a:rPr kumimoji="1" lang="en-US" altLang="ja-JP"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8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ネット</a:t>
                      </a:r>
                    </a:p>
                  </a:txBody>
                  <a:tcPr marL="24000" marR="24000" marT="24000" marB="24000" anchor="ctr">
                    <a:lnT w="6350" cap="flat" cmpd="sng" algn="ctr">
                      <a:solidFill>
                        <a:schemeClr val="bg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163D51"/>
                    </a:solidFill>
                  </a:tcPr>
                </a:tc>
                <a:extLst>
                  <a:ext uri="{0D108BD9-81ED-4DB2-BD59-A6C34878D82A}">
                    <a16:rowId xmlns:a16="http://schemas.microsoft.com/office/drawing/2014/main" val="1620400711"/>
                  </a:ext>
                </a:extLst>
              </a:tr>
              <a:tr h="505200">
                <a:tc>
                  <a:txBody>
                    <a:bodyPr/>
                    <a:lstStyle/>
                    <a:p>
                      <a:pPr algn="ctr"/>
                      <a:r>
                        <a:rPr kumimoji="1" lang="en-US" altLang="ja-JP"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Pub</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パブリック</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を持つことができるサブネット（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DMZ</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に相当）</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7735473"/>
                  </a:ext>
                </a:extLst>
              </a:tr>
              <a:tr h="5052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PriL</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を持ちインターネットに</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NATGW</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でアクセス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1918201"/>
                  </a:ext>
                </a:extLst>
              </a:tr>
              <a:tr h="5052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PriM</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を持ちプロキシ経由でインターネットにアクセス</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8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プロキシ</a:t>
                      </a:r>
                      <a:br>
                        <a:rPr kumimoji="1" lang="en-US" altLang="ja-JP" sz="8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8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経由</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3038864"/>
                  </a:ext>
                </a:extLst>
              </a:tr>
              <a:tr h="5052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PriH</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プライベート</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を持ち</a:t>
                      </a:r>
                      <a:b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インターネット接続は</a:t>
                      </a: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NG</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〇</a:t>
                      </a:r>
                      <a:b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4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暗号化</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0229021"/>
                  </a:ext>
                </a:extLst>
              </a:tr>
              <a:tr h="352800">
                <a:tc>
                  <a:txBody>
                    <a:bodyPr/>
                    <a:lstStyle/>
                    <a:p>
                      <a:pPr algn="ctr"/>
                      <a:r>
                        <a:rPr kumimoji="1" lang="en-US" altLang="ja-JP" sz="1000"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PriS</a:t>
                      </a:r>
                      <a:endParaRPr kumimoji="1" lang="ja-JP" altLang="en-US" sz="1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l"/>
                      <a:r>
                        <a:rPr kumimoji="1" lang="en-US" altLang="ja-JP" sz="10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PriH</a:t>
                      </a:r>
                      <a:r>
                        <a:rPr kumimoji="1" lang="ja-JP" altLang="en-US" sz="10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と同じで</a:t>
                      </a:r>
                      <a:r>
                        <a:rPr kumimoji="1" lang="en-US" altLang="ja-JP" sz="10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S3</a:t>
                      </a:r>
                      <a:r>
                        <a:rPr kumimoji="1" lang="ja-JP" altLang="en-US" sz="1000" b="0" kern="120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にも</a:t>
                      </a:r>
                      <a:r>
                        <a:rPr kumimoji="1" lang="ja-JP" altLang="en-US" sz="1000" b="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mn-cs"/>
                        </a:rPr>
                        <a:t>アクセスできない</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一部</a:t>
                      </a: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ctr"/>
                      <a:r>
                        <a:rPr kumimoji="1" lang="en-US" altLang="ja-JP"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0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025373"/>
                  </a:ext>
                </a:extLst>
              </a:tr>
            </a:tbl>
          </a:graphicData>
        </a:graphic>
      </p:graphicFrame>
      <p:sp>
        <p:nvSpPr>
          <p:cNvPr id="37" name="Title 1">
            <a:extLst>
              <a:ext uri="{FF2B5EF4-FFF2-40B4-BE49-F238E27FC236}">
                <a16:creationId xmlns:a16="http://schemas.microsoft.com/office/drawing/2014/main" id="{34C04E83-C0AB-4690-AC48-5B154BFDB5F9}"/>
              </a:ext>
            </a:extLst>
          </p:cNvPr>
          <p:cNvSpPr txBox="1">
            <a:spLocks/>
          </p:cNvSpPr>
          <p:nvPr/>
        </p:nvSpPr>
        <p:spPr>
          <a:xfrm>
            <a:off x="282039" y="3027636"/>
            <a:ext cx="4720658" cy="377151"/>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サブネット構成指針</a:t>
            </a:r>
            <a:r>
              <a:rPr kumimoji="0" lang="en-US" altLang="ja-JP"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事例</a:t>
            </a:r>
            <a:r>
              <a:rPr kumimoji="0" lang="en-US" altLang="ja-JP"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p>
        </p:txBody>
      </p:sp>
      <p:cxnSp>
        <p:nvCxnSpPr>
          <p:cNvPr id="38" name="直線コネクタ 37">
            <a:extLst>
              <a:ext uri="{FF2B5EF4-FFF2-40B4-BE49-F238E27FC236}">
                <a16:creationId xmlns:a16="http://schemas.microsoft.com/office/drawing/2014/main" id="{0829A267-B852-49FB-9843-5D699E3FAEA0}"/>
              </a:ext>
            </a:extLst>
          </p:cNvPr>
          <p:cNvCxnSpPr>
            <a:cxnSpLocks/>
          </p:cNvCxnSpPr>
          <p:nvPr/>
        </p:nvCxnSpPr>
        <p:spPr>
          <a:xfrm>
            <a:off x="282962" y="3372481"/>
            <a:ext cx="4720003" cy="0"/>
          </a:xfrm>
          <a:prstGeom prst="line">
            <a:avLst/>
          </a:prstGeom>
          <a:ln w="28575">
            <a:solidFill>
              <a:schemeClr val="tx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 name="タイトル 1">
            <a:extLst>
              <a:ext uri="{FF2B5EF4-FFF2-40B4-BE49-F238E27FC236}">
                <a16:creationId xmlns:a16="http://schemas.microsoft.com/office/drawing/2014/main" id="{34ABCBA1-BECD-0F46-B97F-FBF88C97455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 </a:t>
            </a:r>
            <a:r>
              <a:rPr lang="ja-JP" altLang="en-US" sz="2800" b="0"/>
              <a:t>情報重要度定義とシステム配置先の例</a:t>
            </a:r>
          </a:p>
        </p:txBody>
      </p:sp>
      <p:sp>
        <p:nvSpPr>
          <p:cNvPr id="3" name="テキスト ボックス 2">
            <a:extLst>
              <a:ext uri="{FF2B5EF4-FFF2-40B4-BE49-F238E27FC236}">
                <a16:creationId xmlns:a16="http://schemas.microsoft.com/office/drawing/2014/main" id="{3E71DFDB-46D1-2137-9EB6-93C9098988E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98124762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参考：情報重要度と保護方針の例</a:t>
            </a:r>
            <a:endParaRPr lang="ja-JP" altLang="en-US" sz="2800" b="0" dirty="0"/>
          </a:p>
        </p:txBody>
      </p:sp>
      <p:graphicFrame>
        <p:nvGraphicFramePr>
          <p:cNvPr id="4" name="表 3">
            <a:extLst>
              <a:ext uri="{FF2B5EF4-FFF2-40B4-BE49-F238E27FC236}">
                <a16:creationId xmlns:a16="http://schemas.microsoft.com/office/drawing/2014/main" id="{9BCC15A1-F0D3-4197-E02D-E128DB1F16FE}"/>
              </a:ext>
            </a:extLst>
          </p:cNvPr>
          <p:cNvGraphicFramePr>
            <a:graphicFrameLocks noGrp="1"/>
          </p:cNvGraphicFramePr>
          <p:nvPr/>
        </p:nvGraphicFramePr>
        <p:xfrm>
          <a:off x="274320" y="743910"/>
          <a:ext cx="11724644" cy="5730240"/>
        </p:xfrm>
        <a:graphic>
          <a:graphicData uri="http://schemas.openxmlformats.org/drawingml/2006/table">
            <a:tbl>
              <a:tblPr>
                <a:tableStyleId>{5C22544A-7EE6-4342-B048-85BDC9FD1C3A}</a:tableStyleId>
              </a:tblPr>
              <a:tblGrid>
                <a:gridCol w="812800">
                  <a:extLst>
                    <a:ext uri="{9D8B030D-6E8A-4147-A177-3AD203B41FA5}">
                      <a16:colId xmlns:a16="http://schemas.microsoft.com/office/drawing/2014/main" val="2510325070"/>
                    </a:ext>
                  </a:extLst>
                </a:gridCol>
                <a:gridCol w="1168400">
                  <a:extLst>
                    <a:ext uri="{9D8B030D-6E8A-4147-A177-3AD203B41FA5}">
                      <a16:colId xmlns:a16="http://schemas.microsoft.com/office/drawing/2014/main" val="2980861995"/>
                    </a:ext>
                  </a:extLst>
                </a:gridCol>
                <a:gridCol w="1239520">
                  <a:extLst>
                    <a:ext uri="{9D8B030D-6E8A-4147-A177-3AD203B41FA5}">
                      <a16:colId xmlns:a16="http://schemas.microsoft.com/office/drawing/2014/main" val="331970247"/>
                    </a:ext>
                  </a:extLst>
                </a:gridCol>
                <a:gridCol w="1381760">
                  <a:extLst>
                    <a:ext uri="{9D8B030D-6E8A-4147-A177-3AD203B41FA5}">
                      <a16:colId xmlns:a16="http://schemas.microsoft.com/office/drawing/2014/main" val="2133802407"/>
                    </a:ext>
                  </a:extLst>
                </a:gridCol>
                <a:gridCol w="1066800">
                  <a:extLst>
                    <a:ext uri="{9D8B030D-6E8A-4147-A177-3AD203B41FA5}">
                      <a16:colId xmlns:a16="http://schemas.microsoft.com/office/drawing/2014/main" val="1482400146"/>
                    </a:ext>
                  </a:extLst>
                </a:gridCol>
                <a:gridCol w="1097280">
                  <a:extLst>
                    <a:ext uri="{9D8B030D-6E8A-4147-A177-3AD203B41FA5}">
                      <a16:colId xmlns:a16="http://schemas.microsoft.com/office/drawing/2014/main" val="48823336"/>
                    </a:ext>
                  </a:extLst>
                </a:gridCol>
                <a:gridCol w="1056640">
                  <a:extLst>
                    <a:ext uri="{9D8B030D-6E8A-4147-A177-3AD203B41FA5}">
                      <a16:colId xmlns:a16="http://schemas.microsoft.com/office/drawing/2014/main" val="2479899068"/>
                    </a:ext>
                  </a:extLst>
                </a:gridCol>
                <a:gridCol w="2468880">
                  <a:extLst>
                    <a:ext uri="{9D8B030D-6E8A-4147-A177-3AD203B41FA5}">
                      <a16:colId xmlns:a16="http://schemas.microsoft.com/office/drawing/2014/main" val="3861438581"/>
                    </a:ext>
                  </a:extLst>
                </a:gridCol>
                <a:gridCol w="716282">
                  <a:extLst>
                    <a:ext uri="{9D8B030D-6E8A-4147-A177-3AD203B41FA5}">
                      <a16:colId xmlns:a16="http://schemas.microsoft.com/office/drawing/2014/main" val="4172883481"/>
                    </a:ext>
                  </a:extLst>
                </a:gridCol>
                <a:gridCol w="716282">
                  <a:extLst>
                    <a:ext uri="{9D8B030D-6E8A-4147-A177-3AD203B41FA5}">
                      <a16:colId xmlns:a16="http://schemas.microsoft.com/office/drawing/2014/main" val="407743718"/>
                    </a:ext>
                  </a:extLst>
                </a:gridCol>
              </a:tblGrid>
              <a:tr h="596874">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機密区分</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判断基準</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保存可能な</a:t>
                      </a:r>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ストレージ領域</a:t>
                      </a:r>
                      <a:br>
                        <a:rPr lang="en-US" altLang="ja-JP" sz="1100" u="none" strike="noStrike" dirty="0">
                          <a:effectLst/>
                          <a:latin typeface="Meiryo" panose="020B0604030504040204" pitchFamily="34" charset="-128"/>
                          <a:ea typeface="Meiryo" panose="020B0604030504040204" pitchFamily="34" charset="-128"/>
                        </a:rPr>
                      </a:b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ストレージ側</a:t>
                      </a:r>
                      <a:r>
                        <a:rPr lang="en-US" altLang="ja-JP" sz="1100" u="none" strike="noStrike" dirty="0">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データへのアクセスが可能なオンプレ領域を含む要素</a:t>
                      </a:r>
                      <a:br>
                        <a:rPr lang="en-US" altLang="ja-JP" sz="1100" u="none" strike="noStrike" dirty="0">
                          <a:effectLst/>
                          <a:latin typeface="Meiryo" panose="020B0604030504040204" pitchFamily="34" charset="-128"/>
                          <a:ea typeface="Meiryo" panose="020B0604030504040204" pitchFamily="34" charset="-128"/>
                        </a:rPr>
                      </a:b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アクセス側</a:t>
                      </a:r>
                      <a:r>
                        <a:rPr lang="en-US" altLang="ja-JP" sz="1100" u="none" strike="noStrike" dirty="0">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アクセス側のデータ処理時の一時保持</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データストレージのアクセス制御</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アクセス側のアクセスコントロール</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データストレージ及びアクセス側のアクセスコントロール設定の確認及び定期チェック</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通信暗号化</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algn="ctr" rtl="0" fontAlgn="t"/>
                      <a:r>
                        <a:rPr lang="ja-JP" altLang="en-US" sz="1100" u="none" strike="noStrike">
                          <a:effectLst/>
                          <a:latin typeface="Meiryo" panose="020B0604030504040204" pitchFamily="34" charset="-128"/>
                          <a:ea typeface="Meiryo" panose="020B0604030504040204" pitchFamily="34" charset="-128"/>
                        </a:rPr>
                        <a:t>データ暗号化</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62133140"/>
                  </a:ext>
                </a:extLst>
              </a:tr>
              <a:tr h="1516059">
                <a:tc>
                  <a:txBody>
                    <a:bodyPr/>
                    <a:lstStyle/>
                    <a:p>
                      <a:pPr algn="ctr" rtl="0" fontAlgn="t"/>
                      <a:r>
                        <a:rPr lang="ja-JP" altLang="en-US" sz="1100" u="none" strike="noStrike">
                          <a:solidFill>
                            <a:schemeClr val="bg1"/>
                          </a:solidFill>
                          <a:effectLst/>
                          <a:latin typeface="Meiryo" panose="020B0604030504040204" pitchFamily="34" charset="-128"/>
                          <a:ea typeface="Meiryo" panose="020B0604030504040204" pitchFamily="34" charset="-128"/>
                        </a:rPr>
                        <a:t>極秘</a:t>
                      </a:r>
                      <a:endParaRPr lang="ja-JP" altLang="en-US" sz="1100" b="1" i="0" u="none" strike="noStrike">
                        <a:solidFill>
                          <a:schemeClr val="bg1"/>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75000"/>
                        <a:lumOff val="25000"/>
                      </a:schemeClr>
                    </a:solid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情報の漏えいまたは改ざんなどその安全性が損なわれた場合、当社に深刻な影響を及ぼす可能性がある</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共通基盤で許可されているサービスのうち、アクセスが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共通基盤で許可されているサービスの内、アクセスが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a:t>
                      </a:r>
                      <a:r>
                        <a:rPr lang="en-US" altLang="ja-JP" sz="1100" u="none" strike="noStrike" dirty="0">
                          <a:effectLst/>
                          <a:latin typeface="Meiryo" panose="020B0604030504040204" pitchFamily="34" charset="-128"/>
                          <a:ea typeface="Meiryo" panose="020B0604030504040204" pitchFamily="34" charset="-128"/>
                        </a:rPr>
                        <a:t>(</a:t>
                      </a:r>
                      <a:r>
                        <a:rPr lang="en" sz="1100" u="none" strike="noStrike" dirty="0">
                          <a:effectLst/>
                          <a:latin typeface="Meiryo" panose="020B0604030504040204" pitchFamily="34" charset="-128"/>
                          <a:ea typeface="Meiryo" panose="020B0604030504040204" pitchFamily="34" charset="-128"/>
                        </a:rPr>
                        <a:t>lambda</a:t>
                      </a:r>
                      <a:r>
                        <a:rPr lang="ja-JP" altLang="en-US" sz="1100" u="none" strike="noStrike">
                          <a:effectLst/>
                          <a:latin typeface="Meiryo" panose="020B0604030504040204" pitchFamily="34" charset="-128"/>
                          <a:ea typeface="Meiryo" panose="020B0604030504040204" pitchFamily="34" charset="-128"/>
                        </a:rPr>
                        <a:t>は制御不可</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データ処理後は削除すること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外とのインバウンド、アウトバウンド通信ができないようにすること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インターネットとのインバウンド、アウトバウンド通信不可</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構築時及び編集時のアクセスポリシー</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バケットポリシー、</a:t>
                      </a:r>
                      <a:r>
                        <a:rPr lang="en" sz="1100" u="none" strike="noStrike" dirty="0">
                          <a:effectLst/>
                          <a:latin typeface="Meiryo" panose="020B0604030504040204" pitchFamily="34" charset="-128"/>
                          <a:ea typeface="Meiryo" panose="020B0604030504040204" pitchFamily="34" charset="-128"/>
                        </a:rPr>
                        <a:t>ACL、SG)</a:t>
                      </a:r>
                      <a:r>
                        <a:rPr lang="ja-JP" altLang="en-US" sz="1100" u="none" strike="noStrike">
                          <a:effectLst/>
                          <a:latin typeface="Meiryo" panose="020B0604030504040204" pitchFamily="34" charset="-128"/>
                          <a:ea typeface="Meiryo" panose="020B0604030504040204" pitchFamily="34" charset="-128"/>
                        </a:rPr>
                        <a:t>について社内リスク管理機関の承認を得ること</a:t>
                      </a:r>
                    </a:p>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データストレージ・アクセス側のアクセスポリシー</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バケットポリシー、</a:t>
                      </a:r>
                      <a:r>
                        <a:rPr lang="en" sz="1100" u="none" strike="noStrike" dirty="0">
                          <a:effectLst/>
                          <a:latin typeface="Meiryo" panose="020B0604030504040204" pitchFamily="34" charset="-128"/>
                          <a:ea typeface="Meiryo" panose="020B0604030504040204" pitchFamily="34" charset="-128"/>
                        </a:rPr>
                        <a:t>ACL、SG)</a:t>
                      </a:r>
                      <a:r>
                        <a:rPr lang="ja-JP" altLang="en-US" sz="1100" u="none" strike="noStrike">
                          <a:effectLst/>
                          <a:latin typeface="Meiryo" panose="020B0604030504040204" pitchFamily="34" charset="-128"/>
                          <a:ea typeface="Meiryo" panose="020B0604030504040204" pitchFamily="34" charset="-128"/>
                        </a:rPr>
                        <a:t>を</a:t>
                      </a:r>
                      <a:r>
                        <a:rPr lang="en" sz="1100" u="none" strike="noStrike" dirty="0">
                          <a:effectLst/>
                          <a:latin typeface="Meiryo" panose="020B0604030504040204" pitchFamily="34" charset="-128"/>
                          <a:ea typeface="Meiryo" panose="020B0604030504040204" pitchFamily="34" charset="-128"/>
                        </a:rPr>
                        <a:t>Trusted Advisor</a:t>
                      </a:r>
                      <a:r>
                        <a:rPr lang="ja-JP" altLang="en-US" sz="1100" u="none" strike="noStrike">
                          <a:effectLst/>
                          <a:latin typeface="Meiryo" panose="020B0604030504040204" pitchFamily="34" charset="-128"/>
                          <a:ea typeface="Meiryo" panose="020B0604030504040204" pitchFamily="34" charset="-128"/>
                        </a:rPr>
                        <a:t>に加え、</a:t>
                      </a:r>
                      <a:r>
                        <a:rPr lang="en" sz="1100" u="none" strike="noStrike" dirty="0">
                          <a:effectLst/>
                          <a:latin typeface="Meiryo" panose="020B0604030504040204" pitchFamily="34" charset="-128"/>
                          <a:ea typeface="Meiryo" panose="020B0604030504040204" pitchFamily="34" charset="-128"/>
                        </a:rPr>
                        <a:t>Lambda</a:t>
                      </a:r>
                      <a:r>
                        <a:rPr lang="ja-JP" altLang="en-US" sz="1100" u="none" strike="noStrike">
                          <a:effectLst/>
                          <a:latin typeface="Meiryo" panose="020B0604030504040204" pitchFamily="34" charset="-128"/>
                          <a:ea typeface="Meiryo" panose="020B0604030504040204" pitchFamily="34" charset="-128"/>
                        </a:rPr>
                        <a:t>等別機能にてポリシー内容が承認を得た段階から変更されていない事の定期チェックを実施すること</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暗号化されたプロトコルのみを利用すること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暗号化必須</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方式の指定は特になし</a:t>
                      </a:r>
                      <a:r>
                        <a:rPr lang="en-US" altLang="ja-JP" sz="1100" u="none" strike="noStrike" dirty="0">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90739936"/>
                  </a:ext>
                </a:extLst>
              </a:tr>
              <a:tr h="1384747">
                <a:tc>
                  <a:txBody>
                    <a:bodyPr/>
                    <a:lstStyle/>
                    <a:p>
                      <a:pPr algn="ctr" rtl="0" fontAlgn="t"/>
                      <a:r>
                        <a:rPr lang="ja-JP" altLang="en-US" sz="1100" u="none" strike="noStrike">
                          <a:solidFill>
                            <a:schemeClr val="bg1"/>
                          </a:solidFill>
                          <a:effectLst/>
                          <a:latin typeface="Meiryo" panose="020B0604030504040204" pitchFamily="34" charset="-128"/>
                          <a:ea typeface="Meiryo" panose="020B0604030504040204" pitchFamily="34" charset="-128"/>
                        </a:rPr>
                        <a:t>秘密</a:t>
                      </a:r>
                      <a:endParaRPr lang="ja-JP" altLang="en-US" sz="1100" b="1" i="0" u="none" strike="noStrike">
                        <a:solidFill>
                          <a:schemeClr val="bg1"/>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75000"/>
                        <a:lumOff val="25000"/>
                      </a:schemeClr>
                    </a:solid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情報の漏えいまたは改ざんなどその安全性が損なわれた場合、当社に影響を及ぼす可能性がある</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共通基盤で許可されているサービスのうち、アクセスが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共通基盤で許可されているサービスの内、アクセスが</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内からのみに制限</a:t>
                      </a:r>
                      <a:r>
                        <a:rPr lang="en-US" altLang="ja-JP" sz="1100" u="none" strike="noStrike" dirty="0">
                          <a:effectLst/>
                          <a:latin typeface="Meiryo" panose="020B0604030504040204" pitchFamily="34" charset="-128"/>
                          <a:ea typeface="Meiryo" panose="020B0604030504040204" pitchFamily="34" charset="-128"/>
                        </a:rPr>
                        <a:t>(</a:t>
                      </a:r>
                      <a:r>
                        <a:rPr lang="en" sz="1100" u="none" strike="noStrike" dirty="0">
                          <a:effectLst/>
                          <a:latin typeface="Meiryo" panose="020B0604030504040204" pitchFamily="34" charset="-128"/>
                          <a:ea typeface="Meiryo" panose="020B0604030504040204" pitchFamily="34" charset="-128"/>
                        </a:rPr>
                        <a:t>lambda</a:t>
                      </a:r>
                      <a:r>
                        <a:rPr lang="ja-JP" altLang="en-US" sz="1100" u="none" strike="noStrike">
                          <a:effectLst/>
                          <a:latin typeface="Meiryo" panose="020B0604030504040204" pitchFamily="34" charset="-128"/>
                          <a:ea typeface="Meiryo" panose="020B0604030504040204" pitchFamily="34" charset="-128"/>
                        </a:rPr>
                        <a:t>は制御不可</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されていること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データ処理後は削除すること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CUSTOMER</a:t>
                      </a:r>
                      <a:r>
                        <a:rPr lang="ja-JP" altLang="en-US" sz="1100" u="none" strike="noStrike">
                          <a:effectLst/>
                          <a:latin typeface="Meiryo" panose="020B0604030504040204" pitchFamily="34" charset="-128"/>
                          <a:ea typeface="Meiryo" panose="020B0604030504040204" pitchFamily="34" charset="-128"/>
                        </a:rPr>
                        <a:t>管理</a:t>
                      </a:r>
                      <a:r>
                        <a:rPr lang="en" sz="1100" u="none" strike="noStrike" dirty="0">
                          <a:effectLst/>
                          <a:latin typeface="Meiryo" panose="020B0604030504040204" pitchFamily="34" charset="-128"/>
                          <a:ea typeface="Meiryo" panose="020B0604030504040204" pitchFamily="34" charset="-128"/>
                        </a:rPr>
                        <a:t>VPC</a:t>
                      </a:r>
                      <a:r>
                        <a:rPr lang="ja-JP" altLang="en-US" sz="1100" u="none" strike="noStrike">
                          <a:effectLst/>
                          <a:latin typeface="Meiryo" panose="020B0604030504040204" pitchFamily="34" charset="-128"/>
                          <a:ea typeface="Meiryo" panose="020B0604030504040204" pitchFamily="34" charset="-128"/>
                        </a:rPr>
                        <a:t>外とのインバウンド、アウトバウンド通信ができないようにすること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インターネットとのインバウンド、アウトバウンド通信不可</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データストレージ・アクセス側のアクセスポリシーの定期チェック</a:t>
                      </a:r>
                    </a:p>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データストレージ・アクセス側のアクセスポリシーを</a:t>
                      </a:r>
                      <a:r>
                        <a:rPr lang="en" sz="1100" u="none" strike="noStrike" dirty="0">
                          <a:effectLst/>
                          <a:latin typeface="Meiryo" panose="020B0604030504040204" pitchFamily="34" charset="-128"/>
                          <a:ea typeface="Meiryo" panose="020B0604030504040204" pitchFamily="34" charset="-128"/>
                        </a:rPr>
                        <a:t>Trusted Advisor</a:t>
                      </a:r>
                      <a:r>
                        <a:rPr lang="ja-JP" altLang="en-US" sz="1100" u="none" strike="noStrike">
                          <a:effectLst/>
                          <a:latin typeface="Meiryo" panose="020B0604030504040204" pitchFamily="34" charset="-128"/>
                          <a:ea typeface="Meiryo" panose="020B0604030504040204" pitchFamily="34" charset="-128"/>
                        </a:rPr>
                        <a:t>等を用いて定期チェックを行う</a:t>
                      </a:r>
                    </a:p>
                    <a:p>
                      <a:pPr marL="141288" indent="-141288" algn="l" rtl="0" fontAlgn="t">
                        <a:buFont typeface="Arial" panose="020B0604020202020204" pitchFamily="34" charset="0"/>
                        <a:buChar char="•"/>
                        <a:tabLst/>
                      </a:pPr>
                      <a:r>
                        <a:rPr lang="ja-JP" altLang="en-US" sz="1100" u="none" strike="noStrike">
                          <a:effectLst/>
                          <a:latin typeface="Meiryo" panose="020B0604030504040204" pitchFamily="34" charset="-128"/>
                          <a:ea typeface="Meiryo" panose="020B0604030504040204" pitchFamily="34" charset="-128"/>
                        </a:rPr>
                        <a:t>または、対象のアクセスポリシーが変更された事を検知する仕組み</a:t>
                      </a:r>
                      <a:r>
                        <a:rPr lang="en-US" altLang="ja-JP" sz="1100" u="none" strike="noStrike" dirty="0">
                          <a:effectLst/>
                          <a:latin typeface="Meiryo" panose="020B0604030504040204" pitchFamily="34" charset="-128"/>
                          <a:ea typeface="Meiryo" panose="020B0604030504040204" pitchFamily="34" charset="-128"/>
                        </a:rPr>
                        <a:t>(</a:t>
                      </a:r>
                      <a:r>
                        <a:rPr lang="en" sz="1100" u="none" strike="noStrike" dirty="0" err="1">
                          <a:effectLst/>
                          <a:latin typeface="Meiryo" panose="020B0604030504040204" pitchFamily="34" charset="-128"/>
                          <a:ea typeface="Meiryo" panose="020B0604030504040204" pitchFamily="34" charset="-128"/>
                        </a:rPr>
                        <a:t>aws</a:t>
                      </a:r>
                      <a:r>
                        <a:rPr lang="en" sz="1100" u="none" strike="noStrike" dirty="0">
                          <a:effectLst/>
                          <a:latin typeface="Meiryo" panose="020B0604030504040204" pitchFamily="34" charset="-128"/>
                          <a:ea typeface="Meiryo" panose="020B0604030504040204" pitchFamily="34" charset="-128"/>
                        </a:rPr>
                        <a:t> </a:t>
                      </a:r>
                      <a:r>
                        <a:rPr lang="en" sz="1100" u="none" strike="noStrike" dirty="0" err="1">
                          <a:effectLst/>
                          <a:latin typeface="Meiryo" panose="020B0604030504040204" pitchFamily="34" charset="-128"/>
                          <a:ea typeface="Meiryo" panose="020B0604030504040204" pitchFamily="34" charset="-128"/>
                        </a:rPr>
                        <a:t>config+cloudwatch</a:t>
                      </a:r>
                      <a:r>
                        <a:rPr lang="ja-JP" altLang="en-US" sz="1100" u="none" strike="noStrike">
                          <a:effectLst/>
                          <a:latin typeface="Meiryo" panose="020B0604030504040204" pitchFamily="34" charset="-128"/>
                          <a:ea typeface="Meiryo" panose="020B0604030504040204" pitchFamily="34" charset="-128"/>
                        </a:rPr>
                        <a:t>等</a:t>
                      </a:r>
                      <a:r>
                        <a:rPr lang="en-US" altLang="ja-JP" sz="1100" u="none" strike="noStrike" dirty="0">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を導入する</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暗号化されたプロトコルのみを利用すること</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暗号化必須</a:t>
                      </a:r>
                      <a:r>
                        <a:rPr lang="en-US" altLang="ja-JP" sz="1100" u="none" strike="noStrike">
                          <a:effectLst/>
                          <a:latin typeface="Meiryo" panose="020B0604030504040204" pitchFamily="34" charset="-128"/>
                          <a:ea typeface="Meiryo" panose="020B0604030504040204" pitchFamily="34" charset="-128"/>
                        </a:rPr>
                        <a:t>(</a:t>
                      </a:r>
                      <a:r>
                        <a:rPr lang="ja-JP" altLang="en-US" sz="1100" u="none" strike="noStrike">
                          <a:effectLst/>
                          <a:latin typeface="Meiryo" panose="020B0604030504040204" pitchFamily="34" charset="-128"/>
                          <a:ea typeface="Meiryo" panose="020B0604030504040204" pitchFamily="34" charset="-128"/>
                        </a:rPr>
                        <a:t>方式の指定は特になし</a:t>
                      </a:r>
                      <a:r>
                        <a:rPr lang="en-US" altLang="ja-JP" sz="1100" u="none" strike="noStrike">
                          <a:effectLst/>
                          <a:latin typeface="Meiryo" panose="020B0604030504040204" pitchFamily="34" charset="-128"/>
                          <a:ea typeface="Meiryo" panose="020B0604030504040204" pitchFamily="34" charset="-128"/>
                        </a:rPr>
                        <a:t>)</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7110734"/>
                  </a:ext>
                </a:extLst>
              </a:tr>
              <a:tr h="990810">
                <a:tc>
                  <a:txBody>
                    <a:bodyPr/>
                    <a:lstStyle/>
                    <a:p>
                      <a:pPr algn="ctr" rtl="0" fontAlgn="t"/>
                      <a:r>
                        <a:rPr lang="ja-JP" altLang="en-US" sz="1100" u="none" strike="noStrike">
                          <a:solidFill>
                            <a:schemeClr val="bg1"/>
                          </a:solidFill>
                          <a:effectLst/>
                          <a:latin typeface="Meiryo" panose="020B0604030504040204" pitchFamily="34" charset="-128"/>
                          <a:ea typeface="Meiryo" panose="020B0604030504040204" pitchFamily="34" charset="-128"/>
                        </a:rPr>
                        <a:t>一般 </a:t>
                      </a:r>
                      <a:endParaRPr lang="ja-JP" altLang="en-US" sz="1100" b="1" i="0" u="none" strike="noStrike">
                        <a:solidFill>
                          <a:schemeClr val="bg1"/>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75000"/>
                        <a:lumOff val="25000"/>
                      </a:schemeClr>
                    </a:solid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情報の漏えいまたは改ざんなど、その安全性が損なわれた場合でも、当社にほとんど影響を及ぼさない</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基盤で許可されている全てのサービス</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en" sz="1100" u="none" strike="noStrike" dirty="0">
                          <a:effectLst/>
                          <a:latin typeface="Meiryo" panose="020B0604030504040204" pitchFamily="34" charset="-128"/>
                          <a:ea typeface="Meiryo" panose="020B0604030504040204" pitchFamily="34" charset="-128"/>
                        </a:rPr>
                        <a:t>AWS</a:t>
                      </a:r>
                      <a:r>
                        <a:rPr lang="ja-JP" altLang="en-US" sz="1100" u="none" strike="noStrike">
                          <a:effectLst/>
                          <a:latin typeface="Meiryo" panose="020B0604030504040204" pitchFamily="34" charset="-128"/>
                          <a:ea typeface="Meiryo" panose="020B0604030504040204" pitchFamily="34" charset="-128"/>
                        </a:rPr>
                        <a:t>基盤で許可されている全てのサービス</a:t>
                      </a:r>
                    </a:p>
                    <a:p>
                      <a:pPr algn="l" rtl="0" fontAlgn="t"/>
                      <a:r>
                        <a:rPr lang="ja-JP" altLang="en-US" sz="1100" u="none" strike="noStrike">
                          <a:effectLst/>
                          <a:latin typeface="Meiryo" panose="020B0604030504040204" pitchFamily="34" charset="-128"/>
                          <a:ea typeface="Meiryo" panose="020B0604030504040204" pitchFamily="34" charset="-128"/>
                        </a:rPr>
                        <a:t>オンプレサーバ・クライアント</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特になし</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0" i="0" u="none" strike="noStrike">
                        <a:solidFill>
                          <a:srgbClr val="232F3E"/>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l" rtl="0" fontAlgn="t"/>
                      <a:r>
                        <a:rPr lang="ja-JP" altLang="en-US" sz="1100" u="none" strike="noStrike">
                          <a:effectLst/>
                          <a:latin typeface="Meiryo" panose="020B0604030504040204" pitchFamily="34" charset="-128"/>
                          <a:ea typeface="Meiryo" panose="020B0604030504040204" pitchFamily="34" charset="-128"/>
                        </a:rPr>
                        <a:t>特に制約はなし</a:t>
                      </a:r>
                      <a:endParaRPr lang="ja-JP" altLang="en-US" sz="1100" b="1" i="0" u="none" strike="noStrike">
                        <a:solidFill>
                          <a:srgbClr val="FF0000"/>
                        </a:solidFill>
                        <a:effectLst/>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04892647"/>
                  </a:ext>
                </a:extLst>
              </a:tr>
            </a:tbl>
          </a:graphicData>
        </a:graphic>
      </p:graphicFrame>
      <p:sp>
        <p:nvSpPr>
          <p:cNvPr id="2" name="テキスト ボックス 1">
            <a:extLst>
              <a:ext uri="{FF2B5EF4-FFF2-40B4-BE49-F238E27FC236}">
                <a16:creationId xmlns:a16="http://schemas.microsoft.com/office/drawing/2014/main" id="{4896C89C-0785-CCE1-5715-A7358E101F3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4234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 13"/>
          <p:cNvGraphicFramePr>
            <a:graphicFrameLocks noGrp="1"/>
          </p:cNvGraphicFramePr>
          <p:nvPr/>
        </p:nvGraphicFramePr>
        <p:xfrm>
          <a:off x="488440" y="1260298"/>
          <a:ext cx="11484000" cy="4192000"/>
        </p:xfrm>
        <a:graphic>
          <a:graphicData uri="http://schemas.openxmlformats.org/drawingml/2006/table">
            <a:tbl>
              <a:tblPr firstRow="1" bandRow="1">
                <a:tableStyleId>{073A0DAA-6AF3-43AB-8588-CEC1D06C72B9}</a:tableStyleId>
              </a:tblPr>
              <a:tblGrid>
                <a:gridCol w="540000">
                  <a:extLst>
                    <a:ext uri="{9D8B030D-6E8A-4147-A177-3AD203B41FA5}">
                      <a16:colId xmlns:a16="http://schemas.microsoft.com/office/drawing/2014/main" val="873327517"/>
                    </a:ext>
                  </a:extLst>
                </a:gridCol>
                <a:gridCol w="2304000">
                  <a:extLst>
                    <a:ext uri="{9D8B030D-6E8A-4147-A177-3AD203B41FA5}">
                      <a16:colId xmlns:a16="http://schemas.microsoft.com/office/drawing/2014/main" val="1790200210"/>
                    </a:ext>
                  </a:extLst>
                </a:gridCol>
                <a:gridCol w="2880000">
                  <a:extLst>
                    <a:ext uri="{9D8B030D-6E8A-4147-A177-3AD203B41FA5}">
                      <a16:colId xmlns:a16="http://schemas.microsoft.com/office/drawing/2014/main" val="762798410"/>
                    </a:ext>
                  </a:extLst>
                </a:gridCol>
                <a:gridCol w="2880000">
                  <a:extLst>
                    <a:ext uri="{9D8B030D-6E8A-4147-A177-3AD203B41FA5}">
                      <a16:colId xmlns:a16="http://schemas.microsoft.com/office/drawing/2014/main" val="3662885007"/>
                    </a:ext>
                  </a:extLst>
                </a:gridCol>
                <a:gridCol w="2880000">
                  <a:extLst>
                    <a:ext uri="{9D8B030D-6E8A-4147-A177-3AD203B41FA5}">
                      <a16:colId xmlns:a16="http://schemas.microsoft.com/office/drawing/2014/main" val="1755233848"/>
                    </a:ext>
                  </a:extLst>
                </a:gridCol>
              </a:tblGrid>
              <a:tr h="822960">
                <a:tc>
                  <a:txBody>
                    <a:bodyPr/>
                    <a:lstStyle/>
                    <a:p>
                      <a:r>
                        <a:rPr kumimoji="1" lang="en-US" altLang="ja-JP" sz="1500" b="0" dirty="0">
                          <a:latin typeface="Meiryo" panose="020B0604030504040204" pitchFamily="34" charset="-128"/>
                          <a:ea typeface="Meiryo" panose="020B0604030504040204" pitchFamily="34" charset="-128"/>
                        </a:rPr>
                        <a:t>No.</a:t>
                      </a:r>
                      <a:endParaRPr kumimoji="1" lang="ja-JP" altLang="en-US" sz="1500" b="0" dirty="0">
                        <a:latin typeface="Meiryo" panose="020B0604030504040204" pitchFamily="34" charset="-128"/>
                        <a:ea typeface="Meiryo" panose="020B0604030504040204" pitchFamily="34" charset="-128"/>
                      </a:endParaRPr>
                    </a:p>
                  </a:txBody>
                  <a:tcPr>
                    <a:solidFill>
                      <a:schemeClr val="tx1">
                        <a:lumMod val="75000"/>
                      </a:schemeClr>
                    </a:solidFill>
                  </a:tcPr>
                </a:tc>
                <a:tc>
                  <a:txBody>
                    <a:bodyPr/>
                    <a:lstStyle/>
                    <a:p>
                      <a:r>
                        <a:rPr kumimoji="1" lang="en-US" altLang="ja-JP" sz="1500" b="0" dirty="0">
                          <a:latin typeface="Meiryo" panose="020B0604030504040204" pitchFamily="34" charset="-128"/>
                          <a:ea typeface="Meiryo" panose="020B0604030504040204" pitchFamily="34" charset="-128"/>
                        </a:rPr>
                        <a:t>AWS</a:t>
                      </a:r>
                      <a:r>
                        <a:rPr kumimoji="1" lang="ja-JP" altLang="en-US" sz="1500" b="0" dirty="0">
                          <a:latin typeface="Meiryo" panose="020B0604030504040204" pitchFamily="34" charset="-128"/>
                          <a:ea typeface="Meiryo" panose="020B0604030504040204" pitchFamily="34" charset="-128"/>
                        </a:rPr>
                        <a:t>分割例</a:t>
                      </a:r>
                    </a:p>
                  </a:txBody>
                  <a:tcPr>
                    <a:solidFill>
                      <a:schemeClr val="tx1">
                        <a:lumMod val="75000"/>
                      </a:schemeClr>
                    </a:solidFill>
                  </a:tcPr>
                </a:tc>
                <a:tc>
                  <a:txBody>
                    <a:bodyPr/>
                    <a:lstStyle/>
                    <a:p>
                      <a:r>
                        <a:rPr kumimoji="1" lang="ja-JP" altLang="en-US" sz="1500" b="0" dirty="0">
                          <a:latin typeface="Meiryo" panose="020B0604030504040204" pitchFamily="34" charset="-128"/>
                          <a:ea typeface="Meiryo" panose="020B0604030504040204" pitchFamily="34" charset="-128"/>
                        </a:rPr>
                        <a:t>権限分割</a:t>
                      </a:r>
                    </a:p>
                  </a:txBody>
                  <a:tcPr>
                    <a:solidFill>
                      <a:schemeClr val="tx1">
                        <a:lumMod val="75000"/>
                      </a:schemeClr>
                    </a:solidFill>
                  </a:tcPr>
                </a:tc>
                <a:tc>
                  <a:txBody>
                    <a:bodyPr/>
                    <a:lstStyle/>
                    <a:p>
                      <a:r>
                        <a:rPr kumimoji="1" lang="en-US" altLang="ja-JP" sz="1500" b="0" dirty="0">
                          <a:latin typeface="Meiryo" panose="020B0604030504040204" pitchFamily="34" charset="-128"/>
                          <a:ea typeface="Meiryo" panose="020B0604030504040204" pitchFamily="34" charset="-128"/>
                        </a:rPr>
                        <a:t>AWS</a:t>
                      </a:r>
                      <a:r>
                        <a:rPr kumimoji="1" lang="ja-JP" altLang="en-US" sz="1500" b="0" dirty="0">
                          <a:latin typeface="Meiryo" panose="020B0604030504040204" pitchFamily="34" charset="-128"/>
                          <a:ea typeface="Meiryo" panose="020B0604030504040204" pitchFamily="34" charset="-128"/>
                        </a:rPr>
                        <a:t>アカウント管理負荷</a:t>
                      </a:r>
                    </a:p>
                  </a:txBody>
                  <a:tcPr>
                    <a:solidFill>
                      <a:schemeClr val="tx1">
                        <a:lumMod val="75000"/>
                      </a:schemeClr>
                    </a:solidFill>
                  </a:tcPr>
                </a:tc>
                <a:tc>
                  <a:txBody>
                    <a:bodyPr/>
                    <a:lstStyle/>
                    <a:p>
                      <a:r>
                        <a:rPr kumimoji="1" lang="ja-JP" altLang="en-US" sz="1500" b="0" dirty="0">
                          <a:latin typeface="Meiryo" panose="020B0604030504040204" pitchFamily="34" charset="-128"/>
                          <a:ea typeface="Meiryo" panose="020B0604030504040204" pitchFamily="34" charset="-128"/>
                        </a:rPr>
                        <a:t>本番リスク</a:t>
                      </a:r>
                      <a:endParaRPr kumimoji="1" lang="en-US" altLang="ja-JP" sz="1500" b="0" dirty="0">
                        <a:latin typeface="Meiryo" panose="020B0604030504040204" pitchFamily="34" charset="-128"/>
                        <a:ea typeface="Meiryo" panose="020B0604030504040204" pitchFamily="34" charset="-128"/>
                      </a:endParaRPr>
                    </a:p>
                    <a:p>
                      <a:r>
                        <a:rPr kumimoji="1" lang="en-US" altLang="ja-JP" sz="1500" b="0" dirty="0">
                          <a:latin typeface="Meiryo" panose="020B0604030504040204" pitchFamily="34" charset="-128"/>
                          <a:ea typeface="Meiryo" panose="020B0604030504040204" pitchFamily="34" charset="-128"/>
                        </a:rPr>
                        <a:t>(</a:t>
                      </a:r>
                      <a:r>
                        <a:rPr kumimoji="1" lang="ja-JP" altLang="en-US" sz="1500" b="0" dirty="0">
                          <a:latin typeface="Meiryo" panose="020B0604030504040204" pitchFamily="34" charset="-128"/>
                          <a:ea typeface="Meiryo" panose="020B0604030504040204" pitchFamily="34" charset="-128"/>
                        </a:rPr>
                        <a:t>他の</a:t>
                      </a:r>
                      <a:r>
                        <a:rPr kumimoji="1" lang="en-US" altLang="ja-JP" sz="1500" b="0" dirty="0">
                          <a:latin typeface="Meiryo" panose="020B0604030504040204" pitchFamily="34" charset="-128"/>
                          <a:ea typeface="Meiryo" panose="020B0604030504040204" pitchFamily="34" charset="-128"/>
                        </a:rPr>
                        <a:t>AWS</a:t>
                      </a:r>
                      <a:r>
                        <a:rPr kumimoji="1" lang="ja-JP" altLang="en-US" sz="1500" b="0" dirty="0">
                          <a:latin typeface="Meiryo" panose="020B0604030504040204" pitchFamily="34" charset="-128"/>
                          <a:ea typeface="Meiryo" panose="020B0604030504040204" pitchFamily="34" charset="-128"/>
                        </a:rPr>
                        <a:t>アカウントが本番影響を与えるリスク等</a:t>
                      </a:r>
                      <a:r>
                        <a:rPr kumimoji="1" lang="en-US" altLang="ja-JP" sz="1500" b="0" dirty="0">
                          <a:latin typeface="Meiryo" panose="020B0604030504040204" pitchFamily="34" charset="-128"/>
                          <a:ea typeface="Meiryo" panose="020B0604030504040204" pitchFamily="34" charset="-128"/>
                        </a:rPr>
                        <a:t>)</a:t>
                      </a:r>
                      <a:endParaRPr kumimoji="1" lang="ja-JP" altLang="en-US" sz="1500" b="0" dirty="0">
                        <a:latin typeface="Meiryo" panose="020B0604030504040204" pitchFamily="34" charset="-128"/>
                        <a:ea typeface="Meiryo" panose="020B0604030504040204" pitchFamily="34" charset="-128"/>
                      </a:endParaRPr>
                    </a:p>
                  </a:txBody>
                  <a:tcPr>
                    <a:solidFill>
                      <a:schemeClr val="tx1">
                        <a:lumMod val="75000"/>
                      </a:schemeClr>
                    </a:solidFill>
                  </a:tcPr>
                </a:tc>
                <a:extLst>
                  <a:ext uri="{0D108BD9-81ED-4DB2-BD59-A6C34878D82A}">
                    <a16:rowId xmlns:a16="http://schemas.microsoft.com/office/drawing/2014/main" val="3726900830"/>
                  </a:ext>
                </a:extLst>
              </a:tr>
              <a:tr h="108000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1</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700" b="1" dirty="0">
                          <a:solidFill>
                            <a:schemeClr val="tx1">
                              <a:lumMod val="75000"/>
                            </a:schemeClr>
                          </a:solidFill>
                          <a:latin typeface="Meiryo" panose="020B0604030504040204" pitchFamily="34" charset="-128"/>
                          <a:ea typeface="Meiryo" panose="020B0604030504040204" pitchFamily="34" charset="-128"/>
                        </a:rPr>
                        <a:t>環境で分割</a:t>
                      </a:r>
                      <a:br>
                        <a:rPr kumimoji="1" lang="en-US" altLang="ja-JP" sz="1300" dirty="0">
                          <a:solidFill>
                            <a:schemeClr val="tx1">
                              <a:lumMod val="75000"/>
                            </a:schemeClr>
                          </a:solidFill>
                          <a:latin typeface="Meiryo" panose="020B0604030504040204" pitchFamily="34" charset="-128"/>
                          <a:ea typeface="Meiryo" panose="020B0604030504040204" pitchFamily="34" charset="-128"/>
                        </a:rPr>
                      </a:b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本番・検証・開発などの目的別環境での分割</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アカウント内に複数システムが混在することになるため</a:t>
                      </a:r>
                      <a:r>
                        <a:rPr kumimoji="1" lang="en-US" altLang="ja-JP" sz="1300" dirty="0">
                          <a:solidFill>
                            <a:schemeClr val="tx1">
                              <a:lumMod val="75000"/>
                            </a:schemeClr>
                          </a:solidFill>
                          <a:latin typeface="Meiryo" panose="020B0604030504040204" pitchFamily="34" charset="-128"/>
                          <a:ea typeface="Meiryo" panose="020B0604030504040204" pitchFamily="34" charset="-128"/>
                        </a:rPr>
                        <a:t>IAM</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での</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権限分割が必要となる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要件にあう権限分割が可能かの確認も必要となる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AWS</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アカウントのアナウンスやメール連絡が少ない</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本番・検証・開発などの数分</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本番構築に利用するアカウントが既存の本番影響を及ぼすリスクあり</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新規本番構築時は細心の注意が必要</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endParaRPr lang="ja-JP" altLang="en-US" sz="1300" b="0" i="0" u="none" strike="noStrike" dirty="0">
                        <a:solidFill>
                          <a:schemeClr val="tx1">
                            <a:lumMod val="75000"/>
                          </a:schemeClr>
                        </a:solidFill>
                        <a:effectLst/>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78295442"/>
                  </a:ext>
                </a:extLst>
              </a:tr>
              <a:tr h="120904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2</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700" b="1" dirty="0">
                          <a:solidFill>
                            <a:schemeClr val="tx1">
                              <a:lumMod val="75000"/>
                            </a:schemeClr>
                          </a:solidFill>
                          <a:latin typeface="Meiryo" panose="020B0604030504040204" pitchFamily="34" charset="-128"/>
                          <a:ea typeface="Meiryo" panose="020B0604030504040204" pitchFamily="34" charset="-128"/>
                        </a:rPr>
                        <a:t>システム毎に分割</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dirty="0">
                          <a:solidFill>
                            <a:schemeClr val="tx1">
                              <a:lumMod val="75000"/>
                            </a:schemeClr>
                          </a:solidFill>
                          <a:latin typeface="Meiryo" panose="020B0604030504040204" pitchFamily="34" charset="-128"/>
                          <a:ea typeface="Meiryo" panose="020B0604030504040204" pitchFamily="34" charset="-128"/>
                        </a:rPr>
                        <a:t>アカウント内に複数環境</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本番・検証・開発</a:t>
                      </a:r>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dirty="0">
                          <a:solidFill>
                            <a:schemeClr val="tx1">
                              <a:lumMod val="75000"/>
                            </a:schemeClr>
                          </a:solidFill>
                          <a:latin typeface="Meiryo" panose="020B0604030504040204" pitchFamily="34" charset="-128"/>
                          <a:ea typeface="Meiryo" panose="020B0604030504040204" pitchFamily="34" charset="-128"/>
                        </a:rPr>
                        <a:t>が混在することになるため</a:t>
                      </a:r>
                      <a:r>
                        <a:rPr kumimoji="1" lang="en-US" altLang="ja-JP" sz="1300" dirty="0">
                          <a:solidFill>
                            <a:schemeClr val="tx1">
                              <a:lumMod val="75000"/>
                            </a:schemeClr>
                          </a:solidFill>
                          <a:latin typeface="Meiryo" panose="020B0604030504040204" pitchFamily="34" charset="-128"/>
                          <a:ea typeface="Meiryo" panose="020B0604030504040204" pitchFamily="34" charset="-128"/>
                        </a:rPr>
                        <a:t>IAM</a:t>
                      </a:r>
                      <a:r>
                        <a:rPr kumimoji="1" lang="ja-JP" altLang="en-US" sz="1300" dirty="0" err="1">
                          <a:solidFill>
                            <a:schemeClr val="tx1">
                              <a:lumMod val="75000"/>
                            </a:schemeClr>
                          </a:solidFill>
                          <a:latin typeface="Meiryo" panose="020B0604030504040204" pitchFamily="34" charset="-128"/>
                          <a:ea typeface="Meiryo" panose="020B0604030504040204" pitchFamily="34" charset="-128"/>
                        </a:rPr>
                        <a:t>での</a:t>
                      </a:r>
                      <a:r>
                        <a:rPr kumimoji="1" lang="ja-JP" altLang="en-US" sz="1300" dirty="0">
                          <a:solidFill>
                            <a:schemeClr val="tx1">
                              <a:lumMod val="75000"/>
                            </a:schemeClr>
                          </a:solidFill>
                          <a:latin typeface="Meiryo" panose="020B0604030504040204" pitchFamily="34" charset="-128"/>
                          <a:ea typeface="Meiryo" panose="020B0604030504040204" pitchFamily="34" charset="-128"/>
                        </a:rPr>
                        <a:t>権限分割が必要となる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r>
                        <a:rPr kumimoji="1" lang="ja-JP" altLang="en-US" sz="1300" baseline="0" dirty="0">
                          <a:solidFill>
                            <a:schemeClr val="tx1">
                              <a:lumMod val="75000"/>
                            </a:schemeClr>
                          </a:solidFill>
                          <a:latin typeface="Meiryo" panose="020B0604030504040204" pitchFamily="34" charset="-128"/>
                          <a:ea typeface="Meiryo" panose="020B0604030504040204" pitchFamily="34" charset="-128"/>
                        </a:rPr>
                        <a:t>要件にあう権限分割が可能かの確認も必要となる</a:t>
                      </a:r>
                      <a:r>
                        <a:rPr kumimoji="1" lang="en-US" altLang="ja-JP" sz="1300" baseline="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kern="1200" dirty="0">
                        <a:solidFill>
                          <a:schemeClr val="tx1">
                            <a:lumMod val="75000"/>
                          </a:schemeClr>
                        </a:solidFill>
                        <a:latin typeface="Meiryo" panose="020B0604030504040204" pitchFamily="34" charset="-128"/>
                        <a:ea typeface="Meiryo" panose="020B0604030504040204" pitchFamily="34" charset="-128"/>
                        <a:cs typeface="+mn-cs"/>
                      </a:endParaRPr>
                    </a:p>
                  </a:txBody>
                  <a:tcPr/>
                </a:tc>
                <a:tc>
                  <a:txBody>
                    <a:bodyPr/>
                    <a:lstStyle/>
                    <a:p>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AWS</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アカウントのアナウンスやメール連絡がシステム数分必要となる</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300" u="none" strike="noStrike">
                          <a:solidFill>
                            <a:schemeClr val="tx1">
                              <a:lumMod val="75000"/>
                            </a:schemeClr>
                          </a:solidFill>
                          <a:effectLst/>
                          <a:latin typeface="Meiryo" panose="020B0604030504040204" pitchFamily="34" charset="-128"/>
                          <a:ea typeface="Meiryo" panose="020B0604030504040204" pitchFamily="34" charset="-128"/>
                        </a:rPr>
                        <a:t>同じアカウントで、本番・検証・開発環境を管理するため、開発・検証環境の変更時には本番影響出さないように注意が必要</a:t>
                      </a:r>
                      <a:endParaRPr lang="ja-JP" altLang="en-US" sz="1300" b="0" i="0" u="none" strike="noStrike">
                        <a:solidFill>
                          <a:schemeClr val="tx1">
                            <a:lumMod val="75000"/>
                          </a:schemeClr>
                        </a:solidFill>
                        <a:effectLst/>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269538882"/>
                  </a:ext>
                </a:extLst>
              </a:tr>
              <a:tr h="1080000">
                <a:tc>
                  <a:txBody>
                    <a:bodyPr/>
                    <a:lstStyle/>
                    <a:p>
                      <a:r>
                        <a:rPr kumimoji="1" lang="en-US" altLang="ja-JP" sz="1300" dirty="0">
                          <a:solidFill>
                            <a:schemeClr val="tx1">
                              <a:lumMod val="75000"/>
                            </a:schemeClr>
                          </a:solidFill>
                          <a:latin typeface="Meiryo" panose="020B0604030504040204" pitchFamily="34" charset="-128"/>
                          <a:ea typeface="Meiryo" panose="020B0604030504040204" pitchFamily="34" charset="-128"/>
                        </a:rPr>
                        <a:t>3</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700" b="1" dirty="0">
                          <a:solidFill>
                            <a:schemeClr val="tx1">
                              <a:lumMod val="75000"/>
                            </a:schemeClr>
                          </a:solidFill>
                          <a:latin typeface="Meiryo" panose="020B0604030504040204" pitchFamily="34" charset="-128"/>
                          <a:ea typeface="Meiryo" panose="020B0604030504040204" pitchFamily="34" charset="-128"/>
                        </a:rPr>
                        <a:t>環境</a:t>
                      </a:r>
                      <a:r>
                        <a:rPr kumimoji="1" lang="en-US" altLang="ja-JP" sz="1700" b="1" dirty="0">
                          <a:solidFill>
                            <a:schemeClr val="tx1">
                              <a:lumMod val="75000"/>
                            </a:schemeClr>
                          </a:solidFill>
                          <a:latin typeface="Meiryo" panose="020B0604030504040204" pitchFamily="34" charset="-128"/>
                          <a:ea typeface="Meiryo" panose="020B0604030504040204" pitchFamily="34" charset="-128"/>
                        </a:rPr>
                        <a:t>+</a:t>
                      </a:r>
                      <a:r>
                        <a:rPr kumimoji="1" lang="ja-JP" altLang="en-US" sz="1700" b="1" dirty="0">
                          <a:solidFill>
                            <a:schemeClr val="tx1">
                              <a:lumMod val="75000"/>
                            </a:schemeClr>
                          </a:solidFill>
                          <a:latin typeface="Meiryo" panose="020B0604030504040204" pitchFamily="34" charset="-128"/>
                          <a:ea typeface="Meiryo" panose="020B0604030504040204" pitchFamily="34" charset="-128"/>
                        </a:rPr>
                        <a:t>システムで分割</a:t>
                      </a:r>
                      <a:endParaRPr kumimoji="1" lang="en-US" altLang="ja-JP" sz="1700" b="1"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300" dirty="0">
                          <a:solidFill>
                            <a:schemeClr val="tx1">
                              <a:lumMod val="75000"/>
                            </a:schemeClr>
                          </a:solidFill>
                          <a:latin typeface="Meiryo" panose="020B0604030504040204" pitchFamily="34" charset="-128"/>
                          <a:ea typeface="Meiryo" panose="020B0604030504040204" pitchFamily="34" charset="-128"/>
                        </a:rPr>
                        <a:t>(</a:t>
                      </a:r>
                      <a:r>
                        <a:rPr lang="ja-JP" altLang="en-US" sz="1300" dirty="0">
                          <a:solidFill>
                            <a:schemeClr val="tx1">
                              <a:lumMod val="75000"/>
                            </a:schemeClr>
                          </a:solidFill>
                          <a:latin typeface="Meiryo" panose="020B0604030504040204" pitchFamily="34" charset="-128"/>
                          <a:ea typeface="Meiryo" panose="020B0604030504040204" pitchFamily="34" charset="-128"/>
                        </a:rPr>
                        <a:t>金融機関ではこの傾向</a:t>
                      </a:r>
                      <a:r>
                        <a:rPr lang="en-US" altLang="ja-JP" sz="13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300" dirty="0">
                        <a:solidFill>
                          <a:schemeClr val="tx1">
                            <a:lumMod val="75000"/>
                          </a:schemeClr>
                        </a:solidFill>
                        <a:latin typeface="Meiryo" panose="020B0604030504040204" pitchFamily="34" charset="-128"/>
                        <a:ea typeface="Meiryo" panose="020B0604030504040204" pitchFamily="34" charset="-128"/>
                      </a:endParaRPr>
                    </a:p>
                  </a:txBody>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アカウント分離されているため権限分割が可能</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AWS</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アカウントのアナウンスやメール連絡が多い</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r>
                        <a:rPr lang="ja-JP" altLang="en-US" sz="1300" u="none" strike="noStrike" dirty="0">
                          <a:solidFill>
                            <a:schemeClr val="tx1">
                              <a:lumMod val="75000"/>
                            </a:schemeClr>
                          </a:solidFill>
                          <a:effectLst/>
                          <a:latin typeface="Meiryo" panose="020B0604030504040204" pitchFamily="34" charset="-128"/>
                          <a:ea typeface="Meiryo" panose="020B0604030504040204" pitchFamily="34" charset="-128"/>
                        </a:rPr>
                        <a:t>組織単位にグループ化も要検討</a:t>
                      </a:r>
                      <a:r>
                        <a:rPr lang="en-US" altLang="ja-JP" sz="1300" u="none" strike="noStrike" dirty="0">
                          <a:solidFill>
                            <a:schemeClr val="tx1">
                              <a:lumMod val="75000"/>
                            </a:schemeClr>
                          </a:solidFill>
                          <a:effectLst/>
                          <a:latin typeface="Meiryo" panose="020B0604030504040204" pitchFamily="34" charset="-128"/>
                          <a:ea typeface="Meiryo" panose="020B0604030504040204" pitchFamily="34" charset="-128"/>
                        </a:rPr>
                        <a:t>)</a:t>
                      </a:r>
                      <a:endParaRPr kumimoji="1" lang="ja-JP" altLang="en-US" sz="1300" kern="1200" dirty="0">
                        <a:solidFill>
                          <a:schemeClr val="tx1">
                            <a:lumMod val="75000"/>
                          </a:schemeClr>
                        </a:solidFill>
                        <a:latin typeface="Meiryo" panose="020B0604030504040204" pitchFamily="34" charset="-128"/>
                        <a:ea typeface="Meiryo" panose="020B0604030504040204" pitchFamily="34" charset="-128"/>
                        <a:cs typeface="+mn-cs"/>
                      </a:endParaRPr>
                    </a:p>
                  </a:txBody>
                  <a:tcPr/>
                </a:tc>
                <a:tc>
                  <a:txBody>
                    <a:bodyPr/>
                    <a:lstStyle/>
                    <a:p>
                      <a:r>
                        <a:rPr kumimoji="1" lang="ja-JP" altLang="en-US" sz="1300" dirty="0">
                          <a:solidFill>
                            <a:schemeClr val="tx1">
                              <a:lumMod val="75000"/>
                            </a:schemeClr>
                          </a:solidFill>
                          <a:latin typeface="Meiryo" panose="020B0604030504040204" pitchFamily="34" charset="-128"/>
                          <a:ea typeface="Meiryo" panose="020B0604030504040204" pitchFamily="34" charset="-128"/>
                        </a:rPr>
                        <a:t>リスクが最も分割されている</a:t>
                      </a:r>
                    </a:p>
                  </a:txBody>
                  <a:tcPr/>
                </a:tc>
                <a:extLst>
                  <a:ext uri="{0D108BD9-81ED-4DB2-BD59-A6C34878D82A}">
                    <a16:rowId xmlns:a16="http://schemas.microsoft.com/office/drawing/2014/main" val="1575411439"/>
                  </a:ext>
                </a:extLst>
              </a:tr>
            </a:tbl>
          </a:graphicData>
        </a:graphic>
      </p:graphicFrame>
      <p:sp>
        <p:nvSpPr>
          <p:cNvPr id="15" name="三角形 32">
            <a:extLst>
              <a:ext uri="{FF2B5EF4-FFF2-40B4-BE49-F238E27FC236}">
                <a16:creationId xmlns:a16="http://schemas.microsoft.com/office/drawing/2014/main" id="{989487A3-A466-7047-93C3-89A3D4E207E5}"/>
              </a:ext>
            </a:extLst>
          </p:cNvPr>
          <p:cNvSpPr/>
          <p:nvPr/>
        </p:nvSpPr>
        <p:spPr>
          <a:xfrm>
            <a:off x="4314395" y="2299718"/>
            <a:ext cx="697840" cy="601587"/>
          </a:xfrm>
          <a:prstGeom prst="triangle">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3" name="ドーナツ 33">
            <a:extLst>
              <a:ext uri="{FF2B5EF4-FFF2-40B4-BE49-F238E27FC236}">
                <a16:creationId xmlns:a16="http://schemas.microsoft.com/office/drawing/2014/main" id="{836BE5C2-7DEA-6A47-BEBB-0CCB7E3925F4}"/>
              </a:ext>
            </a:extLst>
          </p:cNvPr>
          <p:cNvSpPr/>
          <p:nvPr/>
        </p:nvSpPr>
        <p:spPr>
          <a:xfrm>
            <a:off x="10073148" y="4525989"/>
            <a:ext cx="681263" cy="681263"/>
          </a:xfrm>
          <a:prstGeom prst="donut">
            <a:avLst>
              <a:gd name="adj" fmla="val 16145"/>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4" name="ドーナツ 33">
            <a:extLst>
              <a:ext uri="{FF2B5EF4-FFF2-40B4-BE49-F238E27FC236}">
                <a16:creationId xmlns:a16="http://schemas.microsoft.com/office/drawing/2014/main" id="{836BE5C2-7DEA-6A47-BEBB-0CCB7E3925F4}"/>
              </a:ext>
            </a:extLst>
          </p:cNvPr>
          <p:cNvSpPr/>
          <p:nvPr/>
        </p:nvSpPr>
        <p:spPr>
          <a:xfrm>
            <a:off x="7276163" y="2259881"/>
            <a:ext cx="681263" cy="681263"/>
          </a:xfrm>
          <a:prstGeom prst="donut">
            <a:avLst>
              <a:gd name="adj" fmla="val 16145"/>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5" name="三角形 32">
            <a:extLst>
              <a:ext uri="{FF2B5EF4-FFF2-40B4-BE49-F238E27FC236}">
                <a16:creationId xmlns:a16="http://schemas.microsoft.com/office/drawing/2014/main" id="{989487A3-A466-7047-93C3-89A3D4E207E5}"/>
              </a:ext>
            </a:extLst>
          </p:cNvPr>
          <p:cNvSpPr/>
          <p:nvPr/>
        </p:nvSpPr>
        <p:spPr>
          <a:xfrm>
            <a:off x="7267871" y="3449068"/>
            <a:ext cx="697840" cy="601587"/>
          </a:xfrm>
          <a:prstGeom prst="triangle">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6" name="十字形 41">
            <a:extLst>
              <a:ext uri="{FF2B5EF4-FFF2-40B4-BE49-F238E27FC236}">
                <a16:creationId xmlns:a16="http://schemas.microsoft.com/office/drawing/2014/main" id="{814490BD-D2FA-E04C-8154-7A348B39B015}"/>
              </a:ext>
            </a:extLst>
          </p:cNvPr>
          <p:cNvSpPr/>
          <p:nvPr/>
        </p:nvSpPr>
        <p:spPr>
          <a:xfrm rot="19008715">
            <a:off x="9944222" y="2130954"/>
            <a:ext cx="939113" cy="939113"/>
          </a:xfrm>
          <a:prstGeom prst="plus">
            <a:avLst>
              <a:gd name="adj" fmla="val 42544"/>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2133" dirty="0">
              <a:solidFill>
                <a:srgbClr val="414042"/>
              </a:solidFill>
              <a:latin typeface="Calibri" panose="020F0502020204030204"/>
              <a:ea typeface="メイリオ" panose="020B0604030504040204" pitchFamily="50" charset="-128"/>
            </a:endParaRPr>
          </a:p>
        </p:txBody>
      </p:sp>
      <p:sp>
        <p:nvSpPr>
          <p:cNvPr id="27" name="十字形 41">
            <a:extLst>
              <a:ext uri="{FF2B5EF4-FFF2-40B4-BE49-F238E27FC236}">
                <a16:creationId xmlns:a16="http://schemas.microsoft.com/office/drawing/2014/main" id="{814490BD-D2FA-E04C-8154-7A348B39B015}"/>
              </a:ext>
            </a:extLst>
          </p:cNvPr>
          <p:cNvSpPr/>
          <p:nvPr/>
        </p:nvSpPr>
        <p:spPr>
          <a:xfrm rot="19008715">
            <a:off x="9944222" y="3280304"/>
            <a:ext cx="939113" cy="939113"/>
          </a:xfrm>
          <a:prstGeom prst="plus">
            <a:avLst>
              <a:gd name="adj" fmla="val 42544"/>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2133" dirty="0">
              <a:solidFill>
                <a:srgbClr val="414042"/>
              </a:solidFill>
              <a:latin typeface="Calibri" panose="020F0502020204030204"/>
              <a:ea typeface="メイリオ" panose="020B0604030504040204" pitchFamily="50" charset="-128"/>
            </a:endParaRPr>
          </a:p>
        </p:txBody>
      </p:sp>
      <p:sp>
        <p:nvSpPr>
          <p:cNvPr id="28" name="ドーナツ 33">
            <a:extLst>
              <a:ext uri="{FF2B5EF4-FFF2-40B4-BE49-F238E27FC236}">
                <a16:creationId xmlns:a16="http://schemas.microsoft.com/office/drawing/2014/main" id="{836BE5C2-7DEA-6A47-BEBB-0CCB7E3925F4}"/>
              </a:ext>
            </a:extLst>
          </p:cNvPr>
          <p:cNvSpPr/>
          <p:nvPr/>
        </p:nvSpPr>
        <p:spPr>
          <a:xfrm>
            <a:off x="4322686" y="4525989"/>
            <a:ext cx="681263" cy="681263"/>
          </a:xfrm>
          <a:prstGeom prst="donut">
            <a:avLst>
              <a:gd name="adj" fmla="val 16145"/>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29" name="三角形 32">
            <a:extLst>
              <a:ext uri="{FF2B5EF4-FFF2-40B4-BE49-F238E27FC236}">
                <a16:creationId xmlns:a16="http://schemas.microsoft.com/office/drawing/2014/main" id="{989487A3-A466-7047-93C3-89A3D4E207E5}"/>
              </a:ext>
            </a:extLst>
          </p:cNvPr>
          <p:cNvSpPr/>
          <p:nvPr/>
        </p:nvSpPr>
        <p:spPr>
          <a:xfrm>
            <a:off x="4314395" y="3449068"/>
            <a:ext cx="697840" cy="601587"/>
          </a:xfrm>
          <a:prstGeom prst="triangle">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3840">
              <a:solidFill>
                <a:srgbClr val="414042"/>
              </a:solidFill>
              <a:latin typeface="Calibri" panose="020F0502020204030204"/>
              <a:ea typeface="メイリオ" panose="020B0604030504040204" pitchFamily="50" charset="-128"/>
            </a:endParaRPr>
          </a:p>
        </p:txBody>
      </p:sp>
      <p:sp>
        <p:nvSpPr>
          <p:cNvPr id="30" name="十字形 41">
            <a:extLst>
              <a:ext uri="{FF2B5EF4-FFF2-40B4-BE49-F238E27FC236}">
                <a16:creationId xmlns:a16="http://schemas.microsoft.com/office/drawing/2014/main" id="{814490BD-D2FA-E04C-8154-7A348B39B015}"/>
              </a:ext>
            </a:extLst>
          </p:cNvPr>
          <p:cNvSpPr/>
          <p:nvPr/>
        </p:nvSpPr>
        <p:spPr>
          <a:xfrm rot="19008715">
            <a:off x="7147237" y="4397065"/>
            <a:ext cx="939113" cy="939113"/>
          </a:xfrm>
          <a:prstGeom prst="plus">
            <a:avLst>
              <a:gd name="adj" fmla="val 42544"/>
            </a:avLst>
          </a:prstGeom>
          <a:solidFill>
            <a:srgbClr val="EC008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defRPr/>
            </a:pPr>
            <a:endParaRPr kumimoji="1" lang="ja-JP" altLang="en-US" sz="2133" dirty="0">
              <a:solidFill>
                <a:srgbClr val="414042"/>
              </a:solidFill>
              <a:latin typeface="Calibri" panose="020F0502020204030204"/>
              <a:ea typeface="メイリオ" panose="020B0604030504040204" pitchFamily="50" charset="-128"/>
            </a:endParaRPr>
          </a:p>
        </p:txBody>
      </p:sp>
      <p:sp>
        <p:nvSpPr>
          <p:cNvPr id="2" name="タイトル 1">
            <a:extLst>
              <a:ext uri="{FF2B5EF4-FFF2-40B4-BE49-F238E27FC236}">
                <a16:creationId xmlns:a16="http://schemas.microsoft.com/office/drawing/2014/main" id="{FACDEE15-D1C2-6240-B616-B11E5EF5D811}"/>
              </a:ext>
            </a:extLst>
          </p:cNvPr>
          <p:cNvSpPr>
            <a:spLocks noGrp="1"/>
          </p:cNvSpPr>
          <p:nvPr>
            <p:ph type="title"/>
          </p:nvPr>
        </p:nvSpPr>
        <p:spPr/>
        <p:txBody>
          <a:bodyPr/>
          <a:lstStyle/>
          <a:p>
            <a:r>
              <a:rPr lang="en-US" altLang="ja-JP" dirty="0"/>
              <a:t>AWS</a:t>
            </a:r>
            <a:r>
              <a:rPr lang="ja-JP" altLang="en-US"/>
              <a:t>アカウント分割例</a:t>
            </a:r>
          </a:p>
        </p:txBody>
      </p:sp>
      <p:sp>
        <p:nvSpPr>
          <p:cNvPr id="5" name="テキスト ボックス 3">
            <a:extLst>
              <a:ext uri="{FF2B5EF4-FFF2-40B4-BE49-F238E27FC236}">
                <a16:creationId xmlns:a16="http://schemas.microsoft.com/office/drawing/2014/main" id="{6FD6487B-A53D-1D3A-3C94-F859909A68E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6924367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700" y="1892819"/>
            <a:ext cx="4646136" cy="2526525"/>
          </a:xfrm>
          <a:prstGeom prst="rect">
            <a:avLst/>
          </a:prstGeom>
        </p:spPr>
        <p:txBody>
          <a:bodyPr wrap="square" lIns="48000" tIns="0" rIns="48000" bIns="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データを分類し、管理方針を決定する</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代表的なデータ格納先となる </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Amazon</a:t>
            </a: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 </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S3 </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の管理方針を決定する</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何ができるか？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どう活用するか？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どう運用するか？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データ</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暗号化方法</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保管データ、通信データ</a:t>
            </a:r>
            <a:r>
              <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a:t>
            </a:r>
            <a:r>
              <a:rPr kumimoji="0" lang="ja-JP" altLang="en-US"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を決定する</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p:txBody>
      </p:sp>
      <p:sp>
        <p:nvSpPr>
          <p:cNvPr id="37" name="正方形/長方形 36">
            <a:extLst>
              <a:ext uri="{FF2B5EF4-FFF2-40B4-BE49-F238E27FC236}">
                <a16:creationId xmlns:a16="http://schemas.microsoft.com/office/drawing/2014/main" id="{AB8CD872-50DC-44A8-92F9-AA9707FA4331}"/>
              </a:ext>
            </a:extLst>
          </p:cNvPr>
          <p:cNvSpPr/>
          <p:nvPr/>
        </p:nvSpPr>
        <p:spPr>
          <a:xfrm>
            <a:off x="5452334" y="5197809"/>
            <a:ext cx="6361258" cy="1057418"/>
          </a:xfrm>
          <a:prstGeom prst="rect">
            <a:avLst/>
          </a:prstGeom>
          <a:solidFill>
            <a:srgbClr val="F2F4F4"/>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lIns="38400" tIns="36000" rIns="36000" bIns="36000" rtlCol="0" anchor="t" anchorCtr="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データ分類方法、管理方法、制御に必要なコントロールを理解し、設計や実装に落としこむことができるようになることがゴール</a:t>
            </a:r>
          </a:p>
        </p:txBody>
      </p:sp>
      <p:sp>
        <p:nvSpPr>
          <p:cNvPr id="81" name="正方形/長方形 80">
            <a:extLst>
              <a:ext uri="{FF2B5EF4-FFF2-40B4-BE49-F238E27FC236}">
                <a16:creationId xmlns:a16="http://schemas.microsoft.com/office/drawing/2014/main" id="{CFE999CB-8682-4995-8EF4-A73655015E28}"/>
              </a:ext>
            </a:extLst>
          </p:cNvPr>
          <p:cNvSpPr/>
          <p:nvPr/>
        </p:nvSpPr>
        <p:spPr>
          <a:xfrm>
            <a:off x="8864601" y="2075236"/>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データの分類</a:t>
            </a:r>
          </a:p>
        </p:txBody>
      </p:sp>
      <p:sp>
        <p:nvSpPr>
          <p:cNvPr id="83" name="正方形/長方形 82">
            <a:extLst>
              <a:ext uri="{FF2B5EF4-FFF2-40B4-BE49-F238E27FC236}">
                <a16:creationId xmlns:a16="http://schemas.microsoft.com/office/drawing/2014/main" id="{352AF71F-9FA5-4378-8C95-60880033723B}"/>
              </a:ext>
            </a:extLst>
          </p:cNvPr>
          <p:cNvSpPr/>
          <p:nvPr/>
        </p:nvSpPr>
        <p:spPr>
          <a:xfrm>
            <a:off x="8864601" y="2842861"/>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eiryo" charset="-128"/>
              </a:rPr>
              <a:t>データ分類ごとの管理方針</a:t>
            </a:r>
            <a:endPar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endParaRPr>
          </a:p>
        </p:txBody>
      </p:sp>
      <p:sp>
        <p:nvSpPr>
          <p:cNvPr id="84" name="正方形/長方形 83">
            <a:extLst>
              <a:ext uri="{FF2B5EF4-FFF2-40B4-BE49-F238E27FC236}">
                <a16:creationId xmlns:a16="http://schemas.microsoft.com/office/drawing/2014/main" id="{AFCF0B32-88A1-4012-BBC3-DCE830D04CB5}"/>
              </a:ext>
            </a:extLst>
          </p:cNvPr>
          <p:cNvSpPr/>
          <p:nvPr/>
        </p:nvSpPr>
        <p:spPr>
          <a:xfrm>
            <a:off x="8864601" y="3610486"/>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データ管理に係る</a:t>
            </a: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S3</a:t>
            </a: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の実装</a:t>
            </a:r>
          </a:p>
        </p:txBody>
      </p:sp>
      <p:sp>
        <p:nvSpPr>
          <p:cNvPr id="85" name="正方形/長方形 84">
            <a:extLst>
              <a:ext uri="{FF2B5EF4-FFF2-40B4-BE49-F238E27FC236}">
                <a16:creationId xmlns:a16="http://schemas.microsoft.com/office/drawing/2014/main" id="{B3805818-B378-4533-A7F3-FB79D8E0CF39}"/>
              </a:ext>
            </a:extLst>
          </p:cNvPr>
          <p:cNvSpPr/>
          <p:nvPr/>
        </p:nvSpPr>
        <p:spPr>
          <a:xfrm>
            <a:off x="8864601" y="4378111"/>
            <a:ext cx="2935162" cy="642564"/>
          </a:xfrm>
          <a:prstGeom prst="rect">
            <a:avLst/>
          </a:prstGeom>
          <a:solidFill>
            <a:schemeClr val="tx1">
              <a:lumMod val="75000"/>
            </a:schemeClr>
          </a:solidFill>
        </p:spPr>
        <p:txBody>
          <a:bodyPr wrap="none"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KMS</a:t>
            </a:r>
            <a:r>
              <a:rPr kumimoji="0" lang="ja-JP" altLang="en-US" sz="1667" b="1" i="0" u="none" strike="noStrike" kern="1200" cap="none" spc="0" normalizeH="0" baseline="0" noProof="0" dirty="0">
                <a:ln>
                  <a:noFill/>
                </a:ln>
                <a:gradFill>
                  <a:gsLst>
                    <a:gs pos="0">
                      <a:srgbClr val="FFFFFF"/>
                    </a:gs>
                    <a:gs pos="100000">
                      <a:srgbClr val="FFFFFF"/>
                    </a:gs>
                  </a:gsLst>
                  <a:lin ang="16200000" scaled="0"/>
                </a:gradFill>
                <a:effectLst/>
                <a:uLnTx/>
                <a:uFillTx/>
                <a:latin typeface="Meiryo" panose="020B0604030504040204" pitchFamily="34" charset="-128"/>
                <a:ea typeface="Meiryo" panose="020B0604030504040204" pitchFamily="34" charset="-128"/>
                <a:cs typeface="+mn-cs"/>
              </a:rPr>
              <a:t>によるデータ暗号化</a:t>
            </a:r>
          </a:p>
        </p:txBody>
      </p:sp>
      <p:sp>
        <p:nvSpPr>
          <p:cNvPr id="86" name="正方形/長方形 85">
            <a:extLst>
              <a:ext uri="{FF2B5EF4-FFF2-40B4-BE49-F238E27FC236}">
                <a16:creationId xmlns:a16="http://schemas.microsoft.com/office/drawing/2014/main" id="{01AE91C9-32BE-4037-9A73-F7136650586C}"/>
              </a:ext>
            </a:extLst>
          </p:cNvPr>
          <p:cNvSpPr/>
          <p:nvPr/>
        </p:nvSpPr>
        <p:spPr>
          <a:xfrm>
            <a:off x="5594732" y="4233782"/>
            <a:ext cx="2103461" cy="348878"/>
          </a:xfrm>
          <a:prstGeom prst="rect">
            <a:avLst/>
          </a:prstGeom>
        </p:spPr>
        <p:txBody>
          <a:bodyPr wrap="none">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eiryo" charset="-128"/>
              </a:rPr>
              <a:t>クラウド上のデータ</a:t>
            </a:r>
            <a:endParaRPr kumimoji="0" lang="ja-JP" alt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89" name="直線矢印コネクタ 88">
            <a:extLst>
              <a:ext uri="{FF2B5EF4-FFF2-40B4-BE49-F238E27FC236}">
                <a16:creationId xmlns:a16="http://schemas.microsoft.com/office/drawing/2014/main" id="{2418B35C-516B-42FE-A795-6FF1DD9FF8BA}"/>
              </a:ext>
            </a:extLst>
          </p:cNvPr>
          <p:cNvCxnSpPr>
            <a:cxnSpLocks/>
          </p:cNvCxnSpPr>
          <p:nvPr/>
        </p:nvCxnSpPr>
        <p:spPr>
          <a:xfrm>
            <a:off x="7789784" y="3474603"/>
            <a:ext cx="477978" cy="2"/>
          </a:xfrm>
          <a:prstGeom prst="straightConnector1">
            <a:avLst/>
          </a:prstGeom>
          <a:ln w="381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2" name="二等辺三角形 91">
            <a:extLst>
              <a:ext uri="{FF2B5EF4-FFF2-40B4-BE49-F238E27FC236}">
                <a16:creationId xmlns:a16="http://schemas.microsoft.com/office/drawing/2014/main" id="{0E194904-9D39-42A4-9F1C-1BD633545787}"/>
              </a:ext>
            </a:extLst>
          </p:cNvPr>
          <p:cNvSpPr/>
          <p:nvPr/>
        </p:nvSpPr>
        <p:spPr>
          <a:xfrm rot="16200000" flipH="1">
            <a:off x="8296454" y="3359080"/>
            <a:ext cx="236773" cy="231049"/>
          </a:xfrm>
          <a:prstGeom prst="triangle">
            <a:avLst/>
          </a:prstGeom>
          <a:noFill/>
          <a:ln w="1905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3" name="右大かっこ 92">
            <a:extLst>
              <a:ext uri="{FF2B5EF4-FFF2-40B4-BE49-F238E27FC236}">
                <a16:creationId xmlns:a16="http://schemas.microsoft.com/office/drawing/2014/main" id="{D2A216E9-817F-4536-8375-9B64870E221D}"/>
              </a:ext>
            </a:extLst>
          </p:cNvPr>
          <p:cNvSpPr/>
          <p:nvPr/>
        </p:nvSpPr>
        <p:spPr>
          <a:xfrm flipH="1">
            <a:off x="8545266" y="2075103"/>
            <a:ext cx="175396" cy="2945563"/>
          </a:xfrm>
          <a:prstGeom prst="rightBracket">
            <a:avLst>
              <a:gd name="adj" fmla="val 0"/>
            </a:avLst>
          </a:prstGeom>
          <a:ln w="19050">
            <a:solidFill>
              <a:schemeClr val="bg1">
                <a:lumMod val="75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94" name="二等辺三角形 93">
            <a:extLst>
              <a:ext uri="{FF2B5EF4-FFF2-40B4-BE49-F238E27FC236}">
                <a16:creationId xmlns:a16="http://schemas.microsoft.com/office/drawing/2014/main" id="{76E1AEC2-ABE3-4D23-A23C-82CC8FC7BDA7}"/>
              </a:ext>
            </a:extLst>
          </p:cNvPr>
          <p:cNvSpPr/>
          <p:nvPr/>
        </p:nvSpPr>
        <p:spPr>
          <a:xfrm rot="16200000" flipH="1">
            <a:off x="8333689" y="3359899"/>
            <a:ext cx="268707" cy="229411"/>
          </a:xfrm>
          <a:prstGeom prst="triangl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700" y="1173646"/>
            <a:ext cx="4646136"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実現したいこと</a:t>
            </a:r>
          </a:p>
        </p:txBody>
      </p:sp>
      <p:sp>
        <p:nvSpPr>
          <p:cNvPr id="38" name="正方形/長方形 37">
            <a:extLst>
              <a:ext uri="{FF2B5EF4-FFF2-40B4-BE49-F238E27FC236}">
                <a16:creationId xmlns:a16="http://schemas.microsoft.com/office/drawing/2014/main" id="{5AC1F63B-D6D4-4A30-9872-031C0632DD42}"/>
              </a:ext>
            </a:extLst>
          </p:cNvPr>
          <p:cNvSpPr/>
          <p:nvPr/>
        </p:nvSpPr>
        <p:spPr>
          <a:xfrm>
            <a:off x="6519672" y="112408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39" name="正方形/長方形 38">
            <a:extLst>
              <a:ext uri="{FF2B5EF4-FFF2-40B4-BE49-F238E27FC236}">
                <a16:creationId xmlns:a16="http://schemas.microsoft.com/office/drawing/2014/main" id="{BDA9FA7C-B8F4-4F81-A1F0-9328F56FB7FC}"/>
              </a:ext>
            </a:extLst>
          </p:cNvPr>
          <p:cNvSpPr/>
          <p:nvPr/>
        </p:nvSpPr>
        <p:spPr>
          <a:xfrm>
            <a:off x="5292063" y="1173646"/>
            <a:ext cx="6706898"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データ保護で検討すること／ゴール</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5307281" y="1813509"/>
            <a:ext cx="6693991"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pic>
        <p:nvPicPr>
          <p:cNvPr id="19" name="Graphic 8">
            <a:extLst>
              <a:ext uri="{FF2B5EF4-FFF2-40B4-BE49-F238E27FC236}">
                <a16:creationId xmlns:a16="http://schemas.microsoft.com/office/drawing/2014/main" id="{0D4A9B47-8231-EF4D-B9AB-A3D9E4B81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013" y="2717798"/>
            <a:ext cx="1436900" cy="14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5999ABB1-6FD3-6A4A-9867-6EDFA5254155}"/>
              </a:ext>
            </a:extLst>
          </p:cNvPr>
          <p:cNvSpPr>
            <a:spLocks noGrp="1"/>
          </p:cNvSpPr>
          <p:nvPr>
            <p:ph type="title"/>
          </p:nvPr>
        </p:nvSpPr>
        <p:spPr/>
        <p:txBody>
          <a:bodyPr vert="horz" lIns="91440" tIns="45720" rIns="91440" bIns="45720" rtlCol="0" anchor="t">
            <a:noAutofit/>
          </a:bodyPr>
          <a:lstStyle/>
          <a:p>
            <a:r>
              <a:rPr lang="ja-JP" altLang="en-US" sz="2800" b="0"/>
              <a:t>参考：データ保護</a:t>
            </a:r>
            <a:r>
              <a:rPr lang="en-US" altLang="ja-JP" sz="2800" b="0" dirty="0"/>
              <a:t>: </a:t>
            </a:r>
            <a:r>
              <a:rPr lang="ja-JP" altLang="en-US" sz="2800" b="0"/>
              <a:t>整理イメージ </a:t>
            </a:r>
            <a:r>
              <a:rPr lang="en-US" altLang="ja-JP" sz="2800" b="0" dirty="0"/>
              <a:t>1 of 2</a:t>
            </a:r>
            <a:endParaRPr lang="ja-JP" altLang="en-US" sz="2800" b="0"/>
          </a:p>
        </p:txBody>
      </p:sp>
      <p:sp>
        <p:nvSpPr>
          <p:cNvPr id="3" name="テキスト ボックス 2">
            <a:extLst>
              <a:ext uri="{FF2B5EF4-FFF2-40B4-BE49-F238E27FC236}">
                <a16:creationId xmlns:a16="http://schemas.microsoft.com/office/drawing/2014/main" id="{86ABFD5C-C37B-9100-9459-9AF16296BA6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5393322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9">
            <a:extLst>
              <a:ext uri="{FF2B5EF4-FFF2-40B4-BE49-F238E27FC236}">
                <a16:creationId xmlns:a16="http://schemas.microsoft.com/office/drawing/2014/main" id="{3C3470E2-1397-544D-81F1-BAE9D88A81CE}"/>
              </a:ext>
            </a:extLst>
          </p:cNvPr>
          <p:cNvSpPr/>
          <p:nvPr/>
        </p:nvSpPr>
        <p:spPr>
          <a:xfrm>
            <a:off x="3637883" y="2257753"/>
            <a:ext cx="4687847" cy="3682625"/>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東京リージョン</a:t>
            </a:r>
            <a:endParaRPr kumimoji="0" lang="en-US" sz="1167"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9" name="Rectangle 156">
            <a:extLst>
              <a:ext uri="{FF2B5EF4-FFF2-40B4-BE49-F238E27FC236}">
                <a16:creationId xmlns:a16="http://schemas.microsoft.com/office/drawing/2014/main" id="{32A25D83-B832-C441-A5E8-D3507CEED6BF}"/>
              </a:ext>
            </a:extLst>
          </p:cNvPr>
          <p:cNvSpPr/>
          <p:nvPr/>
        </p:nvSpPr>
        <p:spPr>
          <a:xfrm>
            <a:off x="3410828" y="1898475"/>
            <a:ext cx="6051044" cy="431357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a:t>
            </a:r>
            <a:r>
              <a:rPr kumimoji="0"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システム本番アカウント</a:t>
            </a:r>
            <a:endPar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51" name="Rectangle 194">
            <a:extLst>
              <a:ext uri="{FF2B5EF4-FFF2-40B4-BE49-F238E27FC236}">
                <a16:creationId xmlns:a16="http://schemas.microsoft.com/office/drawing/2014/main" id="{B8972150-A27C-974F-BAAD-DAEE5E23931D}"/>
              </a:ext>
            </a:extLst>
          </p:cNvPr>
          <p:cNvSpPr/>
          <p:nvPr/>
        </p:nvSpPr>
        <p:spPr>
          <a:xfrm>
            <a:off x="3845267" y="2602180"/>
            <a:ext cx="3583040" cy="3112924"/>
          </a:xfrm>
          <a:prstGeom prst="rect">
            <a:avLst/>
          </a:prstGeom>
          <a:noFill/>
          <a:ln w="12700">
            <a:solidFill>
              <a:srgbClr val="008000"/>
            </a:solidFill>
          </a:ln>
        </p:spPr>
        <p:txBody>
          <a:bodyPr rot="0" spcFirstLastPara="0" vertOverflow="overflow" horzOverflow="overflow" vert="horz" wrap="square" lIns="24000" tIns="24000" rIns="24000" bIns="24000" numCol="1" spcCol="0" rtlCol="0" fromWordArt="0" anchor="t" anchorCtr="0" forceAA="0" compatLnSpc="1">
            <a:prstTxWarp prst="textNoShape">
              <a:avLst/>
            </a:prstTxWarp>
            <a:no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endParaRPr kumimoji="1" lang="ja-JP" altLang="en-US" sz="833"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153" name="Rectangle 199">
            <a:extLst>
              <a:ext uri="{FF2B5EF4-FFF2-40B4-BE49-F238E27FC236}">
                <a16:creationId xmlns:a16="http://schemas.microsoft.com/office/drawing/2014/main" id="{6F3713FB-CC70-9E41-B9F2-59AF997D85A1}"/>
              </a:ext>
            </a:extLst>
          </p:cNvPr>
          <p:cNvSpPr/>
          <p:nvPr/>
        </p:nvSpPr>
        <p:spPr>
          <a:xfrm>
            <a:off x="4105281" y="3855710"/>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4" name="Rectangle 201">
            <a:extLst>
              <a:ext uri="{FF2B5EF4-FFF2-40B4-BE49-F238E27FC236}">
                <a16:creationId xmlns:a16="http://schemas.microsoft.com/office/drawing/2014/main" id="{C615E2B3-729B-334E-9FEC-CEA11509AF34}"/>
              </a:ext>
            </a:extLst>
          </p:cNvPr>
          <p:cNvSpPr/>
          <p:nvPr/>
        </p:nvSpPr>
        <p:spPr>
          <a:xfrm>
            <a:off x="4222686" y="3820072"/>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5" name="Rectangle 205">
            <a:extLst>
              <a:ext uri="{FF2B5EF4-FFF2-40B4-BE49-F238E27FC236}">
                <a16:creationId xmlns:a16="http://schemas.microsoft.com/office/drawing/2014/main" id="{FD4C4B6C-E1A4-824F-8282-EA823A08FD1E}"/>
              </a:ext>
            </a:extLst>
          </p:cNvPr>
          <p:cNvSpPr/>
          <p:nvPr/>
        </p:nvSpPr>
        <p:spPr>
          <a:xfrm>
            <a:off x="4107815" y="4803584"/>
            <a:ext cx="693793"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6" name="Rectangle 207">
            <a:extLst>
              <a:ext uri="{FF2B5EF4-FFF2-40B4-BE49-F238E27FC236}">
                <a16:creationId xmlns:a16="http://schemas.microsoft.com/office/drawing/2014/main" id="{10F7E0B6-FDAC-5B4C-A6F6-A2A1BC1DC587}"/>
              </a:ext>
            </a:extLst>
          </p:cNvPr>
          <p:cNvSpPr/>
          <p:nvPr/>
        </p:nvSpPr>
        <p:spPr>
          <a:xfrm>
            <a:off x="4266179" y="4772601"/>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7" name="TextBox 237">
            <a:extLst>
              <a:ext uri="{FF2B5EF4-FFF2-40B4-BE49-F238E27FC236}">
                <a16:creationId xmlns:a16="http://schemas.microsoft.com/office/drawing/2014/main" id="{34899CC2-5841-A142-BB53-C63B2366FF4E}"/>
              </a:ext>
            </a:extLst>
          </p:cNvPr>
          <p:cNvSpPr txBox="1"/>
          <p:nvPr/>
        </p:nvSpPr>
        <p:spPr>
          <a:xfrm>
            <a:off x="4497989" y="3574539"/>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158" name="TextBox 241">
            <a:extLst>
              <a:ext uri="{FF2B5EF4-FFF2-40B4-BE49-F238E27FC236}">
                <a16:creationId xmlns:a16="http://schemas.microsoft.com/office/drawing/2014/main" id="{11FDC0B8-169B-6C4C-9EEB-9D88A9DF21C6}"/>
              </a:ext>
            </a:extLst>
          </p:cNvPr>
          <p:cNvSpPr txBox="1"/>
          <p:nvPr/>
        </p:nvSpPr>
        <p:spPr>
          <a:xfrm>
            <a:off x="4101807" y="4503994"/>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59" name="TextBox 243">
            <a:extLst>
              <a:ext uri="{FF2B5EF4-FFF2-40B4-BE49-F238E27FC236}">
                <a16:creationId xmlns:a16="http://schemas.microsoft.com/office/drawing/2014/main" id="{B781A51E-E85F-6C43-B820-C66DDE367AC5}"/>
              </a:ext>
            </a:extLst>
          </p:cNvPr>
          <p:cNvSpPr txBox="1"/>
          <p:nvPr/>
        </p:nvSpPr>
        <p:spPr>
          <a:xfrm>
            <a:off x="4075687" y="5388412"/>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160" name="TextBox 261">
            <a:extLst>
              <a:ext uri="{FF2B5EF4-FFF2-40B4-BE49-F238E27FC236}">
                <a16:creationId xmlns:a16="http://schemas.microsoft.com/office/drawing/2014/main" id="{94142195-1497-5640-9A49-C06CEC82A24A}"/>
              </a:ext>
            </a:extLst>
          </p:cNvPr>
          <p:cNvSpPr txBox="1"/>
          <p:nvPr/>
        </p:nvSpPr>
        <p:spPr>
          <a:xfrm>
            <a:off x="7402142" y="5730398"/>
            <a:ext cx="968641"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CloudWatch</a:t>
            </a:r>
          </a:p>
        </p:txBody>
      </p:sp>
      <p:sp>
        <p:nvSpPr>
          <p:cNvPr id="161" name="TextBox 237">
            <a:extLst>
              <a:ext uri="{FF2B5EF4-FFF2-40B4-BE49-F238E27FC236}">
                <a16:creationId xmlns:a16="http://schemas.microsoft.com/office/drawing/2014/main" id="{F1989797-6ED5-344F-BD22-3113757BFA0E}"/>
              </a:ext>
            </a:extLst>
          </p:cNvPr>
          <p:cNvSpPr txBox="1"/>
          <p:nvPr/>
        </p:nvSpPr>
        <p:spPr>
          <a:xfrm>
            <a:off x="7507529" y="5056643"/>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p>
        </p:txBody>
      </p:sp>
      <p:sp>
        <p:nvSpPr>
          <p:cNvPr id="162" name="TextBox 237">
            <a:extLst>
              <a:ext uri="{FF2B5EF4-FFF2-40B4-BE49-F238E27FC236}">
                <a16:creationId xmlns:a16="http://schemas.microsoft.com/office/drawing/2014/main" id="{7F5F2879-4F46-5247-B7C9-A6556C842253}"/>
              </a:ext>
            </a:extLst>
          </p:cNvPr>
          <p:cNvSpPr txBox="1"/>
          <p:nvPr/>
        </p:nvSpPr>
        <p:spPr>
          <a:xfrm>
            <a:off x="7411695" y="3802544"/>
            <a:ext cx="878129"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KMS</a:t>
            </a:r>
          </a:p>
        </p:txBody>
      </p:sp>
      <p:sp>
        <p:nvSpPr>
          <p:cNvPr id="163" name="テキスト ボックス 162">
            <a:extLst>
              <a:ext uri="{FF2B5EF4-FFF2-40B4-BE49-F238E27FC236}">
                <a16:creationId xmlns:a16="http://schemas.microsoft.com/office/drawing/2014/main" id="{83855C56-A813-1141-AA32-6BFFEDD3DC0E}"/>
              </a:ext>
            </a:extLst>
          </p:cNvPr>
          <p:cNvSpPr txBox="1"/>
          <p:nvPr/>
        </p:nvSpPr>
        <p:spPr>
          <a:xfrm>
            <a:off x="4082262" y="2618782"/>
            <a:ext cx="1183655"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rPr>
              <a:t>VPC</a:t>
            </a:r>
            <a:endParaRPr kumimoji="1" lang="ja-JP" altLang="en-US" sz="1167"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sp>
        <p:nvSpPr>
          <p:cNvPr id="164" name="Rectangle 176">
            <a:extLst>
              <a:ext uri="{FF2B5EF4-FFF2-40B4-BE49-F238E27FC236}">
                <a16:creationId xmlns:a16="http://schemas.microsoft.com/office/drawing/2014/main" id="{E1A15934-95B4-D24C-9CF2-4B4F1796998A}"/>
              </a:ext>
            </a:extLst>
          </p:cNvPr>
          <p:cNvSpPr/>
          <p:nvPr/>
        </p:nvSpPr>
        <p:spPr>
          <a:xfrm>
            <a:off x="1292195" y="2940442"/>
            <a:ext cx="1184445" cy="1947348"/>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96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オンプレ</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DC</a:t>
            </a:r>
            <a:endParaRPr kumimoji="0" 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67" name="TextBox 162">
            <a:extLst>
              <a:ext uri="{FF2B5EF4-FFF2-40B4-BE49-F238E27FC236}">
                <a16:creationId xmlns:a16="http://schemas.microsoft.com/office/drawing/2014/main" id="{1E14895C-2F45-F04E-8812-0424044AE315}"/>
              </a:ext>
            </a:extLst>
          </p:cNvPr>
          <p:cNvSpPr txBox="1"/>
          <p:nvPr/>
        </p:nvSpPr>
        <p:spPr>
          <a:xfrm>
            <a:off x="8367309" y="2968161"/>
            <a:ext cx="1021054" cy="282257"/>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マネジメント</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コンソール</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69" name="TextBox 237">
            <a:extLst>
              <a:ext uri="{FF2B5EF4-FFF2-40B4-BE49-F238E27FC236}">
                <a16:creationId xmlns:a16="http://schemas.microsoft.com/office/drawing/2014/main" id="{841AE4FC-75B1-B845-B1F3-3F131432DB99}"/>
              </a:ext>
            </a:extLst>
          </p:cNvPr>
          <p:cNvSpPr txBox="1"/>
          <p:nvPr/>
        </p:nvSpPr>
        <p:spPr>
          <a:xfrm>
            <a:off x="8424999" y="3802544"/>
            <a:ext cx="878129"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endPar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89" name="Rectangle 205">
            <a:extLst>
              <a:ext uri="{FF2B5EF4-FFF2-40B4-BE49-F238E27FC236}">
                <a16:creationId xmlns:a16="http://schemas.microsoft.com/office/drawing/2014/main" id="{FD4C4B6C-E1A4-824F-8282-EA823A08FD1E}"/>
              </a:ext>
            </a:extLst>
          </p:cNvPr>
          <p:cNvSpPr/>
          <p:nvPr/>
        </p:nvSpPr>
        <p:spPr>
          <a:xfrm>
            <a:off x="5804473" y="4811102"/>
            <a:ext cx="649309"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1" name="Rectangle 207">
            <a:extLst>
              <a:ext uri="{FF2B5EF4-FFF2-40B4-BE49-F238E27FC236}">
                <a16:creationId xmlns:a16="http://schemas.microsoft.com/office/drawing/2014/main" id="{10F7E0B6-FDAC-5B4C-A6F6-A2A1BC1DC587}"/>
              </a:ext>
            </a:extLst>
          </p:cNvPr>
          <p:cNvSpPr/>
          <p:nvPr/>
        </p:nvSpPr>
        <p:spPr>
          <a:xfrm>
            <a:off x="5963315" y="4775244"/>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2" name="TextBox 241">
            <a:extLst>
              <a:ext uri="{FF2B5EF4-FFF2-40B4-BE49-F238E27FC236}">
                <a16:creationId xmlns:a16="http://schemas.microsoft.com/office/drawing/2014/main" id="{11FDC0B8-169B-6C4C-9EEB-9D88A9DF21C6}"/>
              </a:ext>
            </a:extLst>
          </p:cNvPr>
          <p:cNvSpPr txBox="1"/>
          <p:nvPr/>
        </p:nvSpPr>
        <p:spPr>
          <a:xfrm>
            <a:off x="5748302" y="5388411"/>
            <a:ext cx="731304" cy="153888"/>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194" name="Rectangle 205">
            <a:extLst>
              <a:ext uri="{FF2B5EF4-FFF2-40B4-BE49-F238E27FC236}">
                <a16:creationId xmlns:a16="http://schemas.microsoft.com/office/drawing/2014/main" id="{FD4C4B6C-E1A4-824F-8282-EA823A08FD1E}"/>
              </a:ext>
            </a:extLst>
          </p:cNvPr>
          <p:cNvSpPr/>
          <p:nvPr/>
        </p:nvSpPr>
        <p:spPr>
          <a:xfrm>
            <a:off x="4905985" y="4803584"/>
            <a:ext cx="693793"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5" name="Rectangle 207">
            <a:extLst>
              <a:ext uri="{FF2B5EF4-FFF2-40B4-BE49-F238E27FC236}">
                <a16:creationId xmlns:a16="http://schemas.microsoft.com/office/drawing/2014/main" id="{10F7E0B6-FDAC-5B4C-A6F6-A2A1BC1DC587}"/>
              </a:ext>
            </a:extLst>
          </p:cNvPr>
          <p:cNvSpPr/>
          <p:nvPr/>
        </p:nvSpPr>
        <p:spPr>
          <a:xfrm>
            <a:off x="5064349" y="4772601"/>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96" name="TextBox 243">
            <a:extLst>
              <a:ext uri="{FF2B5EF4-FFF2-40B4-BE49-F238E27FC236}">
                <a16:creationId xmlns:a16="http://schemas.microsoft.com/office/drawing/2014/main" id="{B781A51E-E85F-6C43-B820-C66DDE367AC5}"/>
              </a:ext>
            </a:extLst>
          </p:cNvPr>
          <p:cNvSpPr txBox="1"/>
          <p:nvPr/>
        </p:nvSpPr>
        <p:spPr>
          <a:xfrm>
            <a:off x="4873856" y="5388412"/>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199" name="Rectangle 199">
            <a:extLst>
              <a:ext uri="{FF2B5EF4-FFF2-40B4-BE49-F238E27FC236}">
                <a16:creationId xmlns:a16="http://schemas.microsoft.com/office/drawing/2014/main" id="{6F3713FB-CC70-9E41-B9F2-59AF997D85A1}"/>
              </a:ext>
            </a:extLst>
          </p:cNvPr>
          <p:cNvSpPr/>
          <p:nvPr/>
        </p:nvSpPr>
        <p:spPr>
          <a:xfrm>
            <a:off x="4905669" y="3855710"/>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0" name="Rectangle 201">
            <a:extLst>
              <a:ext uri="{FF2B5EF4-FFF2-40B4-BE49-F238E27FC236}">
                <a16:creationId xmlns:a16="http://schemas.microsoft.com/office/drawing/2014/main" id="{C615E2B3-729B-334E-9FEC-CEA11509AF34}"/>
              </a:ext>
            </a:extLst>
          </p:cNvPr>
          <p:cNvSpPr/>
          <p:nvPr/>
        </p:nvSpPr>
        <p:spPr>
          <a:xfrm>
            <a:off x="5023074" y="3820072"/>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1" name="TextBox 241">
            <a:extLst>
              <a:ext uri="{FF2B5EF4-FFF2-40B4-BE49-F238E27FC236}">
                <a16:creationId xmlns:a16="http://schemas.microsoft.com/office/drawing/2014/main" id="{11FDC0B8-169B-6C4C-9EEB-9D88A9DF21C6}"/>
              </a:ext>
            </a:extLst>
          </p:cNvPr>
          <p:cNvSpPr txBox="1"/>
          <p:nvPr/>
        </p:nvSpPr>
        <p:spPr>
          <a:xfrm>
            <a:off x="4902195" y="4503994"/>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204" name="Rectangle 205">
            <a:extLst>
              <a:ext uri="{FF2B5EF4-FFF2-40B4-BE49-F238E27FC236}">
                <a16:creationId xmlns:a16="http://schemas.microsoft.com/office/drawing/2014/main" id="{FD4C4B6C-E1A4-824F-8282-EA823A08FD1E}"/>
              </a:ext>
            </a:extLst>
          </p:cNvPr>
          <p:cNvSpPr/>
          <p:nvPr/>
        </p:nvSpPr>
        <p:spPr>
          <a:xfrm>
            <a:off x="6539265" y="4803584"/>
            <a:ext cx="649309" cy="797707"/>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6" name="Rectangle 207">
            <a:extLst>
              <a:ext uri="{FF2B5EF4-FFF2-40B4-BE49-F238E27FC236}">
                <a16:creationId xmlns:a16="http://schemas.microsoft.com/office/drawing/2014/main" id="{10F7E0B6-FDAC-5B4C-A6F6-A2A1BC1DC587}"/>
              </a:ext>
            </a:extLst>
          </p:cNvPr>
          <p:cNvSpPr/>
          <p:nvPr/>
        </p:nvSpPr>
        <p:spPr>
          <a:xfrm>
            <a:off x="6698107" y="4767727"/>
            <a:ext cx="444352"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07" name="TextBox 241">
            <a:extLst>
              <a:ext uri="{FF2B5EF4-FFF2-40B4-BE49-F238E27FC236}">
                <a16:creationId xmlns:a16="http://schemas.microsoft.com/office/drawing/2014/main" id="{11FDC0B8-169B-6C4C-9EEB-9D88A9DF21C6}"/>
              </a:ext>
            </a:extLst>
          </p:cNvPr>
          <p:cNvSpPr txBox="1"/>
          <p:nvPr/>
        </p:nvSpPr>
        <p:spPr>
          <a:xfrm>
            <a:off x="6496347" y="5380893"/>
            <a:ext cx="731304" cy="153888"/>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209" name="Rectangle 199">
            <a:extLst>
              <a:ext uri="{FF2B5EF4-FFF2-40B4-BE49-F238E27FC236}">
                <a16:creationId xmlns:a16="http://schemas.microsoft.com/office/drawing/2014/main" id="{6F3713FB-CC70-9E41-B9F2-59AF997D85A1}"/>
              </a:ext>
            </a:extLst>
          </p:cNvPr>
          <p:cNvSpPr/>
          <p:nvPr/>
        </p:nvSpPr>
        <p:spPr>
          <a:xfrm>
            <a:off x="5759765" y="3859125"/>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1" name="Rectangle 201">
            <a:extLst>
              <a:ext uri="{FF2B5EF4-FFF2-40B4-BE49-F238E27FC236}">
                <a16:creationId xmlns:a16="http://schemas.microsoft.com/office/drawing/2014/main" id="{C615E2B3-729B-334E-9FEC-CEA11509AF34}"/>
              </a:ext>
            </a:extLst>
          </p:cNvPr>
          <p:cNvSpPr/>
          <p:nvPr/>
        </p:nvSpPr>
        <p:spPr>
          <a:xfrm>
            <a:off x="5877170" y="3823487"/>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2" name="TextBox 241">
            <a:extLst>
              <a:ext uri="{FF2B5EF4-FFF2-40B4-BE49-F238E27FC236}">
                <a16:creationId xmlns:a16="http://schemas.microsoft.com/office/drawing/2014/main" id="{11FDC0B8-169B-6C4C-9EEB-9D88A9DF21C6}"/>
              </a:ext>
            </a:extLst>
          </p:cNvPr>
          <p:cNvSpPr txBox="1"/>
          <p:nvPr/>
        </p:nvSpPr>
        <p:spPr>
          <a:xfrm>
            <a:off x="5756291" y="4507409"/>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215" name="Rectangle 199">
            <a:extLst>
              <a:ext uri="{FF2B5EF4-FFF2-40B4-BE49-F238E27FC236}">
                <a16:creationId xmlns:a16="http://schemas.microsoft.com/office/drawing/2014/main" id="{6F3713FB-CC70-9E41-B9F2-59AF997D85A1}"/>
              </a:ext>
            </a:extLst>
          </p:cNvPr>
          <p:cNvSpPr/>
          <p:nvPr/>
        </p:nvSpPr>
        <p:spPr>
          <a:xfrm>
            <a:off x="6560154" y="3859125"/>
            <a:ext cx="696328" cy="83406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6" name="Rectangle 201">
            <a:extLst>
              <a:ext uri="{FF2B5EF4-FFF2-40B4-BE49-F238E27FC236}">
                <a16:creationId xmlns:a16="http://schemas.microsoft.com/office/drawing/2014/main" id="{C615E2B3-729B-334E-9FEC-CEA11509AF34}"/>
              </a:ext>
            </a:extLst>
          </p:cNvPr>
          <p:cNvSpPr/>
          <p:nvPr/>
        </p:nvSpPr>
        <p:spPr>
          <a:xfrm>
            <a:off x="6677558" y="3823487"/>
            <a:ext cx="71045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833"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8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17" name="TextBox 241">
            <a:extLst>
              <a:ext uri="{FF2B5EF4-FFF2-40B4-BE49-F238E27FC236}">
                <a16:creationId xmlns:a16="http://schemas.microsoft.com/office/drawing/2014/main" id="{11FDC0B8-169B-6C4C-9EEB-9D88A9DF21C6}"/>
              </a:ext>
            </a:extLst>
          </p:cNvPr>
          <p:cNvSpPr txBox="1"/>
          <p:nvPr/>
        </p:nvSpPr>
        <p:spPr>
          <a:xfrm>
            <a:off x="6556679" y="4507409"/>
            <a:ext cx="686458"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220" name="Rectangle 38">
            <a:extLst>
              <a:ext uri="{FF2B5EF4-FFF2-40B4-BE49-F238E27FC236}">
                <a16:creationId xmlns:a16="http://schemas.microsoft.com/office/drawing/2014/main" id="{3EB92FAE-2F34-6D46-9002-3C4F10B9E0FC}"/>
              </a:ext>
            </a:extLst>
          </p:cNvPr>
          <p:cNvSpPr/>
          <p:nvPr/>
        </p:nvSpPr>
        <p:spPr>
          <a:xfrm>
            <a:off x="4108128" y="3015642"/>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167"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221"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97419" y="3006390"/>
            <a:ext cx="235828" cy="235828"/>
          </a:xfrm>
          <a:prstGeom prst="rect">
            <a:avLst/>
          </a:prstGeom>
        </p:spPr>
      </p:pic>
      <p:sp>
        <p:nvSpPr>
          <p:cNvPr id="222" name="Rectangle 38">
            <a:extLst>
              <a:ext uri="{FF2B5EF4-FFF2-40B4-BE49-F238E27FC236}">
                <a16:creationId xmlns:a16="http://schemas.microsoft.com/office/drawing/2014/main" id="{3EB92FAE-2F34-6D46-9002-3C4F10B9E0FC}"/>
              </a:ext>
            </a:extLst>
          </p:cNvPr>
          <p:cNvSpPr/>
          <p:nvPr/>
        </p:nvSpPr>
        <p:spPr>
          <a:xfrm>
            <a:off x="4906298" y="3020296"/>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167"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223"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5589" y="3011044"/>
            <a:ext cx="235828" cy="235828"/>
          </a:xfrm>
          <a:prstGeom prst="rect">
            <a:avLst/>
          </a:prstGeom>
        </p:spPr>
      </p:pic>
      <p:sp>
        <p:nvSpPr>
          <p:cNvPr id="243" name="角丸四角形 242"/>
          <p:cNvSpPr/>
          <p:nvPr/>
        </p:nvSpPr>
        <p:spPr>
          <a:xfrm>
            <a:off x="3998938" y="2905809"/>
            <a:ext cx="1657411" cy="2743344"/>
          </a:xfrm>
          <a:prstGeom prst="roundRect">
            <a:avLst>
              <a:gd name="adj" fmla="val 8271"/>
            </a:avLst>
          </a:prstGeom>
          <a:noFill/>
          <a:ln w="15875">
            <a:solidFill>
              <a:schemeClr val="tx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4" name="角丸四角形 243"/>
          <p:cNvSpPr/>
          <p:nvPr/>
        </p:nvSpPr>
        <p:spPr>
          <a:xfrm>
            <a:off x="5692490" y="3800746"/>
            <a:ext cx="1657411" cy="1848407"/>
          </a:xfrm>
          <a:prstGeom prst="roundRect">
            <a:avLst>
              <a:gd name="adj" fmla="val 8271"/>
            </a:avLst>
          </a:prstGeom>
          <a:noFill/>
          <a:ln w="15875">
            <a:solidFill>
              <a:schemeClr val="tx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5" name="テキスト ボックス 244"/>
          <p:cNvSpPr txBox="1"/>
          <p:nvPr/>
        </p:nvSpPr>
        <p:spPr>
          <a:xfrm>
            <a:off x="4430478" y="2673702"/>
            <a:ext cx="1573216" cy="24622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社外向けシステム</a:t>
            </a:r>
          </a:p>
        </p:txBody>
      </p:sp>
      <p:sp>
        <p:nvSpPr>
          <p:cNvPr id="246" name="テキスト ボックス 245"/>
          <p:cNvSpPr txBox="1"/>
          <p:nvPr/>
        </p:nvSpPr>
        <p:spPr>
          <a:xfrm>
            <a:off x="5783391" y="3564986"/>
            <a:ext cx="1573216" cy="24622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社内向けシステム</a:t>
            </a:r>
          </a:p>
        </p:txBody>
      </p:sp>
      <p:sp>
        <p:nvSpPr>
          <p:cNvPr id="247" name="Rectangle 201">
            <a:extLst>
              <a:ext uri="{FF2B5EF4-FFF2-40B4-BE49-F238E27FC236}">
                <a16:creationId xmlns:a16="http://schemas.microsoft.com/office/drawing/2014/main" id="{C615E2B3-729B-334E-9FEC-CEA11509AF34}"/>
              </a:ext>
            </a:extLst>
          </p:cNvPr>
          <p:cNvSpPr/>
          <p:nvPr/>
        </p:nvSpPr>
        <p:spPr>
          <a:xfrm>
            <a:off x="4234341" y="2962311"/>
            <a:ext cx="61427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sp>
        <p:nvSpPr>
          <p:cNvPr id="248" name="Rectangle 201">
            <a:extLst>
              <a:ext uri="{FF2B5EF4-FFF2-40B4-BE49-F238E27FC236}">
                <a16:creationId xmlns:a16="http://schemas.microsoft.com/office/drawing/2014/main" id="{C615E2B3-729B-334E-9FEC-CEA11509AF34}"/>
              </a:ext>
            </a:extLst>
          </p:cNvPr>
          <p:cNvSpPr/>
          <p:nvPr/>
        </p:nvSpPr>
        <p:spPr>
          <a:xfrm>
            <a:off x="5039446" y="2972221"/>
            <a:ext cx="614271" cy="220510"/>
          </a:xfrm>
          <a:prstGeom prst="rect">
            <a:avLst/>
          </a:prstGeom>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833"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cxnSp>
        <p:nvCxnSpPr>
          <p:cNvPr id="249" name="直線コネクタ 248"/>
          <p:cNvCxnSpPr/>
          <p:nvPr/>
        </p:nvCxnSpPr>
        <p:spPr>
          <a:xfrm>
            <a:off x="2482858" y="3759693"/>
            <a:ext cx="912000" cy="0"/>
          </a:xfrm>
          <a:prstGeom prst="line">
            <a:avLst/>
          </a:prstGeom>
          <a:ln w="12700">
            <a:solidFill>
              <a:schemeClr val="tx1">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251" name="TextBox 4">
            <a:extLst>
              <a:ext uri="{FF2B5EF4-FFF2-40B4-BE49-F238E27FC236}">
                <a16:creationId xmlns:a16="http://schemas.microsoft.com/office/drawing/2014/main" id="{8633D506-88A0-B249-813E-CD2D2C73F64C}"/>
              </a:ext>
            </a:extLst>
          </p:cNvPr>
          <p:cNvSpPr txBox="1"/>
          <p:nvPr/>
        </p:nvSpPr>
        <p:spPr>
          <a:xfrm>
            <a:off x="2291913" y="3905154"/>
            <a:ext cx="1272220" cy="400110"/>
          </a:xfrm>
          <a:prstGeom prst="rect">
            <a:avLst/>
          </a:prstGeom>
          <a:noFill/>
        </p:spPr>
        <p:txBody>
          <a:bodyPr wrap="square" rtlCol="0">
            <a:spAutoFit/>
          </a:bodyPr>
          <a:lstStyle/>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 </a:t>
            </a:r>
          </a:p>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Connect</a:t>
            </a:r>
          </a:p>
        </p:txBody>
      </p:sp>
      <p:sp>
        <p:nvSpPr>
          <p:cNvPr id="264" name="角丸四角形吹き出し 263">
            <a:extLst>
              <a:ext uri="{FF2B5EF4-FFF2-40B4-BE49-F238E27FC236}">
                <a16:creationId xmlns:a16="http://schemas.microsoft.com/office/drawing/2014/main" id="{FF0844D6-C370-4447-BEFD-D761434393BA}"/>
              </a:ext>
            </a:extLst>
          </p:cNvPr>
          <p:cNvSpPr/>
          <p:nvPr/>
        </p:nvSpPr>
        <p:spPr>
          <a:xfrm>
            <a:off x="4453445" y="1402816"/>
            <a:ext cx="3499486" cy="997200"/>
          </a:xfrm>
          <a:prstGeom prst="wedgeRoundRectCallout">
            <a:avLst>
              <a:gd name="adj1" fmla="val -35690"/>
              <a:gd name="adj2" fmla="val 137366"/>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通信データ暗号化</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暗号化対象</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SSL/TLS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証明書管理</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 name="テキスト ボックス 3"/>
          <p:cNvSpPr txBox="1"/>
          <p:nvPr/>
        </p:nvSpPr>
        <p:spPr>
          <a:xfrm>
            <a:off x="4996138" y="6267311"/>
            <a:ext cx="4465734" cy="261610"/>
          </a:xfrm>
          <a:prstGeom prst="rect">
            <a:avLst/>
          </a:prstGeom>
          <a:noFill/>
        </p:spPr>
        <p:txBody>
          <a:bodyPr wrap="square" rtlCol="0" anchor="ctr">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1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図</a:t>
            </a:r>
            <a:r>
              <a:rPr kumimoji="1" lang="ja-JP" altLang="en-US" sz="11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の簡略化のため、外接アカウントなど全体構成はここでは割愛</a:t>
            </a:r>
          </a:p>
        </p:txBody>
      </p:sp>
      <p:pic>
        <p:nvPicPr>
          <p:cNvPr id="3" name="Picture 2">
            <a:extLst>
              <a:ext uri="{FF2B5EF4-FFF2-40B4-BE49-F238E27FC236}">
                <a16:creationId xmlns:a16="http://schemas.microsoft.com/office/drawing/2014/main" id="{888DC484-4069-7A42-AF77-A55EC6B5C599}"/>
              </a:ext>
            </a:extLst>
          </p:cNvPr>
          <p:cNvPicPr>
            <a:picLocks noChangeAspect="1"/>
          </p:cNvPicPr>
          <p:nvPr/>
        </p:nvPicPr>
        <p:blipFill>
          <a:blip r:embed="rId5"/>
          <a:stretch>
            <a:fillRect/>
          </a:stretch>
        </p:blipFill>
        <p:spPr>
          <a:xfrm>
            <a:off x="4686298" y="3242766"/>
            <a:ext cx="309840" cy="295085"/>
          </a:xfrm>
          <a:prstGeom prst="rect">
            <a:avLst/>
          </a:prstGeom>
        </p:spPr>
      </p:pic>
      <p:pic>
        <p:nvPicPr>
          <p:cNvPr id="6" name="Picture 5">
            <a:extLst>
              <a:ext uri="{FF2B5EF4-FFF2-40B4-BE49-F238E27FC236}">
                <a16:creationId xmlns:a16="http://schemas.microsoft.com/office/drawing/2014/main" id="{A051CDDD-7ED5-6E4A-AC73-525B8981347D}"/>
              </a:ext>
            </a:extLst>
          </p:cNvPr>
          <p:cNvPicPr>
            <a:picLocks noChangeAspect="1"/>
          </p:cNvPicPr>
          <p:nvPr/>
        </p:nvPicPr>
        <p:blipFill>
          <a:blip r:embed="rId6"/>
          <a:stretch>
            <a:fillRect/>
          </a:stretch>
        </p:blipFill>
        <p:spPr>
          <a:xfrm>
            <a:off x="7679654" y="3349218"/>
            <a:ext cx="397933" cy="389467"/>
          </a:xfrm>
          <a:prstGeom prst="rect">
            <a:avLst/>
          </a:prstGeom>
        </p:spPr>
      </p:pic>
      <p:pic>
        <p:nvPicPr>
          <p:cNvPr id="8" name="Picture 7">
            <a:extLst>
              <a:ext uri="{FF2B5EF4-FFF2-40B4-BE49-F238E27FC236}">
                <a16:creationId xmlns:a16="http://schemas.microsoft.com/office/drawing/2014/main" id="{BCBCEC1C-71F1-AD4D-ADD2-2F47920ECE5E}"/>
              </a:ext>
            </a:extLst>
          </p:cNvPr>
          <p:cNvPicPr>
            <a:picLocks noChangeAspect="1"/>
          </p:cNvPicPr>
          <p:nvPr/>
        </p:nvPicPr>
        <p:blipFill>
          <a:blip r:embed="rId7"/>
          <a:stretch>
            <a:fillRect/>
          </a:stretch>
        </p:blipFill>
        <p:spPr>
          <a:xfrm>
            <a:off x="7646269" y="4593742"/>
            <a:ext cx="429224" cy="419685"/>
          </a:xfrm>
          <a:prstGeom prst="rect">
            <a:avLst/>
          </a:prstGeom>
        </p:spPr>
      </p:pic>
      <p:pic>
        <p:nvPicPr>
          <p:cNvPr id="10" name="Picture 9">
            <a:extLst>
              <a:ext uri="{FF2B5EF4-FFF2-40B4-BE49-F238E27FC236}">
                <a16:creationId xmlns:a16="http://schemas.microsoft.com/office/drawing/2014/main" id="{86AFAAB4-2FA8-E946-8F7F-A8FE443B2EA5}"/>
              </a:ext>
            </a:extLst>
          </p:cNvPr>
          <p:cNvPicPr>
            <a:picLocks noChangeAspect="1"/>
          </p:cNvPicPr>
          <p:nvPr/>
        </p:nvPicPr>
        <p:blipFill>
          <a:blip r:embed="rId8"/>
          <a:stretch>
            <a:fillRect/>
          </a:stretch>
        </p:blipFill>
        <p:spPr>
          <a:xfrm>
            <a:off x="7655943" y="5276604"/>
            <a:ext cx="413368" cy="413368"/>
          </a:xfrm>
          <a:prstGeom prst="rect">
            <a:avLst/>
          </a:prstGeom>
        </p:spPr>
      </p:pic>
      <p:pic>
        <p:nvPicPr>
          <p:cNvPr id="12" name="Picture 11">
            <a:extLst>
              <a:ext uri="{FF2B5EF4-FFF2-40B4-BE49-F238E27FC236}">
                <a16:creationId xmlns:a16="http://schemas.microsoft.com/office/drawing/2014/main" id="{2BEF7705-7E35-0842-A324-0B1D1103ACCF}"/>
              </a:ext>
            </a:extLst>
          </p:cNvPr>
          <p:cNvPicPr>
            <a:picLocks noChangeAspect="1"/>
          </p:cNvPicPr>
          <p:nvPr/>
        </p:nvPicPr>
        <p:blipFill>
          <a:blip r:embed="rId9"/>
          <a:stretch>
            <a:fillRect/>
          </a:stretch>
        </p:blipFill>
        <p:spPr>
          <a:xfrm>
            <a:off x="3406180" y="1891629"/>
            <a:ext cx="304800" cy="304800"/>
          </a:xfrm>
          <a:prstGeom prst="rect">
            <a:avLst/>
          </a:prstGeom>
        </p:spPr>
      </p:pic>
      <p:pic>
        <p:nvPicPr>
          <p:cNvPr id="14" name="Picture 13">
            <a:extLst>
              <a:ext uri="{FF2B5EF4-FFF2-40B4-BE49-F238E27FC236}">
                <a16:creationId xmlns:a16="http://schemas.microsoft.com/office/drawing/2014/main" id="{7AA00D69-8A37-0B40-83FF-478AACF52E3B}"/>
              </a:ext>
            </a:extLst>
          </p:cNvPr>
          <p:cNvPicPr>
            <a:picLocks noChangeAspect="1"/>
          </p:cNvPicPr>
          <p:nvPr/>
        </p:nvPicPr>
        <p:blipFill>
          <a:blip r:embed="rId10"/>
          <a:stretch>
            <a:fillRect/>
          </a:stretch>
        </p:blipFill>
        <p:spPr>
          <a:xfrm>
            <a:off x="3627986" y="2238095"/>
            <a:ext cx="285329" cy="277618"/>
          </a:xfrm>
          <a:prstGeom prst="rect">
            <a:avLst/>
          </a:prstGeom>
        </p:spPr>
      </p:pic>
      <p:pic>
        <p:nvPicPr>
          <p:cNvPr id="16" name="Picture 15">
            <a:extLst>
              <a:ext uri="{FF2B5EF4-FFF2-40B4-BE49-F238E27FC236}">
                <a16:creationId xmlns:a16="http://schemas.microsoft.com/office/drawing/2014/main" id="{9DC74D41-AE83-634B-B71D-A18D162E6277}"/>
              </a:ext>
            </a:extLst>
          </p:cNvPr>
          <p:cNvPicPr>
            <a:picLocks noChangeAspect="1"/>
          </p:cNvPicPr>
          <p:nvPr/>
        </p:nvPicPr>
        <p:blipFill>
          <a:blip r:embed="rId11"/>
          <a:stretch>
            <a:fillRect/>
          </a:stretch>
        </p:blipFill>
        <p:spPr>
          <a:xfrm>
            <a:off x="4082402" y="3827872"/>
            <a:ext cx="246251" cy="246251"/>
          </a:xfrm>
          <a:prstGeom prst="rect">
            <a:avLst/>
          </a:prstGeom>
        </p:spPr>
      </p:pic>
      <p:pic>
        <p:nvPicPr>
          <p:cNvPr id="101" name="Picture 100">
            <a:extLst>
              <a:ext uri="{FF2B5EF4-FFF2-40B4-BE49-F238E27FC236}">
                <a16:creationId xmlns:a16="http://schemas.microsoft.com/office/drawing/2014/main" id="{1D8D6C89-5C86-874F-9258-0FB8024D4823}"/>
              </a:ext>
            </a:extLst>
          </p:cNvPr>
          <p:cNvPicPr>
            <a:picLocks noChangeAspect="1"/>
          </p:cNvPicPr>
          <p:nvPr/>
        </p:nvPicPr>
        <p:blipFill>
          <a:blip r:embed="rId11"/>
          <a:stretch>
            <a:fillRect/>
          </a:stretch>
        </p:blipFill>
        <p:spPr>
          <a:xfrm>
            <a:off x="4867649" y="3845369"/>
            <a:ext cx="246251" cy="246251"/>
          </a:xfrm>
          <a:prstGeom prst="rect">
            <a:avLst/>
          </a:prstGeom>
        </p:spPr>
      </p:pic>
      <p:pic>
        <p:nvPicPr>
          <p:cNvPr id="102" name="Picture 101">
            <a:extLst>
              <a:ext uri="{FF2B5EF4-FFF2-40B4-BE49-F238E27FC236}">
                <a16:creationId xmlns:a16="http://schemas.microsoft.com/office/drawing/2014/main" id="{2ECD366D-E68A-7346-B411-BBA42792F7F6}"/>
              </a:ext>
            </a:extLst>
          </p:cNvPr>
          <p:cNvPicPr>
            <a:picLocks noChangeAspect="1"/>
          </p:cNvPicPr>
          <p:nvPr/>
        </p:nvPicPr>
        <p:blipFill>
          <a:blip r:embed="rId11"/>
          <a:stretch>
            <a:fillRect/>
          </a:stretch>
        </p:blipFill>
        <p:spPr>
          <a:xfrm>
            <a:off x="4069515" y="4786407"/>
            <a:ext cx="246251" cy="246251"/>
          </a:xfrm>
          <a:prstGeom prst="rect">
            <a:avLst/>
          </a:prstGeom>
        </p:spPr>
      </p:pic>
      <p:pic>
        <p:nvPicPr>
          <p:cNvPr id="103" name="Picture 102">
            <a:extLst>
              <a:ext uri="{FF2B5EF4-FFF2-40B4-BE49-F238E27FC236}">
                <a16:creationId xmlns:a16="http://schemas.microsoft.com/office/drawing/2014/main" id="{91042D33-ECCA-8C44-B2D3-56A715011E2C}"/>
              </a:ext>
            </a:extLst>
          </p:cNvPr>
          <p:cNvPicPr>
            <a:picLocks noChangeAspect="1"/>
          </p:cNvPicPr>
          <p:nvPr/>
        </p:nvPicPr>
        <p:blipFill>
          <a:blip r:embed="rId11"/>
          <a:stretch>
            <a:fillRect/>
          </a:stretch>
        </p:blipFill>
        <p:spPr>
          <a:xfrm>
            <a:off x="4868939" y="4791751"/>
            <a:ext cx="246251" cy="246251"/>
          </a:xfrm>
          <a:prstGeom prst="rect">
            <a:avLst/>
          </a:prstGeom>
        </p:spPr>
      </p:pic>
      <p:pic>
        <p:nvPicPr>
          <p:cNvPr id="104" name="Picture 103">
            <a:extLst>
              <a:ext uri="{FF2B5EF4-FFF2-40B4-BE49-F238E27FC236}">
                <a16:creationId xmlns:a16="http://schemas.microsoft.com/office/drawing/2014/main" id="{4EB78B32-CBBD-5643-9AFF-357721DBD33B}"/>
              </a:ext>
            </a:extLst>
          </p:cNvPr>
          <p:cNvPicPr>
            <a:picLocks noChangeAspect="1"/>
          </p:cNvPicPr>
          <p:nvPr/>
        </p:nvPicPr>
        <p:blipFill>
          <a:blip r:embed="rId11"/>
          <a:stretch>
            <a:fillRect/>
          </a:stretch>
        </p:blipFill>
        <p:spPr>
          <a:xfrm>
            <a:off x="5739392" y="4766525"/>
            <a:ext cx="246251" cy="246251"/>
          </a:xfrm>
          <a:prstGeom prst="rect">
            <a:avLst/>
          </a:prstGeom>
        </p:spPr>
      </p:pic>
      <p:pic>
        <p:nvPicPr>
          <p:cNvPr id="105" name="Picture 104">
            <a:extLst>
              <a:ext uri="{FF2B5EF4-FFF2-40B4-BE49-F238E27FC236}">
                <a16:creationId xmlns:a16="http://schemas.microsoft.com/office/drawing/2014/main" id="{1BD9F12D-2FEB-904A-83B2-687D2243BEF3}"/>
              </a:ext>
            </a:extLst>
          </p:cNvPr>
          <p:cNvPicPr>
            <a:picLocks noChangeAspect="1"/>
          </p:cNvPicPr>
          <p:nvPr/>
        </p:nvPicPr>
        <p:blipFill>
          <a:blip r:embed="rId11"/>
          <a:stretch>
            <a:fillRect/>
          </a:stretch>
        </p:blipFill>
        <p:spPr>
          <a:xfrm>
            <a:off x="6526235" y="4792879"/>
            <a:ext cx="246251" cy="246251"/>
          </a:xfrm>
          <a:prstGeom prst="rect">
            <a:avLst/>
          </a:prstGeom>
        </p:spPr>
      </p:pic>
      <p:pic>
        <p:nvPicPr>
          <p:cNvPr id="106" name="Picture 105">
            <a:extLst>
              <a:ext uri="{FF2B5EF4-FFF2-40B4-BE49-F238E27FC236}">
                <a16:creationId xmlns:a16="http://schemas.microsoft.com/office/drawing/2014/main" id="{9D4261CA-913B-0A4B-AF9B-21923320C9DC}"/>
              </a:ext>
            </a:extLst>
          </p:cNvPr>
          <p:cNvPicPr>
            <a:picLocks noChangeAspect="1"/>
          </p:cNvPicPr>
          <p:nvPr/>
        </p:nvPicPr>
        <p:blipFill>
          <a:blip r:embed="rId11"/>
          <a:stretch>
            <a:fillRect/>
          </a:stretch>
        </p:blipFill>
        <p:spPr>
          <a:xfrm>
            <a:off x="5706895" y="3839370"/>
            <a:ext cx="246251" cy="246251"/>
          </a:xfrm>
          <a:prstGeom prst="rect">
            <a:avLst/>
          </a:prstGeom>
        </p:spPr>
      </p:pic>
      <p:pic>
        <p:nvPicPr>
          <p:cNvPr id="107" name="Picture 106">
            <a:extLst>
              <a:ext uri="{FF2B5EF4-FFF2-40B4-BE49-F238E27FC236}">
                <a16:creationId xmlns:a16="http://schemas.microsoft.com/office/drawing/2014/main" id="{F47DFD72-D988-2940-A88E-897EBFD63E46}"/>
              </a:ext>
            </a:extLst>
          </p:cNvPr>
          <p:cNvPicPr>
            <a:picLocks noChangeAspect="1"/>
          </p:cNvPicPr>
          <p:nvPr/>
        </p:nvPicPr>
        <p:blipFill>
          <a:blip r:embed="rId11"/>
          <a:stretch>
            <a:fillRect/>
          </a:stretch>
        </p:blipFill>
        <p:spPr>
          <a:xfrm>
            <a:off x="6515118" y="3845825"/>
            <a:ext cx="246251" cy="246251"/>
          </a:xfrm>
          <a:prstGeom prst="rect">
            <a:avLst/>
          </a:prstGeom>
        </p:spPr>
      </p:pic>
      <p:pic>
        <p:nvPicPr>
          <p:cNvPr id="18" name="Picture 17">
            <a:extLst>
              <a:ext uri="{FF2B5EF4-FFF2-40B4-BE49-F238E27FC236}">
                <a16:creationId xmlns:a16="http://schemas.microsoft.com/office/drawing/2014/main" id="{965349DC-35F9-D843-9014-53E44172BF92}"/>
              </a:ext>
            </a:extLst>
          </p:cNvPr>
          <p:cNvPicPr>
            <a:picLocks noChangeAspect="1"/>
          </p:cNvPicPr>
          <p:nvPr/>
        </p:nvPicPr>
        <p:blipFill>
          <a:blip r:embed="rId12"/>
          <a:stretch>
            <a:fillRect/>
          </a:stretch>
        </p:blipFill>
        <p:spPr>
          <a:xfrm>
            <a:off x="4313226" y="4152181"/>
            <a:ext cx="310398" cy="310398"/>
          </a:xfrm>
          <a:prstGeom prst="rect">
            <a:avLst/>
          </a:prstGeom>
        </p:spPr>
      </p:pic>
      <p:pic>
        <p:nvPicPr>
          <p:cNvPr id="110" name="Picture 109">
            <a:extLst>
              <a:ext uri="{FF2B5EF4-FFF2-40B4-BE49-F238E27FC236}">
                <a16:creationId xmlns:a16="http://schemas.microsoft.com/office/drawing/2014/main" id="{BFB618C2-A551-DA43-B34B-D2030B463FE9}"/>
              </a:ext>
            </a:extLst>
          </p:cNvPr>
          <p:cNvPicPr>
            <a:picLocks noChangeAspect="1"/>
          </p:cNvPicPr>
          <p:nvPr/>
        </p:nvPicPr>
        <p:blipFill>
          <a:blip r:embed="rId12"/>
          <a:stretch>
            <a:fillRect/>
          </a:stretch>
        </p:blipFill>
        <p:spPr>
          <a:xfrm>
            <a:off x="5102179" y="4158563"/>
            <a:ext cx="310398" cy="310398"/>
          </a:xfrm>
          <a:prstGeom prst="rect">
            <a:avLst/>
          </a:prstGeom>
        </p:spPr>
      </p:pic>
      <p:pic>
        <p:nvPicPr>
          <p:cNvPr id="111" name="Picture 110">
            <a:extLst>
              <a:ext uri="{FF2B5EF4-FFF2-40B4-BE49-F238E27FC236}">
                <a16:creationId xmlns:a16="http://schemas.microsoft.com/office/drawing/2014/main" id="{E34E526E-F236-BB44-B42B-2E576BD3D414}"/>
              </a:ext>
            </a:extLst>
          </p:cNvPr>
          <p:cNvPicPr>
            <a:picLocks noChangeAspect="1"/>
          </p:cNvPicPr>
          <p:nvPr/>
        </p:nvPicPr>
        <p:blipFill>
          <a:blip r:embed="rId12"/>
          <a:stretch>
            <a:fillRect/>
          </a:stretch>
        </p:blipFill>
        <p:spPr>
          <a:xfrm>
            <a:off x="5973009" y="4164019"/>
            <a:ext cx="310398" cy="310398"/>
          </a:xfrm>
          <a:prstGeom prst="rect">
            <a:avLst/>
          </a:prstGeom>
        </p:spPr>
      </p:pic>
      <p:pic>
        <p:nvPicPr>
          <p:cNvPr id="112" name="Picture 111">
            <a:extLst>
              <a:ext uri="{FF2B5EF4-FFF2-40B4-BE49-F238E27FC236}">
                <a16:creationId xmlns:a16="http://schemas.microsoft.com/office/drawing/2014/main" id="{C6F1501E-C45E-854E-ADDA-5A43B97CF080}"/>
              </a:ext>
            </a:extLst>
          </p:cNvPr>
          <p:cNvPicPr>
            <a:picLocks noChangeAspect="1"/>
          </p:cNvPicPr>
          <p:nvPr/>
        </p:nvPicPr>
        <p:blipFill>
          <a:blip r:embed="rId12"/>
          <a:stretch>
            <a:fillRect/>
          </a:stretch>
        </p:blipFill>
        <p:spPr>
          <a:xfrm>
            <a:off x="6749606" y="4168674"/>
            <a:ext cx="310398" cy="310398"/>
          </a:xfrm>
          <a:prstGeom prst="rect">
            <a:avLst/>
          </a:prstGeom>
        </p:spPr>
      </p:pic>
      <p:pic>
        <p:nvPicPr>
          <p:cNvPr id="113" name="Picture 112">
            <a:extLst>
              <a:ext uri="{FF2B5EF4-FFF2-40B4-BE49-F238E27FC236}">
                <a16:creationId xmlns:a16="http://schemas.microsoft.com/office/drawing/2014/main" id="{14C8F11B-EA09-5C4C-B920-97EB99FDFCEF}"/>
              </a:ext>
            </a:extLst>
          </p:cNvPr>
          <p:cNvPicPr>
            <a:picLocks noChangeAspect="1"/>
          </p:cNvPicPr>
          <p:nvPr/>
        </p:nvPicPr>
        <p:blipFill>
          <a:blip r:embed="rId12"/>
          <a:stretch>
            <a:fillRect/>
          </a:stretch>
        </p:blipFill>
        <p:spPr>
          <a:xfrm>
            <a:off x="4262969" y="5078014"/>
            <a:ext cx="310398" cy="310398"/>
          </a:xfrm>
          <a:prstGeom prst="rect">
            <a:avLst/>
          </a:prstGeom>
        </p:spPr>
      </p:pic>
      <p:pic>
        <p:nvPicPr>
          <p:cNvPr id="114" name="Picture 113">
            <a:extLst>
              <a:ext uri="{FF2B5EF4-FFF2-40B4-BE49-F238E27FC236}">
                <a16:creationId xmlns:a16="http://schemas.microsoft.com/office/drawing/2014/main" id="{FD673E36-82A5-5C4B-B932-0A03089F1058}"/>
              </a:ext>
            </a:extLst>
          </p:cNvPr>
          <p:cNvPicPr>
            <a:picLocks noChangeAspect="1"/>
          </p:cNvPicPr>
          <p:nvPr/>
        </p:nvPicPr>
        <p:blipFill>
          <a:blip r:embed="rId12"/>
          <a:stretch>
            <a:fillRect/>
          </a:stretch>
        </p:blipFill>
        <p:spPr>
          <a:xfrm>
            <a:off x="5068256" y="5073290"/>
            <a:ext cx="310398" cy="310398"/>
          </a:xfrm>
          <a:prstGeom prst="rect">
            <a:avLst/>
          </a:prstGeom>
        </p:spPr>
      </p:pic>
      <p:pic>
        <p:nvPicPr>
          <p:cNvPr id="115" name="Picture 114">
            <a:extLst>
              <a:ext uri="{FF2B5EF4-FFF2-40B4-BE49-F238E27FC236}">
                <a16:creationId xmlns:a16="http://schemas.microsoft.com/office/drawing/2014/main" id="{563C71D5-D325-474F-A421-6B7D070F79E8}"/>
              </a:ext>
            </a:extLst>
          </p:cNvPr>
          <p:cNvPicPr>
            <a:picLocks noChangeAspect="1"/>
          </p:cNvPicPr>
          <p:nvPr/>
        </p:nvPicPr>
        <p:blipFill>
          <a:blip r:embed="rId12"/>
          <a:stretch>
            <a:fillRect/>
          </a:stretch>
        </p:blipFill>
        <p:spPr>
          <a:xfrm>
            <a:off x="5967988" y="5078448"/>
            <a:ext cx="310398" cy="310398"/>
          </a:xfrm>
          <a:prstGeom prst="rect">
            <a:avLst/>
          </a:prstGeom>
        </p:spPr>
      </p:pic>
      <p:pic>
        <p:nvPicPr>
          <p:cNvPr id="116" name="Picture 115">
            <a:extLst>
              <a:ext uri="{FF2B5EF4-FFF2-40B4-BE49-F238E27FC236}">
                <a16:creationId xmlns:a16="http://schemas.microsoft.com/office/drawing/2014/main" id="{1318BA9E-F264-934D-BF5B-5B469841B091}"/>
              </a:ext>
            </a:extLst>
          </p:cNvPr>
          <p:cNvPicPr>
            <a:picLocks noChangeAspect="1"/>
          </p:cNvPicPr>
          <p:nvPr/>
        </p:nvPicPr>
        <p:blipFill>
          <a:blip r:embed="rId12"/>
          <a:stretch>
            <a:fillRect/>
          </a:stretch>
        </p:blipFill>
        <p:spPr>
          <a:xfrm>
            <a:off x="6702928" y="5073289"/>
            <a:ext cx="310398" cy="310398"/>
          </a:xfrm>
          <a:prstGeom prst="rect">
            <a:avLst/>
          </a:prstGeom>
        </p:spPr>
      </p:pic>
      <p:pic>
        <p:nvPicPr>
          <p:cNvPr id="20" name="Picture 19">
            <a:extLst>
              <a:ext uri="{FF2B5EF4-FFF2-40B4-BE49-F238E27FC236}">
                <a16:creationId xmlns:a16="http://schemas.microsoft.com/office/drawing/2014/main" id="{F40AE824-8884-224F-B5CE-F57A491C2B7D}"/>
              </a:ext>
            </a:extLst>
          </p:cNvPr>
          <p:cNvPicPr>
            <a:picLocks noChangeAspect="1"/>
          </p:cNvPicPr>
          <p:nvPr/>
        </p:nvPicPr>
        <p:blipFill>
          <a:blip r:embed="rId13"/>
          <a:stretch>
            <a:fillRect/>
          </a:stretch>
        </p:blipFill>
        <p:spPr>
          <a:xfrm>
            <a:off x="3816939" y="2556811"/>
            <a:ext cx="323398" cy="298522"/>
          </a:xfrm>
          <a:prstGeom prst="rect">
            <a:avLst/>
          </a:prstGeom>
        </p:spPr>
      </p:pic>
      <p:pic>
        <p:nvPicPr>
          <p:cNvPr id="22" name="Picture 21">
            <a:extLst>
              <a:ext uri="{FF2B5EF4-FFF2-40B4-BE49-F238E27FC236}">
                <a16:creationId xmlns:a16="http://schemas.microsoft.com/office/drawing/2014/main" id="{3A609418-E293-0349-9E47-42DBF3FFA9C9}"/>
              </a:ext>
            </a:extLst>
          </p:cNvPr>
          <p:cNvPicPr>
            <a:picLocks noChangeAspect="1"/>
          </p:cNvPicPr>
          <p:nvPr/>
        </p:nvPicPr>
        <p:blipFill>
          <a:blip r:embed="rId14"/>
          <a:stretch>
            <a:fillRect/>
          </a:stretch>
        </p:blipFill>
        <p:spPr>
          <a:xfrm>
            <a:off x="8657593" y="3400898"/>
            <a:ext cx="399192" cy="382558"/>
          </a:xfrm>
          <a:prstGeom prst="rect">
            <a:avLst/>
          </a:prstGeom>
        </p:spPr>
      </p:pic>
      <p:pic>
        <p:nvPicPr>
          <p:cNvPr id="26" name="Picture 25">
            <a:extLst>
              <a:ext uri="{FF2B5EF4-FFF2-40B4-BE49-F238E27FC236}">
                <a16:creationId xmlns:a16="http://schemas.microsoft.com/office/drawing/2014/main" id="{EBCCD730-8081-5F4B-A180-D708A41D73FB}"/>
              </a:ext>
            </a:extLst>
          </p:cNvPr>
          <p:cNvPicPr>
            <a:picLocks noChangeAspect="1"/>
          </p:cNvPicPr>
          <p:nvPr/>
        </p:nvPicPr>
        <p:blipFill>
          <a:blip r:embed="rId15"/>
          <a:stretch>
            <a:fillRect/>
          </a:stretch>
        </p:blipFill>
        <p:spPr>
          <a:xfrm>
            <a:off x="2736556" y="3503319"/>
            <a:ext cx="398291" cy="408772"/>
          </a:xfrm>
          <a:prstGeom prst="rect">
            <a:avLst/>
          </a:prstGeom>
        </p:spPr>
      </p:pic>
      <p:pic>
        <p:nvPicPr>
          <p:cNvPr id="28" name="Picture 27">
            <a:extLst>
              <a:ext uri="{FF2B5EF4-FFF2-40B4-BE49-F238E27FC236}">
                <a16:creationId xmlns:a16="http://schemas.microsoft.com/office/drawing/2014/main" id="{D7E39698-4ACB-4441-B0E3-95F040B8BE6E}"/>
              </a:ext>
            </a:extLst>
          </p:cNvPr>
          <p:cNvPicPr>
            <a:picLocks noChangeAspect="1"/>
          </p:cNvPicPr>
          <p:nvPr/>
        </p:nvPicPr>
        <p:blipFill>
          <a:blip r:embed="rId16"/>
          <a:stretch>
            <a:fillRect/>
          </a:stretch>
        </p:blipFill>
        <p:spPr>
          <a:xfrm>
            <a:off x="1630458" y="3490285"/>
            <a:ext cx="428296" cy="659576"/>
          </a:xfrm>
          <a:prstGeom prst="rect">
            <a:avLst/>
          </a:prstGeom>
        </p:spPr>
      </p:pic>
      <p:pic>
        <p:nvPicPr>
          <p:cNvPr id="30" name="Picture 29">
            <a:extLst>
              <a:ext uri="{FF2B5EF4-FFF2-40B4-BE49-F238E27FC236}">
                <a16:creationId xmlns:a16="http://schemas.microsoft.com/office/drawing/2014/main" id="{CC5789F2-F61E-6745-9BF9-6A6F07E52E06}"/>
              </a:ext>
            </a:extLst>
          </p:cNvPr>
          <p:cNvPicPr>
            <a:picLocks noChangeAspect="1"/>
          </p:cNvPicPr>
          <p:nvPr/>
        </p:nvPicPr>
        <p:blipFill>
          <a:blip r:embed="rId17"/>
          <a:stretch>
            <a:fillRect/>
          </a:stretch>
        </p:blipFill>
        <p:spPr>
          <a:xfrm>
            <a:off x="1292694" y="2936842"/>
            <a:ext cx="278492" cy="285822"/>
          </a:xfrm>
          <a:prstGeom prst="rect">
            <a:avLst/>
          </a:prstGeom>
        </p:spPr>
      </p:pic>
      <p:pic>
        <p:nvPicPr>
          <p:cNvPr id="87" name="Graphic 7">
            <a:extLst>
              <a:ext uri="{FF2B5EF4-FFF2-40B4-BE49-F238E27FC236}">
                <a16:creationId xmlns:a16="http://schemas.microsoft.com/office/drawing/2014/main" id="{894B429E-1E20-924D-80A0-96947CA6D90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73946" y="2556160"/>
            <a:ext cx="380683" cy="380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 name="角丸四角形吹き出し 265">
            <a:extLst>
              <a:ext uri="{FF2B5EF4-FFF2-40B4-BE49-F238E27FC236}">
                <a16:creationId xmlns:a16="http://schemas.microsoft.com/office/drawing/2014/main" id="{FF0844D6-C370-4447-BEFD-D761434393BA}"/>
              </a:ext>
            </a:extLst>
          </p:cNvPr>
          <p:cNvSpPr/>
          <p:nvPr/>
        </p:nvSpPr>
        <p:spPr>
          <a:xfrm>
            <a:off x="8834713" y="4318897"/>
            <a:ext cx="2341287" cy="1401738"/>
          </a:xfrm>
          <a:prstGeom prst="wedgeRoundRectCallout">
            <a:avLst>
              <a:gd name="adj1" fmla="val -85100"/>
              <a:gd name="adj2" fmla="val -16474"/>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en-US" altLang="ja-JP" sz="14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a:t>
            </a:r>
            <a:r>
              <a:rPr kumimoji="0" lang="ja-JP" altLang="en-US" sz="14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バケットポリシー</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エンドポリシー</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65" name="角丸四角形吹き出し 264">
            <a:extLst>
              <a:ext uri="{FF2B5EF4-FFF2-40B4-BE49-F238E27FC236}">
                <a16:creationId xmlns:a16="http://schemas.microsoft.com/office/drawing/2014/main" id="{FF0844D6-C370-4447-BEFD-D761434393BA}"/>
              </a:ext>
            </a:extLst>
          </p:cNvPr>
          <p:cNvSpPr/>
          <p:nvPr/>
        </p:nvSpPr>
        <p:spPr>
          <a:xfrm>
            <a:off x="8420706" y="1402816"/>
            <a:ext cx="3414803" cy="1343124"/>
          </a:xfrm>
          <a:prstGeom prst="wedgeRoundRectCallout">
            <a:avLst>
              <a:gd name="adj1" fmla="val -61554"/>
              <a:gd name="adj2" fmla="val 98603"/>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a:t>
            </a:r>
            <a:r>
              <a:rPr kumimoji="0" lang="ja-JP" altLang="en-US" sz="14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鍵</a:t>
            </a: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の管理</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KMS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利用</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鍵の</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作成単位</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システム単位等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キーポリシー</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による</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アクセス制御</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C3082F89-4539-EB4B-8C39-FD619DFD2D7F}"/>
              </a:ext>
            </a:extLst>
          </p:cNvPr>
          <p:cNvSpPr>
            <a:spLocks noGrp="1"/>
          </p:cNvSpPr>
          <p:nvPr>
            <p:ph type="title"/>
          </p:nvPr>
        </p:nvSpPr>
        <p:spPr/>
        <p:txBody>
          <a:bodyPr vert="horz" lIns="91440" tIns="45720" rIns="91440" bIns="45720" rtlCol="0" anchor="t">
            <a:noAutofit/>
          </a:bodyPr>
          <a:lstStyle/>
          <a:p>
            <a:r>
              <a:rPr lang="ja-JP" altLang="en-US" sz="2800" b="0"/>
              <a:t>参考：データ保護</a:t>
            </a:r>
            <a:r>
              <a:rPr lang="en-US" altLang="ja-JP" sz="2800" b="0" dirty="0"/>
              <a:t>: </a:t>
            </a:r>
            <a:r>
              <a:rPr lang="ja-JP" altLang="en-US" sz="2800" b="0"/>
              <a:t>整理イメージ </a:t>
            </a:r>
            <a:r>
              <a:rPr lang="en-US" altLang="ja-JP" sz="2800" b="0" dirty="0"/>
              <a:t>2 of 2</a:t>
            </a:r>
            <a:endParaRPr lang="ja-JP" altLang="en-US" sz="2800" b="0"/>
          </a:p>
        </p:txBody>
      </p:sp>
      <p:pic>
        <p:nvPicPr>
          <p:cNvPr id="86" name="Graphic 20">
            <a:extLst>
              <a:ext uri="{FF2B5EF4-FFF2-40B4-BE49-F238E27FC236}">
                <a16:creationId xmlns:a16="http://schemas.microsoft.com/office/drawing/2014/main" id="{152CBD64-AE65-2A4B-83C1-55090E33C63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79427" y="2723970"/>
            <a:ext cx="398387" cy="39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237">
            <a:extLst>
              <a:ext uri="{FF2B5EF4-FFF2-40B4-BE49-F238E27FC236}">
                <a16:creationId xmlns:a16="http://schemas.microsoft.com/office/drawing/2014/main" id="{CFCCF9A5-3E6D-8648-A7C9-73E9EEDE708D}"/>
              </a:ext>
            </a:extLst>
          </p:cNvPr>
          <p:cNvSpPr txBox="1"/>
          <p:nvPr/>
        </p:nvSpPr>
        <p:spPr>
          <a:xfrm>
            <a:off x="7444276" y="3155537"/>
            <a:ext cx="878129" cy="179601"/>
          </a:xfrm>
          <a:prstGeom prst="rect">
            <a:avLst/>
          </a:prstGeom>
          <a:noFill/>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ACM</a:t>
            </a:r>
          </a:p>
        </p:txBody>
      </p:sp>
      <p:sp>
        <p:nvSpPr>
          <p:cNvPr id="5" name="テキスト ボックス 4">
            <a:extLst>
              <a:ext uri="{FF2B5EF4-FFF2-40B4-BE49-F238E27FC236}">
                <a16:creationId xmlns:a16="http://schemas.microsoft.com/office/drawing/2014/main" id="{3AA003BB-3A5F-ED09-E3FA-DAA564D0DBB8}"/>
              </a:ext>
            </a:extLst>
          </p:cNvPr>
          <p:cNvSpPr txBox="1"/>
          <p:nvPr/>
        </p:nvSpPr>
        <p:spPr>
          <a:xfrm>
            <a:off x="475250" y="811873"/>
            <a:ext cx="11086830" cy="307777"/>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暗号化要否と暗号化対象、暗号鍵の管理方式、</a:t>
            </a:r>
            <a:r>
              <a:rPr kumimoji="1"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S3</a:t>
            </a:r>
            <a:r>
              <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へのアクセス制御方針、などを整理し、データ保護の方針を策定</a:t>
            </a:r>
            <a:r>
              <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Amazon Ember" panose="020B0603020204020204" pitchFamily="34" charset="0"/>
              </a:rPr>
              <a:t>する。</a:t>
            </a:r>
            <a:endParaRPr kumimoji="1"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62" name="角丸四角形吹き出し 261">
            <a:extLst>
              <a:ext uri="{FF2B5EF4-FFF2-40B4-BE49-F238E27FC236}">
                <a16:creationId xmlns:a16="http://schemas.microsoft.com/office/drawing/2014/main" id="{FF0844D6-C370-4447-BEFD-D761434393BA}"/>
              </a:ext>
            </a:extLst>
          </p:cNvPr>
          <p:cNvSpPr/>
          <p:nvPr/>
        </p:nvSpPr>
        <p:spPr>
          <a:xfrm>
            <a:off x="224411" y="1402816"/>
            <a:ext cx="3055359" cy="992953"/>
          </a:xfrm>
          <a:prstGeom prst="wedgeRoundRectCallout">
            <a:avLst>
              <a:gd name="adj1" fmla="val 85284"/>
              <a:gd name="adj2" fmla="val 229536"/>
              <a:gd name="adj3" fmla="val 16667"/>
            </a:avLst>
          </a:prstGeom>
          <a:solidFill>
            <a:srgbClr val="FF9900">
              <a:alpha val="74902"/>
            </a:srgbClr>
          </a:solidFill>
          <a:ln w="3175">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20000"/>
              </a:lnSpc>
              <a:spcBef>
                <a:spcPts val="0"/>
              </a:spcBef>
              <a:spcAft>
                <a:spcPts val="0"/>
              </a:spcAft>
              <a:buClrTx/>
              <a:buSzTx/>
              <a:buFontTx/>
              <a:buNone/>
              <a:tabLst/>
              <a:defRPr/>
            </a:pPr>
            <a:r>
              <a:rPr kumimoji="0" lang="ja-JP" altLang="en-US" sz="14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データ暗号化</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方針</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対象</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0" lang="ja-JP" altLang="en-US" sz="14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400" b="0" i="0" u="none" strike="noStrike" kern="1200" cap="none" spc="0" normalizeH="0" baseline="0" noProof="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285750" marR="0" lvl="0" indent="-195263" algn="l" defTabSz="914363"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方式</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(SSE-KMS</a:t>
            </a:r>
            <a:r>
              <a:rPr kumimoji="0" lang="ja-JP" altLang="en-US"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p:txBody>
      </p:sp>
      <p:sp>
        <p:nvSpPr>
          <p:cNvPr id="7" name="テキスト ボックス 6">
            <a:extLst>
              <a:ext uri="{FF2B5EF4-FFF2-40B4-BE49-F238E27FC236}">
                <a16:creationId xmlns:a16="http://schemas.microsoft.com/office/drawing/2014/main" id="{961DE255-BB0E-5568-416A-546F7BBC7D3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1346984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en-JP" sz="2000"/>
              <a:t>: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SEC07-BP02 </a:t>
            </a:r>
            <a:r>
              <a:rPr lang="ja-JP" altLang="en-US" sz="2800" b="0" i="0">
                <a:solidFill>
                  <a:srgbClr val="16191F"/>
                </a:solidFill>
                <a:effectLst/>
                <a:latin typeface="Amazon Ember" panose="020B0603020204020204" pitchFamily="34" charset="0"/>
              </a:rPr>
              <a:t>データ保護コントロールを定義する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173146"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分類レベルに従ってデータを保護する。</a:t>
            </a:r>
            <a:endParaRPr lang="en-US" altLang="ja-JP" sz="1400" dirty="0"/>
          </a:p>
          <a:p>
            <a:pPr marL="285750" indent="-285750">
              <a:buFont typeface="Arial" panose="020B0604020202020204" pitchFamily="34" charset="0"/>
              <a:buChar char="•"/>
            </a:pPr>
            <a:r>
              <a:rPr lang="ja-JP" altLang="en-US" sz="1400"/>
              <a:t>データ分類レベルに応じた保護ポリシーと暗号化によるデータ保護を実装する。</a:t>
            </a:r>
            <a:endParaRPr lang="en-JP" sz="1400" dirty="0"/>
          </a:p>
          <a:p>
            <a:pPr marL="882362" lvl="1" indent="-285750">
              <a:buFont typeface="Arial" panose="020B0604020202020204" pitchFamily="34" charset="0"/>
              <a:buChar char="•"/>
            </a:pPr>
            <a:r>
              <a:rPr lang="ja-JP" altLang="en-US" sz="1200"/>
              <a:t>リソースタグを利用して、データの分類レベルごとに、属性ベースでアクセスレベルをコントロールする。</a:t>
            </a:r>
            <a:endParaRPr lang="en-US" altLang="ja-JP" sz="1200" dirty="0"/>
          </a:p>
          <a:p>
            <a:pPr marL="882362" lvl="1" indent="-285750">
              <a:buFont typeface="Arial" panose="020B0604020202020204" pitchFamily="34" charset="0"/>
              <a:buChar char="•"/>
            </a:pPr>
            <a:r>
              <a:rPr lang="ja-JP" altLang="en-US" sz="1200"/>
              <a:t>データを配置するアカウントを分離して、アカウントにログインできるユーザーそのものを分離する。</a:t>
            </a:r>
            <a:endParaRPr lang="en-US" altLang="ja-JP" sz="1200" dirty="0"/>
          </a:p>
          <a:p>
            <a:pPr marL="882362" lvl="1" indent="-285750">
              <a:buFont typeface="Arial" panose="020B0604020202020204" pitchFamily="34" charset="0"/>
              <a:buChar char="•"/>
            </a:pPr>
            <a:r>
              <a:rPr lang="en-JP" sz="1200"/>
              <a:t>AWS Key Management Service (AWS KMS) </a:t>
            </a:r>
            <a:r>
              <a:rPr lang="ja-JP" altLang="en-US" sz="1200"/>
              <a:t>を使ったデータの暗号化を実施した上で、キーポリシーでのアクセスコントロールを実現する。</a:t>
            </a:r>
            <a:br>
              <a:rPr lang="en-US" altLang="ja-JP" sz="1200" dirty="0"/>
            </a:br>
            <a:r>
              <a:rPr lang="en-US" altLang="ja-JP" sz="1200" dirty="0"/>
              <a:t>※</a:t>
            </a:r>
            <a:r>
              <a:rPr lang="ja-JP" altLang="en-US" sz="1200"/>
              <a:t>属性ベースのアクセスコントロールも可能。</a:t>
            </a:r>
            <a:endParaRPr lang="en-US" altLang="ja-JP" sz="1200" dirty="0"/>
          </a:p>
          <a:p>
            <a:pPr marL="285750" indent="-285750">
              <a:buFont typeface="Arial" panose="020B0604020202020204" pitchFamily="34" charset="0"/>
              <a:buChar char="•"/>
            </a:pPr>
            <a:r>
              <a:rPr lang="ja-JP" altLang="en-US" sz="1400"/>
              <a:t>使用している／使用しようとしている各</a:t>
            </a:r>
            <a:r>
              <a:rPr lang="en-JP" sz="1400"/>
              <a:t>AWS </a:t>
            </a:r>
            <a:r>
              <a:rPr lang="ja-JP" altLang="en-US" sz="1400"/>
              <a:t>サービスについて、セキュリティコントロールを確認する。</a:t>
            </a:r>
            <a:endParaRPr lang="en-US" altLang="ja-JP" sz="1400" dirty="0"/>
          </a:p>
          <a:p>
            <a:pPr marL="882362" lvl="1" indent="-285750">
              <a:buFont typeface="Arial" panose="020B0604020202020204" pitchFamily="34" charset="0"/>
              <a:buChar char="•"/>
            </a:pPr>
            <a:r>
              <a:rPr lang="en-US" sz="1233" dirty="0">
                <a:hlinkClick r:id="rId2"/>
              </a:rPr>
              <a:t>AWS</a:t>
            </a:r>
            <a:r>
              <a:rPr lang="ja-JP" altLang="en-US" sz="1233">
                <a:hlinkClick r:id="rId2"/>
              </a:rPr>
              <a:t>ドキュメント</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t>データの重要度に応じて、データ保護方針（暗号化、ログの収集など）を設定しているか</a:t>
            </a:r>
            <a:r>
              <a:rPr lang="en-US" sz="1400" dirty="0"/>
              <a:t>？</a:t>
            </a:r>
          </a:p>
          <a:p>
            <a:pPr marL="285750" indent="-285750">
              <a:buFont typeface="Arial" panose="020B0604020202020204" pitchFamily="34" charset="0"/>
              <a:buChar char="•"/>
            </a:pPr>
            <a:r>
              <a:rPr lang="ja-JP" altLang="en-US" sz="1400"/>
              <a:t>機密情報を取り扱うリソースへのアクセスコントロールを実装しているか？</a:t>
            </a:r>
            <a:endParaRPr lang="en-JP" sz="1233" dirty="0"/>
          </a:p>
        </p:txBody>
      </p:sp>
    </p:spTree>
    <p:extLst>
      <p:ext uri="{BB962C8B-B14F-4D97-AF65-F5344CB8AC3E}">
        <p14:creationId xmlns:p14="http://schemas.microsoft.com/office/powerpoint/2010/main" val="12246839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S3</a:t>
            </a:r>
            <a:r>
              <a:rPr lang="ja-JP" altLang="en-US" sz="2800" b="0" dirty="0"/>
              <a:t>のコントロール設計の段取り</a:t>
            </a:r>
          </a:p>
        </p:txBody>
      </p:sp>
      <p:sp>
        <p:nvSpPr>
          <p:cNvPr id="23" name="正方形/長方形 22">
            <a:extLst>
              <a:ext uri="{FF2B5EF4-FFF2-40B4-BE49-F238E27FC236}">
                <a16:creationId xmlns:a16="http://schemas.microsoft.com/office/drawing/2014/main" id="{5CB7AD52-923A-42FB-B9F5-90E05E4B8BD9}"/>
              </a:ext>
            </a:extLst>
          </p:cNvPr>
          <p:cNvSpPr/>
          <p:nvPr/>
        </p:nvSpPr>
        <p:spPr>
          <a:xfrm>
            <a:off x="442699" y="1173646"/>
            <a:ext cx="4213303"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S3</a:t>
            </a:r>
            <a:r>
              <a:rPr kumimoji="1" lang="ja-JP" altLang="en-US"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コントロール設計</a:t>
            </a:r>
          </a:p>
        </p:txBody>
      </p:sp>
      <p:sp>
        <p:nvSpPr>
          <p:cNvPr id="24" name="正方形/長方形 23">
            <a:extLst>
              <a:ext uri="{FF2B5EF4-FFF2-40B4-BE49-F238E27FC236}">
                <a16:creationId xmlns:a16="http://schemas.microsoft.com/office/drawing/2014/main" id="{2B18A6C8-A3E8-4929-BD51-0BD079D98EE3}"/>
              </a:ext>
            </a:extLst>
          </p:cNvPr>
          <p:cNvSpPr/>
          <p:nvPr/>
        </p:nvSpPr>
        <p:spPr>
          <a:xfrm>
            <a:off x="4944342" y="1173646"/>
            <a:ext cx="6815658"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実際の作成例</a:t>
            </a:r>
          </a:p>
        </p:txBody>
      </p:sp>
      <p:cxnSp>
        <p:nvCxnSpPr>
          <p:cNvPr id="25" name="直線コネクタ 24">
            <a:extLst>
              <a:ext uri="{FF2B5EF4-FFF2-40B4-BE49-F238E27FC236}">
                <a16:creationId xmlns:a16="http://schemas.microsoft.com/office/drawing/2014/main" id="{605FA77A-1857-4CA3-8037-009E6CCF9740}"/>
              </a:ext>
            </a:extLst>
          </p:cNvPr>
          <p:cNvCxnSpPr>
            <a:cxnSpLocks/>
          </p:cNvCxnSpPr>
          <p:nvPr/>
        </p:nvCxnSpPr>
        <p:spPr>
          <a:xfrm>
            <a:off x="4944001" y="1813509"/>
            <a:ext cx="6818532"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正方形/長方形 34">
            <a:extLst>
              <a:ext uri="{FF2B5EF4-FFF2-40B4-BE49-F238E27FC236}">
                <a16:creationId xmlns:a16="http://schemas.microsoft.com/office/drawing/2014/main" id="{07380618-6C54-4AC5-832B-9290F9163DAC}"/>
              </a:ext>
            </a:extLst>
          </p:cNvPr>
          <p:cNvSpPr/>
          <p:nvPr/>
        </p:nvSpPr>
        <p:spPr>
          <a:xfrm>
            <a:off x="442698" y="1892758"/>
            <a:ext cx="4213302" cy="11739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利用におけるガイドライン策定については右の段取りで検討</a:t>
            </a:r>
          </a:p>
        </p:txBody>
      </p:sp>
      <p:sp>
        <p:nvSpPr>
          <p:cNvPr id="10" name="正方形/長方形 9">
            <a:extLst>
              <a:ext uri="{FF2B5EF4-FFF2-40B4-BE49-F238E27FC236}">
                <a16:creationId xmlns:a16="http://schemas.microsoft.com/office/drawing/2014/main" id="{A8D0FE1B-839B-41DE-9B4A-56823D28147E}"/>
              </a:ext>
            </a:extLst>
          </p:cNvPr>
          <p:cNvSpPr/>
          <p:nvPr/>
        </p:nvSpPr>
        <p:spPr>
          <a:xfrm>
            <a:off x="4944342" y="2085000"/>
            <a:ext cx="2304000" cy="10560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①データ分類</a:t>
            </a:r>
            <a:b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の作成</a:t>
            </a:r>
          </a:p>
        </p:txBody>
      </p:sp>
      <p:sp>
        <p:nvSpPr>
          <p:cNvPr id="11" name="正方形/長方形 10">
            <a:extLst>
              <a:ext uri="{FF2B5EF4-FFF2-40B4-BE49-F238E27FC236}">
                <a16:creationId xmlns:a16="http://schemas.microsoft.com/office/drawing/2014/main" id="{B8B5CF03-C328-4A16-BA94-48DEB5C6AAD9}"/>
              </a:ext>
            </a:extLst>
          </p:cNvPr>
          <p:cNvSpPr/>
          <p:nvPr/>
        </p:nvSpPr>
        <p:spPr>
          <a:xfrm>
            <a:off x="4944342" y="3525000"/>
            <a:ext cx="2304000" cy="10560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②分類ごとの</a:t>
            </a: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管理方針の作成</a:t>
            </a:r>
          </a:p>
        </p:txBody>
      </p:sp>
      <p:sp>
        <p:nvSpPr>
          <p:cNvPr id="12" name="正方形/長方形 11">
            <a:extLst>
              <a:ext uri="{FF2B5EF4-FFF2-40B4-BE49-F238E27FC236}">
                <a16:creationId xmlns:a16="http://schemas.microsoft.com/office/drawing/2014/main" id="{C0B7E820-A3DC-46B3-93C9-C796EA72587E}"/>
              </a:ext>
            </a:extLst>
          </p:cNvPr>
          <p:cNvSpPr/>
          <p:nvPr/>
        </p:nvSpPr>
        <p:spPr>
          <a:xfrm>
            <a:off x="4944342" y="4965000"/>
            <a:ext cx="2304000" cy="10560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監視の検討</a:t>
            </a: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3" name="二等辺三角形 12">
            <a:extLst>
              <a:ext uri="{FF2B5EF4-FFF2-40B4-BE49-F238E27FC236}">
                <a16:creationId xmlns:a16="http://schemas.microsoft.com/office/drawing/2014/main" id="{0E688FFA-9EDE-4568-8B82-80DEA8F28FB6}"/>
              </a:ext>
            </a:extLst>
          </p:cNvPr>
          <p:cNvSpPr/>
          <p:nvPr/>
        </p:nvSpPr>
        <p:spPr>
          <a:xfrm flipV="1">
            <a:off x="5760342" y="3217962"/>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4" name="二等辺三角形 13">
            <a:extLst>
              <a:ext uri="{FF2B5EF4-FFF2-40B4-BE49-F238E27FC236}">
                <a16:creationId xmlns:a16="http://schemas.microsoft.com/office/drawing/2014/main" id="{CA3AD753-1E32-459F-9849-A0884F96219F}"/>
              </a:ext>
            </a:extLst>
          </p:cNvPr>
          <p:cNvSpPr/>
          <p:nvPr/>
        </p:nvSpPr>
        <p:spPr>
          <a:xfrm flipV="1">
            <a:off x="5760342" y="4677000"/>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A8D0FE1B-839B-41DE-9B4A-56823D28147E}"/>
              </a:ext>
            </a:extLst>
          </p:cNvPr>
          <p:cNvSpPr/>
          <p:nvPr/>
        </p:nvSpPr>
        <p:spPr>
          <a:xfrm>
            <a:off x="7248341" y="2085000"/>
            <a:ext cx="4811579" cy="1056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データ種別</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ログ</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データ内容</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（個人情報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7" name="正方形/長方形 16">
            <a:extLst>
              <a:ext uri="{FF2B5EF4-FFF2-40B4-BE49-F238E27FC236}">
                <a16:creationId xmlns:a16="http://schemas.microsoft.com/office/drawing/2014/main" id="{B8B5CF03-C328-4A16-BA94-48DEB5C6AAD9}"/>
              </a:ext>
            </a:extLst>
          </p:cNvPr>
          <p:cNvSpPr/>
          <p:nvPr/>
        </p:nvSpPr>
        <p:spPr>
          <a:xfrm>
            <a:off x="7248342" y="3525000"/>
            <a:ext cx="4511658" cy="1056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アクセス制御</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データ保管設定</a:t>
            </a:r>
          </a:p>
        </p:txBody>
      </p:sp>
      <p:sp>
        <p:nvSpPr>
          <p:cNvPr id="18" name="正方形/長方形 17">
            <a:extLst>
              <a:ext uri="{FF2B5EF4-FFF2-40B4-BE49-F238E27FC236}">
                <a16:creationId xmlns:a16="http://schemas.microsoft.com/office/drawing/2014/main" id="{C0B7E820-A3DC-46B3-93C9-C796EA72587E}"/>
              </a:ext>
            </a:extLst>
          </p:cNvPr>
          <p:cNvSpPr/>
          <p:nvPr/>
        </p:nvSpPr>
        <p:spPr>
          <a:xfrm>
            <a:off x="7248342" y="4965000"/>
            <a:ext cx="4511658" cy="10560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利用状況や設定状況の監視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テキスト ボックス 1">
            <a:extLst>
              <a:ext uri="{FF2B5EF4-FFF2-40B4-BE49-F238E27FC236}">
                <a16:creationId xmlns:a16="http://schemas.microsoft.com/office/drawing/2014/main" id="{CACC6CA1-39B3-4D76-97F2-184761E501A3}"/>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1997208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Graphic 15">
            <a:extLst>
              <a:ext uri="{FF2B5EF4-FFF2-40B4-BE49-F238E27FC236}">
                <a16:creationId xmlns:a16="http://schemas.microsoft.com/office/drawing/2014/main" id="{315F8DF8-54D1-8E42-94CD-05318D943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45407" y="1404522"/>
            <a:ext cx="504000" cy="504000"/>
          </a:xfrm>
          <a:prstGeom prst="rect">
            <a:avLst/>
          </a:prstGeom>
          <a:effectLst/>
        </p:spPr>
      </p:pic>
      <p:sp>
        <p:nvSpPr>
          <p:cNvPr id="67" name="正方形/長方形 66"/>
          <p:cNvSpPr/>
          <p:nvPr/>
        </p:nvSpPr>
        <p:spPr>
          <a:xfrm>
            <a:off x="9951629" y="961724"/>
            <a:ext cx="1764000" cy="252000"/>
          </a:xfrm>
          <a:prstGeom prst="rect">
            <a:avLst/>
          </a:prstGeom>
          <a:solidFill>
            <a:schemeClr val="accent3">
              <a:lumMod val="20000"/>
              <a:lumOff val="80000"/>
            </a:scheme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バケットポリシー</a:t>
            </a:r>
          </a:p>
        </p:txBody>
      </p:sp>
      <p:sp>
        <p:nvSpPr>
          <p:cNvPr id="68" name="正方形/長方形 67"/>
          <p:cNvSpPr/>
          <p:nvPr/>
        </p:nvSpPr>
        <p:spPr>
          <a:xfrm>
            <a:off x="9951629" y="668388"/>
            <a:ext cx="1764000" cy="252000"/>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p>
        </p:txBody>
      </p:sp>
      <p:sp>
        <p:nvSpPr>
          <p:cNvPr id="69" name="正方形/長方形 68"/>
          <p:cNvSpPr/>
          <p:nvPr/>
        </p:nvSpPr>
        <p:spPr>
          <a:xfrm>
            <a:off x="9951629" y="1255060"/>
            <a:ext cx="1764000" cy="252000"/>
          </a:xfrm>
          <a:prstGeom prst="rect">
            <a:avLst/>
          </a:prstGeom>
          <a:solidFill>
            <a:schemeClr val="accent4">
              <a:lumMod val="40000"/>
              <a:lumOff val="60000"/>
            </a:scheme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エンドポイントポリシー</a:t>
            </a:r>
          </a:p>
        </p:txBody>
      </p:sp>
      <p:sp>
        <p:nvSpPr>
          <p:cNvPr id="70" name="テキスト ボックス 69"/>
          <p:cNvSpPr txBox="1"/>
          <p:nvPr/>
        </p:nvSpPr>
        <p:spPr>
          <a:xfrm>
            <a:off x="9951628" y="394252"/>
            <a:ext cx="584021" cy="276999"/>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凡例</a:t>
            </a:r>
          </a:p>
        </p:txBody>
      </p:sp>
      <p:sp>
        <p:nvSpPr>
          <p:cNvPr id="10" name="Rectangle 34">
            <a:extLst>
              <a:ext uri="{FF2B5EF4-FFF2-40B4-BE49-F238E27FC236}">
                <a16:creationId xmlns:a16="http://schemas.microsoft.com/office/drawing/2014/main" id="{050EF1C4-7BF7-6C45-9447-2C5A6F63006A}"/>
              </a:ext>
            </a:extLst>
          </p:cNvPr>
          <p:cNvSpPr/>
          <p:nvPr/>
        </p:nvSpPr>
        <p:spPr>
          <a:xfrm>
            <a:off x="9228999" y="1634515"/>
            <a:ext cx="2492458" cy="4734413"/>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1" name="Rectangle 25">
            <a:extLst>
              <a:ext uri="{FF2B5EF4-FFF2-40B4-BE49-F238E27FC236}">
                <a16:creationId xmlns:a16="http://schemas.microsoft.com/office/drawing/2014/main" id="{65007792-5659-3141-BD53-8E841206C2BB}"/>
              </a:ext>
            </a:extLst>
          </p:cNvPr>
          <p:cNvSpPr/>
          <p:nvPr/>
        </p:nvSpPr>
        <p:spPr>
          <a:xfrm>
            <a:off x="3836256" y="4405539"/>
            <a:ext cx="4414452" cy="1872817"/>
          </a:xfrm>
          <a:prstGeom prst="rect">
            <a:avLst/>
          </a:prstGeom>
          <a:noFill/>
          <a:ln w="12700" cap="flat" cmpd="sng" algn="ctr">
            <a:solidFill>
              <a:srgbClr val="1D8900"/>
            </a:solidFill>
            <a:prstDash val="solid"/>
            <a:miter lim="800000"/>
          </a:ln>
          <a:effectLst/>
        </p:spPr>
        <p:txBody>
          <a:bodyPr rot="0" spcFirstLastPara="0" vertOverflow="overflow" horzOverflow="overflow" vert="horz" wrap="square" lIns="324000" tIns="7200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w="0"/>
                <a:solidFill>
                  <a:srgbClr val="232F3E">
                    <a:lumMod val="75000"/>
                  </a:srgbClr>
                </a:solidFill>
                <a:effectLst/>
                <a:uLnTx/>
                <a:uFillTx/>
                <a:latin typeface="Meiryo" panose="020B0604030504040204" pitchFamily="34" charset="-128"/>
                <a:ea typeface="Meiryo" panose="020B0604030504040204" pitchFamily="34" charset="-128"/>
                <a:cs typeface="+mn-cs"/>
              </a:rPr>
              <a:t>VPC</a:t>
            </a:r>
          </a:p>
        </p:txBody>
      </p:sp>
      <p:sp>
        <p:nvSpPr>
          <p:cNvPr id="12" name="Rectangle 34">
            <a:extLst>
              <a:ext uri="{FF2B5EF4-FFF2-40B4-BE49-F238E27FC236}">
                <a16:creationId xmlns:a16="http://schemas.microsoft.com/office/drawing/2014/main" id="{CCA50816-B9AC-CD43-BC9F-33727885C1BC}"/>
              </a:ext>
            </a:extLst>
          </p:cNvPr>
          <p:cNvSpPr/>
          <p:nvPr/>
        </p:nvSpPr>
        <p:spPr>
          <a:xfrm>
            <a:off x="3145510" y="1634515"/>
            <a:ext cx="5220305" cy="4743600"/>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3" name="TextBox 7">
            <a:extLst>
              <a:ext uri="{FF2B5EF4-FFF2-40B4-BE49-F238E27FC236}">
                <a16:creationId xmlns:a16="http://schemas.microsoft.com/office/drawing/2014/main" id="{6A522F21-1AD7-3845-AC83-09B4BEA24E75}"/>
              </a:ext>
            </a:extLst>
          </p:cNvPr>
          <p:cNvSpPr txBox="1"/>
          <p:nvPr/>
        </p:nvSpPr>
        <p:spPr>
          <a:xfrm>
            <a:off x="4432460" y="3380576"/>
            <a:ext cx="959053" cy="260898"/>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バケット</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4" name="TextBox 347">
            <a:extLst>
              <a:ext uri="{FF2B5EF4-FFF2-40B4-BE49-F238E27FC236}">
                <a16:creationId xmlns:a16="http://schemas.microsoft.com/office/drawing/2014/main" id="{4554B6D3-16C6-D942-B8D9-055CEC6F4A2C}"/>
              </a:ext>
            </a:extLst>
          </p:cNvPr>
          <p:cNvSpPr txBox="1"/>
          <p:nvPr/>
        </p:nvSpPr>
        <p:spPr>
          <a:xfrm>
            <a:off x="4543976" y="2139184"/>
            <a:ext cx="2101519" cy="199839"/>
          </a:xfrm>
          <a:prstGeom prst="rect">
            <a:avLst/>
          </a:prstGeom>
          <a:noFill/>
          <a:effectLst/>
        </p:spPr>
        <p:txBody>
          <a:bodyPr wrap="square" lIns="0" tIns="0" rIns="0" bIns="0" rtlCol="0" anchor="ctr">
            <a:noAutofit/>
          </a:bodyPr>
          <a:lstStyle/>
          <a:p>
            <a:pPr marL="0" marR="0" lvl="0" indent="0" algn="l" defTabSz="143043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マネジメントコンソール</a:t>
            </a:r>
            <a:endParaRPr kumimoji="0" lang="en-US" sz="36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6" name="TextBox 7">
            <a:extLst>
              <a:ext uri="{FF2B5EF4-FFF2-40B4-BE49-F238E27FC236}">
                <a16:creationId xmlns:a16="http://schemas.microsoft.com/office/drawing/2014/main" id="{BF0FC36F-5E05-8D40-A31B-FBBCDF69785C}"/>
              </a:ext>
            </a:extLst>
          </p:cNvPr>
          <p:cNvSpPr txBox="1"/>
          <p:nvPr/>
        </p:nvSpPr>
        <p:spPr>
          <a:xfrm>
            <a:off x="1305595" y="2932574"/>
            <a:ext cx="755156" cy="298669"/>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社内端末</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7" name="TextBox 7">
            <a:extLst>
              <a:ext uri="{FF2B5EF4-FFF2-40B4-BE49-F238E27FC236}">
                <a16:creationId xmlns:a16="http://schemas.microsoft.com/office/drawing/2014/main" id="{010C3F6E-A1A3-B44F-B8AB-B8B128D0BB52}"/>
              </a:ext>
            </a:extLst>
          </p:cNvPr>
          <p:cNvSpPr txBox="1"/>
          <p:nvPr/>
        </p:nvSpPr>
        <p:spPr>
          <a:xfrm>
            <a:off x="9979256" y="2932574"/>
            <a:ext cx="717024" cy="298669"/>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社外端末</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8" name="直線矢印コネクタ 17">
            <a:extLst>
              <a:ext uri="{FF2B5EF4-FFF2-40B4-BE49-F238E27FC236}">
                <a16:creationId xmlns:a16="http://schemas.microsoft.com/office/drawing/2014/main" id="{8B66EAEB-C0D0-2E47-B9A3-3DC20ACABB01}"/>
              </a:ext>
            </a:extLst>
          </p:cNvPr>
          <p:cNvCxnSpPr>
            <a:cxnSpLocks/>
            <a:stCxn id="56" idx="1"/>
          </p:cNvCxnSpPr>
          <p:nvPr/>
        </p:nvCxnSpPr>
        <p:spPr bwMode="auto">
          <a:xfrm flipH="1" flipV="1">
            <a:off x="6861010" y="2632713"/>
            <a:ext cx="3186462" cy="14068"/>
          </a:xfrm>
          <a:prstGeom prst="straightConnector1">
            <a:avLst/>
          </a:prstGeom>
          <a:noFill/>
          <a:ln w="9525" cap="flat" cmpd="sng" algn="ctr">
            <a:solidFill>
              <a:schemeClr val="accent6"/>
            </a:solidFill>
            <a:prstDash val="solid"/>
            <a:headEnd type="none" w="med" len="med"/>
            <a:tailEnd type="arrow"/>
          </a:ln>
          <a:effectLst/>
        </p:spPr>
      </p:cxnSp>
      <p:cxnSp>
        <p:nvCxnSpPr>
          <p:cNvPr id="19" name="直線矢印コネクタ 18">
            <a:extLst>
              <a:ext uri="{FF2B5EF4-FFF2-40B4-BE49-F238E27FC236}">
                <a16:creationId xmlns:a16="http://schemas.microsoft.com/office/drawing/2014/main" id="{8065478F-2EE9-7C43-9CEA-0532054D45C1}"/>
              </a:ext>
            </a:extLst>
          </p:cNvPr>
          <p:cNvCxnSpPr>
            <a:cxnSpLocks/>
            <a:stCxn id="57" idx="2"/>
            <a:endCxn id="53" idx="0"/>
          </p:cNvCxnSpPr>
          <p:nvPr/>
        </p:nvCxnSpPr>
        <p:spPr bwMode="auto">
          <a:xfrm>
            <a:off x="5579086" y="2862780"/>
            <a:ext cx="0" cy="432245"/>
          </a:xfrm>
          <a:prstGeom prst="straightConnector1">
            <a:avLst/>
          </a:prstGeom>
          <a:noFill/>
          <a:ln w="28575" cap="flat" cmpd="sng" algn="ctr">
            <a:solidFill>
              <a:srgbClr val="3891A7">
                <a:shade val="95000"/>
                <a:satMod val="105000"/>
              </a:srgbClr>
            </a:solidFill>
            <a:prstDash val="solid"/>
            <a:headEnd type="none" w="med" len="med"/>
            <a:tailEnd type="arrow"/>
          </a:ln>
          <a:effectLst/>
        </p:spPr>
      </p:cxnSp>
      <p:sp>
        <p:nvSpPr>
          <p:cNvPr id="20" name="TextBox 7">
            <a:extLst>
              <a:ext uri="{FF2B5EF4-FFF2-40B4-BE49-F238E27FC236}">
                <a16:creationId xmlns:a16="http://schemas.microsoft.com/office/drawing/2014/main" id="{DD286B09-12BB-8C4E-B1F1-744D69BF0B7D}"/>
              </a:ext>
            </a:extLst>
          </p:cNvPr>
          <p:cNvSpPr txBox="1"/>
          <p:nvPr/>
        </p:nvSpPr>
        <p:spPr>
          <a:xfrm>
            <a:off x="6766853" y="2380950"/>
            <a:ext cx="2636709" cy="27360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外部から管理コンソールへのログオン</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1" name="TextBox 7">
            <a:extLst>
              <a:ext uri="{FF2B5EF4-FFF2-40B4-BE49-F238E27FC236}">
                <a16:creationId xmlns:a16="http://schemas.microsoft.com/office/drawing/2014/main" id="{0FD9B795-FBB4-F946-AC4B-6C749D049189}"/>
              </a:ext>
            </a:extLst>
          </p:cNvPr>
          <p:cNvSpPr txBox="1"/>
          <p:nvPr/>
        </p:nvSpPr>
        <p:spPr>
          <a:xfrm>
            <a:off x="4862708" y="2909673"/>
            <a:ext cx="727115" cy="231111"/>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経由</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2" name="TextBox 7">
            <a:extLst>
              <a:ext uri="{FF2B5EF4-FFF2-40B4-BE49-F238E27FC236}">
                <a16:creationId xmlns:a16="http://schemas.microsoft.com/office/drawing/2014/main" id="{5F311A4B-510B-FA4A-A5EC-39158DC16B87}"/>
              </a:ext>
            </a:extLst>
          </p:cNvPr>
          <p:cNvSpPr txBox="1"/>
          <p:nvPr/>
        </p:nvSpPr>
        <p:spPr>
          <a:xfrm>
            <a:off x="6612952" y="3230117"/>
            <a:ext cx="3667251" cy="210425"/>
          </a:xfrm>
          <a:prstGeom prst="rect">
            <a:avLst/>
          </a:prstGeom>
          <a:noFill/>
          <a:effectLst/>
        </p:spPr>
        <p:txBody>
          <a:bodyPr wrap="none" lIns="7200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外部から</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a:t>
            </a:r>
            <a:r>
              <a:rPr kumimoji="0" lang="ja-JP" altLang="en-US" sz="1167" b="0" i="0" u="none" strike="noStrike" kern="0" cap="none" spc="0" normalizeH="0" baseline="0" noProof="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API</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経由または</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HTTP</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経由）</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3" name="TextBox 7">
            <a:extLst>
              <a:ext uri="{FF2B5EF4-FFF2-40B4-BE49-F238E27FC236}">
                <a16:creationId xmlns:a16="http://schemas.microsoft.com/office/drawing/2014/main" id="{322A869C-0273-BB4F-B8A6-CB17E6CC00FE}"/>
              </a:ext>
            </a:extLst>
          </p:cNvPr>
          <p:cNvSpPr txBox="1"/>
          <p:nvPr/>
        </p:nvSpPr>
        <p:spPr>
          <a:xfrm>
            <a:off x="3925505" y="5363945"/>
            <a:ext cx="1195000" cy="40014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ログオンまたは</a:t>
            </a:r>
            <a:b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プロキシ経由</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5" name="TextBox 7">
            <a:extLst>
              <a:ext uri="{FF2B5EF4-FFF2-40B4-BE49-F238E27FC236}">
                <a16:creationId xmlns:a16="http://schemas.microsoft.com/office/drawing/2014/main" id="{A3F9FCD1-AA2D-C743-964F-4A8A4E7AA9B4}"/>
              </a:ext>
            </a:extLst>
          </p:cNvPr>
          <p:cNvSpPr txBox="1"/>
          <p:nvPr/>
        </p:nvSpPr>
        <p:spPr>
          <a:xfrm>
            <a:off x="8267210" y="1870970"/>
            <a:ext cx="1055065" cy="229432"/>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Internet</a:t>
            </a:r>
            <a:endParaRPr kumimoji="0" lang="en-US"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7" name="TextBox 7">
            <a:extLst>
              <a:ext uri="{FF2B5EF4-FFF2-40B4-BE49-F238E27FC236}">
                <a16:creationId xmlns:a16="http://schemas.microsoft.com/office/drawing/2014/main" id="{1A88DEE1-69CC-584F-8E2E-00D597E24C89}"/>
              </a:ext>
            </a:extLst>
          </p:cNvPr>
          <p:cNvSpPr txBox="1"/>
          <p:nvPr/>
        </p:nvSpPr>
        <p:spPr>
          <a:xfrm>
            <a:off x="823751" y="1691565"/>
            <a:ext cx="1352202" cy="388438"/>
          </a:xfrm>
          <a:prstGeom prst="rect">
            <a:avLst/>
          </a:prstGeom>
          <a:noFill/>
          <a:effectLst/>
        </p:spPr>
        <p:txBody>
          <a:bodyPr wrap="square" lIns="0" tIns="0" rIns="0" bIns="0" rtlCol="0" anchor="t">
            <a:noAutofit/>
          </a:bodyPr>
          <a:lstStyle/>
          <a:p>
            <a:pPr marL="0" marR="0" lvl="0" indent="0" algn="l"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オンプレ</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DC</a:t>
            </a:r>
          </a:p>
          <a:p>
            <a:pPr marL="0" marR="0" lvl="0" indent="0" algn="l"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社内ネットワーク</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29" name="直線矢印コネクタ 28">
            <a:extLst>
              <a:ext uri="{FF2B5EF4-FFF2-40B4-BE49-F238E27FC236}">
                <a16:creationId xmlns:a16="http://schemas.microsoft.com/office/drawing/2014/main" id="{A7947E35-830A-8749-B33D-A8CB75C0CB5A}"/>
              </a:ext>
            </a:extLst>
          </p:cNvPr>
          <p:cNvCxnSpPr>
            <a:cxnSpLocks/>
            <a:stCxn id="56" idx="1"/>
          </p:cNvCxnSpPr>
          <p:nvPr/>
        </p:nvCxnSpPr>
        <p:spPr bwMode="auto">
          <a:xfrm flipH="1">
            <a:off x="6870361" y="2646781"/>
            <a:ext cx="3177111" cy="879916"/>
          </a:xfrm>
          <a:prstGeom prst="straightConnector1">
            <a:avLst/>
          </a:prstGeom>
          <a:noFill/>
          <a:ln w="9525" cap="flat" cmpd="sng" algn="ctr">
            <a:solidFill>
              <a:schemeClr val="accent6"/>
            </a:solidFill>
            <a:prstDash val="solid"/>
            <a:headEnd type="none" w="med" len="med"/>
            <a:tailEnd type="arrow"/>
          </a:ln>
          <a:effectLst/>
        </p:spPr>
      </p:cxnSp>
      <p:cxnSp>
        <p:nvCxnSpPr>
          <p:cNvPr id="39" name="直線矢印コネクタ 38">
            <a:extLst>
              <a:ext uri="{FF2B5EF4-FFF2-40B4-BE49-F238E27FC236}">
                <a16:creationId xmlns:a16="http://schemas.microsoft.com/office/drawing/2014/main" id="{7635DFDE-DB0F-8443-B5DD-C832633E1B92}"/>
              </a:ext>
            </a:extLst>
          </p:cNvPr>
          <p:cNvCxnSpPr>
            <a:cxnSpLocks/>
          </p:cNvCxnSpPr>
          <p:nvPr/>
        </p:nvCxnSpPr>
        <p:spPr bwMode="auto">
          <a:xfrm flipV="1">
            <a:off x="2357161" y="2623973"/>
            <a:ext cx="2911073" cy="3755"/>
          </a:xfrm>
          <a:prstGeom prst="straightConnector1">
            <a:avLst/>
          </a:prstGeom>
          <a:noFill/>
          <a:ln w="28575" cap="flat" cmpd="sng" algn="ctr">
            <a:solidFill>
              <a:srgbClr val="3891A7">
                <a:shade val="95000"/>
                <a:satMod val="105000"/>
              </a:srgbClr>
            </a:solidFill>
            <a:prstDash val="solid"/>
            <a:headEnd type="none" w="med" len="med"/>
            <a:tailEnd type="arrow"/>
          </a:ln>
          <a:effectLst/>
        </p:spPr>
      </p:cxnSp>
      <p:sp>
        <p:nvSpPr>
          <p:cNvPr id="40" name="TextBox 7">
            <a:extLst>
              <a:ext uri="{FF2B5EF4-FFF2-40B4-BE49-F238E27FC236}">
                <a16:creationId xmlns:a16="http://schemas.microsoft.com/office/drawing/2014/main" id="{494A4637-161F-444C-AF14-BF4C107586FA}"/>
              </a:ext>
            </a:extLst>
          </p:cNvPr>
          <p:cNvSpPr txBox="1"/>
          <p:nvPr/>
        </p:nvSpPr>
        <p:spPr>
          <a:xfrm>
            <a:off x="3163902" y="2380950"/>
            <a:ext cx="1983604" cy="271647"/>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管理コンソールへのログオン</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1" name="TextBox 7">
            <a:extLst>
              <a:ext uri="{FF2B5EF4-FFF2-40B4-BE49-F238E27FC236}">
                <a16:creationId xmlns:a16="http://schemas.microsoft.com/office/drawing/2014/main" id="{1FB7FF88-8189-0B4C-9164-D2A6A4ECA706}"/>
              </a:ext>
            </a:extLst>
          </p:cNvPr>
          <p:cNvSpPr txBox="1"/>
          <p:nvPr/>
        </p:nvSpPr>
        <p:spPr>
          <a:xfrm>
            <a:off x="2010807" y="1870970"/>
            <a:ext cx="1374496" cy="23040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Internet</a:t>
            </a:r>
          </a:p>
        </p:txBody>
      </p:sp>
      <p:sp>
        <p:nvSpPr>
          <p:cNvPr id="43" name="TextBox 7">
            <a:extLst>
              <a:ext uri="{FF2B5EF4-FFF2-40B4-BE49-F238E27FC236}">
                <a16:creationId xmlns:a16="http://schemas.microsoft.com/office/drawing/2014/main" id="{07089DBA-D129-EB4D-AFE7-06CC24ECA5C1}"/>
              </a:ext>
            </a:extLst>
          </p:cNvPr>
          <p:cNvSpPr txBox="1"/>
          <p:nvPr/>
        </p:nvSpPr>
        <p:spPr>
          <a:xfrm>
            <a:off x="1990747" y="4478312"/>
            <a:ext cx="1445800" cy="311032"/>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 Connect</a:t>
            </a:r>
            <a:endParaRPr kumimoji="0" lang="en-US" sz="1333"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44" name="直線矢印コネクタ 43">
            <a:extLst>
              <a:ext uri="{FF2B5EF4-FFF2-40B4-BE49-F238E27FC236}">
                <a16:creationId xmlns:a16="http://schemas.microsoft.com/office/drawing/2014/main" id="{70FAEA98-80CA-7D48-809C-BF97DF2F3881}"/>
              </a:ext>
            </a:extLst>
          </p:cNvPr>
          <p:cNvCxnSpPr>
            <a:cxnSpLocks/>
            <a:stCxn id="55" idx="0"/>
            <a:endCxn id="53" idx="2"/>
          </p:cNvCxnSpPr>
          <p:nvPr/>
        </p:nvCxnSpPr>
        <p:spPr bwMode="auto">
          <a:xfrm flipV="1">
            <a:off x="5579086" y="3727025"/>
            <a:ext cx="0" cy="1345588"/>
          </a:xfrm>
          <a:prstGeom prst="straightConnector1">
            <a:avLst/>
          </a:prstGeom>
          <a:noFill/>
          <a:ln w="28575" cap="flat" cmpd="sng" algn="ctr">
            <a:solidFill>
              <a:srgbClr val="3891A7">
                <a:shade val="95000"/>
                <a:satMod val="105000"/>
              </a:srgbClr>
            </a:solidFill>
            <a:prstDash val="solid"/>
            <a:headEnd type="none" w="med" len="med"/>
            <a:tailEnd type="arrow"/>
          </a:ln>
          <a:effectLst/>
        </p:spPr>
      </p:cxnSp>
      <p:sp>
        <p:nvSpPr>
          <p:cNvPr id="45" name="TextBox 213">
            <a:extLst>
              <a:ext uri="{FF2B5EF4-FFF2-40B4-BE49-F238E27FC236}">
                <a16:creationId xmlns:a16="http://schemas.microsoft.com/office/drawing/2014/main" id="{747233AE-CF1A-CA48-9D53-D373BE278E09}"/>
              </a:ext>
            </a:extLst>
          </p:cNvPr>
          <p:cNvSpPr txBox="1"/>
          <p:nvPr/>
        </p:nvSpPr>
        <p:spPr>
          <a:xfrm>
            <a:off x="4381493" y="4887781"/>
            <a:ext cx="1179689" cy="246320"/>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Amazon EC2</a:t>
            </a:r>
            <a:endParaRPr kumimoji="0" lang="en-US" sz="36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6" name="正方形/長方形 45">
            <a:extLst>
              <a:ext uri="{FF2B5EF4-FFF2-40B4-BE49-F238E27FC236}">
                <a16:creationId xmlns:a16="http://schemas.microsoft.com/office/drawing/2014/main" id="{76A019B1-84B9-054F-A441-1A0B3CC5E19D}"/>
              </a:ext>
            </a:extLst>
          </p:cNvPr>
          <p:cNvSpPr/>
          <p:nvPr/>
        </p:nvSpPr>
        <p:spPr bwMode="auto">
          <a:xfrm>
            <a:off x="727653" y="2074784"/>
            <a:ext cx="5917842" cy="4105858"/>
          </a:xfrm>
          <a:prstGeom prst="rect">
            <a:avLst/>
          </a:prstGeom>
          <a:noFill/>
          <a:ln w="25400" cap="flat" cmpd="sng" algn="ctr">
            <a:solidFill>
              <a:srgbClr val="C32D2E"/>
            </a:solidFill>
            <a:prstDash val="sysDot"/>
            <a:headEnd type="none" w="med" len="med"/>
            <a:tailEnd type="none" w="med" len="med"/>
          </a:ln>
          <a:effectLst/>
        </p:spPr>
        <p:txBody>
          <a:bodyPr vert="horz" wrap="none" lIns="140796" tIns="73213" rIns="140796" bIns="73213" numCol="1" rtlCol="0" anchor="ctr" anchorCtr="0" compatLnSpc="1">
            <a:prstTxWarp prst="textNoShape">
              <a:avLst/>
            </a:prstTxWarp>
          </a:bodyPr>
          <a:lstStyle/>
          <a:p>
            <a:pPr marL="0" marR="0" lvl="0" indent="0" algn="ctr" defTabSz="1430431" rtl="0" eaLnBrk="0" fontAlgn="base" latinLnBrk="0" hangingPunct="0">
              <a:lnSpc>
                <a:spcPct val="90000"/>
              </a:lnSpc>
              <a:spcBef>
                <a:spcPct val="0"/>
              </a:spcBef>
              <a:spcAft>
                <a:spcPct val="40000"/>
              </a:spcAft>
              <a:buClrTx/>
              <a:buSzTx/>
              <a:buFontTx/>
              <a:buNone/>
              <a:tabLst/>
              <a:defRPr/>
            </a:pPr>
            <a:endParaRPr kumimoji="0" lang="en-GB" sz="1333"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7" name="TextBox 7">
            <a:extLst>
              <a:ext uri="{FF2B5EF4-FFF2-40B4-BE49-F238E27FC236}">
                <a16:creationId xmlns:a16="http://schemas.microsoft.com/office/drawing/2014/main" id="{F35CE9F2-41CE-9045-B6BB-A00D7C432C29}"/>
              </a:ext>
            </a:extLst>
          </p:cNvPr>
          <p:cNvSpPr txBox="1"/>
          <p:nvPr/>
        </p:nvSpPr>
        <p:spPr>
          <a:xfrm>
            <a:off x="6664781" y="5526484"/>
            <a:ext cx="4089016" cy="243998"/>
          </a:xfrm>
          <a:prstGeom prst="rect">
            <a:avLst/>
          </a:prstGeom>
          <a:noFill/>
          <a:effectLst/>
        </p:spPr>
        <p:txBody>
          <a:bodyPr wrap="square" lIns="0" tIns="0" rIns="0" bIns="0" rtlCol="0" anchor="ctr">
            <a:noAutofit/>
          </a:bodyPr>
          <a:lstStyle/>
          <a:p>
            <a:pPr marL="0" marR="0" lvl="0" indent="0" algn="ct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外部から</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0" lang="ja-JP" altLang="en-US" sz="1167" b="0" i="0" u="none" strike="noStrike" kern="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へ</a:t>
            </a:r>
            <a:r>
              <a:rPr kumimoji="0" lang="ja-JP" altLang="en-US" sz="1167" b="0" i="0" u="none" strike="noStrike" kern="0" cap="none" spc="0" normalizeH="0" baseline="0" noProof="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アクセス（ログオンまたはアプリ間接続）</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48" name="TextBox 7">
            <a:extLst>
              <a:ext uri="{FF2B5EF4-FFF2-40B4-BE49-F238E27FC236}">
                <a16:creationId xmlns:a16="http://schemas.microsoft.com/office/drawing/2014/main" id="{BBDFAB70-B90D-F342-85D7-28F8B0AE6F03}"/>
              </a:ext>
            </a:extLst>
          </p:cNvPr>
          <p:cNvSpPr txBox="1"/>
          <p:nvPr/>
        </p:nvSpPr>
        <p:spPr>
          <a:xfrm>
            <a:off x="3617569" y="3950517"/>
            <a:ext cx="1810873" cy="455058"/>
          </a:xfrm>
          <a:prstGeom prst="rect">
            <a:avLst/>
          </a:prstGeom>
          <a:noFill/>
          <a:effectLst/>
        </p:spPr>
        <p:txBody>
          <a:bodyPr wrap="square" lIns="0" tIns="0" rIns="0" bIns="0" rtlCol="0" anchor="ctr">
            <a:noAutofit/>
          </a:bodyPr>
          <a:lstStyle/>
          <a:p>
            <a:pPr marL="0" marR="0" lvl="0" indent="0" algn="r" defTabSz="1430431" rtl="0" eaLnBrk="1" fontAlgn="auto" latinLnBrk="0" hangingPunct="1">
              <a:lnSpc>
                <a:spcPct val="100000"/>
              </a:lnSpc>
              <a:spcBef>
                <a:spcPts val="0"/>
              </a:spcBef>
              <a:spcAft>
                <a:spcPts val="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間の専用通信路</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r" defTabSz="1430431" rtl="0" eaLnBrk="1" fontAlgn="auto" latinLnBrk="0" hangingPunct="1">
              <a:lnSpc>
                <a:spcPct val="100000"/>
              </a:lnSpc>
              <a:spcBef>
                <a:spcPts val="0"/>
              </a:spcBef>
              <a:spcAft>
                <a:spcPts val="0"/>
              </a:spcAft>
              <a:buClrTx/>
              <a:buSzTx/>
              <a:buFontTx/>
              <a:buNone/>
              <a:tabLst/>
              <a:defRPr/>
            </a:pP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VPC</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Endpoint</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endParaRPr kumimoji="0" 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49" name="Graphic 19">
            <a:extLst>
              <a:ext uri="{FF2B5EF4-FFF2-40B4-BE49-F238E27FC236}">
                <a16:creationId xmlns:a16="http://schemas.microsoft.com/office/drawing/2014/main" id="{E6AEF159-2387-1944-AC78-5F89269DE3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4014" y="1643704"/>
            <a:ext cx="272753" cy="272753"/>
          </a:xfrm>
          <a:prstGeom prst="rect">
            <a:avLst/>
          </a:prstGeom>
          <a:effectLst/>
        </p:spPr>
      </p:pic>
      <p:sp>
        <p:nvSpPr>
          <p:cNvPr id="50" name="Rectangle 100">
            <a:extLst>
              <a:ext uri="{FF2B5EF4-FFF2-40B4-BE49-F238E27FC236}">
                <a16:creationId xmlns:a16="http://schemas.microsoft.com/office/drawing/2014/main" id="{65391111-10E4-AC44-930C-4F37B13D47F2}"/>
              </a:ext>
            </a:extLst>
          </p:cNvPr>
          <p:cNvSpPr/>
          <p:nvPr/>
        </p:nvSpPr>
        <p:spPr>
          <a:xfrm>
            <a:off x="487055" y="1634515"/>
            <a:ext cx="1795271" cy="4734413"/>
          </a:xfrm>
          <a:prstGeom prst="rect">
            <a:avLst/>
          </a:prstGeom>
          <a:noFill/>
          <a:ln w="12700">
            <a:solidFill>
              <a:srgbClr val="5A6B8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51" name="Graphic 11">
            <a:extLst>
              <a:ext uri="{FF2B5EF4-FFF2-40B4-BE49-F238E27FC236}">
                <a16:creationId xmlns:a16="http://schemas.microsoft.com/office/drawing/2014/main" id="{B19AB0C2-904B-DA46-8334-4F0F4BDDB0A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45510" y="1634515"/>
            <a:ext cx="272753" cy="272753"/>
          </a:xfrm>
          <a:prstGeom prst="rect">
            <a:avLst/>
          </a:prstGeom>
          <a:effectLst/>
        </p:spPr>
      </p:pic>
      <p:pic>
        <p:nvPicPr>
          <p:cNvPr id="52" name="Graphic 66">
            <a:extLst>
              <a:ext uri="{FF2B5EF4-FFF2-40B4-BE49-F238E27FC236}">
                <a16:creationId xmlns:a16="http://schemas.microsoft.com/office/drawing/2014/main" id="{98B4D5E5-35D2-184F-8C20-2DC40371DE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36255" y="4405539"/>
            <a:ext cx="273600" cy="273600"/>
          </a:xfrm>
          <a:prstGeom prst="rect">
            <a:avLst/>
          </a:prstGeom>
          <a:effectLst/>
        </p:spPr>
      </p:pic>
      <p:pic>
        <p:nvPicPr>
          <p:cNvPr id="53" name="Graphic 68">
            <a:extLst>
              <a:ext uri="{FF2B5EF4-FFF2-40B4-BE49-F238E27FC236}">
                <a16:creationId xmlns:a16="http://schemas.microsoft.com/office/drawing/2014/main" id="{F5DCAE4A-CAC4-9F47-941E-E89014914C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63086" y="3295025"/>
            <a:ext cx="432000" cy="432000"/>
          </a:xfrm>
          <a:prstGeom prst="rect">
            <a:avLst/>
          </a:prstGeom>
          <a:effectLst/>
        </p:spPr>
      </p:pic>
      <p:pic>
        <p:nvPicPr>
          <p:cNvPr id="54" name="Graphic 15">
            <a:extLst>
              <a:ext uri="{FF2B5EF4-FFF2-40B4-BE49-F238E27FC236}">
                <a16:creationId xmlns:a16="http://schemas.microsoft.com/office/drawing/2014/main" id="{F3A255FC-3B28-1B4D-B6FD-743CA6E9C7D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63086" y="4192002"/>
            <a:ext cx="432000" cy="432000"/>
          </a:xfrm>
          <a:prstGeom prst="rect">
            <a:avLst/>
          </a:prstGeom>
          <a:effectLst/>
        </p:spPr>
      </p:pic>
      <p:pic>
        <p:nvPicPr>
          <p:cNvPr id="55" name="Graphic 137">
            <a:extLst>
              <a:ext uri="{FF2B5EF4-FFF2-40B4-BE49-F238E27FC236}">
                <a16:creationId xmlns:a16="http://schemas.microsoft.com/office/drawing/2014/main" id="{86ABDF0E-755A-FF43-A48F-DAFEC4AD262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63086" y="5072613"/>
            <a:ext cx="432000" cy="432000"/>
          </a:xfrm>
          <a:prstGeom prst="rect">
            <a:avLst/>
          </a:prstGeom>
          <a:effectLst/>
        </p:spPr>
      </p:pic>
      <p:pic>
        <p:nvPicPr>
          <p:cNvPr id="56" name="Graphic 49">
            <a:extLst>
              <a:ext uri="{FF2B5EF4-FFF2-40B4-BE49-F238E27FC236}">
                <a16:creationId xmlns:a16="http://schemas.microsoft.com/office/drawing/2014/main" id="{258974F3-D93C-D341-A4FC-DC63BAD121A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047472" y="2367568"/>
            <a:ext cx="558425" cy="558425"/>
          </a:xfrm>
          <a:prstGeom prst="rect">
            <a:avLst/>
          </a:prstGeom>
          <a:effectLst/>
        </p:spPr>
      </p:pic>
      <p:pic>
        <p:nvPicPr>
          <p:cNvPr id="57" name="Graphic 34">
            <a:extLst>
              <a:ext uri="{FF2B5EF4-FFF2-40B4-BE49-F238E27FC236}">
                <a16:creationId xmlns:a16="http://schemas.microsoft.com/office/drawing/2014/main" id="{E15A2DB2-349C-FF40-8787-F5B0C1554E35}"/>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363086" y="2430780"/>
            <a:ext cx="432000" cy="432000"/>
          </a:xfrm>
          <a:prstGeom prst="rect">
            <a:avLst/>
          </a:prstGeom>
          <a:effectLst/>
        </p:spPr>
      </p:pic>
      <p:pic>
        <p:nvPicPr>
          <p:cNvPr id="58" name="Graphic 49">
            <a:extLst>
              <a:ext uri="{FF2B5EF4-FFF2-40B4-BE49-F238E27FC236}">
                <a16:creationId xmlns:a16="http://schemas.microsoft.com/office/drawing/2014/main" id="{0F318A16-3D89-054A-B2C1-EF3160D222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349421" y="2367568"/>
            <a:ext cx="558425" cy="558425"/>
          </a:xfrm>
          <a:prstGeom prst="rect">
            <a:avLst/>
          </a:prstGeom>
          <a:effectLst/>
        </p:spPr>
      </p:pic>
      <p:pic>
        <p:nvPicPr>
          <p:cNvPr id="59" name="Graphic 39">
            <a:extLst>
              <a:ext uri="{FF2B5EF4-FFF2-40B4-BE49-F238E27FC236}">
                <a16:creationId xmlns:a16="http://schemas.microsoft.com/office/drawing/2014/main" id="{45768FB1-E7AF-5746-A11E-99623547F0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88977" y="2344760"/>
            <a:ext cx="558425" cy="558425"/>
          </a:xfrm>
          <a:prstGeom prst="rect">
            <a:avLst/>
          </a:prstGeom>
          <a:effectLst/>
        </p:spPr>
      </p:pic>
      <p:pic>
        <p:nvPicPr>
          <p:cNvPr id="60" name="Graphic 21">
            <a:extLst>
              <a:ext uri="{FF2B5EF4-FFF2-40B4-BE49-F238E27FC236}">
                <a16:creationId xmlns:a16="http://schemas.microsoft.com/office/drawing/2014/main" id="{C56D094C-BA50-4E4C-8998-63BEAF00A8E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602588" y="2367568"/>
            <a:ext cx="558425" cy="558425"/>
          </a:xfrm>
          <a:prstGeom prst="rect">
            <a:avLst/>
          </a:prstGeom>
          <a:effectLst/>
        </p:spPr>
      </p:pic>
      <p:pic>
        <p:nvPicPr>
          <p:cNvPr id="61" name="Graphic 39">
            <a:extLst>
              <a:ext uri="{FF2B5EF4-FFF2-40B4-BE49-F238E27FC236}">
                <a16:creationId xmlns:a16="http://schemas.microsoft.com/office/drawing/2014/main" id="{5B508A8C-6F97-AB48-B919-2F19B118487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089056" y="2399468"/>
            <a:ext cx="558425" cy="558425"/>
          </a:xfrm>
          <a:prstGeom prst="rect">
            <a:avLst/>
          </a:prstGeom>
          <a:effectLst/>
        </p:spPr>
      </p:pic>
      <p:pic>
        <p:nvPicPr>
          <p:cNvPr id="62" name="Graphic 11">
            <a:extLst>
              <a:ext uri="{FF2B5EF4-FFF2-40B4-BE49-F238E27FC236}">
                <a16:creationId xmlns:a16="http://schemas.microsoft.com/office/drawing/2014/main" id="{D26374FA-C131-584E-8066-676E9A104D90}"/>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2516496" y="4788590"/>
            <a:ext cx="432001" cy="432000"/>
          </a:xfrm>
          <a:prstGeom prst="rect">
            <a:avLst/>
          </a:prstGeom>
          <a:effectLst/>
        </p:spPr>
      </p:pic>
      <p:pic>
        <p:nvPicPr>
          <p:cNvPr id="63" name="Graphic 15">
            <a:extLst>
              <a:ext uri="{FF2B5EF4-FFF2-40B4-BE49-F238E27FC236}">
                <a16:creationId xmlns:a16="http://schemas.microsoft.com/office/drawing/2014/main" id="{59FD9B32-ADC4-984F-8DF0-CD03022065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1918" y="1414106"/>
            <a:ext cx="504000" cy="504000"/>
          </a:xfrm>
          <a:prstGeom prst="rect">
            <a:avLst/>
          </a:prstGeom>
          <a:effectLst/>
        </p:spPr>
      </p:pic>
      <p:sp>
        <p:nvSpPr>
          <p:cNvPr id="65" name="正方形/長方形 64"/>
          <p:cNvSpPr/>
          <p:nvPr/>
        </p:nvSpPr>
        <p:spPr>
          <a:xfrm>
            <a:off x="3463268" y="1575710"/>
            <a:ext cx="1235055" cy="309402"/>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p>
        </p:txBody>
      </p:sp>
      <p:cxnSp>
        <p:nvCxnSpPr>
          <p:cNvPr id="66" name="直線コネクタ 65"/>
          <p:cNvCxnSpPr>
            <a:cxnSpLocks/>
            <a:stCxn id="65" idx="2"/>
          </p:cNvCxnSpPr>
          <p:nvPr/>
        </p:nvCxnSpPr>
        <p:spPr>
          <a:xfrm>
            <a:off x="4080796" y="1885112"/>
            <a:ext cx="1" cy="472838"/>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71" name="正方形/長方形 70"/>
          <p:cNvSpPr/>
          <p:nvPr/>
        </p:nvSpPr>
        <p:spPr>
          <a:xfrm>
            <a:off x="6862021" y="1575710"/>
            <a:ext cx="1235055" cy="309402"/>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ポリシー</a:t>
            </a:r>
          </a:p>
        </p:txBody>
      </p:sp>
      <p:cxnSp>
        <p:nvCxnSpPr>
          <p:cNvPr id="72" name="直線コネクタ 71"/>
          <p:cNvCxnSpPr>
            <a:cxnSpLocks/>
            <a:stCxn id="71" idx="2"/>
          </p:cNvCxnSpPr>
          <p:nvPr/>
        </p:nvCxnSpPr>
        <p:spPr>
          <a:xfrm>
            <a:off x="7479549" y="1885112"/>
            <a:ext cx="0" cy="478706"/>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73" name="正方形/長方形 72"/>
          <p:cNvSpPr/>
          <p:nvPr/>
        </p:nvSpPr>
        <p:spPr>
          <a:xfrm>
            <a:off x="2397392" y="3170264"/>
            <a:ext cx="1738062" cy="681522"/>
          </a:xfrm>
          <a:prstGeom prst="rect">
            <a:avLst/>
          </a:prstGeom>
          <a:solidFill>
            <a:schemeClr val="accent3">
              <a:lumMod val="20000"/>
              <a:lumOff val="80000"/>
            </a:scheme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1430431" rtl="0" eaLnBrk="0" fontAlgn="base" latinLnBrk="0" hangingPunct="0">
              <a:lnSpc>
                <a:spcPct val="90000"/>
              </a:lnSpc>
              <a:spcBef>
                <a:spcPct val="0"/>
              </a:spcBef>
              <a:spcAft>
                <a:spcPct val="4000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バケットポリシーによる</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VPC</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エンドポイントと</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IP</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指定</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74" name="直線コネクタ 73"/>
          <p:cNvCxnSpPr>
            <a:cxnSpLocks/>
            <a:stCxn id="73" idx="3"/>
            <a:endCxn id="13" idx="1"/>
          </p:cNvCxnSpPr>
          <p:nvPr/>
        </p:nvCxnSpPr>
        <p:spPr>
          <a:xfrm>
            <a:off x="4135454" y="3511025"/>
            <a:ext cx="297006" cy="0"/>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sp>
        <p:nvSpPr>
          <p:cNvPr id="75" name="正方形/長方形 74"/>
          <p:cNvSpPr/>
          <p:nvPr/>
        </p:nvSpPr>
        <p:spPr>
          <a:xfrm>
            <a:off x="5780619" y="2908074"/>
            <a:ext cx="1341573" cy="265873"/>
          </a:xfrm>
          <a:prstGeom prst="rect">
            <a:avLst/>
          </a:prstGeom>
          <a:solidFill>
            <a:schemeClr val="accent3">
              <a:lumMod val="20000"/>
              <a:lumOff val="80000"/>
            </a:scheme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ctr" defTabSz="1430431" rtl="0" eaLnBrk="0" fontAlgn="base" latinLnBrk="0" hangingPunct="0">
              <a:lnSpc>
                <a:spcPct val="90000"/>
              </a:lnSpc>
              <a:spcBef>
                <a:spcPct val="0"/>
              </a:spcBef>
              <a:spcAft>
                <a:spcPct val="40000"/>
              </a:spcAft>
              <a:buClrTx/>
              <a:buSzTx/>
              <a:buFontTx/>
              <a:buNone/>
              <a:tabLst/>
              <a:defRPr/>
            </a:pP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バケットポリシー</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76" name="直線コネクタ 75"/>
          <p:cNvCxnSpPr>
            <a:cxnSpLocks/>
            <a:stCxn id="75" idx="2"/>
            <a:endCxn id="22" idx="1"/>
          </p:cNvCxnSpPr>
          <p:nvPr/>
        </p:nvCxnSpPr>
        <p:spPr>
          <a:xfrm>
            <a:off x="6451406" y="3173947"/>
            <a:ext cx="161546" cy="161383"/>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sp>
        <p:nvSpPr>
          <p:cNvPr id="77" name="正方形/長方形 76"/>
          <p:cNvSpPr/>
          <p:nvPr/>
        </p:nvSpPr>
        <p:spPr>
          <a:xfrm>
            <a:off x="5992099" y="4498201"/>
            <a:ext cx="2028379" cy="452980"/>
          </a:xfrm>
          <a:prstGeom prst="rect">
            <a:avLst/>
          </a:prstGeom>
          <a:solidFill>
            <a:schemeClr val="accent4">
              <a:lumMod val="40000"/>
              <a:lumOff val="60000"/>
            </a:scheme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ctr" defTabSz="1430431" rtl="0" eaLnBrk="0" fontAlgn="base" latinLnBrk="0" hangingPunct="0">
              <a:lnSpc>
                <a:spcPct val="90000"/>
              </a:lnSpc>
              <a:spcBef>
                <a:spcPct val="0"/>
              </a:spcBef>
              <a:spcAft>
                <a:spcPct val="4000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VPC</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エンドポイントポリシーによるバケット指定</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78" name="直線コネクタ 77"/>
          <p:cNvCxnSpPr>
            <a:cxnSpLocks/>
            <a:stCxn id="77" idx="1"/>
          </p:cNvCxnSpPr>
          <p:nvPr/>
        </p:nvCxnSpPr>
        <p:spPr>
          <a:xfrm flipH="1" flipV="1">
            <a:off x="5713098" y="4554372"/>
            <a:ext cx="279001" cy="170319"/>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79" name="正方形/長方形 78"/>
          <p:cNvSpPr/>
          <p:nvPr/>
        </p:nvSpPr>
        <p:spPr>
          <a:xfrm>
            <a:off x="4592533" y="5968210"/>
            <a:ext cx="1974260" cy="481018"/>
          </a:xfrm>
          <a:prstGeom prst="rect">
            <a:avLst/>
          </a:prstGeom>
          <a:solidFill>
            <a:schemeClr val="accent1">
              <a:lumMod val="40000"/>
              <a:lumOff val="60000"/>
            </a:scheme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ctr" defTabSz="1430431" rtl="0" eaLnBrk="0" fontAlgn="base" latinLnBrk="0" hangingPunct="0">
              <a:lnSpc>
                <a:spcPct val="90000"/>
              </a:lnSpc>
              <a:spcBef>
                <a:spcPct val="0"/>
              </a:spcBef>
              <a:spcAft>
                <a:spcPct val="40000"/>
              </a:spcAft>
              <a:buClrTx/>
              <a:buSzTx/>
              <a:buFontTx/>
              <a:buNone/>
              <a:tabLst/>
              <a:defRPr/>
            </a:pP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0" lang="ja-JP" altLang="en-US" sz="1167" b="0" i="0" u="none" strike="noStrike" kern="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への</a:t>
            </a:r>
            <a:r>
              <a:rPr kumimoji="0" lang="ja-JP" altLang="en-US" sz="1167" b="0" i="0" u="none" strike="noStrike" kern="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アクセスは</a:t>
            </a:r>
            <a:b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b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IAM</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ロール＋</a:t>
            </a:r>
            <a:r>
              <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IAM</a:t>
            </a:r>
            <a:r>
              <a:rPr kumimoji="0" lang="ja-JP" altLang="en-US"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rPr>
              <a:t>ポリシー</a:t>
            </a:r>
            <a:endParaRPr kumimoji="0"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80" name="直線コネクタ 79"/>
          <p:cNvCxnSpPr>
            <a:cxnSpLocks/>
            <a:stCxn id="79" idx="0"/>
            <a:endCxn id="55" idx="2"/>
          </p:cNvCxnSpPr>
          <p:nvPr/>
        </p:nvCxnSpPr>
        <p:spPr>
          <a:xfrm flipH="1" flipV="1">
            <a:off x="5579086" y="5504613"/>
            <a:ext cx="577" cy="463597"/>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81" name="Content Placeholder 2"/>
          <p:cNvSpPr txBox="1">
            <a:spLocks/>
          </p:cNvSpPr>
          <p:nvPr/>
        </p:nvSpPr>
        <p:spPr>
          <a:xfrm>
            <a:off x="454122" y="893209"/>
            <a:ext cx="11286092" cy="763313"/>
          </a:xfrm>
          <a:prstGeom prst="rect">
            <a:avLst/>
          </a:prstGeom>
          <a:effectLst/>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S3</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に対しては、主に下記箇所でのアクセス制御が想定される。</a:t>
            </a:r>
          </a:p>
        </p:txBody>
      </p:sp>
      <p:sp>
        <p:nvSpPr>
          <p:cNvPr id="2" name="テキスト ボックス 1"/>
          <p:cNvSpPr txBox="1"/>
          <p:nvPr/>
        </p:nvSpPr>
        <p:spPr>
          <a:xfrm>
            <a:off x="4714442" y="6528641"/>
            <a:ext cx="5659402" cy="246221"/>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上記</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以外に</a:t>
            </a: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KMS</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による暗号化を行う場合はキーポリシーによるアクセス制御も追加される</a:t>
            </a:r>
          </a:p>
        </p:txBody>
      </p:sp>
      <p:sp>
        <p:nvSpPr>
          <p:cNvPr id="3" name="タイトル 2">
            <a:extLst>
              <a:ext uri="{FF2B5EF4-FFF2-40B4-BE49-F238E27FC236}">
                <a16:creationId xmlns:a16="http://schemas.microsoft.com/office/drawing/2014/main" id="{35DB5B53-EF93-1746-82ED-A23BCECC362B}"/>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 S3</a:t>
            </a:r>
            <a:r>
              <a:rPr lang="ja-JP" altLang="en-US" sz="2800" b="0"/>
              <a:t>に対するアクセス制御 </a:t>
            </a:r>
            <a:r>
              <a:rPr lang="en-US" altLang="ja-JP" sz="2800" b="0" dirty="0"/>
              <a:t>– </a:t>
            </a:r>
            <a:r>
              <a:rPr lang="ja-JP" altLang="en-US" sz="2800" b="0"/>
              <a:t>全体像</a:t>
            </a:r>
          </a:p>
        </p:txBody>
      </p:sp>
      <p:cxnSp>
        <p:nvCxnSpPr>
          <p:cNvPr id="7" name="カギ線コネクタ 6">
            <a:extLst>
              <a:ext uri="{FF2B5EF4-FFF2-40B4-BE49-F238E27FC236}">
                <a16:creationId xmlns:a16="http://schemas.microsoft.com/office/drawing/2014/main" id="{7CAD6814-2473-7BDC-086C-82AF8F4E6491}"/>
              </a:ext>
            </a:extLst>
          </p:cNvPr>
          <p:cNvCxnSpPr>
            <a:cxnSpLocks/>
            <a:stCxn id="16" idx="2"/>
            <a:endCxn id="55" idx="1"/>
          </p:cNvCxnSpPr>
          <p:nvPr/>
        </p:nvCxnSpPr>
        <p:spPr>
          <a:xfrm rot="16200000" flipH="1">
            <a:off x="2494444" y="2419971"/>
            <a:ext cx="2057370" cy="3679913"/>
          </a:xfrm>
          <a:prstGeom prst="bentConnector2">
            <a:avLst/>
          </a:prstGeom>
          <a:ln w="28575">
            <a:solidFill>
              <a:srgbClr val="348FA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94" name="乗算記号 93">
            <a:extLst>
              <a:ext uri="{FF2B5EF4-FFF2-40B4-BE49-F238E27FC236}">
                <a16:creationId xmlns:a16="http://schemas.microsoft.com/office/drawing/2014/main" id="{07A549D8-E82C-8A07-D9A5-F13A2BBFA93D}"/>
              </a:ext>
            </a:extLst>
          </p:cNvPr>
          <p:cNvSpPr>
            <a:spLocks noChangeAspect="1"/>
          </p:cNvSpPr>
          <p:nvPr/>
        </p:nvSpPr>
        <p:spPr>
          <a:xfrm>
            <a:off x="6438780" y="2416713"/>
            <a:ext cx="432000" cy="432000"/>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5" name="乗算記号 94">
            <a:extLst>
              <a:ext uri="{FF2B5EF4-FFF2-40B4-BE49-F238E27FC236}">
                <a16:creationId xmlns:a16="http://schemas.microsoft.com/office/drawing/2014/main" id="{D476A0BB-6597-0AEA-3FA7-5862108F79C8}"/>
              </a:ext>
            </a:extLst>
          </p:cNvPr>
          <p:cNvSpPr>
            <a:spLocks noChangeAspect="1"/>
          </p:cNvSpPr>
          <p:nvPr/>
        </p:nvSpPr>
        <p:spPr>
          <a:xfrm>
            <a:off x="6438780" y="3330582"/>
            <a:ext cx="432000" cy="432000"/>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6" name="乗算記号 95">
            <a:extLst>
              <a:ext uri="{FF2B5EF4-FFF2-40B4-BE49-F238E27FC236}">
                <a16:creationId xmlns:a16="http://schemas.microsoft.com/office/drawing/2014/main" id="{2DFBF0B1-4705-D56A-A7FA-70E372AE4B6D}"/>
              </a:ext>
            </a:extLst>
          </p:cNvPr>
          <p:cNvSpPr>
            <a:spLocks noChangeAspect="1"/>
          </p:cNvSpPr>
          <p:nvPr/>
        </p:nvSpPr>
        <p:spPr>
          <a:xfrm>
            <a:off x="6438780" y="5097775"/>
            <a:ext cx="432000" cy="432000"/>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109" name="カギ線コネクタ 108">
            <a:extLst>
              <a:ext uri="{FF2B5EF4-FFF2-40B4-BE49-F238E27FC236}">
                <a16:creationId xmlns:a16="http://schemas.microsoft.com/office/drawing/2014/main" id="{048DB59E-F86E-E0A2-626D-A2ED93439F86}"/>
              </a:ext>
            </a:extLst>
          </p:cNvPr>
          <p:cNvCxnSpPr>
            <a:cxnSpLocks/>
            <a:stCxn id="55" idx="3"/>
            <a:endCxn id="94" idx="2"/>
          </p:cNvCxnSpPr>
          <p:nvPr/>
        </p:nvCxnSpPr>
        <p:spPr>
          <a:xfrm flipV="1">
            <a:off x="5795086" y="2744957"/>
            <a:ext cx="971938" cy="2543656"/>
          </a:xfrm>
          <a:prstGeom prst="bentConnector3">
            <a:avLst>
              <a:gd name="adj1" fmla="val 306675"/>
            </a:avLst>
          </a:prstGeom>
          <a:ln>
            <a:solidFill>
              <a:schemeClr val="accent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0" name="カギ線コネクタ 119">
            <a:extLst>
              <a:ext uri="{FF2B5EF4-FFF2-40B4-BE49-F238E27FC236}">
                <a16:creationId xmlns:a16="http://schemas.microsoft.com/office/drawing/2014/main" id="{34598149-0439-1410-8CCE-2672CF84CAAE}"/>
              </a:ext>
            </a:extLst>
          </p:cNvPr>
          <p:cNvCxnSpPr>
            <a:cxnSpLocks/>
            <a:stCxn id="55" idx="3"/>
            <a:endCxn id="95" idx="2"/>
          </p:cNvCxnSpPr>
          <p:nvPr/>
        </p:nvCxnSpPr>
        <p:spPr>
          <a:xfrm flipV="1">
            <a:off x="5795086" y="3658826"/>
            <a:ext cx="971938" cy="1629787"/>
          </a:xfrm>
          <a:prstGeom prst="bentConnector3">
            <a:avLst>
              <a:gd name="adj1" fmla="val 306675"/>
            </a:avLst>
          </a:prstGeom>
          <a:ln>
            <a:solidFill>
              <a:schemeClr val="accent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9" name="カギ線コネクタ 128">
            <a:extLst>
              <a:ext uri="{FF2B5EF4-FFF2-40B4-BE49-F238E27FC236}">
                <a16:creationId xmlns:a16="http://schemas.microsoft.com/office/drawing/2014/main" id="{41B48262-515A-B46D-FDB5-DD7E2D653CAE}"/>
              </a:ext>
            </a:extLst>
          </p:cNvPr>
          <p:cNvCxnSpPr>
            <a:stCxn id="17" idx="2"/>
            <a:endCxn id="96" idx="2"/>
          </p:cNvCxnSpPr>
          <p:nvPr/>
        </p:nvCxnSpPr>
        <p:spPr>
          <a:xfrm rot="5400000">
            <a:off x="7455008" y="2543259"/>
            <a:ext cx="2194776" cy="3570744"/>
          </a:xfrm>
          <a:prstGeom prst="bentConnector2">
            <a:avLst/>
          </a:prstGeom>
          <a:ln>
            <a:solidFill>
              <a:schemeClr val="accent6"/>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sp>
        <p:nvSpPr>
          <p:cNvPr id="4" name="テキスト ボックス 3">
            <a:extLst>
              <a:ext uri="{FF2B5EF4-FFF2-40B4-BE49-F238E27FC236}">
                <a16:creationId xmlns:a16="http://schemas.microsoft.com/office/drawing/2014/main" id="{D90F6558-295E-B34F-9A10-833CF143EE4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9998194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S3</a:t>
            </a:r>
            <a:r>
              <a:rPr lang="ja-JP" altLang="en-US" sz="2800" b="0" dirty="0"/>
              <a:t>のコントロール</a:t>
            </a:r>
            <a:r>
              <a:rPr lang="ja-JP" altLang="en-US" sz="2800" b="0"/>
              <a:t>設計　</a:t>
            </a:r>
            <a:r>
              <a:rPr lang="en-US" altLang="ja-JP" sz="2800" b="0" dirty="0"/>
              <a:t>1</a:t>
            </a:r>
            <a:r>
              <a:rPr lang="ja-JP" altLang="en-US" sz="2800" b="0"/>
              <a:t> </a:t>
            </a:r>
            <a:r>
              <a:rPr lang="en-US" altLang="ja-JP" sz="2800" b="0" dirty="0"/>
              <a:t>of</a:t>
            </a:r>
            <a:r>
              <a:rPr lang="ja-JP" altLang="en-US" sz="2800" b="0"/>
              <a:t> </a:t>
            </a:r>
            <a:r>
              <a:rPr lang="en-US" altLang="ja-JP" sz="2800" b="0" dirty="0"/>
              <a:t>3</a:t>
            </a:r>
            <a:endParaRPr lang="ja-JP" altLang="en-US" sz="2800" b="0" dirty="0"/>
          </a:p>
        </p:txBody>
      </p:sp>
      <p:graphicFrame>
        <p:nvGraphicFramePr>
          <p:cNvPr id="5" name="表 4">
            <a:extLst>
              <a:ext uri="{FF2B5EF4-FFF2-40B4-BE49-F238E27FC236}">
                <a16:creationId xmlns:a16="http://schemas.microsoft.com/office/drawing/2014/main" id="{AD295E1C-B3CB-4D6D-BC7C-07D5BDB1F260}"/>
              </a:ext>
            </a:extLst>
          </p:cNvPr>
          <p:cNvGraphicFramePr>
            <a:graphicFrameLocks noGrp="1"/>
          </p:cNvGraphicFramePr>
          <p:nvPr/>
        </p:nvGraphicFramePr>
        <p:xfrm>
          <a:off x="276086" y="1132217"/>
          <a:ext cx="11666329" cy="5084689"/>
        </p:xfrm>
        <a:graphic>
          <a:graphicData uri="http://schemas.openxmlformats.org/drawingml/2006/table">
            <a:tbl>
              <a:tblPr firstRow="1" bandRow="1">
                <a:tableStyleId>{5C22544A-7EE6-4342-B048-85BDC9FD1C3A}</a:tableStyleId>
              </a:tblPr>
              <a:tblGrid>
                <a:gridCol w="2274074">
                  <a:extLst>
                    <a:ext uri="{9D8B030D-6E8A-4147-A177-3AD203B41FA5}">
                      <a16:colId xmlns:a16="http://schemas.microsoft.com/office/drawing/2014/main" val="1172380283"/>
                    </a:ext>
                  </a:extLst>
                </a:gridCol>
                <a:gridCol w="3933757">
                  <a:extLst>
                    <a:ext uri="{9D8B030D-6E8A-4147-A177-3AD203B41FA5}">
                      <a16:colId xmlns:a16="http://schemas.microsoft.com/office/drawing/2014/main" val="44967865"/>
                    </a:ext>
                  </a:extLst>
                </a:gridCol>
                <a:gridCol w="2727278">
                  <a:extLst>
                    <a:ext uri="{9D8B030D-6E8A-4147-A177-3AD203B41FA5}">
                      <a16:colId xmlns:a16="http://schemas.microsoft.com/office/drawing/2014/main" val="1963667395"/>
                    </a:ext>
                  </a:extLst>
                </a:gridCol>
                <a:gridCol w="2731220">
                  <a:extLst>
                    <a:ext uri="{9D8B030D-6E8A-4147-A177-3AD203B41FA5}">
                      <a16:colId xmlns:a16="http://schemas.microsoft.com/office/drawing/2014/main" val="1640905122"/>
                    </a:ext>
                  </a:extLst>
                </a:gridCol>
              </a:tblGrid>
              <a:tr h="531825">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機能</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説明</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利用のメリット</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0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利用における考慮</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542086491"/>
                  </a:ext>
                </a:extLst>
              </a:tr>
              <a:tr h="1191000">
                <a:tc>
                  <a:txBody>
                    <a:bodyPr/>
                    <a:lstStyle/>
                    <a:p>
                      <a:pPr algn="ctr"/>
                      <a: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アドレス</a:t>
                      </a:r>
                      <a:r>
                        <a:rPr kumimoji="1" lang="ja-JP" altLang="en-US" sz="17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の制限</a:t>
                      </a:r>
                      <a:endPar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lgn="ctr"/>
                      <a:r>
                        <a:rPr kumimoji="1" lang="ja-JP" altLang="en-US" sz="1300" b="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バケットポリシーの活用</a:t>
                      </a:r>
                      <a:endParaRPr kumimoji="1" lang="ja-JP" altLang="en-US" sz="13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バケットにアクセスできる</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アドレスを制限することで、漏洩のリスクを低減する。主に、</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バケットにアクセスする特定システムで利用する局面が多い（バックアップサーバー、</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DWH</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など）</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アドレスで絞るため、確実にリスクを低減できる。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制限している</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IP</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を管理する必要がある。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300"/>
                        </a:spcBef>
                        <a:spcAft>
                          <a:spcPts val="0"/>
                        </a:spcAft>
                        <a:buClrTx/>
                        <a:buSzTx/>
                        <a:buFontTx/>
                        <a:buNone/>
                        <a:tabLst/>
                        <a:defRPr/>
                      </a:pPr>
                      <a:r>
                        <a:rPr kumimoji="1" lang="ja-JP" altLang="en-US"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p>
                    <a:p>
                      <a:pPr>
                        <a:spcBef>
                          <a:spcPts val="300"/>
                        </a:spcBef>
                      </a:pPr>
                      <a:endPar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555690"/>
                  </a:ext>
                </a:extLst>
              </a:tr>
              <a:tr h="1122340">
                <a:tc>
                  <a:txBody>
                    <a:bodyPr/>
                    <a:lstStyle/>
                    <a:p>
                      <a:pPr algn="ctr"/>
                      <a:r>
                        <a:rPr kumimoji="1" lang="ja-JP" altLang="en-US" sz="17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デフォルト暗号化</a:t>
                      </a:r>
                      <a:br>
                        <a:rPr kumimoji="1" lang="en-US" altLang="ja-JP" sz="17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en-US" altLang="ja-JP"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の活用</a:t>
                      </a:r>
                      <a:endParaRPr kumimoji="1" lang="ja-JP" altLang="en-US" sz="17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バケットにファイルを置いた時点で暗号化を行うことで、万が一漏洩しても中身を読み取られないようにする。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指定した暗号化を</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側で行うため、利用者側での暗号化が不要。（手間がかからない）</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漏洩しても読めない、ということであり、漏洩後の二次的な対策である</a:t>
                      </a:r>
                      <a:r>
                        <a:rPr kumimoji="1" lang="ja-JP" altLang="en-US" sz="14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点。</a:t>
                      </a:r>
                      <a:endParaRPr kumimoji="1" lang="en-US" altLang="ja-JP" sz="14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438008"/>
                  </a:ext>
                </a:extLst>
              </a:tr>
              <a:tr h="1118612">
                <a:tc>
                  <a:txBody>
                    <a:bodyPr/>
                    <a:lstStyle/>
                    <a:p>
                      <a:pPr algn="ctr"/>
                      <a: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アクセスログの</a:t>
                      </a:r>
                      <a:b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有効化</a:t>
                      </a: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アクセス元のログを取得し別のバケットに保存することができる。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ログ監視などでそのまま利用できる。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ログから「不正」、「正」の判断ロジック</a:t>
                      </a:r>
                      <a:r>
                        <a:rPr kumimoji="1" lang="ja-JP" altLang="en-US" sz="14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が必要。</a:t>
                      </a:r>
                      <a:r>
                        <a:rPr kumimoji="1" lang="ja-JP" altLang="en-US"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endParaRPr kumimoji="1" lang="en-US" altLang="ja-JP" sz="1400" kern="120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955994"/>
                  </a:ext>
                </a:extLst>
              </a:tr>
              <a:tr h="1120912">
                <a:tc>
                  <a:txBody>
                    <a:bodyPr/>
                    <a:lstStyle/>
                    <a:p>
                      <a:pPr algn="ct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その他：ウェブサイト</a:t>
                      </a:r>
                      <a:br>
                        <a:rPr kumimoji="1" lang="en-US" altLang="ja-JP"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7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ホスティングの禁止</a:t>
                      </a:r>
                    </a:p>
                  </a:txBody>
                  <a:tcPr marL="24000" marR="24000" marT="24000" marB="24000" anchor="ct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D9D9D9"/>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には、バケットそのものを</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Web</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サーバーとして公開する設定があるが、この設定を行わない（既定で無効）。</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既定では無効化されている。</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kern="12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mn-cs"/>
                        </a:rPr>
                        <a:t>バケット単位で設定可能。</a:t>
                      </a:r>
                    </a:p>
                    <a:p>
                      <a:endPar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3307384"/>
                  </a:ext>
                </a:extLst>
              </a:tr>
            </a:tbl>
          </a:graphicData>
        </a:graphic>
      </p:graphicFrame>
      <p:sp>
        <p:nvSpPr>
          <p:cNvPr id="2" name="テキスト ボックス 1">
            <a:extLst>
              <a:ext uri="{FF2B5EF4-FFF2-40B4-BE49-F238E27FC236}">
                <a16:creationId xmlns:a16="http://schemas.microsoft.com/office/drawing/2014/main" id="{7DC5C887-9E66-C58E-22B6-AF8E131B57B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77583602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S3</a:t>
            </a:r>
            <a:r>
              <a:rPr lang="ja-JP" altLang="en-US" sz="2800" b="0" dirty="0"/>
              <a:t>のコントロール</a:t>
            </a:r>
            <a:r>
              <a:rPr lang="ja-JP" altLang="en-US" sz="2800" b="0"/>
              <a:t>設計　</a:t>
            </a:r>
            <a:r>
              <a:rPr lang="en-US" altLang="ja-JP" sz="2800" b="0" dirty="0"/>
              <a:t>2</a:t>
            </a:r>
            <a:r>
              <a:rPr lang="ja-JP" altLang="en-US" sz="2800" b="0"/>
              <a:t> </a:t>
            </a:r>
            <a:r>
              <a:rPr lang="en-US" altLang="ja-JP" sz="2800" b="0" dirty="0"/>
              <a:t>of</a:t>
            </a:r>
            <a:r>
              <a:rPr lang="ja-JP" altLang="en-US" sz="2800" b="0"/>
              <a:t> </a:t>
            </a:r>
            <a:r>
              <a:rPr lang="en-US" altLang="ja-JP" sz="2800" b="0" dirty="0"/>
              <a:t>3</a:t>
            </a:r>
            <a:endParaRPr lang="ja-JP" altLang="en-US" sz="2800" b="0" dirty="0"/>
          </a:p>
        </p:txBody>
      </p:sp>
      <p:graphicFrame>
        <p:nvGraphicFramePr>
          <p:cNvPr id="2" name="表 1">
            <a:extLst>
              <a:ext uri="{FF2B5EF4-FFF2-40B4-BE49-F238E27FC236}">
                <a16:creationId xmlns:a16="http://schemas.microsoft.com/office/drawing/2014/main" id="{AD295E1C-B3CB-4D6D-BC7C-07D5BDB1F260}"/>
              </a:ext>
            </a:extLst>
          </p:cNvPr>
          <p:cNvGraphicFramePr>
            <a:graphicFrameLocks noGrp="1"/>
          </p:cNvGraphicFramePr>
          <p:nvPr/>
        </p:nvGraphicFramePr>
        <p:xfrm>
          <a:off x="361950" y="1154302"/>
          <a:ext cx="11688659" cy="5015487"/>
        </p:xfrm>
        <a:graphic>
          <a:graphicData uri="http://schemas.openxmlformats.org/drawingml/2006/table">
            <a:tbl>
              <a:tblPr firstRow="1" bandRow="1">
                <a:tableStyleId>{5C22544A-7EE6-4342-B048-85BDC9FD1C3A}</a:tableStyleId>
              </a:tblPr>
              <a:tblGrid>
                <a:gridCol w="2275200">
                  <a:extLst>
                    <a:ext uri="{9D8B030D-6E8A-4147-A177-3AD203B41FA5}">
                      <a16:colId xmlns:a16="http://schemas.microsoft.com/office/drawing/2014/main" val="1172380283"/>
                    </a:ext>
                  </a:extLst>
                </a:gridCol>
                <a:gridCol w="3954961">
                  <a:extLst>
                    <a:ext uri="{9D8B030D-6E8A-4147-A177-3AD203B41FA5}">
                      <a16:colId xmlns:a16="http://schemas.microsoft.com/office/drawing/2014/main" val="44967865"/>
                    </a:ext>
                  </a:extLst>
                </a:gridCol>
                <a:gridCol w="2727278">
                  <a:extLst>
                    <a:ext uri="{9D8B030D-6E8A-4147-A177-3AD203B41FA5}">
                      <a16:colId xmlns:a16="http://schemas.microsoft.com/office/drawing/2014/main" val="1963667395"/>
                    </a:ext>
                  </a:extLst>
                </a:gridCol>
                <a:gridCol w="2731220">
                  <a:extLst>
                    <a:ext uri="{9D8B030D-6E8A-4147-A177-3AD203B41FA5}">
                      <a16:colId xmlns:a16="http://schemas.microsoft.com/office/drawing/2014/main" val="1640905122"/>
                    </a:ext>
                  </a:extLst>
                </a:gridCol>
              </a:tblGrid>
              <a:tr h="531825">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機能</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説明</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利用のメリット</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利用における考慮</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542086491"/>
                  </a:ext>
                </a:extLst>
              </a:tr>
              <a:tr h="1121798">
                <a:tc>
                  <a:txBody>
                    <a:bodyPr/>
                    <a:lstStyle/>
                    <a:p>
                      <a:pPr algn="ctr"/>
                      <a: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Trusted</a:t>
                      </a: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Advisor</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バケットの開放状態を</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Trusted</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Advisor</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から確認することができる。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特別な設定なしに確認することができる。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通知などはできない、あくまで自分で見に行く必要がある。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555690"/>
                  </a:ext>
                </a:extLst>
              </a:tr>
              <a:tr h="1122340">
                <a:tc>
                  <a:txBody>
                    <a:bodyPr/>
                    <a:lstStyle/>
                    <a:p>
                      <a:pPr algn="ctr"/>
                      <a:r>
                        <a:rPr kumimoji="1" lang="en-US" altLang="ja-JP"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Config</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の構成ルールとしてあるべきものから外れた設定のものを可視化したり、通知することができる。 また、</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の構成変更の追跡が可能。</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通知機能がある点、カスタマイズして、個別にルールが作れるなど柔軟性に優れる。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カスタマイズの場合は、コードを書く必要がある。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438008"/>
                  </a:ext>
                </a:extLst>
              </a:tr>
              <a:tr h="1118612">
                <a:tc>
                  <a:txBody>
                    <a:bodyPr/>
                    <a:lstStyle/>
                    <a:p>
                      <a:pPr algn="ctr"/>
                      <a: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による暗号化</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利用者がキーを作成して、</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に置くコンテンツを暗号化することができる。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万が一漏洩しても、キーがないと読めない。</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spcBef>
                          <a:spcPts val="300"/>
                        </a:spcBef>
                      </a:pP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との連携に優れる。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の知識が必要。</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955994"/>
                  </a:ext>
                </a:extLst>
              </a:tr>
              <a:tr h="1120912">
                <a:tc>
                  <a:txBody>
                    <a:bodyPr/>
                    <a:lstStyle/>
                    <a:p>
                      <a:pPr algn="ctr"/>
                      <a:r>
                        <a:rPr kumimoji="1" lang="en-US" altLang="ja-JP"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アクセス</a:t>
                      </a:r>
                      <a:b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アドバイザーによる</a:t>
                      </a:r>
                      <a:br>
                        <a:rPr kumimoji="1" lang="en-US" altLang="ja-JP"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8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監視</a:t>
                      </a:r>
                      <a:endParaRPr kumimoji="1" lang="ja-JP" altLang="en-US" sz="18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への</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アクセスポリシーなどをユーザー別に確認することができる。 主にアクセス権の棚卸などに利用する。</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a:spcBef>
                          <a:spcPts val="300"/>
                        </a:spcBef>
                      </a:pP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アクセス権の棚卸などの際に前提知識が少なくても利用できる。</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ユーザー全体での一覧が出せないため、</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ユーザーが増えると煩雑。</a:t>
                      </a:r>
                    </a:p>
                  </a:txBody>
                  <a:tcPr>
                    <a:lnT w="63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3307384"/>
                  </a:ext>
                </a:extLst>
              </a:tr>
            </a:tbl>
          </a:graphicData>
        </a:graphic>
      </p:graphicFrame>
      <p:sp>
        <p:nvSpPr>
          <p:cNvPr id="3" name="テキスト ボックス 2">
            <a:extLst>
              <a:ext uri="{FF2B5EF4-FFF2-40B4-BE49-F238E27FC236}">
                <a16:creationId xmlns:a16="http://schemas.microsoft.com/office/drawing/2014/main" id="{C04FA6F4-7F91-8560-B51B-AC577C2588D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22440895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a:extLst>
              <a:ext uri="{FF2B5EF4-FFF2-40B4-BE49-F238E27FC236}">
                <a16:creationId xmlns:a16="http://schemas.microsoft.com/office/drawing/2014/main" id="{AD295E1C-B3CB-4D6D-BC7C-07D5BDB1F260}"/>
              </a:ext>
            </a:extLst>
          </p:cNvPr>
          <p:cNvGraphicFramePr>
            <a:graphicFrameLocks noGrp="1"/>
          </p:cNvGraphicFramePr>
          <p:nvPr/>
        </p:nvGraphicFramePr>
        <p:xfrm>
          <a:off x="361950" y="1154303"/>
          <a:ext cx="11556137" cy="4344235"/>
        </p:xfrm>
        <a:graphic>
          <a:graphicData uri="http://schemas.openxmlformats.org/drawingml/2006/table">
            <a:tbl>
              <a:tblPr firstRow="1" bandRow="1">
                <a:tableStyleId>{5C22544A-7EE6-4342-B048-85BDC9FD1C3A}</a:tableStyleId>
              </a:tblPr>
              <a:tblGrid>
                <a:gridCol w="2275200">
                  <a:extLst>
                    <a:ext uri="{9D8B030D-6E8A-4147-A177-3AD203B41FA5}">
                      <a16:colId xmlns:a16="http://schemas.microsoft.com/office/drawing/2014/main" val="1172380283"/>
                    </a:ext>
                  </a:extLst>
                </a:gridCol>
                <a:gridCol w="3822439">
                  <a:extLst>
                    <a:ext uri="{9D8B030D-6E8A-4147-A177-3AD203B41FA5}">
                      <a16:colId xmlns:a16="http://schemas.microsoft.com/office/drawing/2014/main" val="44967865"/>
                    </a:ext>
                  </a:extLst>
                </a:gridCol>
                <a:gridCol w="2727278">
                  <a:extLst>
                    <a:ext uri="{9D8B030D-6E8A-4147-A177-3AD203B41FA5}">
                      <a16:colId xmlns:a16="http://schemas.microsoft.com/office/drawing/2014/main" val="1963667395"/>
                    </a:ext>
                  </a:extLst>
                </a:gridCol>
                <a:gridCol w="2731220">
                  <a:extLst>
                    <a:ext uri="{9D8B030D-6E8A-4147-A177-3AD203B41FA5}">
                      <a16:colId xmlns:a16="http://schemas.microsoft.com/office/drawing/2014/main" val="1640905122"/>
                    </a:ext>
                  </a:extLst>
                </a:gridCol>
              </a:tblGrid>
              <a:tr h="531825">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機能</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説明</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利用のメリット</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tc>
                  <a:txBody>
                    <a:bodyPr/>
                    <a:lstStyle/>
                    <a:p>
                      <a:pPr algn="ctr"/>
                      <a:r>
                        <a:rPr kumimoji="1" lang="ja-JP" altLang="en-US" sz="2200" dirty="0">
                          <a:gradFill>
                            <a:gsLst>
                              <a:gs pos="100000">
                                <a:schemeClr val="bg1"/>
                              </a:gs>
                              <a:gs pos="0">
                                <a:schemeClr val="bg1"/>
                              </a:gs>
                            </a:gsLst>
                            <a:lin ang="5400000" scaled="1"/>
                          </a:gradFill>
                          <a:latin typeface="Meiryo" panose="020B0604030504040204" pitchFamily="34" charset="-128"/>
                          <a:ea typeface="Meiryo" panose="020B0604030504040204" pitchFamily="34" charset="-128"/>
                        </a:rPr>
                        <a:t>利用における考慮</a:t>
                      </a:r>
                    </a:p>
                  </a:txBody>
                  <a:tcPr marL="24000" marR="24000" marT="24000" marB="24000" anchor="ctr">
                    <a:lnB w="635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542086491"/>
                  </a:ext>
                </a:extLst>
              </a:tr>
              <a:tr h="1121798">
                <a:tc>
                  <a:txBody>
                    <a:bodyPr/>
                    <a:lstStyle/>
                    <a:p>
                      <a:pPr algn="ctr"/>
                      <a:r>
                        <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ロール</a:t>
                      </a: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アクセスキー、シークレットアクセスキーなどの認証情報を利用せずに</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ロールを利用してシステムにてアクセスさせる。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キーの管理（棚卸、ローテーション）が不要となり、リスクを低減できる。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内のリソースにしか利用できない。</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555690"/>
                  </a:ext>
                </a:extLst>
              </a:tr>
              <a:tr h="1572000">
                <a:tc>
                  <a:txBody>
                    <a:bodyPr/>
                    <a:lstStyle/>
                    <a:p>
                      <a:pPr algn="ctr"/>
                      <a:r>
                        <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とタグ</a:t>
                      </a:r>
                      <a:r>
                        <a:rPr kumimoji="1" lang="ja-JP" altLang="en-US" sz="20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による</a:t>
                      </a:r>
                      <a:br>
                        <a:rPr kumimoji="1" lang="en-US" altLang="ja-JP" sz="20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000" b="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制御</a:t>
                      </a:r>
                      <a:endPar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タグと</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ポリシーを利用して、タグベースによる利用者との紐づけを行い、アクセス制御を行う。</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Config</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などとの連携や棚卸観点で運用負担が軽減。</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タグ管理を適切に行う必要あり。（</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Config</a:t>
                      </a:r>
                      <a:r>
                        <a:rPr kumimoji="1" lang="ja-JP" altLang="en-US"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タグエディタ活用）</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Amazon S3 </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はオブジェクトリソースに対してのみタグベースの制御可能。</a:t>
                      </a:r>
                      <a:r>
                        <a:rPr kumimoji="1" lang="en-US" altLang="ja-JP" sz="1400" baseline="30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64438008"/>
                  </a:ext>
                </a:extLst>
              </a:tr>
              <a:tr h="1118612">
                <a:tc>
                  <a:txBody>
                    <a:bodyPr/>
                    <a:lstStyle/>
                    <a:p>
                      <a:pPr algn="ctr"/>
                      <a:r>
                        <a:rPr kumimoji="1" lang="en-US" altLang="ja-JP" sz="2000" b="1"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CloudTrail</a:t>
                      </a:r>
                      <a:endParaRPr kumimoji="1" lang="en-US" altLang="ja-JP" sz="2000" b="1"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lgn="ctr">
                        <a:spcBef>
                          <a:spcPts val="200"/>
                        </a:spcBef>
                      </a:pPr>
                      <a:r>
                        <a:rPr kumimoji="1" lang="ja-JP" altLang="en-US"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オブジェクトレベルの</a:t>
                      </a:r>
                      <a:endParaRPr kumimoji="1" lang="en-US" altLang="ja-JP" sz="13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p>
                      <a:pPr algn="ctr">
                        <a:spcBef>
                          <a:spcPts val="200"/>
                        </a:spcBef>
                      </a:pPr>
                      <a:r>
                        <a:rPr kumimoji="1" lang="ja-JP" altLang="en-US" sz="1300" b="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a:t>
                      </a:r>
                      <a:r>
                        <a:rPr kumimoji="1" lang="ja-JP" altLang="en-US" sz="13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記録</a:t>
                      </a:r>
                      <a:endParaRPr kumimoji="1" lang="ja-JP" altLang="en-US" sz="1600" b="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marL="24000" marR="24000" marT="24000" marB="2400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a:txBody>
                    <a:bodyPr/>
                    <a:lstStyle/>
                    <a:p>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に対する操作（</a:t>
                      </a:r>
                      <a:r>
                        <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API</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アクセス含む）証跡ログとして、</a:t>
                      </a:r>
                      <a:r>
                        <a:rPr kumimoji="1" lang="en-US" altLang="ja-JP"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CloudTrail</a:t>
                      </a:r>
                      <a:r>
                        <a:rPr kumimoji="1" lang="ja-JP" altLang="en-US" sz="1400" dirty="0" err="1">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にて</a:t>
                      </a:r>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ログを保持することができる。</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特別な設定なしに確認することができる。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r>
                        <a:rPr kumimoji="1" lang="ja-JP" altLang="en-US"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rPr>
                        <a:t>ログを分析するための知識が必要となる。</a:t>
                      </a:r>
                      <a:endParaRPr kumimoji="1" lang="en-US" altLang="ja-JP" sz="14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endParaRP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3955994"/>
                  </a:ext>
                </a:extLst>
              </a:tr>
            </a:tbl>
          </a:graphicData>
        </a:graphic>
      </p:graphicFrame>
      <p:sp>
        <p:nvSpPr>
          <p:cNvPr id="8" name="Title 1">
            <a:extLst>
              <a:ext uri="{FF2B5EF4-FFF2-40B4-BE49-F238E27FC236}">
                <a16:creationId xmlns:a16="http://schemas.microsoft.com/office/drawing/2014/main" id="{65CC6273-66F3-4444-81C1-90FDA260595A}"/>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S3</a:t>
            </a:r>
            <a:r>
              <a:rPr lang="ja-JP" altLang="en-US" sz="2800" b="0" dirty="0"/>
              <a:t>のコントロール</a:t>
            </a:r>
            <a:r>
              <a:rPr lang="ja-JP" altLang="en-US" sz="2800" b="0"/>
              <a:t>設計　</a:t>
            </a:r>
            <a:r>
              <a:rPr lang="en-US" altLang="ja-JP" sz="2800" b="0" dirty="0"/>
              <a:t>3</a:t>
            </a:r>
            <a:r>
              <a:rPr lang="ja-JP" altLang="en-US" sz="2800" b="0"/>
              <a:t> </a:t>
            </a:r>
            <a:r>
              <a:rPr lang="en-US" altLang="ja-JP" sz="2800" b="0" dirty="0"/>
              <a:t>of</a:t>
            </a:r>
            <a:r>
              <a:rPr lang="ja-JP" altLang="en-US" sz="2800" b="0"/>
              <a:t> </a:t>
            </a:r>
            <a:r>
              <a:rPr lang="en-US" altLang="ja-JP" sz="2800" b="0" dirty="0"/>
              <a:t>3</a:t>
            </a:r>
            <a:endParaRPr lang="ja-JP" altLang="en-US" sz="2800" b="0" dirty="0"/>
          </a:p>
        </p:txBody>
      </p:sp>
      <p:sp>
        <p:nvSpPr>
          <p:cNvPr id="4" name="正方形/長方形 3">
            <a:extLst>
              <a:ext uri="{FF2B5EF4-FFF2-40B4-BE49-F238E27FC236}">
                <a16:creationId xmlns:a16="http://schemas.microsoft.com/office/drawing/2014/main" id="{BD3327BC-F912-43E0-A593-F39BB7E53919}"/>
              </a:ext>
            </a:extLst>
          </p:cNvPr>
          <p:cNvSpPr/>
          <p:nvPr/>
        </p:nvSpPr>
        <p:spPr>
          <a:xfrm>
            <a:off x="361949" y="5703698"/>
            <a:ext cx="10572748" cy="6213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0" rtlCol="0" anchor="t" anchorCtr="0">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と連携する </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のサービス </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ストレージサービス</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3"/>
              </a:rPr>
              <a:t>https://docs.aws.amazon.com/ja_jp/IAM/latest/UserGuide/reference_aws-services-that-work-with-iam.html#storage_svcs</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76FC1A12-EACD-0D36-D5E0-45C1B7F7309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32552785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参考：データ分類ごとの</a:t>
            </a:r>
            <a:r>
              <a:rPr lang="en-US" altLang="ja-JP" sz="2800" b="0" dirty="0"/>
              <a:t>S3</a:t>
            </a:r>
            <a:r>
              <a:rPr lang="ja-JP" altLang="en-US" sz="2800" b="0"/>
              <a:t>の管理方針</a:t>
            </a:r>
            <a:endParaRPr lang="ja-JP" altLang="en-US" sz="2800" b="0" dirty="0"/>
          </a:p>
        </p:txBody>
      </p:sp>
      <p:graphicFrame>
        <p:nvGraphicFramePr>
          <p:cNvPr id="2" name="表 2">
            <a:extLst>
              <a:ext uri="{FF2B5EF4-FFF2-40B4-BE49-F238E27FC236}">
                <a16:creationId xmlns:a16="http://schemas.microsoft.com/office/drawing/2014/main" id="{47B4AD0F-EE6F-4692-A615-54D66BF10B18}"/>
              </a:ext>
            </a:extLst>
          </p:cNvPr>
          <p:cNvGraphicFramePr>
            <a:graphicFrameLocks noGrp="1"/>
          </p:cNvGraphicFramePr>
          <p:nvPr/>
        </p:nvGraphicFramePr>
        <p:xfrm>
          <a:off x="336001" y="1854686"/>
          <a:ext cx="11624086" cy="4134699"/>
        </p:xfrm>
        <a:graphic>
          <a:graphicData uri="http://schemas.openxmlformats.org/drawingml/2006/table">
            <a:tbl>
              <a:tblPr>
                <a:tableStyleId>{5C22544A-7EE6-4342-B048-85BDC9FD1C3A}</a:tableStyleId>
              </a:tblPr>
              <a:tblGrid>
                <a:gridCol w="1008000">
                  <a:extLst>
                    <a:ext uri="{9D8B030D-6E8A-4147-A177-3AD203B41FA5}">
                      <a16:colId xmlns:a16="http://schemas.microsoft.com/office/drawing/2014/main" val="3273630920"/>
                    </a:ext>
                  </a:extLst>
                </a:gridCol>
                <a:gridCol w="2736000">
                  <a:extLst>
                    <a:ext uri="{9D8B030D-6E8A-4147-A177-3AD203B41FA5}">
                      <a16:colId xmlns:a16="http://schemas.microsoft.com/office/drawing/2014/main" val="3908580266"/>
                    </a:ext>
                  </a:extLst>
                </a:gridCol>
                <a:gridCol w="2575775">
                  <a:extLst>
                    <a:ext uri="{9D8B030D-6E8A-4147-A177-3AD203B41FA5}">
                      <a16:colId xmlns:a16="http://schemas.microsoft.com/office/drawing/2014/main" val="1881149764"/>
                    </a:ext>
                  </a:extLst>
                </a:gridCol>
                <a:gridCol w="2653877">
                  <a:extLst>
                    <a:ext uri="{9D8B030D-6E8A-4147-A177-3AD203B41FA5}">
                      <a16:colId xmlns:a16="http://schemas.microsoft.com/office/drawing/2014/main" val="3637713109"/>
                    </a:ext>
                  </a:extLst>
                </a:gridCol>
                <a:gridCol w="2650434">
                  <a:extLst>
                    <a:ext uri="{9D8B030D-6E8A-4147-A177-3AD203B41FA5}">
                      <a16:colId xmlns:a16="http://schemas.microsoft.com/office/drawing/2014/main" val="2798752994"/>
                    </a:ext>
                  </a:extLst>
                </a:gridCol>
              </a:tblGrid>
              <a:tr h="373120">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重要度</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定義</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機密性</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可用性</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tc>
                  <a:txBody>
                    <a:bodyPr/>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一貫性</a:t>
                      </a:r>
                    </a:p>
                  </a:txBody>
                  <a:tcPr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tx1">
                        <a:lumMod val="75000"/>
                      </a:schemeClr>
                    </a:solidFill>
                  </a:tcPr>
                </a:tc>
                <a:extLst>
                  <a:ext uri="{0D108BD9-81ED-4DB2-BD59-A6C34878D82A}">
                    <a16:rowId xmlns:a16="http://schemas.microsoft.com/office/drawing/2014/main" val="1917197414"/>
                  </a:ext>
                </a:extLst>
              </a:tr>
              <a:tr h="1309533">
                <a:tc>
                  <a:txBody>
                    <a:bodyPr/>
                    <a:lstStyle/>
                    <a:p>
                      <a:pPr algn="ctr"/>
                      <a:r>
                        <a:rPr kumimoji="1" lang="ja-JP" altLang="en-US" sz="3000" b="0" dirty="0">
                          <a:latin typeface="Meiryo" panose="020B0604030504040204" pitchFamily="34" charset="-128"/>
                          <a:ea typeface="Meiryo" panose="020B0604030504040204" pitchFamily="34" charset="-128"/>
                        </a:rPr>
                        <a:t>高</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pPr>
                        <a:lnSpc>
                          <a:spcPct val="114000"/>
                        </a:lnSpc>
                      </a:pPr>
                      <a:r>
                        <a:rPr kumimoji="1" lang="ja-JP" altLang="en-US" sz="13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機密性の保全が高度に必要な情報であって、漏えいなどすると当社及び当社の顧客に重大な不利益を及ぼすおそれのあるもの。</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バケットポリシーで接続元インスタンスを限定</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アクセス元</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VPCE</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ポリシーを設定し接続先を限定</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solidFill>
                            <a:schemeClr val="tx1"/>
                          </a:solidFill>
                          <a:latin typeface="Meiryo" panose="020B0604030504040204" pitchFamily="34" charset="-128"/>
                          <a:ea typeface="Meiryo" panose="020B0604030504040204" pitchFamily="34" charset="-128"/>
                        </a:rPr>
                        <a:t>KMS</a:t>
                      </a:r>
                      <a:r>
                        <a:rPr kumimoji="1" lang="ja-JP" altLang="en-US" sz="1300" dirty="0">
                          <a:solidFill>
                            <a:schemeClr val="tx1"/>
                          </a:solidFill>
                          <a:latin typeface="Meiryo" panose="020B0604030504040204" pitchFamily="34" charset="-128"/>
                          <a:ea typeface="Meiryo" panose="020B0604030504040204" pitchFamily="34" charset="-128"/>
                        </a:rPr>
                        <a:t>暗号化</a:t>
                      </a:r>
                      <a:endParaRPr kumimoji="1" lang="en-US" altLang="ja-JP" sz="1300" dirty="0">
                        <a:solidFill>
                          <a:schemeClr val="tx1"/>
                        </a:soli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Tx/>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1</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年間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Standard</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で保管し、その後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2</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年間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Glacier Flexible Retrieval </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で保管、その後削除する</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Tx/>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DR</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レプリケーション</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Tx/>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バージョン管理</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証跡ログの取得</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アクセスログの保持</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監査ログデータについてはオブジェクトロック</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4146760362"/>
                  </a:ext>
                </a:extLst>
              </a:tr>
              <a:tr h="1091093">
                <a:tc>
                  <a:txBody>
                    <a:bodyPr/>
                    <a:lstStyle/>
                    <a:p>
                      <a:pPr algn="ctr"/>
                      <a:r>
                        <a:rPr kumimoji="1" lang="ja-JP" altLang="en-US" sz="3000" b="0" dirty="0">
                          <a:latin typeface="Meiryo" panose="020B0604030504040204" pitchFamily="34" charset="-128"/>
                          <a:ea typeface="Meiryo" panose="020B0604030504040204" pitchFamily="34" charset="-128"/>
                        </a:rPr>
                        <a:t>中</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pPr>
                        <a:lnSpc>
                          <a:spcPct val="114000"/>
                        </a:lnSpc>
                      </a:pPr>
                      <a:r>
                        <a:rPr kumimoji="1" lang="ja-JP" altLang="en-US" sz="13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社内に限って共有される情報であって社外に公表することが許されないもの</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l" defTabSz="731520" rtl="0" eaLnBrk="1" fontAlgn="auto" latinLnBrk="0" hangingPunct="1">
                        <a:lnSpc>
                          <a:spcPct val="114000"/>
                        </a:lnSpc>
                        <a:spcBef>
                          <a:spcPts val="200"/>
                        </a:spcBef>
                        <a:spcAft>
                          <a:spcPts val="0"/>
                        </a:spcAft>
                        <a:buClrTx/>
                        <a:buSzTx/>
                        <a:buFont typeface="Arial" panose="020B0604020202020204" pitchFamily="34" charset="0"/>
                        <a:buNone/>
                        <a:tabLst/>
                        <a:defRPr/>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バケットポリシーで接続元</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IP</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アドレス範囲を限定</a:t>
                      </a:r>
                      <a:b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solidFill>
                            <a:schemeClr val="tx1"/>
                          </a:solidFill>
                          <a:latin typeface="Meiryo" panose="020B0604030504040204" pitchFamily="34" charset="-128"/>
                          <a:ea typeface="Meiryo" panose="020B0604030504040204" pitchFamily="34" charset="-128"/>
                        </a:rPr>
                        <a:t>KMS</a:t>
                      </a:r>
                      <a:r>
                        <a:rPr kumimoji="1" lang="ja-JP" altLang="en-US" sz="1300" dirty="0">
                          <a:solidFill>
                            <a:schemeClr val="tx1"/>
                          </a:solidFill>
                          <a:latin typeface="Meiryo" panose="020B0604030504040204" pitchFamily="34" charset="-128"/>
                          <a:ea typeface="Meiryo" panose="020B0604030504040204" pitchFamily="34" charset="-128"/>
                        </a:rPr>
                        <a:t>暗号化</a:t>
                      </a:r>
                      <a:endParaRPr kumimoji="1" lang="en-US" altLang="ja-JP" sz="1300" dirty="0">
                        <a:solidFill>
                          <a:schemeClr val="tx1"/>
                        </a:soli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1</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年間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Standard</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で保管し、その後削除する</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バージョン管理</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endPar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証跡ログの取得</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アクセスログの保持</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marR="0" lvl="0" indent="0" algn="l" defTabSz="731520" rtl="0" eaLnBrk="1" fontAlgn="auto" latinLnBrk="0" hangingPunct="1">
                        <a:lnSpc>
                          <a:spcPct val="114000"/>
                        </a:lnSpc>
                        <a:spcBef>
                          <a:spcPts val="200"/>
                        </a:spcBef>
                        <a:spcAft>
                          <a:spcPts val="0"/>
                        </a:spcAft>
                        <a:buClrTx/>
                        <a:buSzTx/>
                        <a:buFont typeface="Arial" panose="020B0604020202020204" pitchFamily="34" charset="0"/>
                        <a:buNone/>
                        <a:tabLst/>
                        <a:defRPr/>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オブジェクトロック</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04670416"/>
                  </a:ext>
                </a:extLst>
              </a:tr>
              <a:tr h="1149909">
                <a:tc>
                  <a:txBody>
                    <a:bodyPr/>
                    <a:lstStyle/>
                    <a:p>
                      <a:pPr algn="ctr"/>
                      <a:r>
                        <a:rPr kumimoji="1" lang="ja-JP" altLang="en-US" sz="3000" b="0" dirty="0">
                          <a:latin typeface="Meiryo" panose="020B0604030504040204" pitchFamily="34" charset="-128"/>
                          <a:ea typeface="Meiryo" panose="020B0604030504040204" pitchFamily="34" charset="-128"/>
                        </a:rPr>
                        <a:t>低</a:t>
                      </a:r>
                    </a:p>
                  </a:txBody>
                  <a:tcPr marL="24000" marR="24000" marT="24000" marB="24000" anchor="ct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solidFill>
                      <a:schemeClr val="bg1">
                        <a:lumMod val="85000"/>
                      </a:schemeClr>
                    </a:solidFill>
                  </a:tcPr>
                </a:tc>
                <a:tc>
                  <a:txBody>
                    <a:bodyPr/>
                    <a:lstStyle/>
                    <a:p>
                      <a:pPr>
                        <a:lnSpc>
                          <a:spcPct val="114000"/>
                        </a:lnSpc>
                      </a:pPr>
                      <a:r>
                        <a:rPr kumimoji="1" lang="ja-JP" altLang="en-US" sz="13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上記のいずれにも該当しないもの</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なし</a:t>
                      </a:r>
                      <a:b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marR="0" lvl="0" indent="0" algn="l" defTabSz="731520" rtl="0" eaLnBrk="1" fontAlgn="auto" latinLnBrk="0" hangingPunct="1">
                        <a:lnSpc>
                          <a:spcPct val="114000"/>
                        </a:lnSpc>
                        <a:spcBef>
                          <a:spcPts val="200"/>
                        </a:spcBef>
                        <a:spcAft>
                          <a:spcPts val="0"/>
                        </a:spcAft>
                        <a:buClrTx/>
                        <a:buSzTx/>
                        <a:buFont typeface="Arial" panose="020B0604020202020204" pitchFamily="34" charset="0"/>
                        <a:buNone/>
                        <a:tabLst/>
                        <a:defRPr/>
                      </a:pPr>
                      <a:r>
                        <a:rPr kumimoji="1" lang="en-US" altLang="ja-JP" sz="1300" dirty="0">
                          <a:solidFill>
                            <a:srgbClr val="FF0000"/>
                          </a:solidFill>
                          <a:latin typeface="Meiryo" panose="020B0604030504040204" pitchFamily="34" charset="-128"/>
                          <a:ea typeface="Meiryo" panose="020B0604030504040204" pitchFamily="34" charset="-128"/>
                        </a:rPr>
                        <a:t>【</a:t>
                      </a:r>
                      <a:r>
                        <a:rPr kumimoji="1" lang="ja-JP" altLang="en-US" sz="1300" dirty="0">
                          <a:solidFill>
                            <a:srgbClr val="FF0000"/>
                          </a:solidFill>
                          <a:latin typeface="Meiryo" panose="020B0604030504040204" pitchFamily="34" charset="-128"/>
                          <a:ea typeface="Meiryo" panose="020B0604030504040204" pitchFamily="34" charset="-128"/>
                        </a:rPr>
                        <a:t>必須</a:t>
                      </a:r>
                      <a:r>
                        <a:rPr kumimoji="1" lang="en-US" altLang="ja-JP" sz="1300" dirty="0">
                          <a:solidFill>
                            <a:srgbClr val="FF0000"/>
                          </a:solidFill>
                          <a:latin typeface="Meiryo" panose="020B0604030504040204" pitchFamily="34" charset="-128"/>
                          <a:ea typeface="Meiryo" panose="020B0604030504040204" pitchFamily="34" charset="-128"/>
                        </a:rPr>
                        <a:t>】</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30</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日間 </a:t>
                      </a:r>
                      <a:r>
                        <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S3 Standard</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で保管し、その後削除する</a:t>
                      </a:r>
                      <a:endParaRPr kumimoji="1" lang="en-US" altLang="ja-JP" sz="1300" dirty="0">
                        <a:solidFill>
                          <a:srgbClr val="0432FF"/>
                        </a:soli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バージョン管理</a:t>
                      </a:r>
                      <a:endParaRPr kumimoji="1" lang="en-US" altLang="ja-JP"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0" indent="0">
                        <a:lnSpc>
                          <a:spcPct val="114000"/>
                        </a:lnSpc>
                        <a:spcBef>
                          <a:spcPts val="200"/>
                        </a:spcBef>
                        <a:buFont typeface="Arial" panose="020B0604020202020204" pitchFamily="34" charset="0"/>
                        <a:buNone/>
                      </a:pPr>
                      <a:endPar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tc>
                  <a:txBody>
                    <a:bodyPr/>
                    <a:lstStyle/>
                    <a:p>
                      <a:pPr marL="0" indent="0">
                        <a:lnSpc>
                          <a:spcPct val="114000"/>
                        </a:lnSpc>
                        <a:spcBef>
                          <a:spcPts val="200"/>
                        </a:spcBef>
                        <a:buFont typeface="Arial" panose="020B0604020202020204" pitchFamily="34" charset="0"/>
                        <a:buNone/>
                      </a:pP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solidFill>
                            <a:srgbClr val="0432FF"/>
                          </a:solidFill>
                          <a:latin typeface="Meiryo" panose="020B0604030504040204" pitchFamily="34" charset="-128"/>
                          <a:ea typeface="Meiryo" panose="020B0604030504040204" pitchFamily="34" charset="-128"/>
                        </a:rPr>
                        <a:t>任意</a:t>
                      </a:r>
                      <a:r>
                        <a:rPr kumimoji="1" lang="en-US" altLang="ja-JP" sz="1300" dirty="0">
                          <a:solidFill>
                            <a:srgbClr val="0432FF"/>
                          </a:solidFill>
                          <a:latin typeface="Meiryo" panose="020B0604030504040204" pitchFamily="34" charset="-128"/>
                          <a:ea typeface="Meiryo" panose="020B0604030504040204" pitchFamily="34" charset="-128"/>
                        </a:rPr>
                        <a:t>】</a:t>
                      </a:r>
                      <a:r>
                        <a:rPr kumimoji="1" lang="ja-JP" altLang="en-US" sz="13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証跡ログの取得</a:t>
                      </a:r>
                    </a:p>
                  </a:txBody>
                  <a:tcPr>
                    <a:lnT w="3175" cap="flat" cmpd="sng" algn="ctr">
                      <a:solidFill>
                        <a:schemeClr val="tx1">
                          <a:lumMod val="75000"/>
                        </a:schemeClr>
                      </a:solidFill>
                      <a:prstDash val="solid"/>
                      <a:round/>
                      <a:headEnd type="none" w="med" len="med"/>
                      <a:tailEnd type="none" w="med" len="med"/>
                    </a:lnT>
                    <a:lnB w="3175" cap="flat" cmpd="sng" algn="ctr">
                      <a:solidFill>
                        <a:schemeClr val="tx1">
                          <a:lumMod val="75000"/>
                        </a:schemeClr>
                      </a:solidFill>
                      <a:prstDash val="solid"/>
                      <a:round/>
                      <a:headEnd type="none" w="med" len="med"/>
                      <a:tailEnd type="none" w="med" len="med"/>
                    </a:lnB>
                    <a:noFill/>
                  </a:tcPr>
                </a:tc>
                <a:extLst>
                  <a:ext uri="{0D108BD9-81ED-4DB2-BD59-A6C34878D82A}">
                    <a16:rowId xmlns:a16="http://schemas.microsoft.com/office/drawing/2014/main" val="948783021"/>
                  </a:ext>
                </a:extLst>
              </a:tr>
            </a:tbl>
          </a:graphicData>
        </a:graphic>
      </p:graphicFrame>
      <p:sp>
        <p:nvSpPr>
          <p:cNvPr id="4" name="Rectangle 10">
            <a:extLst>
              <a:ext uri="{FF2B5EF4-FFF2-40B4-BE49-F238E27FC236}">
                <a16:creationId xmlns:a16="http://schemas.microsoft.com/office/drawing/2014/main" id="{3B0EEC59-C8C8-4292-ABE2-F49009709129}"/>
              </a:ext>
            </a:extLst>
          </p:cNvPr>
          <p:cNvSpPr/>
          <p:nvPr/>
        </p:nvSpPr>
        <p:spPr>
          <a:xfrm>
            <a:off x="437349" y="991883"/>
            <a:ext cx="11317304" cy="539629"/>
          </a:xfrm>
          <a:prstGeom prst="rect">
            <a:avLst/>
          </a:prstGeom>
        </p:spPr>
        <p:txBody>
          <a:bodyPr wrap="square" lIns="24000" tIns="24000" rIns="24000" bIns="24000">
            <a:spAutoFit/>
          </a:bodyPr>
          <a:lstStyle/>
          <a:p>
            <a:pPr marL="0" marR="0" lvl="0" indent="0" algn="l" defTabSz="609576" rtl="0" eaLnBrk="1" fontAlgn="auto" latinLnBrk="0" hangingPunct="1">
              <a:lnSpc>
                <a:spcPct val="114000"/>
              </a:lnSpc>
              <a:spcBef>
                <a:spcPts val="0"/>
              </a:spcBef>
              <a:spcAft>
                <a:spcPts val="0"/>
              </a:spcAft>
              <a:buClrTx/>
              <a:buSzTx/>
              <a:buFontTx/>
              <a:buNone/>
              <a:tabLst/>
              <a:defRPr/>
            </a:pPr>
            <a:r>
              <a:rPr kumimoji="1"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に配置するデータの重要度ごとの管理方針を検討する。</a:t>
            </a:r>
            <a:endParaRPr kumimoji="1"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0" marR="0" lvl="0" indent="0" algn="l" defTabSz="609576" rtl="0" eaLnBrk="1" fontAlgn="auto" latinLnBrk="0" hangingPunct="1">
              <a:lnSpc>
                <a:spcPct val="114000"/>
              </a:lnSpc>
              <a:spcBef>
                <a:spcPts val="0"/>
              </a:spcBef>
              <a:spcAft>
                <a:spcPts val="0"/>
              </a:spcAft>
              <a:buClrTx/>
              <a:buSzTx/>
              <a:buFontTx/>
              <a:buNone/>
              <a:tabLst/>
              <a:defRPr/>
            </a:pPr>
            <a:r>
              <a:rPr kumimoji="1" lang="ja-JP" altLang="en-US"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社内ルールや対応コスト等に鑑みて効率的に設定することが望ましい。</a:t>
            </a:r>
            <a:endParaRPr kumimoji="1" lang="en-US" altLang="ja-JP" sz="14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3" name="テキスト ボックス 2">
            <a:extLst>
              <a:ext uri="{FF2B5EF4-FFF2-40B4-BE49-F238E27FC236}">
                <a16:creationId xmlns:a16="http://schemas.microsoft.com/office/drawing/2014/main" id="{D276F2CA-2232-AB2D-FBAF-B7C6EE87E14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1168656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参考：アクセスログ</a:t>
            </a:r>
            <a:r>
              <a:rPr lang="ja-JP" altLang="en-US" sz="2800" b="0" dirty="0">
                <a:gradFill>
                  <a:gsLst>
                    <a:gs pos="0">
                      <a:schemeClr val="tx1">
                        <a:lumMod val="75000"/>
                      </a:schemeClr>
                    </a:gs>
                    <a:gs pos="100000">
                      <a:schemeClr val="tx1">
                        <a:lumMod val="75000"/>
                      </a:schemeClr>
                    </a:gs>
                  </a:gsLst>
                  <a:lin ang="16200000" scaled="0"/>
                </a:gradFill>
              </a:rPr>
              <a:t>と</a:t>
            </a:r>
            <a:r>
              <a:rPr lang="en-US" altLang="ja-JP" sz="2800" b="0" dirty="0" err="1">
                <a:gradFill>
                  <a:gsLst>
                    <a:gs pos="0">
                      <a:schemeClr val="tx1">
                        <a:lumMod val="75000"/>
                      </a:schemeClr>
                    </a:gs>
                    <a:gs pos="100000">
                      <a:schemeClr val="tx1">
                        <a:lumMod val="75000"/>
                      </a:schemeClr>
                    </a:gs>
                  </a:gsLst>
                  <a:lin ang="16200000" scaled="0"/>
                </a:gradFill>
              </a:rPr>
              <a:t>CloudTrail</a:t>
            </a:r>
            <a:r>
              <a:rPr lang="ja-JP" altLang="en-US" sz="2800" b="0" dirty="0">
                <a:gradFill>
                  <a:gsLst>
                    <a:gs pos="0">
                      <a:schemeClr val="tx1">
                        <a:lumMod val="75000"/>
                      </a:schemeClr>
                    </a:gs>
                    <a:gs pos="100000">
                      <a:schemeClr val="tx1">
                        <a:lumMod val="75000"/>
                      </a:schemeClr>
                    </a:gs>
                  </a:gsLst>
                  <a:lin ang="16200000" scaled="0"/>
                </a:gradFill>
              </a:rPr>
              <a:t>による証跡管理 </a:t>
            </a:r>
            <a:r>
              <a:rPr lang="en-US" altLang="ja-JP" sz="2333" b="0" dirty="0">
                <a:gradFill>
                  <a:gsLst>
                    <a:gs pos="0">
                      <a:schemeClr val="tx1">
                        <a:lumMod val="75000"/>
                      </a:schemeClr>
                    </a:gs>
                    <a:gs pos="100000">
                      <a:schemeClr val="tx1">
                        <a:lumMod val="75000"/>
                      </a:schemeClr>
                    </a:gs>
                  </a:gsLst>
                  <a:lin ang="16200000" scaled="0"/>
                </a:gradFill>
              </a:rPr>
              <a:t>1 of 2</a:t>
            </a:r>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062729"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オブジェクトアクセスによる管理</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S3</a:t>
            </a: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アクセスログの設定</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92758"/>
            <a:ext cx="5062728" cy="18540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バケットへのアクセスログを記録</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Web</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サーバーのログに似ている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アクセス</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ファイル作成</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ログ保存用のバケットが必要</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少なくとも</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a:t>
            </a: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つの専用のバケットを用意する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pic>
        <p:nvPicPr>
          <p:cNvPr id="9" name="図 8">
            <a:extLst>
              <a:ext uri="{FF2B5EF4-FFF2-40B4-BE49-F238E27FC236}">
                <a16:creationId xmlns:a16="http://schemas.microsoft.com/office/drawing/2014/main" id="{392D217D-9D3A-4BD0-9DE6-3CED78B9A41C}"/>
              </a:ext>
            </a:extLst>
          </p:cNvPr>
          <p:cNvPicPr>
            <a:picLocks noChangeAspect="1"/>
          </p:cNvPicPr>
          <p:nvPr/>
        </p:nvPicPr>
        <p:blipFill>
          <a:blip r:embed="rId3"/>
          <a:stretch>
            <a:fillRect/>
          </a:stretch>
        </p:blipFill>
        <p:spPr>
          <a:xfrm>
            <a:off x="6391684" y="2745214"/>
            <a:ext cx="5435880" cy="2651648"/>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0" name="正方形/長方形 9">
            <a:extLst>
              <a:ext uri="{FF2B5EF4-FFF2-40B4-BE49-F238E27FC236}">
                <a16:creationId xmlns:a16="http://schemas.microsoft.com/office/drawing/2014/main" id="{DC5B8883-4E20-49A5-B07E-71012121C6EB}"/>
              </a:ext>
            </a:extLst>
          </p:cNvPr>
          <p:cNvSpPr/>
          <p:nvPr/>
        </p:nvSpPr>
        <p:spPr>
          <a:xfrm>
            <a:off x="6093511" y="1892758"/>
            <a:ext cx="5907760" cy="7253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バケット単位でイベントを選択して記録可能</a:t>
            </a:r>
            <a:endParaRPr kumimoji="0" lang="en-US" altLang="ja-JP" sz="2000" b="1"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Web</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サイトホスティングなどで利用</a:t>
            </a:r>
            <a:endPar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2" name="Rectangle 7">
            <a:extLst>
              <a:ext uri="{FF2B5EF4-FFF2-40B4-BE49-F238E27FC236}">
                <a16:creationId xmlns:a16="http://schemas.microsoft.com/office/drawing/2014/main" id="{68B0E3E8-8253-437C-8CA7-3CA10E89A827}"/>
              </a:ext>
            </a:extLst>
          </p:cNvPr>
          <p:cNvSpPr/>
          <p:nvPr/>
        </p:nvSpPr>
        <p:spPr>
          <a:xfrm>
            <a:off x="364435" y="5121512"/>
            <a:ext cx="6338956" cy="1125687"/>
          </a:xfrm>
          <a:prstGeom prst="rect">
            <a:avLst/>
          </a:prstGeom>
        </p:spPr>
        <p:txBody>
          <a:bodyPr wrap="square" lIns="24000" tIns="24000" rIns="24000" bIns="2400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4"/>
              </a:rPr>
              <a:t>https://docs.aws.amazon.com/ja_jp/AmazonS3/latest/userguide/monitoring-overview.html</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のモニタリング</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5"/>
              </a:rPr>
              <a:t>https://docs.aws.amazon.com/ja_jp/AmazonS3/latest/userguide/logging-with-S3.html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のログ記録オプション</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6"/>
              </a:rPr>
              <a:t>https://docs.aws.amazon.com/ja_jp/AmazonS3/latest/userguide/ServerLogs.html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サーバーアクセスログを使用したリクエストのログ記録</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746A222B-FD5B-9969-735E-2DFE0FA3389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853694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8">
            <a:extLst>
              <a:ext uri="{FF2B5EF4-FFF2-40B4-BE49-F238E27FC236}">
                <a16:creationId xmlns:a16="http://schemas.microsoft.com/office/drawing/2014/main" id="{77A392ED-26B5-7D4E-810D-F9CFDC940BF6}"/>
              </a:ext>
            </a:extLst>
          </p:cNvPr>
          <p:cNvSpPr/>
          <p:nvPr/>
        </p:nvSpPr>
        <p:spPr>
          <a:xfrm>
            <a:off x="282038" y="1878072"/>
            <a:ext cx="7115713" cy="47402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267"/>
              </a:spcBef>
              <a:buFont typeface="Arial" panose="020B0604020202020204" pitchFamily="34" charset="0"/>
              <a:buChar char="•"/>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Landing Zone</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はマルチアカウント環境をベストプラクティスに</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もとづき設計・実装するための</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概念。一般的に以下</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の機能を提供する</a:t>
            </a:r>
            <a:endPar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アカウントの発行</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・必要な初期設定の済んだアカウントを作成</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管理用権限の発行</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・対象アカウントを管理するための権限を作成</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共有サービスへのアクセス</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AD</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やファイルサーバー等の共有サービスや</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運用拠点への接続経路の確保</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ログの集約</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・監査用ログをセキュアに一元保存</a:t>
            </a:r>
          </a:p>
          <a:p>
            <a:pPr marL="457182" indent="-457182">
              <a:spcBef>
                <a:spcPts val="267"/>
              </a:spcBef>
              <a:buFont typeface="+mj-lt"/>
              <a:buAutoNum type="arabicPeriod"/>
            </a:pPr>
            <a:r>
              <a:rPr kumimoji="1"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ガードレールの設置　</a:t>
            </a:r>
            <a:b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・実施してはいけない操作の禁止</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必須のコントロール</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・危険な設定の監視 </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強く推奨されるコントロール、推奨のコントロール</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pPr marL="119995" indent="-119995">
              <a:spcBef>
                <a:spcPts val="267"/>
              </a:spcBef>
              <a:buFont typeface="Arial" panose="020B0604020202020204" pitchFamily="34" charset="0"/>
              <a:buChar char="•"/>
            </a:pPr>
            <a:endParaRPr kumimoji="1"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4" name="Title 1">
            <a:extLst>
              <a:ext uri="{FF2B5EF4-FFF2-40B4-BE49-F238E27FC236}">
                <a16:creationId xmlns:a16="http://schemas.microsoft.com/office/drawing/2014/main" id="{FB52F2CB-5F48-9C4F-9981-990141B1A3B4}"/>
              </a:ext>
            </a:extLst>
          </p:cNvPr>
          <p:cNvSpPr txBox="1">
            <a:spLocks/>
          </p:cNvSpPr>
          <p:nvPr/>
        </p:nvSpPr>
        <p:spPr>
          <a:xfrm>
            <a:off x="282040" y="1173644"/>
            <a:ext cx="5813961" cy="623147"/>
          </a:xfrm>
          <a:prstGeom prst="rect">
            <a:avLst/>
          </a:prstGeom>
          <a:solidFill>
            <a:srgbClr val="163D51"/>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en-US" altLang="ja-JP"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Landing Zone</a:t>
            </a:r>
            <a:r>
              <a:rPr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とは</a:t>
            </a:r>
          </a:p>
        </p:txBody>
      </p:sp>
      <p:sp>
        <p:nvSpPr>
          <p:cNvPr id="15" name="Title 1">
            <a:extLst>
              <a:ext uri="{FF2B5EF4-FFF2-40B4-BE49-F238E27FC236}">
                <a16:creationId xmlns:a16="http://schemas.microsoft.com/office/drawing/2014/main" id="{DB3569C2-DB84-A74F-AA24-95B3B1295876}"/>
              </a:ext>
            </a:extLst>
          </p:cNvPr>
          <p:cNvSpPr txBox="1">
            <a:spLocks/>
          </p:cNvSpPr>
          <p:nvPr/>
        </p:nvSpPr>
        <p:spPr>
          <a:xfrm>
            <a:off x="6985690" y="1179461"/>
            <a:ext cx="5317112"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実装イメージ</a:t>
            </a:r>
            <a:endParaRPr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19" name="直線コネクタ 18">
            <a:extLst>
              <a:ext uri="{FF2B5EF4-FFF2-40B4-BE49-F238E27FC236}">
                <a16:creationId xmlns:a16="http://schemas.microsoft.com/office/drawing/2014/main" id="{C0AAFA4F-F503-D843-9F8F-4BEBC64F477A}"/>
              </a:ext>
            </a:extLst>
          </p:cNvPr>
          <p:cNvCxnSpPr>
            <a:cxnSpLocks/>
          </p:cNvCxnSpPr>
          <p:nvPr/>
        </p:nvCxnSpPr>
        <p:spPr>
          <a:xfrm>
            <a:off x="7207250" y="1796791"/>
            <a:ext cx="4492302"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1511A4B4-C93A-CE44-A097-B4494500FCBF}"/>
              </a:ext>
            </a:extLst>
          </p:cNvPr>
          <p:cNvPicPr>
            <a:picLocks noChangeAspect="1"/>
          </p:cNvPicPr>
          <p:nvPr/>
        </p:nvPicPr>
        <p:blipFill>
          <a:blip r:embed="rId3"/>
          <a:stretch>
            <a:fillRect/>
          </a:stretch>
        </p:blipFill>
        <p:spPr>
          <a:xfrm>
            <a:off x="7632000" y="1878070"/>
            <a:ext cx="3744000" cy="4239780"/>
          </a:xfrm>
          <a:prstGeom prst="rect">
            <a:avLst/>
          </a:prstGeom>
        </p:spPr>
      </p:pic>
      <p:sp>
        <p:nvSpPr>
          <p:cNvPr id="2" name="TextBox 1">
            <a:extLst>
              <a:ext uri="{FF2B5EF4-FFF2-40B4-BE49-F238E27FC236}">
                <a16:creationId xmlns:a16="http://schemas.microsoft.com/office/drawing/2014/main" id="{4B50AB9E-8A81-2C48-B8D4-65B5CE6C6B74}"/>
              </a:ext>
            </a:extLst>
          </p:cNvPr>
          <p:cNvSpPr txBox="1"/>
          <p:nvPr/>
        </p:nvSpPr>
        <p:spPr>
          <a:xfrm>
            <a:off x="3989262" y="6473279"/>
            <a:ext cx="5222905" cy="400110"/>
          </a:xfrm>
          <a:prstGeom prst="rect">
            <a:avLst/>
          </a:prstGeom>
          <a:noFill/>
        </p:spPr>
        <p:txBody>
          <a:bodyPr wrap="none" rtlCol="0">
            <a:spAutoFit/>
          </a:bodyPr>
          <a:lstStyle/>
          <a:p>
            <a:r>
              <a:rPr lang="en-US" sz="1000" dirty="0">
                <a:solidFill>
                  <a:srgbClr val="000000"/>
                </a:solidFill>
                <a:latin typeface="Meiryo" panose="020B0604030504040204" pitchFamily="34" charset="-128"/>
                <a:ea typeface="Meiryo" panose="020B0604030504040204" pitchFamily="34" charset="-128"/>
              </a:rPr>
              <a:t>【</a:t>
            </a:r>
            <a:r>
              <a:rPr lang="en-US" sz="1000" dirty="0" err="1">
                <a:solidFill>
                  <a:srgbClr val="000000"/>
                </a:solidFill>
                <a:latin typeface="Meiryo" panose="020B0604030504040204" pitchFamily="34" charset="-128"/>
                <a:ea typeface="Meiryo" panose="020B0604030504040204" pitchFamily="34" charset="-128"/>
              </a:rPr>
              <a:t>参考】AWS</a:t>
            </a:r>
            <a:r>
              <a:rPr lang="en-US" sz="1000" dirty="0">
                <a:solidFill>
                  <a:srgbClr val="000000"/>
                </a:solidFill>
                <a:latin typeface="Meiryo" panose="020B0604030504040204" pitchFamily="34" charset="-128"/>
                <a:ea typeface="Meiryo" panose="020B0604030504040204" pitchFamily="34" charset="-128"/>
              </a:rPr>
              <a:t> </a:t>
            </a:r>
            <a:r>
              <a:rPr lang="ja-JP" altLang="en-US" sz="1000">
                <a:solidFill>
                  <a:srgbClr val="000000"/>
                </a:solidFill>
                <a:latin typeface="Meiryo" panose="020B0604030504040204" pitchFamily="34" charset="-128"/>
                <a:ea typeface="Meiryo" panose="020B0604030504040204" pitchFamily="34" charset="-128"/>
              </a:rPr>
              <a:t>マルチアカウント管理を実現するベストプラクティスとは </a:t>
            </a:r>
            <a:r>
              <a:rPr lang="en-US" altLang="ja-JP" sz="1000" dirty="0">
                <a:solidFill>
                  <a:srgbClr val="000000"/>
                </a:solidFill>
                <a:latin typeface="Meiryo" panose="020B0604030504040204" pitchFamily="34" charset="-128"/>
                <a:ea typeface="Meiryo" panose="020B0604030504040204" pitchFamily="34" charset="-128"/>
              </a:rPr>
              <a:t>?</a:t>
            </a:r>
            <a:br>
              <a:rPr lang="en-US" altLang="ja-JP" sz="1000" dirty="0">
                <a:solidFill>
                  <a:srgbClr val="000000"/>
                </a:solidFill>
                <a:latin typeface="Meiryo" panose="020B0604030504040204" pitchFamily="34" charset="-128"/>
                <a:ea typeface="Meiryo" panose="020B0604030504040204" pitchFamily="34" charset="-128"/>
              </a:rPr>
            </a:br>
            <a:r>
              <a:rPr lang="en-US" altLang="ja-JP" sz="1000" dirty="0">
                <a:solidFill>
                  <a:srgbClr val="000000"/>
                </a:solidFill>
                <a:latin typeface="Meiryo" panose="020B0604030504040204" pitchFamily="34" charset="-128"/>
                <a:ea typeface="Meiryo" panose="020B0604030504040204" pitchFamily="34" charset="-128"/>
                <a:hlinkClick r:id="rId4"/>
              </a:rPr>
              <a:t>https://aws.amazon.com/jp/builders-flash/202007/multi-accounts-best-practice</a:t>
            </a:r>
            <a:endParaRPr lang="en-US" altLang="ja-JP" sz="1000" dirty="0">
              <a:solidFill>
                <a:srgbClr val="000000"/>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343604E9-38DB-2A42-8586-4E8B1C219133}"/>
              </a:ext>
            </a:extLst>
          </p:cNvPr>
          <p:cNvSpPr>
            <a:spLocks noGrp="1"/>
          </p:cNvSpPr>
          <p:nvPr>
            <p:ph type="title"/>
          </p:nvPr>
        </p:nvSpPr>
        <p:spPr/>
        <p:txBody>
          <a:bodyPr/>
          <a:lstStyle/>
          <a:p>
            <a:r>
              <a:rPr lang="ja-JP" altLang="en-US" sz="2800" b="0"/>
              <a:t>参考</a:t>
            </a:r>
            <a:r>
              <a:rPr lang="en-US" altLang="ja-JP" sz="2800" b="0" dirty="0"/>
              <a:t>: Landing Zone</a:t>
            </a:r>
            <a:r>
              <a:rPr lang="ja-JP" altLang="en-US" sz="2800" b="0"/>
              <a:t>とは</a:t>
            </a:r>
          </a:p>
        </p:txBody>
      </p:sp>
      <p:sp>
        <p:nvSpPr>
          <p:cNvPr id="4" name="テキスト ボックス 3">
            <a:extLst>
              <a:ext uri="{FF2B5EF4-FFF2-40B4-BE49-F238E27FC236}">
                <a16:creationId xmlns:a16="http://schemas.microsoft.com/office/drawing/2014/main" id="{A5F9A249-9D07-6055-A9CD-F42E75339E9C}"/>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6197562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参考：アクセスログ</a:t>
            </a:r>
            <a:r>
              <a:rPr lang="ja-JP" altLang="en-US" sz="2800" b="0" dirty="0">
                <a:gradFill>
                  <a:gsLst>
                    <a:gs pos="0">
                      <a:schemeClr val="tx1">
                        <a:lumMod val="75000"/>
                      </a:schemeClr>
                    </a:gs>
                    <a:gs pos="100000">
                      <a:schemeClr val="tx1">
                        <a:lumMod val="75000"/>
                      </a:schemeClr>
                    </a:gs>
                  </a:gsLst>
                  <a:lin ang="16200000" scaled="0"/>
                </a:gradFill>
              </a:rPr>
              <a:t>と</a:t>
            </a:r>
            <a:r>
              <a:rPr lang="en-US" altLang="ja-JP" sz="2800" b="0" dirty="0" err="1">
                <a:gradFill>
                  <a:gsLst>
                    <a:gs pos="0">
                      <a:schemeClr val="tx1">
                        <a:lumMod val="75000"/>
                      </a:schemeClr>
                    </a:gs>
                    <a:gs pos="100000">
                      <a:schemeClr val="tx1">
                        <a:lumMod val="75000"/>
                      </a:schemeClr>
                    </a:gs>
                  </a:gsLst>
                  <a:lin ang="16200000" scaled="0"/>
                </a:gradFill>
              </a:rPr>
              <a:t>CloudTrail</a:t>
            </a:r>
            <a:r>
              <a:rPr lang="ja-JP" altLang="en-US" sz="2800" b="0" dirty="0">
                <a:gradFill>
                  <a:gsLst>
                    <a:gs pos="0">
                      <a:schemeClr val="tx1">
                        <a:lumMod val="75000"/>
                      </a:schemeClr>
                    </a:gs>
                    <a:gs pos="100000">
                      <a:schemeClr val="tx1">
                        <a:lumMod val="75000"/>
                      </a:schemeClr>
                    </a:gs>
                  </a:gsLst>
                  <a:lin ang="16200000" scaled="0"/>
                </a:gradFill>
              </a:rPr>
              <a:t>による証跡管理 </a:t>
            </a:r>
            <a:r>
              <a:rPr lang="en-US" altLang="ja-JP" sz="2333" b="0" dirty="0">
                <a:gradFill>
                  <a:gsLst>
                    <a:gs pos="0">
                      <a:schemeClr val="tx1">
                        <a:lumMod val="75000"/>
                      </a:schemeClr>
                    </a:gs>
                    <a:gs pos="100000">
                      <a:schemeClr val="tx1">
                        <a:lumMod val="75000"/>
                      </a:schemeClr>
                    </a:gs>
                  </a:gsLst>
                  <a:lin ang="16200000" scaled="0"/>
                </a:gradFill>
              </a:rPr>
              <a:t>2 of 2</a:t>
            </a:r>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062729"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による管理</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の設定</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92758"/>
            <a:ext cx="5062728" cy="32264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オブジェクトの操作履歴を保存</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「データイベント」の有効化により記録可能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ユーザー、サービス、</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API</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の記録が可能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操作内容についてもオブジェクト単位で記録</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からバケット単位で指定可能</a:t>
            </a:r>
            <a:b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b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一括の全指定も可能</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endParaRPr kumimoji="1"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内で記録</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バケットに保存される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914400" rtl="0" eaLnBrk="1" fontAlgn="auto" latinLnBrk="0" hangingPunct="1">
              <a:lnSpc>
                <a:spcPct val="100000"/>
              </a:lnSpc>
              <a:spcBef>
                <a:spcPts val="133"/>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「データイベント」 </a:t>
            </a: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オブジェクトの操作履歴</a:t>
            </a: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 </a:t>
            </a: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の記録には追加費用が発生する</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10</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万件で</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0.1</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ドル課金</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pic>
        <p:nvPicPr>
          <p:cNvPr id="2" name="図 1">
            <a:extLst>
              <a:ext uri="{FF2B5EF4-FFF2-40B4-BE49-F238E27FC236}">
                <a16:creationId xmlns:a16="http://schemas.microsoft.com/office/drawing/2014/main" id="{787A1E28-15B4-4030-95FC-9D60F9C872BE}"/>
              </a:ext>
            </a:extLst>
          </p:cNvPr>
          <p:cNvPicPr>
            <a:picLocks noChangeAspect="1"/>
          </p:cNvPicPr>
          <p:nvPr/>
        </p:nvPicPr>
        <p:blipFill rotWithShape="1">
          <a:blip r:embed="rId3"/>
          <a:srcRect l="5771" t="21630" r="12347" b="12881"/>
          <a:stretch/>
        </p:blipFill>
        <p:spPr>
          <a:xfrm>
            <a:off x="6378431" y="2720257"/>
            <a:ext cx="5508768" cy="2698300"/>
          </a:xfrm>
          <a:prstGeom prst="rect">
            <a:avLst/>
          </a:prstGeom>
          <a:ln>
            <a:solidFill>
              <a:schemeClr val="bg1">
                <a:lumMod val="75000"/>
              </a:schemeClr>
            </a:solidFill>
          </a:ln>
          <a:effectLst>
            <a:outerShdw blurRad="50800" dist="38100" dir="2700000" algn="tl" rotWithShape="0">
              <a:prstClr val="black">
                <a:alpha val="40000"/>
              </a:prstClr>
            </a:outerShdw>
          </a:effectLst>
        </p:spPr>
      </p:pic>
      <p:sp>
        <p:nvSpPr>
          <p:cNvPr id="10" name="正方形/長方形 9">
            <a:extLst>
              <a:ext uri="{FF2B5EF4-FFF2-40B4-BE49-F238E27FC236}">
                <a16:creationId xmlns:a16="http://schemas.microsoft.com/office/drawing/2014/main" id="{6D4C9605-B74A-41DD-BA63-BD067C549270}"/>
              </a:ext>
            </a:extLst>
          </p:cNvPr>
          <p:cNvSpPr/>
          <p:nvPr/>
        </p:nvSpPr>
        <p:spPr>
          <a:xfrm>
            <a:off x="6093511" y="1892759"/>
            <a:ext cx="5907760" cy="6740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914400"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バケット単位でイベントを選択して記録可能</a:t>
            </a:r>
            <a:endParaRPr kumimoji="0"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479981" marR="0" lvl="0" indent="-311988" algn="l" defTabSz="914400"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業務データが入るバケットに設定するとよい</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1" name="Rectangle 7">
            <a:extLst>
              <a:ext uri="{FF2B5EF4-FFF2-40B4-BE49-F238E27FC236}">
                <a16:creationId xmlns:a16="http://schemas.microsoft.com/office/drawing/2014/main" id="{68B0E3E8-8253-437C-8CA7-3CA10E89A827}"/>
              </a:ext>
            </a:extLst>
          </p:cNvPr>
          <p:cNvSpPr/>
          <p:nvPr/>
        </p:nvSpPr>
        <p:spPr>
          <a:xfrm>
            <a:off x="5628792" y="5501932"/>
            <a:ext cx="6370170" cy="1125687"/>
          </a:xfrm>
          <a:prstGeom prst="rect">
            <a:avLst/>
          </a:prstGeom>
        </p:spPr>
        <p:txBody>
          <a:bodyPr wrap="square" lIns="24000" tIns="24000" rIns="24000" bIns="2400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4"/>
              </a:rPr>
              <a:t>https://docs.aws.amazon.com/ja_jp/AmazonS3/latest/userguide/monitoring-overview.html</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のモニタリング</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5"/>
              </a:rPr>
              <a:t>https://docs.aws.amazon.com/ja_jp/AmazonS3/latest/userguide/logging-with-S3.html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のログ記録オプション</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6"/>
              </a:rPr>
              <a:t>https://docs.aws.amazon.com/ja_jp/AmazonS3/latest/userguide/cloudtrail-logging.html</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AWS </a:t>
            </a:r>
            <a:r>
              <a:rPr kumimoji="0" lang="en-US" altLang="ja-JP" sz="10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CloudTrail</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を使用した </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 API </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コールのログ記録</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3" name="テキスト ボックス 2">
            <a:extLst>
              <a:ext uri="{FF2B5EF4-FFF2-40B4-BE49-F238E27FC236}">
                <a16:creationId xmlns:a16="http://schemas.microsoft.com/office/drawing/2014/main" id="{05847DC5-A14A-FF87-EDB1-B5881894F49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7742852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SEC07-BP03 </a:t>
            </a:r>
            <a:r>
              <a:rPr lang="ja-JP" altLang="en-US" sz="2800" b="0" i="0">
                <a:solidFill>
                  <a:srgbClr val="16191F"/>
                </a:solidFill>
                <a:effectLst/>
                <a:latin typeface="Amazon Ember" panose="020B0603020204020204" pitchFamily="34" charset="0"/>
              </a:rPr>
              <a:t>識別および分類を自動化する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データの識別と分類を自動化して、人為的ミスや開示リスクを低減する。</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endParaRPr lang="en-JP" sz="1400" dirty="0"/>
          </a:p>
          <a:p>
            <a:pPr marL="285750" indent="-285750">
              <a:buFont typeface="Arial" panose="020B0604020202020204" pitchFamily="34" charset="0"/>
              <a:buChar char="•"/>
            </a:pPr>
            <a:r>
              <a:rPr lang="en-US" sz="1400" dirty="0" err="1"/>
              <a:t>機密情報を自動的に検出、分類することを検討しているか</a:t>
            </a:r>
            <a:r>
              <a:rPr lang="en-US" sz="1400" dirty="0"/>
              <a:t>？</a:t>
            </a:r>
            <a:endParaRPr lang="en-JP" sz="1233" dirty="0"/>
          </a:p>
          <a:p>
            <a:pPr marL="285750" indent="-285750">
              <a:buFont typeface="Arial" panose="020B0604020202020204" pitchFamily="34" charset="0"/>
              <a:buChar char="•"/>
            </a:pPr>
            <a:endParaRPr lang="en-JP" sz="1400" dirty="0"/>
          </a:p>
        </p:txBody>
      </p:sp>
      <p:sp>
        <p:nvSpPr>
          <p:cNvPr id="4" name="Text Placeholder 2">
            <a:extLst>
              <a:ext uri="{FF2B5EF4-FFF2-40B4-BE49-F238E27FC236}">
                <a16:creationId xmlns:a16="http://schemas.microsoft.com/office/drawing/2014/main" id="{11A16A97-F0A8-4ED7-4816-BBEDDBB10C8B}"/>
              </a:ext>
            </a:extLst>
          </p:cNvPr>
          <p:cNvSpPr txBox="1">
            <a:spLocks/>
          </p:cNvSpPr>
          <p:nvPr/>
        </p:nvSpPr>
        <p:spPr>
          <a:xfrm>
            <a:off x="6431280" y="1371601"/>
            <a:ext cx="5284470"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5" name="Text Placeholder 2">
            <a:extLst>
              <a:ext uri="{FF2B5EF4-FFF2-40B4-BE49-F238E27FC236}">
                <a16:creationId xmlns:a16="http://schemas.microsoft.com/office/drawing/2014/main" id="{F34B63AB-0DAB-C084-BF15-48766464DC33}"/>
              </a:ext>
            </a:extLst>
          </p:cNvPr>
          <p:cNvSpPr txBox="1">
            <a:spLocks/>
          </p:cNvSpPr>
          <p:nvPr/>
        </p:nvSpPr>
        <p:spPr>
          <a:xfrm>
            <a:off x="6450330" y="1679277"/>
            <a:ext cx="2635761"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Macie</a:t>
            </a:r>
          </a:p>
        </p:txBody>
      </p:sp>
      <p:sp>
        <p:nvSpPr>
          <p:cNvPr id="6" name="TextBox 21">
            <a:extLst>
              <a:ext uri="{FF2B5EF4-FFF2-40B4-BE49-F238E27FC236}">
                <a16:creationId xmlns:a16="http://schemas.microsoft.com/office/drawing/2014/main" id="{AF5DBC95-5F1E-3181-760C-0993CA5982D0}"/>
              </a:ext>
            </a:extLst>
          </p:cNvPr>
          <p:cNvSpPr txBox="1">
            <a:spLocks noChangeArrowheads="1"/>
          </p:cNvSpPr>
          <p:nvPr/>
        </p:nvSpPr>
        <p:spPr bwMode="auto">
          <a:xfrm>
            <a:off x="6611404" y="2405750"/>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7" name="Graphic 173105">
            <a:extLst>
              <a:ext uri="{FF2B5EF4-FFF2-40B4-BE49-F238E27FC236}">
                <a16:creationId xmlns:a16="http://schemas.microsoft.com/office/drawing/2014/main" id="{F2888906-9C8D-2C78-8C73-9A27174831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2914" y="1972575"/>
            <a:ext cx="432000" cy="432000"/>
          </a:xfrm>
          <a:prstGeom prst="rect">
            <a:avLst/>
          </a:prstGeom>
        </p:spPr>
      </p:pic>
      <p:pic>
        <p:nvPicPr>
          <p:cNvPr id="8" name="Graphic 6">
            <a:extLst>
              <a:ext uri="{FF2B5EF4-FFF2-40B4-BE49-F238E27FC236}">
                <a16:creationId xmlns:a16="http://schemas.microsoft.com/office/drawing/2014/main" id="{A76FBE30-DAFE-762C-205D-70B378DD9D51}"/>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8296020" y="197257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DC8F3AB9-F75E-CD10-58F3-F6CB487B8CB5}"/>
              </a:ext>
            </a:extLst>
          </p:cNvPr>
          <p:cNvSpPr txBox="1">
            <a:spLocks noChangeArrowheads="1"/>
          </p:cNvSpPr>
          <p:nvPr/>
        </p:nvSpPr>
        <p:spPr bwMode="auto">
          <a:xfrm>
            <a:off x="7937948" y="2405750"/>
            <a:ext cx="11481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cxnSp>
        <p:nvCxnSpPr>
          <p:cNvPr id="10" name="直線矢印コネクタ 9">
            <a:extLst>
              <a:ext uri="{FF2B5EF4-FFF2-40B4-BE49-F238E27FC236}">
                <a16:creationId xmlns:a16="http://schemas.microsoft.com/office/drawing/2014/main" id="{E30BFD1E-C376-94AA-8801-60CFCC887D95}"/>
              </a:ext>
            </a:extLst>
          </p:cNvPr>
          <p:cNvCxnSpPr>
            <a:cxnSpLocks/>
          </p:cNvCxnSpPr>
          <p:nvPr/>
        </p:nvCxnSpPr>
        <p:spPr>
          <a:xfrm>
            <a:off x="7274914" y="2188575"/>
            <a:ext cx="10211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1" name="Text Placeholder 2">
            <a:extLst>
              <a:ext uri="{FF2B5EF4-FFF2-40B4-BE49-F238E27FC236}">
                <a16:creationId xmlns:a16="http://schemas.microsoft.com/office/drawing/2014/main" id="{66500DFD-5A44-7B14-D76B-4AD605384939}"/>
              </a:ext>
            </a:extLst>
          </p:cNvPr>
          <p:cNvSpPr txBox="1">
            <a:spLocks/>
          </p:cNvSpPr>
          <p:nvPr/>
        </p:nvSpPr>
        <p:spPr>
          <a:xfrm>
            <a:off x="9267104" y="1679277"/>
            <a:ext cx="2635761"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Glue</a:t>
            </a:r>
          </a:p>
        </p:txBody>
      </p:sp>
      <p:pic>
        <p:nvPicPr>
          <p:cNvPr id="12" name="Graphic 6">
            <a:extLst>
              <a:ext uri="{FF2B5EF4-FFF2-40B4-BE49-F238E27FC236}">
                <a16:creationId xmlns:a16="http://schemas.microsoft.com/office/drawing/2014/main" id="{4C0BC7F4-8C5D-E30C-D6BE-36B36B06DFD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112792" y="197257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0">
            <a:extLst>
              <a:ext uri="{FF2B5EF4-FFF2-40B4-BE49-F238E27FC236}">
                <a16:creationId xmlns:a16="http://schemas.microsoft.com/office/drawing/2014/main" id="{2AD649D2-AD71-DC98-4D2E-9C8C2F427378}"/>
              </a:ext>
            </a:extLst>
          </p:cNvPr>
          <p:cNvSpPr txBox="1">
            <a:spLocks noChangeArrowheads="1"/>
          </p:cNvSpPr>
          <p:nvPr/>
        </p:nvSpPr>
        <p:spPr bwMode="auto">
          <a:xfrm>
            <a:off x="10890130" y="2406118"/>
            <a:ext cx="8773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Glue</a:t>
            </a:r>
          </a:p>
        </p:txBody>
      </p:sp>
      <p:sp>
        <p:nvSpPr>
          <p:cNvPr id="14" name="TextBox 21">
            <a:extLst>
              <a:ext uri="{FF2B5EF4-FFF2-40B4-BE49-F238E27FC236}">
                <a16:creationId xmlns:a16="http://schemas.microsoft.com/office/drawing/2014/main" id="{EF0672D5-CE0C-876B-412E-E5105BCAFD4C}"/>
              </a:ext>
            </a:extLst>
          </p:cNvPr>
          <p:cNvSpPr txBox="1">
            <a:spLocks noChangeArrowheads="1"/>
          </p:cNvSpPr>
          <p:nvPr/>
        </p:nvSpPr>
        <p:spPr bwMode="auto">
          <a:xfrm>
            <a:off x="9428178" y="2405750"/>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15" name="Graphic 173105">
            <a:extLst>
              <a:ext uri="{FF2B5EF4-FFF2-40B4-BE49-F238E27FC236}">
                <a16:creationId xmlns:a16="http://schemas.microsoft.com/office/drawing/2014/main" id="{4AAA55B6-DA95-84D5-29F4-6CCA3DF17C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59688" y="1972575"/>
            <a:ext cx="432000" cy="432000"/>
          </a:xfrm>
          <a:prstGeom prst="rect">
            <a:avLst/>
          </a:prstGeom>
        </p:spPr>
      </p:pic>
      <p:sp>
        <p:nvSpPr>
          <p:cNvPr id="18" name="TextBox 28">
            <a:extLst>
              <a:ext uri="{FF2B5EF4-FFF2-40B4-BE49-F238E27FC236}">
                <a16:creationId xmlns:a16="http://schemas.microsoft.com/office/drawing/2014/main" id="{4A3F8E05-162C-0B55-81E4-71497C0C6694}"/>
              </a:ext>
            </a:extLst>
          </p:cNvPr>
          <p:cNvSpPr txBox="1">
            <a:spLocks noChangeArrowheads="1"/>
          </p:cNvSpPr>
          <p:nvPr/>
        </p:nvSpPr>
        <p:spPr bwMode="auto">
          <a:xfrm>
            <a:off x="9373897" y="3067080"/>
            <a:ext cx="1073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JDBC Source</a:t>
            </a:r>
          </a:p>
        </p:txBody>
      </p:sp>
      <p:pic>
        <p:nvPicPr>
          <p:cNvPr id="19" name="Graphic 122">
            <a:extLst>
              <a:ext uri="{FF2B5EF4-FFF2-40B4-BE49-F238E27FC236}">
                <a16:creationId xmlns:a16="http://schemas.microsoft.com/office/drawing/2014/main" id="{3E0AE386-405C-915D-FA16-52E130CBB01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94472" y="2651971"/>
            <a:ext cx="432000" cy="432000"/>
          </a:xfrm>
          <a:prstGeom prst="rect">
            <a:avLst/>
          </a:prstGeom>
        </p:spPr>
      </p:pic>
      <p:cxnSp>
        <p:nvCxnSpPr>
          <p:cNvPr id="21" name="直線矢印コネクタ 20">
            <a:extLst>
              <a:ext uri="{FF2B5EF4-FFF2-40B4-BE49-F238E27FC236}">
                <a16:creationId xmlns:a16="http://schemas.microsoft.com/office/drawing/2014/main" id="{6DDB1D7C-DB46-9F0E-EBF6-834AEDBD25A8}"/>
              </a:ext>
            </a:extLst>
          </p:cNvPr>
          <p:cNvCxnSpPr>
            <a:stCxn id="15" idx="3"/>
            <a:endCxn id="12" idx="1"/>
          </p:cNvCxnSpPr>
          <p:nvPr/>
        </p:nvCxnSpPr>
        <p:spPr>
          <a:xfrm>
            <a:off x="10091688" y="2188575"/>
            <a:ext cx="1021104"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3" name="カギ線コネクタ 22">
            <a:extLst>
              <a:ext uri="{FF2B5EF4-FFF2-40B4-BE49-F238E27FC236}">
                <a16:creationId xmlns:a16="http://schemas.microsoft.com/office/drawing/2014/main" id="{A1A2C390-AE3A-61DE-6BD1-84CFF80EEC40}"/>
              </a:ext>
            </a:extLst>
          </p:cNvPr>
          <p:cNvCxnSpPr>
            <a:stCxn id="19" idx="3"/>
            <a:endCxn id="12" idx="1"/>
          </p:cNvCxnSpPr>
          <p:nvPr/>
        </p:nvCxnSpPr>
        <p:spPr>
          <a:xfrm flipV="1">
            <a:off x="10126472" y="2188575"/>
            <a:ext cx="986320" cy="679396"/>
          </a:xfrm>
          <a:prstGeom prst="bentConnector3">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28" name="Text Placeholder 2">
            <a:extLst>
              <a:ext uri="{FF2B5EF4-FFF2-40B4-BE49-F238E27FC236}">
                <a16:creationId xmlns:a16="http://schemas.microsoft.com/office/drawing/2014/main" id="{B15DB4B5-8B93-33A4-6972-7F1A0B92DC6B}"/>
              </a:ext>
            </a:extLst>
          </p:cNvPr>
          <p:cNvSpPr txBox="1">
            <a:spLocks/>
          </p:cNvSpPr>
          <p:nvPr/>
        </p:nvSpPr>
        <p:spPr>
          <a:xfrm>
            <a:off x="6450330" y="3554046"/>
            <a:ext cx="5107787" cy="293298"/>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Object Lambda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Comprehend</a:t>
            </a:r>
          </a:p>
        </p:txBody>
      </p:sp>
      <p:sp>
        <p:nvSpPr>
          <p:cNvPr id="29" name="TextBox 18">
            <a:extLst>
              <a:ext uri="{FF2B5EF4-FFF2-40B4-BE49-F238E27FC236}">
                <a16:creationId xmlns:a16="http://schemas.microsoft.com/office/drawing/2014/main" id="{0B782A61-E135-D984-1E3C-D37CD6C60C8D}"/>
              </a:ext>
            </a:extLst>
          </p:cNvPr>
          <p:cNvSpPr txBox="1">
            <a:spLocks noChangeArrowheads="1"/>
          </p:cNvSpPr>
          <p:nvPr/>
        </p:nvSpPr>
        <p:spPr bwMode="auto">
          <a:xfrm>
            <a:off x="7596112" y="4857435"/>
            <a:ext cx="1073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Access points</a:t>
            </a:r>
          </a:p>
        </p:txBody>
      </p:sp>
      <p:pic>
        <p:nvPicPr>
          <p:cNvPr id="30" name="Graphic 173103">
            <a:extLst>
              <a:ext uri="{FF2B5EF4-FFF2-40B4-BE49-F238E27FC236}">
                <a16:creationId xmlns:a16="http://schemas.microsoft.com/office/drawing/2014/main" id="{84FDACAA-C3F8-C3CE-F527-B5C8F6E8BF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10384" y="4428782"/>
            <a:ext cx="432000" cy="432000"/>
          </a:xfrm>
          <a:prstGeom prst="rect">
            <a:avLst/>
          </a:prstGeom>
        </p:spPr>
      </p:pic>
      <p:sp>
        <p:nvSpPr>
          <p:cNvPr id="31" name="TextBox 21">
            <a:extLst>
              <a:ext uri="{FF2B5EF4-FFF2-40B4-BE49-F238E27FC236}">
                <a16:creationId xmlns:a16="http://schemas.microsoft.com/office/drawing/2014/main" id="{D8E430DA-D223-507A-9CBB-041EBA91B944}"/>
              </a:ext>
            </a:extLst>
          </p:cNvPr>
          <p:cNvSpPr txBox="1">
            <a:spLocks noChangeArrowheads="1"/>
          </p:cNvSpPr>
          <p:nvPr/>
        </p:nvSpPr>
        <p:spPr bwMode="auto">
          <a:xfrm>
            <a:off x="6608011" y="4851222"/>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32" name="Graphic 173105">
            <a:extLst>
              <a:ext uri="{FF2B5EF4-FFF2-40B4-BE49-F238E27FC236}">
                <a16:creationId xmlns:a16="http://schemas.microsoft.com/office/drawing/2014/main" id="{C9BA506A-0483-6383-A989-74D52F6BAF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2914" y="4428782"/>
            <a:ext cx="432000" cy="432000"/>
          </a:xfrm>
          <a:prstGeom prst="rect">
            <a:avLst/>
          </a:prstGeom>
        </p:spPr>
      </p:pic>
      <p:sp>
        <p:nvSpPr>
          <p:cNvPr id="33" name="TextBox 20">
            <a:extLst>
              <a:ext uri="{FF2B5EF4-FFF2-40B4-BE49-F238E27FC236}">
                <a16:creationId xmlns:a16="http://schemas.microsoft.com/office/drawing/2014/main" id="{831DD31B-3748-7694-4662-4A258649419E}"/>
              </a:ext>
            </a:extLst>
          </p:cNvPr>
          <p:cNvSpPr txBox="1">
            <a:spLocks noChangeArrowheads="1"/>
          </p:cNvSpPr>
          <p:nvPr/>
        </p:nvSpPr>
        <p:spPr bwMode="auto">
          <a:xfrm>
            <a:off x="9595314" y="4851222"/>
            <a:ext cx="13320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Object Lambda Access Points</a:t>
            </a:r>
          </a:p>
        </p:txBody>
      </p:sp>
      <p:pic>
        <p:nvPicPr>
          <p:cNvPr id="34" name="Graphic 173113">
            <a:extLst>
              <a:ext uri="{FF2B5EF4-FFF2-40B4-BE49-F238E27FC236}">
                <a16:creationId xmlns:a16="http://schemas.microsoft.com/office/drawing/2014/main" id="{15A7992D-2880-D409-D834-C0540BFAC8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45324" y="4428782"/>
            <a:ext cx="432000" cy="432000"/>
          </a:xfrm>
          <a:prstGeom prst="rect">
            <a:avLst/>
          </a:prstGeom>
        </p:spPr>
      </p:pic>
      <p:sp>
        <p:nvSpPr>
          <p:cNvPr id="35" name="TextBox 17">
            <a:extLst>
              <a:ext uri="{FF2B5EF4-FFF2-40B4-BE49-F238E27FC236}">
                <a16:creationId xmlns:a16="http://schemas.microsoft.com/office/drawing/2014/main" id="{017A98CF-8748-934F-714E-C894D9083DC0}"/>
              </a:ext>
            </a:extLst>
          </p:cNvPr>
          <p:cNvSpPr txBox="1">
            <a:spLocks noChangeArrowheads="1"/>
          </p:cNvSpPr>
          <p:nvPr/>
        </p:nvSpPr>
        <p:spPr bwMode="auto">
          <a:xfrm>
            <a:off x="8522613" y="4857435"/>
            <a:ext cx="13620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Lambda </a:t>
            </a: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関数</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6" name="Graphic 13">
            <a:extLst>
              <a:ext uri="{FF2B5EF4-FFF2-40B4-BE49-F238E27FC236}">
                <a16:creationId xmlns:a16="http://schemas.microsoft.com/office/drawing/2014/main" id="{F31881DD-4D39-4A2A-68D6-B54A32E833BF}"/>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987650" y="442878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Graphic 17">
            <a:extLst>
              <a:ext uri="{FF2B5EF4-FFF2-40B4-BE49-F238E27FC236}">
                <a16:creationId xmlns:a16="http://schemas.microsoft.com/office/drawing/2014/main" id="{88A9EC0F-337C-5297-BB7D-C7264F4A86A8}"/>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8987650" y="542988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9">
            <a:extLst>
              <a:ext uri="{FF2B5EF4-FFF2-40B4-BE49-F238E27FC236}">
                <a16:creationId xmlns:a16="http://schemas.microsoft.com/office/drawing/2014/main" id="{A1820AC0-D26B-FAE0-9B64-B5680231E981}"/>
              </a:ext>
            </a:extLst>
          </p:cNvPr>
          <p:cNvSpPr txBox="1">
            <a:spLocks noChangeArrowheads="1"/>
          </p:cNvSpPr>
          <p:nvPr/>
        </p:nvSpPr>
        <p:spPr bwMode="auto">
          <a:xfrm>
            <a:off x="8082082" y="5877308"/>
            <a:ext cx="22431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Comprehend</a:t>
            </a:r>
          </a:p>
        </p:txBody>
      </p:sp>
      <p:sp>
        <p:nvSpPr>
          <p:cNvPr id="39" name="TextBox 25">
            <a:extLst>
              <a:ext uri="{FF2B5EF4-FFF2-40B4-BE49-F238E27FC236}">
                <a16:creationId xmlns:a16="http://schemas.microsoft.com/office/drawing/2014/main" id="{631358C3-9AA0-B6A8-5B53-0068D363082B}"/>
              </a:ext>
            </a:extLst>
          </p:cNvPr>
          <p:cNvSpPr txBox="1">
            <a:spLocks noChangeArrowheads="1"/>
          </p:cNvSpPr>
          <p:nvPr/>
        </p:nvSpPr>
        <p:spPr bwMode="auto">
          <a:xfrm>
            <a:off x="10792216" y="4857435"/>
            <a:ext cx="107315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Application</a:t>
            </a:r>
          </a:p>
        </p:txBody>
      </p:sp>
      <p:pic>
        <p:nvPicPr>
          <p:cNvPr id="40" name="Graphic 114">
            <a:extLst>
              <a:ext uri="{FF2B5EF4-FFF2-40B4-BE49-F238E27FC236}">
                <a16:creationId xmlns:a16="http://schemas.microsoft.com/office/drawing/2014/main" id="{8317CA5B-76CA-4990-5586-2B691E024EF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112792" y="4428782"/>
            <a:ext cx="432000" cy="432000"/>
          </a:xfrm>
          <a:prstGeom prst="rect">
            <a:avLst/>
          </a:prstGeom>
        </p:spPr>
      </p:pic>
      <p:cxnSp>
        <p:nvCxnSpPr>
          <p:cNvPr id="42" name="直線矢印コネクタ 41">
            <a:extLst>
              <a:ext uri="{FF2B5EF4-FFF2-40B4-BE49-F238E27FC236}">
                <a16:creationId xmlns:a16="http://schemas.microsoft.com/office/drawing/2014/main" id="{9AEF7EA5-B5BA-E957-3766-8943159DE218}"/>
              </a:ext>
            </a:extLst>
          </p:cNvPr>
          <p:cNvCxnSpPr>
            <a:stCxn id="32" idx="3"/>
            <a:endCxn id="30" idx="1"/>
          </p:cNvCxnSpPr>
          <p:nvPr/>
        </p:nvCxnSpPr>
        <p:spPr>
          <a:xfrm>
            <a:off x="7274914" y="4644782"/>
            <a:ext cx="63547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直線矢印コネクタ 42">
            <a:extLst>
              <a:ext uri="{FF2B5EF4-FFF2-40B4-BE49-F238E27FC236}">
                <a16:creationId xmlns:a16="http://schemas.microsoft.com/office/drawing/2014/main" id="{FA068841-6232-239F-7E68-25C5D56E51DE}"/>
              </a:ext>
            </a:extLst>
          </p:cNvPr>
          <p:cNvCxnSpPr>
            <a:cxnSpLocks/>
            <a:stCxn id="30" idx="3"/>
            <a:endCxn id="36" idx="1"/>
          </p:cNvCxnSpPr>
          <p:nvPr/>
        </p:nvCxnSpPr>
        <p:spPr>
          <a:xfrm>
            <a:off x="8342384" y="4644782"/>
            <a:ext cx="64526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6" name="直線矢印コネクタ 45">
            <a:extLst>
              <a:ext uri="{FF2B5EF4-FFF2-40B4-BE49-F238E27FC236}">
                <a16:creationId xmlns:a16="http://schemas.microsoft.com/office/drawing/2014/main" id="{AEED9D30-F85D-262A-D1CD-BC5762B6D98E}"/>
              </a:ext>
            </a:extLst>
          </p:cNvPr>
          <p:cNvCxnSpPr>
            <a:cxnSpLocks/>
            <a:stCxn id="36" idx="3"/>
            <a:endCxn id="34" idx="1"/>
          </p:cNvCxnSpPr>
          <p:nvPr/>
        </p:nvCxnSpPr>
        <p:spPr>
          <a:xfrm>
            <a:off x="9419650" y="4644782"/>
            <a:ext cx="625674"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9" name="直線矢印コネクタ 48">
            <a:extLst>
              <a:ext uri="{FF2B5EF4-FFF2-40B4-BE49-F238E27FC236}">
                <a16:creationId xmlns:a16="http://schemas.microsoft.com/office/drawing/2014/main" id="{2B25E7AE-5275-05A0-B359-50B1AED44B4F}"/>
              </a:ext>
            </a:extLst>
          </p:cNvPr>
          <p:cNvCxnSpPr>
            <a:cxnSpLocks/>
            <a:stCxn id="34" idx="3"/>
            <a:endCxn id="40" idx="1"/>
          </p:cNvCxnSpPr>
          <p:nvPr/>
        </p:nvCxnSpPr>
        <p:spPr>
          <a:xfrm>
            <a:off x="10477324" y="4644782"/>
            <a:ext cx="635468"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52" name="直線矢印コネクタ 51">
            <a:extLst>
              <a:ext uri="{FF2B5EF4-FFF2-40B4-BE49-F238E27FC236}">
                <a16:creationId xmlns:a16="http://schemas.microsoft.com/office/drawing/2014/main" id="{276E9497-04DA-9CC0-45C5-BD11B9E98073}"/>
              </a:ext>
            </a:extLst>
          </p:cNvPr>
          <p:cNvCxnSpPr>
            <a:cxnSpLocks/>
            <a:stCxn id="37" idx="0"/>
            <a:endCxn id="35" idx="2"/>
          </p:cNvCxnSpPr>
          <p:nvPr/>
        </p:nvCxnSpPr>
        <p:spPr>
          <a:xfrm flipV="1">
            <a:off x="9203650" y="5103656"/>
            <a:ext cx="0" cy="326229"/>
          </a:xfrm>
          <a:prstGeom prst="straightConnector1">
            <a:avLst/>
          </a:prstGeom>
          <a:ln>
            <a:solidFill>
              <a:schemeClr val="accent1"/>
            </a:solidFill>
            <a:headEnd type="triangl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55" name="テキスト ボックス 54">
            <a:extLst>
              <a:ext uri="{FF2B5EF4-FFF2-40B4-BE49-F238E27FC236}">
                <a16:creationId xmlns:a16="http://schemas.microsoft.com/office/drawing/2014/main" id="{4D219475-BCEB-7A1C-CB88-D4A902C03DA2}"/>
              </a:ext>
            </a:extLst>
          </p:cNvPr>
          <p:cNvSpPr txBox="1"/>
          <p:nvPr/>
        </p:nvSpPr>
        <p:spPr>
          <a:xfrm>
            <a:off x="10605265" y="2609149"/>
            <a:ext cx="1470274"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Detect PII transform</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6" name="テキスト ボックス 55">
            <a:extLst>
              <a:ext uri="{FF2B5EF4-FFF2-40B4-BE49-F238E27FC236}">
                <a16:creationId xmlns:a16="http://schemas.microsoft.com/office/drawing/2014/main" id="{6B157A92-4A40-429D-F40C-D157FA86191A}"/>
              </a:ext>
            </a:extLst>
          </p:cNvPr>
          <p:cNvSpPr txBox="1"/>
          <p:nvPr/>
        </p:nvSpPr>
        <p:spPr>
          <a:xfrm>
            <a:off x="6450330" y="3853728"/>
            <a:ext cx="5625209" cy="4001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 Object Lambda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と </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Amazon Comprehend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により、事前に構築された </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 Lambda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関数を使用して、</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から取得した </a:t>
            </a:r>
            <a:r>
              <a:rPr kumimoji="0" lang="en"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PII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データを、アプリケーションに返す前にマスクする例。</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105951124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6">
            <a:extLst>
              <a:ext uri="{FF2B5EF4-FFF2-40B4-BE49-F238E27FC236}">
                <a16:creationId xmlns:a16="http://schemas.microsoft.com/office/drawing/2014/main" id="{2A11EBFC-E5B1-675B-3395-7D529342F18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9433"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373921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S3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バケットの使用状況の可視化と評価</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バケットの使用状況とバケットポリシーの可視化</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機密情報の検出</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検出ジョブによる検出</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柔軟な検出範囲と条件の設定</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マネージド定義とカスタム定義の両方を利用可能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スケーラビリティと集中管理の両立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en"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Organizations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対応</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検出結果に対する対応の実行と自動化</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詳細な結果（</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Findings</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）の出力とイベントによる</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サービスとの連携</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API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の提供</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51033"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56593" y="4970320"/>
            <a:ext cx="4969680" cy="712491"/>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機械学習とパターンマッチングを利用してお客様の機密データを検出するサービス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51033"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Macie</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Macie </a:t>
            </a:r>
            <a:r>
              <a:rPr lang="ja-JP" altLang="en-US" sz="2800" b="0"/>
              <a:t>概要</a:t>
            </a:r>
          </a:p>
        </p:txBody>
      </p:sp>
      <p:sp>
        <p:nvSpPr>
          <p:cNvPr id="5" name="テキスト ボックス 4">
            <a:extLst>
              <a:ext uri="{FF2B5EF4-FFF2-40B4-BE49-F238E27FC236}">
                <a16:creationId xmlns:a16="http://schemas.microsoft.com/office/drawing/2014/main" id="{80B9CED9-58FB-8A59-E3E8-9DC6FA248DE3}"/>
              </a:ext>
            </a:extLst>
          </p:cNvPr>
          <p:cNvSpPr txBox="1"/>
          <p:nvPr/>
        </p:nvSpPr>
        <p:spPr>
          <a:xfrm>
            <a:off x="5626146" y="5709920"/>
            <a:ext cx="4561839" cy="1004570"/>
          </a:xfrm>
          <a:prstGeom prst="rect">
            <a:avLst/>
          </a:prstGeom>
          <a:noFill/>
        </p:spPr>
        <p:txBody>
          <a:bodyPr wrap="square" rtlCol="0">
            <a:spAutoFit/>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日本語対応に関する注意：</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1450" marR="0" lvl="0" indent="-1206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文字コードは</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UTF-8</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のみがサポートされています。</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1450" marR="0" lvl="0" indent="-120650"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マネージドデータ識別子では、日本語のキーワードが登録されていません。キーワードが不要なフルネームもアルファベットしか検出できません。</a:t>
            </a:r>
            <a:b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カスタムデータ識別子を使用してください。</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 name="テキスト ボックス 3">
            <a:extLst>
              <a:ext uri="{FF2B5EF4-FFF2-40B4-BE49-F238E27FC236}">
                <a16:creationId xmlns:a16="http://schemas.microsoft.com/office/drawing/2014/main" id="{6A262605-DCFD-1562-B834-2AB6C28A692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10077879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6238612" y="1736559"/>
            <a:ext cx="5400000"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DynamoDB</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Macie </a:t>
            </a:r>
            <a:r>
              <a:rPr lang="ja-JP" altLang="en-US" sz="2800" b="0"/>
              <a:t>による</a:t>
            </a:r>
            <a:r>
              <a:rPr lang="en-US" altLang="ja-JP" sz="2800" b="0" dirty="0"/>
              <a:t> S3 </a:t>
            </a:r>
            <a:r>
              <a:rPr lang="ja-JP" altLang="en-US" sz="2800" b="0"/>
              <a:t>以外の機密情報の検出</a:t>
            </a:r>
          </a:p>
        </p:txBody>
      </p:sp>
      <p:sp>
        <p:nvSpPr>
          <p:cNvPr id="4" name="テキスト ボックス 3">
            <a:extLst>
              <a:ext uri="{FF2B5EF4-FFF2-40B4-BE49-F238E27FC236}">
                <a16:creationId xmlns:a16="http://schemas.microsoft.com/office/drawing/2014/main" id="{6A262605-DCFD-1562-B834-2AB6C28A692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6" name="正方形/長方形 5">
            <a:extLst>
              <a:ext uri="{FF2B5EF4-FFF2-40B4-BE49-F238E27FC236}">
                <a16:creationId xmlns:a16="http://schemas.microsoft.com/office/drawing/2014/main" id="{CBA1FBC7-7621-6719-5B1A-7C75272D2FA6}"/>
              </a:ext>
            </a:extLst>
          </p:cNvPr>
          <p:cNvSpPr/>
          <p:nvPr/>
        </p:nvSpPr>
        <p:spPr>
          <a:xfrm>
            <a:off x="466225" y="1736559"/>
            <a:ext cx="5400000"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RDS</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7" name="Graphic 6">
            <a:extLst>
              <a:ext uri="{FF2B5EF4-FFF2-40B4-BE49-F238E27FC236}">
                <a16:creationId xmlns:a16="http://schemas.microsoft.com/office/drawing/2014/main" id="{F3D4A40C-F9C9-C482-E4A6-6B32AD14A2C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840876"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9">
            <a:extLst>
              <a:ext uri="{FF2B5EF4-FFF2-40B4-BE49-F238E27FC236}">
                <a16:creationId xmlns:a16="http://schemas.microsoft.com/office/drawing/2014/main" id="{4B60F9F6-90AD-29A0-6CB9-DF8044D4B88C}"/>
              </a:ext>
            </a:extLst>
          </p:cNvPr>
          <p:cNvSpPr txBox="1">
            <a:spLocks noChangeArrowheads="1"/>
          </p:cNvSpPr>
          <p:nvPr/>
        </p:nvSpPr>
        <p:spPr bwMode="auto">
          <a:xfrm>
            <a:off x="466226" y="3261737"/>
            <a:ext cx="118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RDS</a:t>
            </a:r>
          </a:p>
        </p:txBody>
      </p:sp>
      <p:pic>
        <p:nvPicPr>
          <p:cNvPr id="9" name="Graphic 18">
            <a:extLst>
              <a:ext uri="{FF2B5EF4-FFF2-40B4-BE49-F238E27FC236}">
                <a16:creationId xmlns:a16="http://schemas.microsoft.com/office/drawing/2014/main" id="{02AF777B-DD7D-F8B8-A8C1-7D705B659C2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293981"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1">
            <a:extLst>
              <a:ext uri="{FF2B5EF4-FFF2-40B4-BE49-F238E27FC236}">
                <a16:creationId xmlns:a16="http://schemas.microsoft.com/office/drawing/2014/main" id="{F913471B-656E-F739-91BC-D04355034875}"/>
              </a:ext>
            </a:extLst>
          </p:cNvPr>
          <p:cNvSpPr txBox="1">
            <a:spLocks noChangeArrowheads="1"/>
          </p:cNvSpPr>
          <p:nvPr/>
        </p:nvSpPr>
        <p:spPr bwMode="auto">
          <a:xfrm>
            <a:off x="2062471" y="3261737"/>
            <a:ext cx="8950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DMS</a:t>
            </a:r>
          </a:p>
        </p:txBody>
      </p:sp>
      <p:sp>
        <p:nvSpPr>
          <p:cNvPr id="11" name="TextBox 21">
            <a:extLst>
              <a:ext uri="{FF2B5EF4-FFF2-40B4-BE49-F238E27FC236}">
                <a16:creationId xmlns:a16="http://schemas.microsoft.com/office/drawing/2014/main" id="{243E7B01-D2A8-2D09-366D-F0F044DE1566}"/>
              </a:ext>
            </a:extLst>
          </p:cNvPr>
          <p:cNvSpPr txBox="1">
            <a:spLocks noChangeArrowheads="1"/>
          </p:cNvSpPr>
          <p:nvPr/>
        </p:nvSpPr>
        <p:spPr bwMode="auto">
          <a:xfrm>
            <a:off x="3515576" y="3261737"/>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12" name="Graphic 173105">
            <a:extLst>
              <a:ext uri="{FF2B5EF4-FFF2-40B4-BE49-F238E27FC236}">
                <a16:creationId xmlns:a16="http://schemas.microsoft.com/office/drawing/2014/main" id="{5669F598-2319-7537-973C-4E48E4083E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47086" y="2827388"/>
            <a:ext cx="432000" cy="432000"/>
          </a:xfrm>
          <a:prstGeom prst="rect">
            <a:avLst/>
          </a:prstGeom>
        </p:spPr>
      </p:pic>
      <p:pic>
        <p:nvPicPr>
          <p:cNvPr id="13" name="Graphic 6">
            <a:extLst>
              <a:ext uri="{FF2B5EF4-FFF2-40B4-BE49-F238E27FC236}">
                <a16:creationId xmlns:a16="http://schemas.microsoft.com/office/drawing/2014/main" id="{F7F6D334-B598-63E9-0417-21FE78A5285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5200192"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9">
            <a:extLst>
              <a:ext uri="{FF2B5EF4-FFF2-40B4-BE49-F238E27FC236}">
                <a16:creationId xmlns:a16="http://schemas.microsoft.com/office/drawing/2014/main" id="{7B568035-3ABA-8D31-FD65-8B8C2EB44504}"/>
              </a:ext>
            </a:extLst>
          </p:cNvPr>
          <p:cNvSpPr txBox="1">
            <a:spLocks noChangeArrowheads="1"/>
          </p:cNvSpPr>
          <p:nvPr/>
        </p:nvSpPr>
        <p:spPr bwMode="auto">
          <a:xfrm>
            <a:off x="4842120" y="3261737"/>
            <a:ext cx="11481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cxnSp>
        <p:nvCxnSpPr>
          <p:cNvPr id="16" name="直線矢印コネクタ 15">
            <a:extLst>
              <a:ext uri="{FF2B5EF4-FFF2-40B4-BE49-F238E27FC236}">
                <a16:creationId xmlns:a16="http://schemas.microsoft.com/office/drawing/2014/main" id="{495DA138-51B7-372B-F8EA-D4C9527DDA50}"/>
              </a:ext>
            </a:extLst>
          </p:cNvPr>
          <p:cNvCxnSpPr>
            <a:stCxn id="7" idx="3"/>
            <a:endCxn id="9" idx="1"/>
          </p:cNvCxnSpPr>
          <p:nvPr/>
        </p:nvCxnSpPr>
        <p:spPr>
          <a:xfrm>
            <a:off x="1272876" y="3043388"/>
            <a:ext cx="102110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7" name="直線矢印コネクタ 16">
            <a:extLst>
              <a:ext uri="{FF2B5EF4-FFF2-40B4-BE49-F238E27FC236}">
                <a16:creationId xmlns:a16="http://schemas.microsoft.com/office/drawing/2014/main" id="{E8534337-7602-1A83-65D2-C2B16DAED5EF}"/>
              </a:ext>
            </a:extLst>
          </p:cNvPr>
          <p:cNvCxnSpPr>
            <a:cxnSpLocks/>
            <a:stCxn id="9" idx="3"/>
            <a:endCxn id="12" idx="1"/>
          </p:cNvCxnSpPr>
          <p:nvPr/>
        </p:nvCxnSpPr>
        <p:spPr>
          <a:xfrm>
            <a:off x="2725981" y="3043388"/>
            <a:ext cx="102110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0" name="直線矢印コネクタ 19">
            <a:extLst>
              <a:ext uri="{FF2B5EF4-FFF2-40B4-BE49-F238E27FC236}">
                <a16:creationId xmlns:a16="http://schemas.microsoft.com/office/drawing/2014/main" id="{27863776-7DF9-C499-B900-B7A4D9ECFF68}"/>
              </a:ext>
            </a:extLst>
          </p:cNvPr>
          <p:cNvCxnSpPr>
            <a:cxnSpLocks/>
            <a:stCxn id="12" idx="3"/>
            <a:endCxn id="13" idx="1"/>
          </p:cNvCxnSpPr>
          <p:nvPr/>
        </p:nvCxnSpPr>
        <p:spPr>
          <a:xfrm>
            <a:off x="4179086" y="3043388"/>
            <a:ext cx="10211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24" name="テキスト ボックス 23">
            <a:extLst>
              <a:ext uri="{FF2B5EF4-FFF2-40B4-BE49-F238E27FC236}">
                <a16:creationId xmlns:a16="http://schemas.microsoft.com/office/drawing/2014/main" id="{7970E3BA-6A10-A7B6-1207-8BB16DA9FE6E}"/>
              </a:ext>
            </a:extLst>
          </p:cNvPr>
          <p:cNvSpPr txBox="1"/>
          <p:nvPr/>
        </p:nvSpPr>
        <p:spPr>
          <a:xfrm>
            <a:off x="466226" y="3726306"/>
            <a:ext cx="5400000" cy="738664"/>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Database Migration Service (DMS)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タスク が データベースに接続し、データを </a:t>
            </a:r>
            <a:r>
              <a:rPr kumimoji="1"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Parquet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圧縮ファイルに変換し、バケットにロードする。</a:t>
            </a:r>
          </a:p>
        </p:txBody>
      </p:sp>
      <p:sp>
        <p:nvSpPr>
          <p:cNvPr id="25" name="下矢印 24">
            <a:extLst>
              <a:ext uri="{FF2B5EF4-FFF2-40B4-BE49-F238E27FC236}">
                <a16:creationId xmlns:a16="http://schemas.microsoft.com/office/drawing/2014/main" id="{ED4D9DDD-57FC-E6D8-6340-7ED7567AD15A}"/>
              </a:ext>
            </a:extLst>
          </p:cNvPr>
          <p:cNvSpPr/>
          <p:nvPr/>
        </p:nvSpPr>
        <p:spPr>
          <a:xfrm>
            <a:off x="2293981" y="3507958"/>
            <a:ext cx="432000" cy="218348"/>
          </a:xfrm>
          <a:prstGeom prst="downArrow">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6" name="Graphic 23">
            <a:extLst>
              <a:ext uri="{FF2B5EF4-FFF2-40B4-BE49-F238E27FC236}">
                <a16:creationId xmlns:a16="http://schemas.microsoft.com/office/drawing/2014/main" id="{2BB126A3-E59B-A3CC-D9E8-806BE1D19E8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587839"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12">
            <a:extLst>
              <a:ext uri="{FF2B5EF4-FFF2-40B4-BE49-F238E27FC236}">
                <a16:creationId xmlns:a16="http://schemas.microsoft.com/office/drawing/2014/main" id="{AAC4BE03-7026-6130-5CAC-8CB1293D7F27}"/>
              </a:ext>
            </a:extLst>
          </p:cNvPr>
          <p:cNvSpPr txBox="1">
            <a:spLocks noChangeArrowheads="1"/>
          </p:cNvSpPr>
          <p:nvPr/>
        </p:nvSpPr>
        <p:spPr bwMode="auto">
          <a:xfrm>
            <a:off x="6051194" y="3260563"/>
            <a:ext cx="149383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DynamoDB</a:t>
            </a:r>
          </a:p>
        </p:txBody>
      </p:sp>
      <p:sp>
        <p:nvSpPr>
          <p:cNvPr id="28" name="TextBox 26">
            <a:extLst>
              <a:ext uri="{FF2B5EF4-FFF2-40B4-BE49-F238E27FC236}">
                <a16:creationId xmlns:a16="http://schemas.microsoft.com/office/drawing/2014/main" id="{E4F41ADD-1EF8-1DB2-45B7-F01D79B8A1FF}"/>
              </a:ext>
            </a:extLst>
          </p:cNvPr>
          <p:cNvSpPr txBox="1">
            <a:spLocks noChangeArrowheads="1"/>
          </p:cNvSpPr>
          <p:nvPr/>
        </p:nvSpPr>
        <p:spPr bwMode="auto">
          <a:xfrm>
            <a:off x="7628695" y="3260563"/>
            <a:ext cx="12450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Lambda function</a:t>
            </a:r>
          </a:p>
        </p:txBody>
      </p:sp>
      <p:pic>
        <p:nvPicPr>
          <p:cNvPr id="29" name="Graphic 63">
            <a:extLst>
              <a:ext uri="{FF2B5EF4-FFF2-40B4-BE49-F238E27FC236}">
                <a16:creationId xmlns:a16="http://schemas.microsoft.com/office/drawing/2014/main" id="{29A48D5D-93D8-1601-A10C-4FED90E60C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5218" y="2827388"/>
            <a:ext cx="432000" cy="432000"/>
          </a:xfrm>
          <a:prstGeom prst="rect">
            <a:avLst/>
          </a:prstGeom>
        </p:spPr>
      </p:pic>
      <p:sp>
        <p:nvSpPr>
          <p:cNvPr id="30" name="TextBox 21">
            <a:extLst>
              <a:ext uri="{FF2B5EF4-FFF2-40B4-BE49-F238E27FC236}">
                <a16:creationId xmlns:a16="http://schemas.microsoft.com/office/drawing/2014/main" id="{B384DCC9-D352-94C7-CFC9-013A547D3F8E}"/>
              </a:ext>
            </a:extLst>
          </p:cNvPr>
          <p:cNvSpPr txBox="1">
            <a:spLocks noChangeArrowheads="1"/>
          </p:cNvSpPr>
          <p:nvPr/>
        </p:nvSpPr>
        <p:spPr bwMode="auto">
          <a:xfrm>
            <a:off x="9251087" y="3260563"/>
            <a:ext cx="8950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S3 Bucket</a:t>
            </a:r>
          </a:p>
        </p:txBody>
      </p:sp>
      <p:pic>
        <p:nvPicPr>
          <p:cNvPr id="31" name="Graphic 173105">
            <a:extLst>
              <a:ext uri="{FF2B5EF4-FFF2-40B4-BE49-F238E27FC236}">
                <a16:creationId xmlns:a16="http://schemas.microsoft.com/office/drawing/2014/main" id="{BEBF1327-8929-D997-7558-8056AACF13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2597" y="2827388"/>
            <a:ext cx="432000" cy="432000"/>
          </a:xfrm>
          <a:prstGeom prst="rect">
            <a:avLst/>
          </a:prstGeom>
        </p:spPr>
      </p:pic>
      <p:pic>
        <p:nvPicPr>
          <p:cNvPr id="32" name="Graphic 6">
            <a:extLst>
              <a:ext uri="{FF2B5EF4-FFF2-40B4-BE49-F238E27FC236}">
                <a16:creationId xmlns:a16="http://schemas.microsoft.com/office/drawing/2014/main" id="{27A0FBA9-3C1F-39CF-0E74-6C1B7372D20F}"/>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10935703" y="2827388"/>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D18CB31F-4176-8F59-B496-E1B1F5057D3D}"/>
              </a:ext>
            </a:extLst>
          </p:cNvPr>
          <p:cNvSpPr txBox="1">
            <a:spLocks noChangeArrowheads="1"/>
          </p:cNvSpPr>
          <p:nvPr/>
        </p:nvSpPr>
        <p:spPr bwMode="auto">
          <a:xfrm>
            <a:off x="10577631" y="3260563"/>
            <a:ext cx="11481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Macie</a:t>
            </a:r>
          </a:p>
        </p:txBody>
      </p:sp>
      <p:cxnSp>
        <p:nvCxnSpPr>
          <p:cNvPr id="34" name="直線矢印コネクタ 33">
            <a:extLst>
              <a:ext uri="{FF2B5EF4-FFF2-40B4-BE49-F238E27FC236}">
                <a16:creationId xmlns:a16="http://schemas.microsoft.com/office/drawing/2014/main" id="{F73A2A4D-1BBC-04D6-5154-F308D988F2B2}"/>
              </a:ext>
            </a:extLst>
          </p:cNvPr>
          <p:cNvCxnSpPr>
            <a:cxnSpLocks/>
          </p:cNvCxnSpPr>
          <p:nvPr/>
        </p:nvCxnSpPr>
        <p:spPr>
          <a:xfrm>
            <a:off x="9914597" y="3043388"/>
            <a:ext cx="102110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5" name="直線矢印コネクタ 34">
            <a:extLst>
              <a:ext uri="{FF2B5EF4-FFF2-40B4-BE49-F238E27FC236}">
                <a16:creationId xmlns:a16="http://schemas.microsoft.com/office/drawing/2014/main" id="{7CE21052-0D04-AD39-BCBB-7CCC49745585}"/>
              </a:ext>
            </a:extLst>
          </p:cNvPr>
          <p:cNvCxnSpPr>
            <a:cxnSpLocks/>
            <a:stCxn id="29" idx="3"/>
            <a:endCxn id="31" idx="1"/>
          </p:cNvCxnSpPr>
          <p:nvPr/>
        </p:nvCxnSpPr>
        <p:spPr>
          <a:xfrm>
            <a:off x="8467218" y="3043388"/>
            <a:ext cx="1015379"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線矢印コネクタ 37">
            <a:extLst>
              <a:ext uri="{FF2B5EF4-FFF2-40B4-BE49-F238E27FC236}">
                <a16:creationId xmlns:a16="http://schemas.microsoft.com/office/drawing/2014/main" id="{9979A7BE-2238-5DB1-8AD3-80B01644D939}"/>
              </a:ext>
            </a:extLst>
          </p:cNvPr>
          <p:cNvCxnSpPr>
            <a:cxnSpLocks/>
            <a:stCxn id="26" idx="3"/>
            <a:endCxn id="29" idx="1"/>
          </p:cNvCxnSpPr>
          <p:nvPr/>
        </p:nvCxnSpPr>
        <p:spPr>
          <a:xfrm>
            <a:off x="7019839" y="3043388"/>
            <a:ext cx="1015379"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41" name="テキスト ボックス 40">
            <a:extLst>
              <a:ext uri="{FF2B5EF4-FFF2-40B4-BE49-F238E27FC236}">
                <a16:creationId xmlns:a16="http://schemas.microsoft.com/office/drawing/2014/main" id="{8C062B0F-F5DA-3AF9-E44B-A90EEEBD29C1}"/>
              </a:ext>
            </a:extLst>
          </p:cNvPr>
          <p:cNvSpPr txBox="1"/>
          <p:nvPr/>
        </p:nvSpPr>
        <p:spPr>
          <a:xfrm>
            <a:off x="6238612" y="3723958"/>
            <a:ext cx="5400000" cy="5232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Lambda function</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が</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DynamoDB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テーブルに接続し、データを </a:t>
            </a:r>
            <a:r>
              <a:rPr kumimoji="1" lang="en-US"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json</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ファイルに変換し、バケットにロードする。</a:t>
            </a:r>
          </a:p>
        </p:txBody>
      </p:sp>
      <p:sp>
        <p:nvSpPr>
          <p:cNvPr id="42" name="下矢印 41">
            <a:extLst>
              <a:ext uri="{FF2B5EF4-FFF2-40B4-BE49-F238E27FC236}">
                <a16:creationId xmlns:a16="http://schemas.microsoft.com/office/drawing/2014/main" id="{CEE29EB3-2F71-0D7E-E5C6-4CCD920C9424}"/>
              </a:ext>
            </a:extLst>
          </p:cNvPr>
          <p:cNvSpPr/>
          <p:nvPr/>
        </p:nvSpPr>
        <p:spPr>
          <a:xfrm>
            <a:off x="8036747" y="3507958"/>
            <a:ext cx="432000" cy="218348"/>
          </a:xfrm>
          <a:prstGeom prst="downArrow">
            <a:avLst/>
          </a:prstGeom>
          <a:solidFill>
            <a:schemeClr val="tx2">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3" name="テキスト ボックス 42">
            <a:extLst>
              <a:ext uri="{FF2B5EF4-FFF2-40B4-BE49-F238E27FC236}">
                <a16:creationId xmlns:a16="http://schemas.microsoft.com/office/drawing/2014/main" id="{F55D6FA8-9085-9DC2-4496-8191AA7E0040}"/>
              </a:ext>
            </a:extLst>
          </p:cNvPr>
          <p:cNvSpPr txBox="1"/>
          <p:nvPr/>
        </p:nvSpPr>
        <p:spPr>
          <a:xfrm>
            <a:off x="466224" y="1004175"/>
            <a:ext cx="11172387" cy="30777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Macie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のスキャン対象は</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S3 </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であるため、</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以外に機密情報が保存されている可能性がある場合は、</a:t>
            </a: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S3</a:t>
            </a: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にデータをロードする。</a:t>
            </a:r>
          </a:p>
        </p:txBody>
      </p:sp>
      <p:sp>
        <p:nvSpPr>
          <p:cNvPr id="44" name="テキスト ボックス 43">
            <a:extLst>
              <a:ext uri="{FF2B5EF4-FFF2-40B4-BE49-F238E27FC236}">
                <a16:creationId xmlns:a16="http://schemas.microsoft.com/office/drawing/2014/main" id="{00A0F96B-9178-C594-1BF6-5CC8C630580D}"/>
              </a:ext>
            </a:extLst>
          </p:cNvPr>
          <p:cNvSpPr txBox="1"/>
          <p:nvPr/>
        </p:nvSpPr>
        <p:spPr>
          <a:xfrm>
            <a:off x="466224" y="4534313"/>
            <a:ext cx="5400000" cy="2308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参考ブログ：「</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Amazon Macie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を用いた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Amazon RDS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5"/>
              </a:rPr>
              <a:t>データベースのデータ分類方法</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p>
        </p:txBody>
      </p:sp>
      <p:sp>
        <p:nvSpPr>
          <p:cNvPr id="45" name="テキスト ボックス 44">
            <a:extLst>
              <a:ext uri="{FF2B5EF4-FFF2-40B4-BE49-F238E27FC236}">
                <a16:creationId xmlns:a16="http://schemas.microsoft.com/office/drawing/2014/main" id="{B1DD69AE-139C-1E3F-038B-03DEFB501E8B}"/>
              </a:ext>
            </a:extLst>
          </p:cNvPr>
          <p:cNvSpPr txBox="1"/>
          <p:nvPr/>
        </p:nvSpPr>
        <p:spPr>
          <a:xfrm>
            <a:off x="6238612" y="4534313"/>
            <a:ext cx="5400000" cy="2308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参考ブログ：「</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16"/>
              </a:rPr>
              <a:t>Detecting sensitive data in DynamoDB with Macie</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p>
        </p:txBody>
      </p:sp>
    </p:spTree>
    <p:extLst>
      <p:ext uri="{BB962C8B-B14F-4D97-AF65-F5344CB8AC3E}">
        <p14:creationId xmlns:p14="http://schemas.microsoft.com/office/powerpoint/2010/main" val="37643148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データ分類</a:t>
            </a:r>
            <a:br>
              <a:rPr lang="en-JP" sz="2000"/>
            </a:br>
            <a:r>
              <a:rPr lang="en-US" sz="2800" b="0" i="0" dirty="0">
                <a:solidFill>
                  <a:srgbClr val="16191F"/>
                </a:solidFill>
                <a:effectLst/>
                <a:latin typeface="Amazon Ember" panose="020B0603020204020204" pitchFamily="34" charset="0"/>
              </a:rPr>
              <a:t>SEC07-BP04 </a:t>
            </a:r>
            <a:r>
              <a:rPr lang="ja-JP" altLang="en-US" sz="2800" b="0" i="0">
                <a:solidFill>
                  <a:srgbClr val="16191F"/>
                </a:solidFill>
                <a:effectLst/>
                <a:latin typeface="Amazon Ember" panose="020B0603020204020204" pitchFamily="34" charset="0"/>
              </a:rPr>
              <a:t>データのライフサイクル管理を定義する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機密性レベル、法的および組織の要件に基づいて、ライフサイクル戦略を定義する。</a:t>
            </a:r>
            <a:endParaRPr lang="en-US" altLang="ja-JP" sz="1400" dirty="0"/>
          </a:p>
          <a:p>
            <a:pPr marL="285750" indent="-285750">
              <a:buFont typeface="Arial" panose="020B0604020202020204" pitchFamily="34" charset="0"/>
              <a:buChar char="•"/>
            </a:pPr>
            <a:r>
              <a:rPr lang="ja-JP" altLang="en-US" sz="1400"/>
              <a:t>以下の点も考慮する。</a:t>
            </a:r>
            <a:endParaRPr lang="en-US" altLang="ja-JP" sz="1400" dirty="0"/>
          </a:p>
          <a:p>
            <a:pPr marL="882362" lvl="1" indent="-285750">
              <a:buFont typeface="Arial" panose="020B0604020202020204" pitchFamily="34" charset="0"/>
              <a:buChar char="•"/>
            </a:pPr>
            <a:r>
              <a:rPr lang="ja-JP" altLang="en-US" sz="1233"/>
              <a:t>データを保持する期間</a:t>
            </a:r>
            <a:endParaRPr lang="en-US" altLang="ja-JP" sz="1233" dirty="0"/>
          </a:p>
          <a:p>
            <a:pPr marL="882362" lvl="1" indent="-285750">
              <a:buFont typeface="Arial" panose="020B0604020202020204" pitchFamily="34" charset="0"/>
              <a:buChar char="•"/>
            </a:pPr>
            <a:r>
              <a:rPr lang="ja-JP" altLang="en-US" sz="1233"/>
              <a:t>データ破壊プロセス</a:t>
            </a:r>
            <a:endParaRPr lang="en-US" altLang="ja-JP" sz="1233" dirty="0"/>
          </a:p>
          <a:p>
            <a:pPr marL="882362" lvl="1" indent="-285750">
              <a:buFont typeface="Arial" panose="020B0604020202020204" pitchFamily="34" charset="0"/>
              <a:buChar char="•"/>
            </a:pPr>
            <a:r>
              <a:rPr lang="ja-JP" altLang="en-US" sz="1233"/>
              <a:t>データアクセス管理</a:t>
            </a:r>
            <a:endParaRPr lang="en-US" altLang="ja-JP" sz="1233" dirty="0"/>
          </a:p>
          <a:p>
            <a:pPr marL="882362" lvl="1" indent="-285750">
              <a:buFont typeface="Arial" panose="020B0604020202020204" pitchFamily="34" charset="0"/>
              <a:buChar char="•"/>
            </a:pPr>
            <a:r>
              <a:rPr lang="ja-JP" altLang="en-US" sz="1233"/>
              <a:t>データ変換</a:t>
            </a:r>
            <a:endParaRPr lang="en-US" altLang="ja-JP" sz="1233" dirty="0"/>
          </a:p>
          <a:p>
            <a:pPr marL="882362" lvl="1" indent="-285750">
              <a:buFont typeface="Arial" panose="020B0604020202020204" pitchFamily="34" charset="0"/>
              <a:buChar char="•"/>
            </a:pPr>
            <a:r>
              <a:rPr lang="ja-JP" altLang="en-US" sz="1233"/>
              <a:t>データ共有</a:t>
            </a:r>
            <a:endParaRPr lang="en-US" altLang="ja-JP" sz="1233" dirty="0"/>
          </a:p>
          <a:p>
            <a:pPr marL="285750" indent="-285750">
              <a:buFont typeface="Arial" panose="020B0604020202020204" pitchFamily="34" charset="0"/>
              <a:buChar char="•"/>
            </a:pPr>
            <a:r>
              <a:rPr lang="ja-JP" altLang="en-US" sz="1400"/>
              <a:t>可用性とアクセスのバランスを取る。</a:t>
            </a:r>
            <a:endParaRPr lang="en-JP" sz="1400" dirty="0"/>
          </a:p>
          <a:p>
            <a:pPr marL="882362" lvl="1" indent="-285750">
              <a:buFont typeface="Arial" panose="020B0604020202020204" pitchFamily="34" charset="0"/>
              <a:buChar char="•"/>
            </a:pPr>
            <a:r>
              <a:rPr lang="ja-JP" altLang="en-US" sz="1200"/>
              <a:t>各機密レベルにとって安全でありながら使いやすい方式を採用するために、複数レベルのアクセスを実装する。</a:t>
            </a:r>
            <a:endParaRPr lang="en-US" altLang="ja-JP" sz="1200" dirty="0"/>
          </a:p>
          <a:p>
            <a:pPr marL="882362" lvl="1" indent="-285750">
              <a:buFont typeface="Arial" panose="020B0604020202020204" pitchFamily="34" charset="0"/>
              <a:buChar char="•"/>
            </a:pPr>
            <a:r>
              <a:rPr lang="ja-JP" altLang="en-US" sz="1200"/>
              <a:t>常に多層防御方式を採用し、データおよびデータの変換、削除、コピーのメカニズムに人間がアクセスする機会を減らす。</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US" sz="1400" dirty="0" err="1"/>
              <a:t>ワークロード内のデータは、機密性レベル</a:t>
            </a:r>
            <a:r>
              <a:rPr lang="en-US" sz="1400" dirty="0"/>
              <a:t>、</a:t>
            </a:r>
            <a:r>
              <a:rPr lang="ja-JP" altLang="en-US" sz="1400"/>
              <a:t>法的および組織の要件に基づいてライフサイクル管理されているか？</a:t>
            </a:r>
            <a:endParaRPr lang="en-JP" sz="1233" dirty="0"/>
          </a:p>
          <a:p>
            <a:pPr marL="285750" indent="-285750">
              <a:buFont typeface="Arial" panose="020B0604020202020204" pitchFamily="34" charset="0"/>
              <a:buChar char="•"/>
            </a:pPr>
            <a:endParaRPr lang="en-JP" sz="1400" dirty="0"/>
          </a:p>
        </p:txBody>
      </p:sp>
    </p:spTree>
    <p:extLst>
      <p:ext uri="{BB962C8B-B14F-4D97-AF65-F5344CB8AC3E}">
        <p14:creationId xmlns:p14="http://schemas.microsoft.com/office/powerpoint/2010/main" val="8963331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参考：ライフサイクル管理</a:t>
            </a:r>
            <a:endParaRPr lang="en-US" altLang="ja-JP" sz="2800" b="0" dirty="0"/>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8" y="1173646"/>
            <a:ext cx="5527407"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ライフサイクル管理の概要</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ライフサイクルの管理イメージ</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92758"/>
            <a:ext cx="5728967" cy="40727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バケット内オブジェクトに対して削除や</a:t>
            </a:r>
            <a:br>
              <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ストレージクラス変更の自動設定が可能</a:t>
            </a: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5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バケット全体もしくはプレフィックスに対して指定。</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オブジェクトの更新日をベースに日単位での指定が可能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最大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1,000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まで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Lifecycle</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のルールを設定可能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毎日</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0:00UTC</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から順次実行</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1"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ストレージクラスの移行コストに留意</a:t>
            </a: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57703" marR="0" lvl="1" indent="-239175" algn="l" defTabSz="609576"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例</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小さい</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ファイルを多数移行するとコストが高くなりうる </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詳細はドキュメントの考慮事項参照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0" lang="en-US" altLang="ja-JP" sz="15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19995" marR="0" lvl="0" indent="-11999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1"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その他</a:t>
            </a:r>
            <a:endParaRPr kumimoji="0" lang="en-US" altLang="ja-JP" sz="1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MFA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が有効なバケットには指定できない</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ライフサイクル管理で</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IA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に移動できるのは</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128KB</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以上のオブジェクトのみ等の制約あり</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311988" marR="0" lvl="0" indent="-215991" algn="l" defTabSz="609576" rtl="0" eaLnBrk="1" fontAlgn="auto" latinLnBrk="0" hangingPunct="1">
              <a:lnSpc>
                <a:spcPct val="100000"/>
              </a:lnSpc>
              <a:spcBef>
                <a:spcPts val="133"/>
              </a:spcBef>
              <a:spcAft>
                <a:spcPts val="0"/>
              </a:spcAft>
              <a:buClrTx/>
              <a:buSzTx/>
              <a:buFont typeface="Wingdings" panose="05000000000000000000" pitchFamily="2" charset="2"/>
              <a:buChar char="Ø"/>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オブジェクトロックしていても有効</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45" name="正方形/長方形 44">
            <a:extLst>
              <a:ext uri="{FF2B5EF4-FFF2-40B4-BE49-F238E27FC236}">
                <a16:creationId xmlns:a16="http://schemas.microsoft.com/office/drawing/2014/main" id="{A15A692D-E068-4408-9159-52986E8C501B}"/>
              </a:ext>
            </a:extLst>
          </p:cNvPr>
          <p:cNvSpPr/>
          <p:nvPr/>
        </p:nvSpPr>
        <p:spPr>
          <a:xfrm>
            <a:off x="6817876" y="4304310"/>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6</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60</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46" name="正方形/長方形 45">
            <a:extLst>
              <a:ext uri="{FF2B5EF4-FFF2-40B4-BE49-F238E27FC236}">
                <a16:creationId xmlns:a16="http://schemas.microsoft.com/office/drawing/2014/main" id="{08C5A123-4C71-4B95-9663-2F71849DEE70}"/>
              </a:ext>
            </a:extLst>
          </p:cNvPr>
          <p:cNvSpPr/>
          <p:nvPr/>
        </p:nvSpPr>
        <p:spPr>
          <a:xfrm>
            <a:off x="8727186" y="2144433"/>
            <a:ext cx="3271776"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オブジェクトを</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へ</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アップロード</a:t>
            </a:r>
          </a:p>
        </p:txBody>
      </p:sp>
      <p:sp>
        <p:nvSpPr>
          <p:cNvPr id="47" name="正方形/長方形 46">
            <a:extLst>
              <a:ext uri="{FF2B5EF4-FFF2-40B4-BE49-F238E27FC236}">
                <a16:creationId xmlns:a16="http://schemas.microsoft.com/office/drawing/2014/main" id="{EC949F20-CDE8-4D4D-88D6-FFBAA86D767C}"/>
              </a:ext>
            </a:extLst>
          </p:cNvPr>
          <p:cNvSpPr/>
          <p:nvPr/>
        </p:nvSpPr>
        <p:spPr>
          <a:xfrm>
            <a:off x="8727186" y="3224342"/>
            <a:ext cx="3142338"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オブジェクトが</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から</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 – IA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へ移行</a:t>
            </a:r>
          </a:p>
        </p:txBody>
      </p:sp>
      <p:sp>
        <p:nvSpPr>
          <p:cNvPr id="48" name="正方形/長方形 47">
            <a:extLst>
              <a:ext uri="{FF2B5EF4-FFF2-40B4-BE49-F238E27FC236}">
                <a16:creationId xmlns:a16="http://schemas.microsoft.com/office/drawing/2014/main" id="{9CDDE1BF-29D5-48CE-85B3-E2CF569E11CB}"/>
              </a:ext>
            </a:extLst>
          </p:cNvPr>
          <p:cNvSpPr/>
          <p:nvPr/>
        </p:nvSpPr>
        <p:spPr>
          <a:xfrm>
            <a:off x="8787297" y="4304250"/>
            <a:ext cx="3022115"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オブジェクトが</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Standard – IA</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から</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S3 Glacier Flexible Retrieval</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に移行</a:t>
            </a:r>
          </a:p>
        </p:txBody>
      </p:sp>
      <p:sp>
        <p:nvSpPr>
          <p:cNvPr id="49" name="正方形/長方形 48">
            <a:extLst>
              <a:ext uri="{FF2B5EF4-FFF2-40B4-BE49-F238E27FC236}">
                <a16:creationId xmlns:a16="http://schemas.microsoft.com/office/drawing/2014/main" id="{9A5D9E5F-2BEE-44C0-A258-FC60E200BB67}"/>
              </a:ext>
            </a:extLst>
          </p:cNvPr>
          <p:cNvSpPr/>
          <p:nvPr/>
        </p:nvSpPr>
        <p:spPr>
          <a:xfrm>
            <a:off x="8727186" y="5384160"/>
            <a:ext cx="3142338" cy="667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オブジェクトが削除</a:t>
            </a:r>
          </a:p>
        </p:txBody>
      </p:sp>
      <p:sp>
        <p:nvSpPr>
          <p:cNvPr id="50" name="正方形/長方形 49">
            <a:extLst>
              <a:ext uri="{FF2B5EF4-FFF2-40B4-BE49-F238E27FC236}">
                <a16:creationId xmlns:a16="http://schemas.microsoft.com/office/drawing/2014/main" id="{FF040E1F-56B0-4B15-AAFC-497043997448}"/>
              </a:ext>
            </a:extLst>
          </p:cNvPr>
          <p:cNvSpPr/>
          <p:nvPr/>
        </p:nvSpPr>
        <p:spPr>
          <a:xfrm>
            <a:off x="6817876" y="3224460"/>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5</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30</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51" name="正方形/長方形 50">
            <a:extLst>
              <a:ext uri="{FF2B5EF4-FFF2-40B4-BE49-F238E27FC236}">
                <a16:creationId xmlns:a16="http://schemas.microsoft.com/office/drawing/2014/main" id="{7FA61022-7CB0-4535-B17E-50B8D0015C4E}"/>
              </a:ext>
            </a:extLst>
          </p:cNvPr>
          <p:cNvSpPr/>
          <p:nvPr/>
        </p:nvSpPr>
        <p:spPr>
          <a:xfrm>
            <a:off x="6817876" y="2144611"/>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4</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21</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0</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52" name="正方形/長方形 51">
            <a:extLst>
              <a:ext uri="{FF2B5EF4-FFF2-40B4-BE49-F238E27FC236}">
                <a16:creationId xmlns:a16="http://schemas.microsoft.com/office/drawing/2014/main" id="{0CA13F6E-4311-48D0-8EAE-FA8B90FB3196}"/>
              </a:ext>
            </a:extLst>
          </p:cNvPr>
          <p:cNvSpPr/>
          <p:nvPr/>
        </p:nvSpPr>
        <p:spPr>
          <a:xfrm>
            <a:off x="6817876" y="5384161"/>
            <a:ext cx="1014985" cy="66684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2022</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年</a:t>
            </a:r>
            <a:b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6</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月</a:t>
            </a:r>
            <a:r>
              <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20</a:t>
            </a:r>
            <a:r>
              <a:rPr kumimoji="0"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425</a:t>
            </a:r>
            <a:r>
              <a:rPr kumimoji="0" lang="ja-JP" altLang="en-US" sz="1333"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n-cs"/>
              </a:rPr>
              <a:t>日目</a:t>
            </a:r>
          </a:p>
        </p:txBody>
      </p:sp>
      <p:sp>
        <p:nvSpPr>
          <p:cNvPr id="53" name="矢印: 下 52">
            <a:extLst>
              <a:ext uri="{FF2B5EF4-FFF2-40B4-BE49-F238E27FC236}">
                <a16:creationId xmlns:a16="http://schemas.microsoft.com/office/drawing/2014/main" id="{420A1E21-740D-4A41-86A3-8621400841F8}"/>
              </a:ext>
            </a:extLst>
          </p:cNvPr>
          <p:cNvSpPr/>
          <p:nvPr/>
        </p:nvSpPr>
        <p:spPr>
          <a:xfrm>
            <a:off x="8161774" y="2862414"/>
            <a:ext cx="284353" cy="31114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4" name="矢印: 下 53">
            <a:extLst>
              <a:ext uri="{FF2B5EF4-FFF2-40B4-BE49-F238E27FC236}">
                <a16:creationId xmlns:a16="http://schemas.microsoft.com/office/drawing/2014/main" id="{60E69BF8-7DCF-4DE7-92E3-52CDB3F5D465}"/>
              </a:ext>
            </a:extLst>
          </p:cNvPr>
          <p:cNvSpPr/>
          <p:nvPr/>
        </p:nvSpPr>
        <p:spPr>
          <a:xfrm>
            <a:off x="8161774" y="3942322"/>
            <a:ext cx="284353" cy="31114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5" name="矢印: 下 54">
            <a:extLst>
              <a:ext uri="{FF2B5EF4-FFF2-40B4-BE49-F238E27FC236}">
                <a16:creationId xmlns:a16="http://schemas.microsoft.com/office/drawing/2014/main" id="{D05A392C-9BB2-46FC-B547-5B2F491B5252}"/>
              </a:ext>
            </a:extLst>
          </p:cNvPr>
          <p:cNvSpPr/>
          <p:nvPr/>
        </p:nvSpPr>
        <p:spPr>
          <a:xfrm>
            <a:off x="8161774" y="5022230"/>
            <a:ext cx="284353" cy="311148"/>
          </a:xfrm>
          <a:prstGeom prst="down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6" name="楕円 55">
            <a:extLst>
              <a:ext uri="{FF2B5EF4-FFF2-40B4-BE49-F238E27FC236}">
                <a16:creationId xmlns:a16="http://schemas.microsoft.com/office/drawing/2014/main" id="{C79C1B3A-A8B9-48A0-B1A8-563710E525B4}"/>
              </a:ext>
            </a:extLst>
          </p:cNvPr>
          <p:cNvSpPr/>
          <p:nvPr/>
        </p:nvSpPr>
        <p:spPr>
          <a:xfrm>
            <a:off x="6268959" y="2265644"/>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57" name="直線コネクタ 56">
            <a:extLst>
              <a:ext uri="{FF2B5EF4-FFF2-40B4-BE49-F238E27FC236}">
                <a16:creationId xmlns:a16="http://schemas.microsoft.com/office/drawing/2014/main" id="{5A252129-1959-4A0D-A1C5-DDBB9CF5B8A2}"/>
              </a:ext>
            </a:extLst>
          </p:cNvPr>
          <p:cNvCxnSpPr/>
          <p:nvPr/>
        </p:nvCxnSpPr>
        <p:spPr>
          <a:xfrm>
            <a:off x="6471153" y="2339983"/>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56ADBD81-DD4A-4CE4-AD3A-2D885B1DDD79}"/>
              </a:ext>
            </a:extLst>
          </p:cNvPr>
          <p:cNvCxnSpPr>
            <a:cxnSpLocks/>
          </p:cNvCxnSpPr>
          <p:nvPr/>
        </p:nvCxnSpPr>
        <p:spPr>
          <a:xfrm rot="5400000">
            <a:off x="6521143" y="2435755"/>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59" name="楕円 58">
            <a:extLst>
              <a:ext uri="{FF2B5EF4-FFF2-40B4-BE49-F238E27FC236}">
                <a16:creationId xmlns:a16="http://schemas.microsoft.com/office/drawing/2014/main" id="{566E4B50-30DE-4CEE-9B3E-ED37E78B9DA8}"/>
              </a:ext>
            </a:extLst>
          </p:cNvPr>
          <p:cNvSpPr/>
          <p:nvPr/>
        </p:nvSpPr>
        <p:spPr>
          <a:xfrm>
            <a:off x="6268959" y="3342709"/>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60" name="直線コネクタ 59">
            <a:extLst>
              <a:ext uri="{FF2B5EF4-FFF2-40B4-BE49-F238E27FC236}">
                <a16:creationId xmlns:a16="http://schemas.microsoft.com/office/drawing/2014/main" id="{D7D07EA1-6FC2-4319-873B-210A79DE2F8C}"/>
              </a:ext>
            </a:extLst>
          </p:cNvPr>
          <p:cNvCxnSpPr/>
          <p:nvPr/>
        </p:nvCxnSpPr>
        <p:spPr>
          <a:xfrm>
            <a:off x="6471153" y="3418184"/>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61" name="直線コネクタ 60">
            <a:extLst>
              <a:ext uri="{FF2B5EF4-FFF2-40B4-BE49-F238E27FC236}">
                <a16:creationId xmlns:a16="http://schemas.microsoft.com/office/drawing/2014/main" id="{F7F6FA49-38AB-4B8D-BB83-160E0001CCC8}"/>
              </a:ext>
            </a:extLst>
          </p:cNvPr>
          <p:cNvCxnSpPr>
            <a:cxnSpLocks/>
          </p:cNvCxnSpPr>
          <p:nvPr/>
        </p:nvCxnSpPr>
        <p:spPr>
          <a:xfrm rot="5400000">
            <a:off x="6521143" y="3513956"/>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62" name="楕円 61">
            <a:extLst>
              <a:ext uri="{FF2B5EF4-FFF2-40B4-BE49-F238E27FC236}">
                <a16:creationId xmlns:a16="http://schemas.microsoft.com/office/drawing/2014/main" id="{68FE6321-F616-4485-B3B6-DC4B790BB5C1}"/>
              </a:ext>
            </a:extLst>
          </p:cNvPr>
          <p:cNvSpPr/>
          <p:nvPr/>
        </p:nvSpPr>
        <p:spPr>
          <a:xfrm>
            <a:off x="6268959" y="4429871"/>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77" name="直線コネクタ 76">
            <a:extLst>
              <a:ext uri="{FF2B5EF4-FFF2-40B4-BE49-F238E27FC236}">
                <a16:creationId xmlns:a16="http://schemas.microsoft.com/office/drawing/2014/main" id="{CC2648BC-43B6-4F4B-8945-DEB43DDA57AF}"/>
              </a:ext>
            </a:extLst>
          </p:cNvPr>
          <p:cNvCxnSpPr/>
          <p:nvPr/>
        </p:nvCxnSpPr>
        <p:spPr>
          <a:xfrm>
            <a:off x="6471153" y="4505347"/>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78" name="直線コネクタ 77">
            <a:extLst>
              <a:ext uri="{FF2B5EF4-FFF2-40B4-BE49-F238E27FC236}">
                <a16:creationId xmlns:a16="http://schemas.microsoft.com/office/drawing/2014/main" id="{1880D139-FD99-45C8-B7DE-17AD9B5A540D}"/>
              </a:ext>
            </a:extLst>
          </p:cNvPr>
          <p:cNvCxnSpPr>
            <a:cxnSpLocks/>
          </p:cNvCxnSpPr>
          <p:nvPr/>
        </p:nvCxnSpPr>
        <p:spPr>
          <a:xfrm rot="5400000">
            <a:off x="6521143" y="4601119"/>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sp>
        <p:nvSpPr>
          <p:cNvPr id="79" name="楕円 78">
            <a:extLst>
              <a:ext uri="{FF2B5EF4-FFF2-40B4-BE49-F238E27FC236}">
                <a16:creationId xmlns:a16="http://schemas.microsoft.com/office/drawing/2014/main" id="{687A31D9-C868-43DA-A096-FEEA144F66D1}"/>
              </a:ext>
            </a:extLst>
          </p:cNvPr>
          <p:cNvSpPr/>
          <p:nvPr/>
        </p:nvSpPr>
        <p:spPr>
          <a:xfrm>
            <a:off x="6268959" y="5517034"/>
            <a:ext cx="424778" cy="424778"/>
          </a:xfrm>
          <a:prstGeom prst="ellipse">
            <a:avLst/>
          </a:prstGeom>
          <a:noFill/>
          <a:ln w="28575">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cxnSp>
        <p:nvCxnSpPr>
          <p:cNvPr id="80" name="直線コネクタ 79">
            <a:extLst>
              <a:ext uri="{FF2B5EF4-FFF2-40B4-BE49-F238E27FC236}">
                <a16:creationId xmlns:a16="http://schemas.microsoft.com/office/drawing/2014/main" id="{9A78F3BA-6484-4866-A652-ED5CD9869102}"/>
              </a:ext>
            </a:extLst>
          </p:cNvPr>
          <p:cNvCxnSpPr/>
          <p:nvPr/>
        </p:nvCxnSpPr>
        <p:spPr>
          <a:xfrm>
            <a:off x="6471153" y="5592510"/>
            <a:ext cx="0" cy="166362"/>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cxnSp>
        <p:nvCxnSpPr>
          <p:cNvPr id="81" name="直線コネクタ 80">
            <a:extLst>
              <a:ext uri="{FF2B5EF4-FFF2-40B4-BE49-F238E27FC236}">
                <a16:creationId xmlns:a16="http://schemas.microsoft.com/office/drawing/2014/main" id="{04FAD059-1C0A-4105-9E8E-4F0482DB3E64}"/>
              </a:ext>
            </a:extLst>
          </p:cNvPr>
          <p:cNvCxnSpPr>
            <a:cxnSpLocks/>
          </p:cNvCxnSpPr>
          <p:nvPr/>
        </p:nvCxnSpPr>
        <p:spPr>
          <a:xfrm rot="5400000">
            <a:off x="6521143" y="5688282"/>
            <a:ext cx="0" cy="150603"/>
          </a:xfrm>
          <a:prstGeom prst="line">
            <a:avLst/>
          </a:prstGeom>
          <a:ln w="38100">
            <a:solidFill>
              <a:schemeClr val="bg1">
                <a:lumMod val="75000"/>
              </a:schemeClr>
            </a:solidFill>
            <a:prstDash val="solid"/>
            <a:tailEnd type="none"/>
          </a:ln>
          <a:effectLst/>
        </p:spPr>
        <p:style>
          <a:lnRef idx="2">
            <a:schemeClr val="accent1"/>
          </a:lnRef>
          <a:fillRef idx="0">
            <a:schemeClr val="accent1"/>
          </a:fillRef>
          <a:effectRef idx="1">
            <a:schemeClr val="accent1"/>
          </a:effectRef>
          <a:fontRef idx="minor">
            <a:schemeClr val="tx1"/>
          </a:fontRef>
        </p:style>
      </p:cxnSp>
      <p:pic>
        <p:nvPicPr>
          <p:cNvPr id="41" name="Graphic 56">
            <a:extLst>
              <a:ext uri="{FF2B5EF4-FFF2-40B4-BE49-F238E27FC236}">
                <a16:creationId xmlns:a16="http://schemas.microsoft.com/office/drawing/2014/main" id="{CD452910-02D9-4237-A78B-FD44A35447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7518" y="2191603"/>
            <a:ext cx="572865" cy="572865"/>
          </a:xfrm>
          <a:prstGeom prst="rect">
            <a:avLst/>
          </a:prstGeom>
        </p:spPr>
      </p:pic>
      <p:pic>
        <p:nvPicPr>
          <p:cNvPr id="42" name="Graphic 56">
            <a:extLst>
              <a:ext uri="{FF2B5EF4-FFF2-40B4-BE49-F238E27FC236}">
                <a16:creationId xmlns:a16="http://schemas.microsoft.com/office/drawing/2014/main" id="{A282D6E9-887A-4C8E-82E4-E48FBE7944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17518" y="3271629"/>
            <a:ext cx="572865" cy="572865"/>
          </a:xfrm>
          <a:prstGeom prst="rect">
            <a:avLst/>
          </a:prstGeom>
        </p:spPr>
      </p:pic>
      <p:pic>
        <p:nvPicPr>
          <p:cNvPr id="43" name="Graphic 59">
            <a:extLst>
              <a:ext uri="{FF2B5EF4-FFF2-40B4-BE49-F238E27FC236}">
                <a16:creationId xmlns:a16="http://schemas.microsoft.com/office/drawing/2014/main" id="{592976F9-AFD6-4D13-BFED-28903B5C6A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25942" y="4359904"/>
            <a:ext cx="556018" cy="556018"/>
          </a:xfrm>
          <a:prstGeom prst="rect">
            <a:avLst/>
          </a:prstGeom>
        </p:spPr>
      </p:pic>
      <p:sp>
        <p:nvSpPr>
          <p:cNvPr id="35" name="Rectangle 7">
            <a:extLst>
              <a:ext uri="{FF2B5EF4-FFF2-40B4-BE49-F238E27FC236}">
                <a16:creationId xmlns:a16="http://schemas.microsoft.com/office/drawing/2014/main" id="{68B0E3E8-8253-437C-8CA7-3CA10E89A827}"/>
              </a:ext>
            </a:extLst>
          </p:cNvPr>
          <p:cNvSpPr/>
          <p:nvPr/>
        </p:nvSpPr>
        <p:spPr>
          <a:xfrm>
            <a:off x="4057479" y="6076588"/>
            <a:ext cx="6067596" cy="766871"/>
          </a:xfrm>
          <a:prstGeom prst="rect">
            <a:avLst/>
          </a:prstGeom>
        </p:spPr>
        <p:txBody>
          <a:bodyPr wrap="square" lIns="24000" tIns="24000" rIns="24000" bIns="24000" anchor="ctr"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7"/>
              </a:rPr>
              <a:t>https://docs.aws.amazon.com/ja_jp/AmazonS3/latest/userguide/object-lifecycle-mgmt.html</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ストレージのライフサイクルの管理</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5748489B-8337-2DA0-5D0F-2AEA4C05C97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812494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 </a:t>
            </a:r>
            <a:r>
              <a:rPr lang="ja-JP" altLang="en-US" sz="2800" b="0"/>
              <a:t>ライフサイクル管理</a:t>
            </a:r>
            <a:endParaRPr lang="en-US" altLang="ja-JP" sz="2800" b="0" dirty="0"/>
          </a:p>
        </p:txBody>
      </p:sp>
      <p:graphicFrame>
        <p:nvGraphicFramePr>
          <p:cNvPr id="9" name="Table 3">
            <a:extLst>
              <a:ext uri="{FF2B5EF4-FFF2-40B4-BE49-F238E27FC236}">
                <a16:creationId xmlns:a16="http://schemas.microsoft.com/office/drawing/2014/main" id="{CDF327ED-C33D-49D2-8C89-4D1E3D8FDD9E}"/>
              </a:ext>
            </a:extLst>
          </p:cNvPr>
          <p:cNvGraphicFramePr>
            <a:graphicFrameLocks noGrp="1"/>
          </p:cNvGraphicFramePr>
          <p:nvPr/>
        </p:nvGraphicFramePr>
        <p:xfrm>
          <a:off x="365393" y="930683"/>
          <a:ext cx="11548975" cy="4677637"/>
        </p:xfrm>
        <a:graphic>
          <a:graphicData uri="http://schemas.openxmlformats.org/drawingml/2006/table">
            <a:tbl>
              <a:tblPr>
                <a:tableStyleId>{F5AB1C69-6EDB-4FF4-983F-18BD219EF322}</a:tableStyleId>
              </a:tblPr>
              <a:tblGrid>
                <a:gridCol w="1574984">
                  <a:extLst>
                    <a:ext uri="{9D8B030D-6E8A-4147-A177-3AD203B41FA5}">
                      <a16:colId xmlns:a16="http://schemas.microsoft.com/office/drawing/2014/main" val="20000"/>
                    </a:ext>
                  </a:extLst>
                </a:gridCol>
                <a:gridCol w="1237708">
                  <a:extLst>
                    <a:ext uri="{9D8B030D-6E8A-4147-A177-3AD203B41FA5}">
                      <a16:colId xmlns:a16="http://schemas.microsoft.com/office/drawing/2014/main" val="20001"/>
                    </a:ext>
                  </a:extLst>
                </a:gridCol>
                <a:gridCol w="2652872">
                  <a:extLst>
                    <a:ext uri="{9D8B030D-6E8A-4147-A177-3AD203B41FA5}">
                      <a16:colId xmlns:a16="http://schemas.microsoft.com/office/drawing/2014/main" val="20002"/>
                    </a:ext>
                  </a:extLst>
                </a:gridCol>
                <a:gridCol w="6083411">
                  <a:extLst>
                    <a:ext uri="{9D8B030D-6E8A-4147-A177-3AD203B41FA5}">
                      <a16:colId xmlns:a16="http://schemas.microsoft.com/office/drawing/2014/main" val="20003"/>
                    </a:ext>
                  </a:extLst>
                </a:gridCol>
              </a:tblGrid>
              <a:tr h="530130">
                <a:tc>
                  <a:txBody>
                    <a:bodyPr/>
                    <a:lstStyle/>
                    <a:p>
                      <a:pPr algn="ctr"/>
                      <a:endParaRPr lang="en-US" sz="13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B w="9525" cap="flat" cmpd="sng" algn="ctr">
                      <a:solidFill>
                        <a:schemeClr val="tx1"/>
                      </a:solidFill>
                      <a:prstDash val="solid"/>
                      <a:round/>
                      <a:headEnd type="none" w="med" len="med"/>
                      <a:tailEnd type="none" w="med" len="med"/>
                    </a:lnB>
                    <a:noFill/>
                  </a:tcPr>
                </a:tc>
                <a:tc gridSpan="2">
                  <a:txBody>
                    <a:bodyPr/>
                    <a:lstStyle/>
                    <a:p>
                      <a:pPr algn="ctr"/>
                      <a:r>
                        <a:rPr lang="ja-JP" alt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選択可能オプション</a:t>
                      </a:r>
                      <a:endParaRPr 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9525" cap="flat" cmpd="sng" algn="ctr">
                      <a:solidFill>
                        <a:schemeClr val="tx1"/>
                      </a:solidFill>
                      <a:prstDash val="solid"/>
                      <a:round/>
                      <a:headEnd type="none" w="med" len="med"/>
                      <a:tailEnd type="none" w="med" len="med"/>
                    </a:lnB>
                    <a:solidFill>
                      <a:schemeClr val="tx2"/>
                    </a:solidFill>
                  </a:tcPr>
                </a:tc>
                <a:tc hMerge="1">
                  <a:txBody>
                    <a:bodyPr/>
                    <a:lstStyle/>
                    <a:p>
                      <a:pPr algn="ctr"/>
                      <a:endParaRPr lang="en-US" sz="1200" dirty="0">
                        <a:solidFill>
                          <a:srgbClr val="525352"/>
                        </a:solidFill>
                      </a:endParaRPr>
                    </a:p>
                  </a:txBody>
                  <a:tcPr/>
                </a:tc>
                <a:tc>
                  <a:txBody>
                    <a:bodyPr/>
                    <a:lstStyle/>
                    <a:p>
                      <a:pPr algn="ctr"/>
                      <a:r>
                        <a:rPr lang="ja-JP" alt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処理</a:t>
                      </a:r>
                      <a:endParaRPr lang="en-US" sz="1400" b="1"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txBody>
                  <a:tcPr marL="24000" marR="24000" marT="24000" marB="24000" anchor="ctr">
                    <a:lnB w="9525"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475707">
                <a:tc rowSpan="3">
                  <a:txBody>
                    <a:bodyPr/>
                    <a:lstStyle/>
                    <a:p>
                      <a:pPr algn="ctr">
                        <a:spcBef>
                          <a:spcPts val="300"/>
                        </a:spcBef>
                      </a:pP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通常</a:t>
                      </a:r>
                      <a:endParaRPr lang="en-US" altLang="ja-JP"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p>
                      <a:pPr algn="ctr">
                        <a:spcBef>
                          <a:spcPts val="300"/>
                        </a:spcBef>
                      </a:pPr>
                      <a:r>
                        <a:rPr lang="ja-JP" alt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複数選択可能</a:t>
                      </a:r>
                      <a:endParaRPr 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標準</a:t>
                      </a:r>
                      <a:r>
                        <a:rPr lang="ja-JP" altLang="en-US" sz="1200" b="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低頻度アクセスストレージクラス</a:t>
                      </a: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b="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への</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移行</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sz="1200" dirty="0">
                        <a:latin typeface="メイリオ"/>
                        <a:ea typeface="メイリオ"/>
                        <a:cs typeface="メイリオ"/>
                      </a:endParaRPr>
                    </a:p>
                  </a:txBody>
                  <a:tcPr/>
                </a:tc>
                <a:tc>
                  <a:txBody>
                    <a:bodyPr/>
                    <a:lstStyle/>
                    <a:p>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128KB</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以上のオブジェクトを指定日</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(30</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日以上</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endPar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952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75707">
                <a:tc vMerge="1">
                  <a:txBody>
                    <a:bodyPr/>
                    <a:lstStyle/>
                    <a:p>
                      <a:endParaRPr lang="en-US" sz="1200" dirty="0">
                        <a:latin typeface="メイリオ"/>
                        <a:ea typeface="メイリオ"/>
                        <a:cs typeface="メイリオ"/>
                      </a:endParaRPr>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ストレージへのアーカイブ</a:t>
                      </a:r>
                      <a:endParaRPr 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r>
                        <a:rPr lang="en-US" altLang="ja-JP"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 </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を併用する場合は、</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にて</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30</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日以上経過している指定日を設定する必要あり</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75707">
                <a:tc vMerge="1">
                  <a:txBody>
                    <a:bodyPr/>
                    <a:lstStyle/>
                    <a:p>
                      <a:endParaRPr lang="en-US" sz="1200" dirty="0">
                        <a:latin typeface="メイリオ"/>
                        <a:ea typeface="メイリオ"/>
                        <a:cs typeface="メイリオ"/>
                      </a:endParaRPr>
                    </a:p>
                  </a:txBody>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完全に削除</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hMerge="1">
                  <a:txBody>
                    <a:bodyPr/>
                    <a:lstStyle/>
                    <a:p>
                      <a:endParaRPr lang="en-US"/>
                    </a:p>
                  </a:txBody>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指定日にオブジェクト</a:t>
                      </a:r>
                      <a:r>
                        <a:rPr lang="ja-JP" altLang="en-US"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を削除</a:t>
                      </a:r>
                      <a:r>
                        <a:rPr lang="en-US" altLang="ja-JP" sz="12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や</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と併用する場合は、それぞれの指定日より後に設定する必要あり</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9388">
                <a:tc rowSpan="6">
                  <a:txBody>
                    <a:bodyPr/>
                    <a:lstStyle/>
                    <a:p>
                      <a:pPr algn="ctr">
                        <a:spcBef>
                          <a:spcPts val="300"/>
                        </a:spcBef>
                      </a:pP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バージョニング</a:t>
                      </a:r>
                      <a:br>
                        <a:rPr lang="en-US" altLang="ja-JP"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b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有効</a:t>
                      </a:r>
                      <a:endParaRPr lang="en-US" altLang="ja-JP"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p>
                      <a:pPr algn="ctr">
                        <a:spcBef>
                          <a:spcPts val="300"/>
                        </a:spcBef>
                      </a:pPr>
                      <a:r>
                        <a:rPr lang="ja-JP" alt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複数選択可能</a:t>
                      </a:r>
                      <a:endParaRPr lang="en-US" sz="11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rowSpan="3">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最新の</a:t>
                      </a:r>
                      <a:b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b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ストレージクラスへの移行</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既存のオブジェクトを指定日に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 </a:t>
                      </a:r>
                      <a:r>
                        <a:rPr lang="en-US" altLang="ja-JP"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48043">
                <a:tc vMerge="1">
                  <a:txBody>
                    <a:bodyPr/>
                    <a:lstStyle/>
                    <a:p>
                      <a:endParaRPr lang="en-US"/>
                    </a:p>
                  </a:txBody>
                  <a:tcPr/>
                </a:tc>
                <a:tc vMerge="1">
                  <a:txBody>
                    <a:bodyPr/>
                    <a:lstStyle/>
                    <a:p>
                      <a:endParaRPr lang="en-US" sz="1200" dirty="0">
                        <a:latin typeface="メイリオ"/>
                        <a:ea typeface="メイリオ"/>
                        <a:cs typeface="メイリオ"/>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b="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への</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アーカイブ</a:t>
                      </a:r>
                      <a:endParaRPr lang="en-US" altLang="ja-JP"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既存のオブジェクトを指定日に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 </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48043">
                <a:tc vMerge="1">
                  <a:txBody>
                    <a:bodyPr/>
                    <a:lstStyle/>
                    <a:p>
                      <a:endParaRPr lang="en-US"/>
                    </a:p>
                  </a:txBody>
                  <a:tcPr/>
                </a:tc>
                <a:tc vMerge="1">
                  <a:txBody>
                    <a:bodyPr/>
                    <a:lstStyle/>
                    <a:p>
                      <a:endParaRPr lang="en-US" sz="1200" dirty="0">
                        <a:latin typeface="メイリオ"/>
                        <a:ea typeface="メイリオ"/>
                        <a:cs typeface="メイリオ"/>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失効</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既存のオブジェクトを指定日に削除されバージョニング</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50731">
                <a:tc vMerge="1">
                  <a:txBody>
                    <a:bodyPr/>
                    <a:lstStyle/>
                    <a:p>
                      <a:endParaRPr lang="en-US" sz="1200" dirty="0">
                        <a:latin typeface="メイリオ"/>
                        <a:ea typeface="メイリオ"/>
                        <a:cs typeface="メイリオ"/>
                      </a:endParaRPr>
                    </a:p>
                  </a:txBody>
                  <a:tcPr/>
                </a:tc>
                <a:tc rowSpan="3">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以前の</a:t>
                      </a:r>
                      <a:b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b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ストレージクラスへの移行</a:t>
                      </a:r>
                      <a:endPar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バージョン管理対象オブジェクトを指定日に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IA</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 </a:t>
                      </a:r>
                      <a:r>
                        <a:rPr lang="en-US" altLang="ja-JP"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05407">
                <a:tc vMerge="1">
                  <a:txBody>
                    <a:bodyPr/>
                    <a:lstStyle/>
                    <a:p>
                      <a:endParaRPr lang="en-US" sz="1200" dirty="0">
                        <a:latin typeface="メイリオ"/>
                        <a:ea typeface="メイリオ"/>
                        <a:cs typeface="メイリオ"/>
                      </a:endParaRPr>
                    </a:p>
                  </a:txBody>
                  <a:tcPr/>
                </a:tc>
                <a:tc vMerge="1">
                  <a:txBody>
                    <a:bodyPr/>
                    <a:lstStyle/>
                    <a:p>
                      <a:endParaRPr lang="en-US" sz="1200" dirty="0">
                        <a:latin typeface="メイリオ"/>
                        <a:ea typeface="メイリオ"/>
                        <a:cs typeface="メイリオ"/>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b="0"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への</a:t>
                      </a: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アーカイブ</a:t>
                      </a:r>
                      <a:endParaRPr lang="en-US" altLang="ja-JP"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ja-JP" altLang="en-US" sz="120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バージョン管理対象</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オブジェクトを指定日に</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Glacier</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へ移動 </a:t>
                      </a:r>
                      <a:r>
                        <a:rPr lang="en-US" altLang="ja-JP"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要件は通常と同様</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348043">
                <a:tc vMerge="1">
                  <a:txBody>
                    <a:bodyPr/>
                    <a:lstStyle/>
                    <a:p>
                      <a:endParaRPr lang="en-US" sz="1200" dirty="0">
                        <a:latin typeface="メイリオ"/>
                        <a:ea typeface="メイリオ"/>
                        <a:cs typeface="メイリオ"/>
                      </a:endParaRPr>
                    </a:p>
                  </a:txBody>
                  <a:tcPr/>
                </a:tc>
                <a:tc vMerge="1">
                  <a:txBody>
                    <a:bodyPr/>
                    <a:lstStyle/>
                    <a:p>
                      <a:endParaRPr lang="en-US" sz="1200" dirty="0">
                        <a:latin typeface="メイリオ"/>
                        <a:ea typeface="メイリオ"/>
                        <a:cs typeface="メイリオ"/>
                      </a:endParaRPr>
                    </a:p>
                  </a:txBody>
                  <a:tcPr/>
                </a:tc>
                <a:tc>
                  <a:txBody>
                    <a:bodyPr/>
                    <a:lstStyle/>
                    <a:p>
                      <a:pPr algn="ctr"/>
                      <a:r>
                        <a:rPr lang="ja-JP" alt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完全に削除</a:t>
                      </a:r>
                      <a:endParaRPr lang="en-US" sz="1200" b="0" baseline="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ja-JP" altLang="en-US" sz="1200" kern="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バージョン管理対象</a:t>
                      </a:r>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オブジェクトを指定日に削除</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450731">
                <a:tc>
                  <a:txBody>
                    <a:bodyPr/>
                    <a:lstStyle/>
                    <a:p>
                      <a:pPr algn="ctr"/>
                      <a:r>
                        <a:rPr lang="ja-JP" alt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マルチパート</a:t>
                      </a:r>
                      <a:endParaRPr lang="en-US" sz="14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marL="24000" marR="24000" marT="24000" marB="24000" anchor="ct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85000"/>
                      </a:schemeClr>
                    </a:solidFill>
                  </a:tcPr>
                </a:tc>
                <a:tc gridSpan="2">
                  <a:txBody>
                    <a:bodyPr/>
                    <a:lstStyle/>
                    <a:p>
                      <a:pPr algn="ctr"/>
                      <a:r>
                        <a:rPr lang="ja-JP" alt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不完全なマルチパートアップロードへの対応</a:t>
                      </a:r>
                      <a:endParaRPr lang="en-US" sz="1200" b="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lumMod val="95000"/>
                      </a:schemeClr>
                    </a:solidFill>
                  </a:tcPr>
                </a:tc>
                <a:tc h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050" dirty="0">
                        <a:latin typeface="メイリオ"/>
                        <a:ea typeface="メイリオ"/>
                        <a:cs typeface="メイリオ"/>
                      </a:endParaRPr>
                    </a:p>
                  </a:txBody>
                  <a:tcPr>
                    <a:lnT w="12700" cap="flat" cmpd="sng" algn="ctr">
                      <a:solidFill>
                        <a:schemeClr val="bg1"/>
                      </a:solidFill>
                      <a:prstDash val="solid"/>
                      <a:round/>
                      <a:headEnd type="none" w="med" len="med"/>
                      <a:tailEnd type="none" w="med" len="med"/>
                    </a:lnT>
                  </a:tcPr>
                </a:tc>
                <a:tc>
                  <a:txBody>
                    <a:bodyPr/>
                    <a:lstStyle/>
                    <a:p>
                      <a:r>
                        <a:rPr lang="ja-JP" alt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rPr>
                        <a:t>マルチパートアップロードで完了せず残ったオブジェクトを指定日に削除</a:t>
                      </a:r>
                      <a:endParaRPr lang="en-US" sz="12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cs typeface="メイリオ"/>
                      </a:endParaRPr>
                    </a:p>
                  </a:txBody>
                  <a:tcPr anchor="ctr">
                    <a:lnT w="3175"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bl>
          </a:graphicData>
        </a:graphic>
      </p:graphicFrame>
      <p:sp>
        <p:nvSpPr>
          <p:cNvPr id="7" name="Rectangle 7">
            <a:extLst>
              <a:ext uri="{FF2B5EF4-FFF2-40B4-BE49-F238E27FC236}">
                <a16:creationId xmlns:a16="http://schemas.microsoft.com/office/drawing/2014/main" id="{68B0E3E8-8253-437C-8CA7-3CA10E89A827}"/>
              </a:ext>
            </a:extLst>
          </p:cNvPr>
          <p:cNvSpPr/>
          <p:nvPr/>
        </p:nvSpPr>
        <p:spPr>
          <a:xfrm>
            <a:off x="365393" y="5708052"/>
            <a:ext cx="6668859" cy="463967"/>
          </a:xfrm>
          <a:prstGeom prst="rect">
            <a:avLst/>
          </a:prstGeom>
        </p:spPr>
        <p:txBody>
          <a:bodyPr wrap="square" lIns="24000" tIns="24000" rIns="24000" bIns="24000" anchor="ctr"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br>
              <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3"/>
              </a:rPr>
              <a:t>https://docs.aws.amazon.com/ja_jp/AmazonS3/latest/userguide/lifecycle-transition-general-considerations.html</a:t>
            </a:r>
            <a:endPar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サポートされている移行と関連する制約</a:t>
            </a:r>
            <a:endParaRPr kumimoji="0" lang="en-US" sz="9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B927623E-DEE6-4E25-85FF-AA3273E5D5B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72236331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参考：インテリジェント ティアリング</a:t>
            </a:r>
            <a:endParaRPr lang="en-US" altLang="ja-JP" sz="2800" b="0" dirty="0"/>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361756"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インテリジェントティアリングの概要</a:t>
            </a:r>
          </a:p>
        </p:txBody>
      </p:sp>
      <p:sp>
        <p:nvSpPr>
          <p:cNvPr id="106" name="正方形/長方形 105">
            <a:extLst>
              <a:ext uri="{FF2B5EF4-FFF2-40B4-BE49-F238E27FC236}">
                <a16:creationId xmlns:a16="http://schemas.microsoft.com/office/drawing/2014/main" id="{B1B9CBAB-639B-4884-9FE2-058FA6885EF7}"/>
              </a:ext>
            </a:extLst>
          </p:cNvPr>
          <p:cNvSpPr/>
          <p:nvPr/>
        </p:nvSpPr>
        <p:spPr>
          <a:xfrm>
            <a:off x="442698" y="1892759"/>
            <a:ext cx="5361755" cy="22132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自動的に最適化するためのストレージクラス</a:t>
            </a:r>
            <a:endPar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オブジェクトへのアクセス頻度に基づき自動的にバケット種類を変更</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のストレージコストをより最適化できる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119995" marR="0" lvl="0" indent="-11999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ライフサイクルとの併用も可能</a:t>
            </a:r>
            <a:endParaRPr kumimoji="1" lang="en-US" altLang="ja-JP" sz="3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a:p>
            <a:pPr marL="311988" marR="0" lvl="0" indent="-215991" algn="l" defTabSz="609576" rtl="0" eaLnBrk="1" fontAlgn="auto" latinLnBrk="0" hangingPunct="1">
              <a:lnSpc>
                <a:spcPct val="100000"/>
              </a:lnSpc>
              <a:spcBef>
                <a:spcPts val="267"/>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オブジェクトのアーカイブと削除のルールを追加できる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3" name="Rectangle 7">
            <a:extLst>
              <a:ext uri="{FF2B5EF4-FFF2-40B4-BE49-F238E27FC236}">
                <a16:creationId xmlns:a16="http://schemas.microsoft.com/office/drawing/2014/main" id="{68B0E3E8-8253-437C-8CA7-3CA10E89A827}"/>
              </a:ext>
            </a:extLst>
          </p:cNvPr>
          <p:cNvSpPr/>
          <p:nvPr/>
        </p:nvSpPr>
        <p:spPr>
          <a:xfrm>
            <a:off x="476583" y="4978618"/>
            <a:ext cx="4983411" cy="1279575"/>
          </a:xfrm>
          <a:prstGeom prst="rect">
            <a:avLst/>
          </a:prstGeom>
        </p:spPr>
        <p:txBody>
          <a:bodyPr wrap="square" lIns="24000" tIns="24000" rIns="24000" bIns="24000" anchor="ctr" anchorCtr="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詳細は下記</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URL</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を参照</a:t>
            </a:r>
            <a:endPar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3"/>
              </a:rPr>
              <a:t>https://docs.aws.amazon.com/ja_jp/AmazonS3/latest/userguide/storage-class-intro.html#sc-dynamic-data-access</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アクセスパターンが変化する、またはアクセスパターンが不明なデータを、自動的に最適化するためのストレージクラス</a:t>
            </a:r>
            <a:b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hlinkClick r:id="rId4"/>
              </a:rPr>
              <a:t>https://aws.amazon.com/jp/blogs/news/new-automatic-cost-optimization-for-amazon-s3-via-intelligent-tiering/</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Intelligent </a:t>
            </a:r>
            <a:r>
              <a:rPr kumimoji="0" lang="en-US" sz="10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Tiering</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による</a:t>
            </a: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Amazon S3</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の自動的なコスト最適化</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pic>
        <p:nvPicPr>
          <p:cNvPr id="3" name="図 2">
            <a:extLst>
              <a:ext uri="{FF2B5EF4-FFF2-40B4-BE49-F238E27FC236}">
                <a16:creationId xmlns:a16="http://schemas.microsoft.com/office/drawing/2014/main" id="{D424422E-9080-4AF5-8448-37C6C683D1D3}"/>
              </a:ext>
            </a:extLst>
          </p:cNvPr>
          <p:cNvPicPr>
            <a:picLocks noChangeAspect="1"/>
          </p:cNvPicPr>
          <p:nvPr/>
        </p:nvPicPr>
        <p:blipFill>
          <a:blip r:embed="rId5"/>
          <a:stretch>
            <a:fillRect/>
          </a:stretch>
        </p:blipFill>
        <p:spPr>
          <a:xfrm>
            <a:off x="6204856" y="1173645"/>
            <a:ext cx="4664111" cy="5592245"/>
          </a:xfrm>
          <a:prstGeom prst="rect">
            <a:avLst/>
          </a:prstGeom>
        </p:spPr>
      </p:pic>
      <p:sp>
        <p:nvSpPr>
          <p:cNvPr id="2" name="テキスト ボックス 1">
            <a:extLst>
              <a:ext uri="{FF2B5EF4-FFF2-40B4-BE49-F238E27FC236}">
                <a16:creationId xmlns:a16="http://schemas.microsoft.com/office/drawing/2014/main" id="{D0D4F8EB-C4EC-2686-44D5-343D1EB3543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7880683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91440" tIns="45720" rIns="91440" bIns="45720" rtlCol="0" anchor="t">
            <a:noAutofit/>
          </a:bodyPr>
          <a:lstStyle/>
          <a:p>
            <a:r>
              <a:rPr lang="ja-JP" altLang="en-US" sz="2800" b="0"/>
              <a:t>参考：</a:t>
            </a:r>
            <a:r>
              <a:rPr lang="en-US" altLang="ja-JP" sz="2800" b="0" dirty="0"/>
              <a:t>S3 Object Lock </a:t>
            </a:r>
            <a:r>
              <a:rPr lang="ja-JP" altLang="en-US" sz="2800" b="0"/>
              <a:t>（</a:t>
            </a:r>
            <a:r>
              <a:rPr lang="en-US" altLang="ja-JP" sz="2800" b="0" dirty="0"/>
              <a:t>WORM</a:t>
            </a:r>
            <a:r>
              <a:rPr lang="ja-JP" altLang="en-US" sz="2800" b="0"/>
              <a:t>機能）</a:t>
            </a:r>
            <a:endParaRPr lang="en-US" altLang="ja-JP" sz="2800" b="0" dirty="0"/>
          </a:p>
        </p:txBody>
      </p:sp>
      <p:pic>
        <p:nvPicPr>
          <p:cNvPr id="3" name="Graphic 173110">
            <a:extLst>
              <a:ext uri="{FF2B5EF4-FFF2-40B4-BE49-F238E27FC236}">
                <a16:creationId xmlns:a16="http://schemas.microsoft.com/office/drawing/2014/main" id="{AE4E26CB-0831-4699-03D4-4FD5A90B4A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30451" y="222044"/>
            <a:ext cx="1504349" cy="1504349"/>
          </a:xfrm>
          <a:prstGeom prst="rect">
            <a:avLst/>
          </a:prstGeom>
        </p:spPr>
      </p:pic>
      <p:sp>
        <p:nvSpPr>
          <p:cNvPr id="7" name="テキスト ボックス 6">
            <a:extLst>
              <a:ext uri="{FF2B5EF4-FFF2-40B4-BE49-F238E27FC236}">
                <a16:creationId xmlns:a16="http://schemas.microsoft.com/office/drawing/2014/main" id="{62B94DCE-F158-B9AD-2C44-D40DA46C00AC}"/>
              </a:ext>
            </a:extLst>
          </p:cNvPr>
          <p:cNvSpPr txBox="1"/>
          <p:nvPr/>
        </p:nvSpPr>
        <p:spPr>
          <a:xfrm>
            <a:off x="393107" y="974219"/>
            <a:ext cx="1132364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altLang="ja-JP" sz="1800" b="0" i="0" u="none" strike="noStrike" kern="1200" cap="none" spc="0" normalizeH="0" baseline="0" noProof="0" dirty="0">
                <a:ln>
                  <a:noFill/>
                </a:ln>
                <a:solidFill>
                  <a:srgbClr val="002C43"/>
                </a:solidFill>
                <a:effectLst/>
                <a:uLnTx/>
                <a:uFillTx/>
                <a:latin typeface="Meiryo" panose="020B0604030504040204" pitchFamily="34" charset="-128"/>
                <a:ea typeface="Meiryo" panose="020B0604030504040204" pitchFamily="34" charset="-128"/>
                <a:cs typeface="+mn-cs"/>
              </a:rPr>
              <a:t>Write Once Read Many</a:t>
            </a:r>
            <a:r>
              <a:rPr kumimoji="0" lang="ja-JP" altLang="en-US" sz="1800" b="0" i="0" u="none" strike="noStrike" kern="1200" cap="none" spc="0" normalizeH="0" baseline="0" noProof="0">
                <a:ln>
                  <a:noFill/>
                </a:ln>
                <a:solidFill>
                  <a:srgbClr val="002C43"/>
                </a:solidFill>
                <a:effectLst/>
                <a:uLnTx/>
                <a:uFillTx/>
                <a:latin typeface="Meiryo" panose="020B0604030504040204" pitchFamily="34" charset="-128"/>
                <a:ea typeface="Meiryo" panose="020B0604030504040204" pitchFamily="34" charset="-128"/>
                <a:cs typeface="+mn-cs"/>
              </a:rPr>
              <a:t>（</a:t>
            </a:r>
            <a:r>
              <a:rPr kumimoji="0" lang="en" altLang="ja-JP" sz="1800" b="0" i="0" u="none" strike="noStrike" kern="1200" cap="none" spc="0" normalizeH="0" baseline="0" noProof="0" dirty="0">
                <a:ln>
                  <a:noFill/>
                </a:ln>
                <a:solidFill>
                  <a:srgbClr val="002C43"/>
                </a:solidFill>
                <a:effectLst/>
                <a:uLnTx/>
                <a:uFillTx/>
                <a:latin typeface="Meiryo" panose="020B0604030504040204" pitchFamily="34" charset="-128"/>
                <a:ea typeface="Meiryo" panose="020B0604030504040204" pitchFamily="34" charset="-128"/>
                <a:cs typeface="+mn-cs"/>
              </a:rPr>
              <a:t>WORM</a:t>
            </a:r>
            <a:r>
              <a:rPr kumimoji="0" lang="ja-JP" altLang="en-US" sz="1800" b="0" i="0" u="none" strike="noStrike" kern="1200" cap="none" spc="0" normalizeH="0" baseline="0" noProof="0">
                <a:ln>
                  <a:noFill/>
                </a:ln>
                <a:solidFill>
                  <a:srgbClr val="002C43"/>
                </a:solidFill>
                <a:effectLst/>
                <a:uLnTx/>
                <a:uFillTx/>
                <a:latin typeface="Meiryo" panose="020B0604030504040204" pitchFamily="34" charset="-128"/>
                <a:ea typeface="Meiryo" panose="020B0604030504040204" pitchFamily="34" charset="-128"/>
                <a:cs typeface="+mn-cs"/>
              </a:rPr>
              <a:t>）モデルでのオブジェクト保存を提供する。</a:t>
            </a:r>
            <a:endParaRPr kumimoji="0" lang="en-US" altLang="ja-JP" sz="1800" b="0" i="0" u="none" strike="noStrike" kern="1200" cap="none" spc="0" normalizeH="0" baseline="0" noProof="0" dirty="0">
              <a:ln>
                <a:noFill/>
              </a:ln>
              <a:solidFill>
                <a:srgbClr val="002C43"/>
              </a:solidFill>
              <a:effectLst/>
              <a:uLnTx/>
              <a:uFillTx/>
              <a:latin typeface="Meiryo" panose="020B0604030504040204" pitchFamily="34" charset="-128"/>
              <a:ea typeface="Meiryo" panose="020B0604030504040204" pitchFamily="34"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1200" cap="none" spc="0" normalizeH="0" baseline="0" noProof="0">
                <a:ln>
                  <a:noFill/>
                </a:ln>
                <a:solidFill>
                  <a:srgbClr val="002C43"/>
                </a:solidFill>
                <a:effectLst/>
                <a:uLnTx/>
                <a:uFillTx/>
                <a:latin typeface="Meiryo" panose="020B0604030504040204" pitchFamily="34" charset="-128"/>
                <a:ea typeface="Meiryo" panose="020B0604030504040204" pitchFamily="34" charset="-128"/>
                <a:cs typeface="+mn-cs"/>
              </a:rPr>
              <a:t>そのオブジェクトに対する一定期間の上書き、または、削除ができないようロックする。</a:t>
            </a:r>
          </a:p>
        </p:txBody>
      </p:sp>
      <p:graphicFrame>
        <p:nvGraphicFramePr>
          <p:cNvPr id="8" name="表 8">
            <a:extLst>
              <a:ext uri="{FF2B5EF4-FFF2-40B4-BE49-F238E27FC236}">
                <a16:creationId xmlns:a16="http://schemas.microsoft.com/office/drawing/2014/main" id="{B2878195-A01A-188F-1A12-CEC596D35036}"/>
              </a:ext>
            </a:extLst>
          </p:cNvPr>
          <p:cNvGraphicFramePr>
            <a:graphicFrameLocks noGrp="1"/>
          </p:cNvGraphicFramePr>
          <p:nvPr/>
        </p:nvGraphicFramePr>
        <p:xfrm>
          <a:off x="475251" y="1936074"/>
          <a:ext cx="11259549" cy="3114040"/>
        </p:xfrm>
        <a:graphic>
          <a:graphicData uri="http://schemas.openxmlformats.org/drawingml/2006/table">
            <a:tbl>
              <a:tblPr firstRow="1" bandRow="1">
                <a:tableStyleId>{5940675A-B579-460E-94D1-54222C63F5DA}</a:tableStyleId>
              </a:tblPr>
              <a:tblGrid>
                <a:gridCol w="1362095">
                  <a:extLst>
                    <a:ext uri="{9D8B030D-6E8A-4147-A177-3AD203B41FA5}">
                      <a16:colId xmlns:a16="http://schemas.microsoft.com/office/drawing/2014/main" val="168586715"/>
                    </a:ext>
                  </a:extLst>
                </a:gridCol>
                <a:gridCol w="2803020">
                  <a:extLst>
                    <a:ext uri="{9D8B030D-6E8A-4147-A177-3AD203B41FA5}">
                      <a16:colId xmlns:a16="http://schemas.microsoft.com/office/drawing/2014/main" val="2893791367"/>
                    </a:ext>
                  </a:extLst>
                </a:gridCol>
                <a:gridCol w="7094434">
                  <a:extLst>
                    <a:ext uri="{9D8B030D-6E8A-4147-A177-3AD203B41FA5}">
                      <a16:colId xmlns:a16="http://schemas.microsoft.com/office/drawing/2014/main" val="2830078894"/>
                    </a:ext>
                  </a:extLst>
                </a:gridCol>
              </a:tblGrid>
              <a:tr h="370840">
                <a:tc>
                  <a:txBody>
                    <a:bodyPr/>
                    <a:lstStyle/>
                    <a:p>
                      <a:r>
                        <a:rPr kumimoji="1" lang="ja-JP" altLang="en-US" sz="1800"/>
                        <a:t>保持期間</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r>
                        <a:rPr kumimoji="1" lang="ja-JP" altLang="en-US" sz="1800"/>
                        <a:t>保持モード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tc>
                  <a:txBody>
                    <a:bodyPr/>
                    <a:lstStyle/>
                    <a:p>
                      <a:r>
                        <a:rPr kumimoji="1" lang="ja-JP" altLang="en-US" sz="1800"/>
                        <a:t>特徴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10000"/>
                        <a:lumOff val="90000"/>
                      </a:schemeClr>
                    </a:solidFill>
                  </a:tcPr>
                </a:tc>
                <a:extLst>
                  <a:ext uri="{0D108BD9-81ED-4DB2-BD59-A6C34878D82A}">
                    <a16:rowId xmlns:a16="http://schemas.microsoft.com/office/drawing/2014/main" val="2847784978"/>
                  </a:ext>
                </a:extLst>
              </a:tr>
              <a:tr h="370840">
                <a:tc rowSpan="2">
                  <a:txBody>
                    <a:bodyPr/>
                    <a:lstStyle/>
                    <a:p>
                      <a:r>
                        <a:rPr kumimoji="1" lang="ja-JP" altLang="en-US" sz="1800"/>
                        <a:t>指定する</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ガバナンスモード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ガバナンスの効いた「データ保護」。</a:t>
                      </a:r>
                    </a:p>
                    <a:p>
                      <a:r>
                        <a:rPr kumimoji="1" lang="ja-JP" altLang="en-US" sz="1800"/>
                        <a:t>特別な権限で </a:t>
                      </a:r>
                      <a:r>
                        <a:rPr kumimoji="1" lang="en" altLang="ja-JP" sz="1800" dirty="0"/>
                        <a:t>WORM </a:t>
                      </a:r>
                      <a:r>
                        <a:rPr kumimoji="1" lang="ja-JP" altLang="en-US" sz="1800"/>
                        <a:t>保護されたオブジェクトの削除が可能。</a:t>
                      </a:r>
                    </a:p>
                    <a:p>
                      <a:r>
                        <a:rPr kumimoji="1" lang="ja-JP" altLang="en-US" sz="1800"/>
                        <a:t>コンプライアンスモードに変更可能。</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81923020"/>
                  </a:ext>
                </a:extLst>
              </a:tr>
              <a:tr h="370840">
                <a:tc vMerge="1">
                  <a:txBody>
                    <a:bodyPr/>
                    <a:lstStyle/>
                    <a:p>
                      <a:endParaRPr kumimoji="1" lang="ja-JP" altLang="en-US" sz="180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コンプライアンスモード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コンプライアンス目的。</a:t>
                      </a:r>
                    </a:p>
                    <a:p>
                      <a:r>
                        <a:rPr kumimoji="1" lang="en" altLang="ja-JP" sz="1800" dirty="0"/>
                        <a:t>root </a:t>
                      </a:r>
                      <a:r>
                        <a:rPr kumimoji="1" lang="ja-JP" altLang="en-US" sz="1800"/>
                        <a:t>アカウントですら削除ができない、また無効化ができない。</a:t>
                      </a:r>
                    </a:p>
                    <a:p>
                      <a:r>
                        <a:rPr kumimoji="1" lang="en" altLang="ja-JP" sz="1800" dirty="0"/>
                        <a:t>Cohasset Associates </a:t>
                      </a:r>
                      <a:r>
                        <a:rPr kumimoji="1" lang="ja-JP" altLang="en-US" sz="1800"/>
                        <a:t>による </a:t>
                      </a:r>
                      <a:r>
                        <a:rPr kumimoji="1" lang="en" altLang="ja-JP" sz="1800" dirty="0"/>
                        <a:t>SEC 17a 4 </a:t>
                      </a:r>
                      <a:r>
                        <a:rPr kumimoji="1" lang="ja-JP" altLang="en-US" sz="1800"/>
                        <a:t>アセスメント済み。</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5257727"/>
                  </a:ext>
                </a:extLst>
              </a:tr>
              <a:tr h="370840">
                <a:tc>
                  <a:txBody>
                    <a:bodyPr/>
                    <a:lstStyle/>
                    <a:p>
                      <a:r>
                        <a:rPr kumimoji="1" lang="ja-JP" altLang="en-US" sz="1800"/>
                        <a:t>指定しない</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リーガルモード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kumimoji="1" lang="ja-JP" altLang="en-US" sz="1800"/>
                        <a:t>オブジェクトバージョンが上書きまたは削除されるのを防止。ただし、関連する保持期間はなく、削除するまで有効。</a:t>
                      </a:r>
                      <a:endParaRPr kumimoji="1" lang="en-US" altLang="ja-JP" sz="1800" dirty="0"/>
                    </a:p>
                    <a:p>
                      <a:r>
                        <a:rPr kumimoji="1" lang="ja-JP" altLang="en-US" sz="1800"/>
                        <a:t>ガバナンスモード、コンプライアンスモードと併用可（設定も別）。</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23065598"/>
                  </a:ext>
                </a:extLst>
              </a:tr>
            </a:tbl>
          </a:graphicData>
        </a:graphic>
      </p:graphicFrame>
      <p:sp>
        <p:nvSpPr>
          <p:cNvPr id="2" name="テキスト ボックス 1">
            <a:extLst>
              <a:ext uri="{FF2B5EF4-FFF2-40B4-BE49-F238E27FC236}">
                <a16:creationId xmlns:a16="http://schemas.microsoft.com/office/drawing/2014/main" id="{468F4A12-75A8-5DE3-0B10-7F7367E9E85A}"/>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SEC07-BP04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4647436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保管中のデータの保護</a:t>
            </a:r>
            <a:br>
              <a:rPr lang="en-JP" sz="2000"/>
            </a:br>
            <a:r>
              <a:rPr lang="en-US" sz="2800" b="0" i="0" dirty="0">
                <a:solidFill>
                  <a:srgbClr val="16191F"/>
                </a:solidFill>
                <a:effectLst/>
                <a:latin typeface="Amazon Ember" panose="020B0603020204020204" pitchFamily="34" charset="0"/>
              </a:rPr>
              <a:t>SEC08-BP01 </a:t>
            </a:r>
            <a:r>
              <a:rPr lang="ja-JP" altLang="en-US" sz="2800" b="0" i="0">
                <a:solidFill>
                  <a:srgbClr val="16191F"/>
                </a:solidFill>
                <a:effectLst/>
                <a:latin typeface="Amazon Ember" panose="020B0603020204020204" pitchFamily="34" charset="0"/>
              </a:rPr>
              <a:t>安全なキー管理を実装する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キーの保存、ローテーション、アクセス制御を含む暗号化アプローチを定義する。</a:t>
            </a:r>
            <a:endParaRPr lang="en-US" altLang="ja-JP" sz="1400" dirty="0"/>
          </a:p>
          <a:p>
            <a:pPr marL="285750" indent="-285750">
              <a:buFont typeface="Arial" panose="020B0604020202020204" pitchFamily="34" charset="0"/>
              <a:buChar char="•"/>
            </a:pPr>
            <a:r>
              <a:rPr lang="ja-JP" altLang="en-US" sz="1400"/>
              <a:t>この目的は以下の通り：</a:t>
            </a:r>
            <a:endParaRPr lang="en-US" altLang="ja-JP" sz="1400" dirty="0"/>
          </a:p>
          <a:p>
            <a:pPr marL="882362" lvl="1" indent="-285750">
              <a:buFont typeface="Arial" panose="020B0604020202020204" pitchFamily="34" charset="0"/>
              <a:buChar char="•"/>
            </a:pPr>
            <a:r>
              <a:rPr lang="ja-JP" altLang="en-US" sz="1233"/>
              <a:t>不正ユーザーからコンテンツを保護する</a:t>
            </a:r>
            <a:endParaRPr lang="en-US" altLang="ja-JP" sz="1233" dirty="0"/>
          </a:p>
          <a:p>
            <a:pPr marL="882362" lvl="1" indent="-285750">
              <a:buFont typeface="Arial" panose="020B0604020202020204" pitchFamily="34" charset="0"/>
              <a:buChar char="•"/>
            </a:pPr>
            <a:r>
              <a:rPr lang="ja-JP" altLang="en-US" sz="1233"/>
              <a:t>正規ユーザーへのコンテンツの不必要な公開を防止する、など</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t>キーの管理に</a:t>
            </a:r>
            <a:r>
              <a:rPr lang="en-US" altLang="ja-JP" sz="1400" dirty="0"/>
              <a:t> AWS </a:t>
            </a:r>
            <a:r>
              <a:rPr lang="en-JP" altLang="ja-JP" sz="1400"/>
              <a:t>KMS</a:t>
            </a:r>
            <a:r>
              <a:rPr lang="en-US" altLang="ja-JP" sz="1400" dirty="0"/>
              <a:t> </a:t>
            </a:r>
            <a:r>
              <a:rPr lang="ja-JP" altLang="en-US" sz="1400"/>
              <a:t>を利用しているか？</a:t>
            </a:r>
            <a:endParaRPr lang="en-JP" altLang="ja-JP" sz="1400"/>
          </a:p>
          <a:p>
            <a:pPr marL="285750" indent="-285750">
              <a:buFont typeface="Arial" panose="020B0604020202020204" pitchFamily="34" charset="0"/>
              <a:buChar char="•"/>
            </a:pPr>
            <a:r>
              <a:rPr lang="en-JP" sz="1400"/>
              <a:t>FIPS140</a:t>
            </a:r>
            <a:r>
              <a:rPr lang="en-US" sz="1400" dirty="0"/>
              <a:t>-2レベル3準拠が求められる</a:t>
            </a:r>
            <a:r>
              <a:rPr lang="ja-JP" altLang="en-US" sz="1400"/>
              <a:t>場合に、暗号キーの生成・管理に</a:t>
            </a:r>
            <a:r>
              <a:rPr lang="en-US" altLang="ja-JP" sz="1400" dirty="0"/>
              <a:t> </a:t>
            </a:r>
            <a:r>
              <a:rPr lang="en" altLang="ja-JP" sz="1400" dirty="0"/>
              <a:t>AWS </a:t>
            </a:r>
            <a:r>
              <a:rPr lang="en" altLang="ja-JP" sz="1400" dirty="0" err="1"/>
              <a:t>CloudHSM</a:t>
            </a:r>
            <a:r>
              <a:rPr lang="en" altLang="ja-JP" sz="1400" dirty="0"/>
              <a:t> </a:t>
            </a:r>
            <a:r>
              <a:rPr lang="ja-JP" altLang="en-US" sz="1400"/>
              <a:t>を使用しているか？</a:t>
            </a:r>
            <a:endParaRPr lang="en-US" altLang="ja-JP" sz="1400" dirty="0"/>
          </a:p>
          <a:p>
            <a:pPr marL="285750" indent="-285750">
              <a:buFont typeface="Arial" panose="020B0604020202020204" pitchFamily="34" charset="0"/>
              <a:buChar char="•"/>
            </a:pPr>
            <a:r>
              <a:rPr lang="ja-JP" altLang="en-US" sz="1400"/>
              <a:t>クライアント側でのデータ暗号化が必要な場合に、</a:t>
            </a:r>
            <a:r>
              <a:rPr lang="en" altLang="ja-JP" sz="1400" dirty="0"/>
              <a:t>AWS Encryption SDK </a:t>
            </a:r>
            <a:r>
              <a:rPr lang="ja-JP" altLang="en-US" sz="1400"/>
              <a:t>を使用しているか？</a:t>
            </a:r>
            <a:endParaRPr lang="en-US" altLang="ja-JP" sz="1400" dirty="0"/>
          </a:p>
        </p:txBody>
      </p:sp>
    </p:spTree>
    <p:extLst>
      <p:ext uri="{BB962C8B-B14F-4D97-AF65-F5344CB8AC3E}">
        <p14:creationId xmlns:p14="http://schemas.microsoft.com/office/powerpoint/2010/main" val="920731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806D-C6C7-47FC-49FC-CD218DC3C81A}"/>
              </a:ext>
            </a:extLst>
          </p:cNvPr>
          <p:cNvSpPr>
            <a:spLocks noGrp="1"/>
          </p:cNvSpPr>
          <p:nvPr>
            <p:ph type="title"/>
          </p:nvPr>
        </p:nvSpPr>
        <p:spPr/>
        <p:txBody>
          <a:bodyPr/>
          <a:lstStyle/>
          <a:p>
            <a:r>
              <a:rPr lang="en-JP" sz="2000" dirty="0"/>
              <a:t>レビュー観点 : セキュリティの基礎/アカウント環境の管理と分離</a:t>
            </a:r>
            <a:br>
              <a:rPr lang="en-JP" sz="2000" dirty="0"/>
            </a:br>
            <a:r>
              <a:rPr lang="en-US" sz="2800" b="0" i="0" dirty="0">
                <a:solidFill>
                  <a:srgbClr val="16191F"/>
                </a:solidFill>
                <a:effectLst/>
                <a:latin typeface="Amazon Ember" panose="020B0603020204020204" pitchFamily="34" charset="0"/>
              </a:rPr>
              <a:t>SEC01-BP02 </a:t>
            </a:r>
            <a:r>
              <a:rPr lang="ja-JP" altLang="en-US" sz="2800" b="0" i="0">
                <a:solidFill>
                  <a:srgbClr val="16191F"/>
                </a:solidFill>
                <a:effectLst/>
                <a:latin typeface="Amazon Ember" panose="020B0603020204020204" pitchFamily="34" charset="0"/>
              </a:rPr>
              <a:t>セキュアアカウントのルートユーザーおよびプロパティ</a:t>
            </a:r>
            <a:endParaRPr lang="en-JP" sz="2800" b="0" dirty="0"/>
          </a:p>
        </p:txBody>
      </p:sp>
      <p:sp>
        <p:nvSpPr>
          <p:cNvPr id="3" name="Text Placeholder 2">
            <a:extLst>
              <a:ext uri="{FF2B5EF4-FFF2-40B4-BE49-F238E27FC236}">
                <a16:creationId xmlns:a16="http://schemas.microsoft.com/office/drawing/2014/main" id="{7F507779-C69A-430B-96CD-60F1224D99A3}"/>
              </a:ext>
            </a:extLst>
          </p:cNvPr>
          <p:cNvSpPr>
            <a:spLocks noGrp="1"/>
          </p:cNvSpPr>
          <p:nvPr>
            <p:ph type="body" sz="quarter" idx="10"/>
          </p:nvPr>
        </p:nvSpPr>
        <p:spPr>
          <a:xfrm>
            <a:off x="457200" y="1371600"/>
            <a:ext cx="5240214" cy="4904154"/>
          </a:xfrm>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AWSルートユーザーとは、アカウント作成時に設定したメールアドレスとパスワードでサインインする。</a:t>
            </a:r>
          </a:p>
          <a:p>
            <a:pPr marL="285750" indent="-285750">
              <a:buFont typeface="Arial" panose="020B0604020202020204" pitchFamily="34" charset="0"/>
              <a:buChar char="•"/>
            </a:pPr>
            <a:r>
              <a:rPr lang="en-JP" sz="1400" dirty="0"/>
              <a:t>各</a:t>
            </a:r>
            <a:r>
              <a:rPr lang="en-US" altLang="ja-JP" sz="1400" dirty="0"/>
              <a:t>AWS</a:t>
            </a:r>
            <a:r>
              <a:rPr lang="ja-JP" altLang="en-US" sz="1400"/>
              <a:t>アカウントのルートユーザーはアカウント内の全てのサービス・リソースへの完全なアクセス権限を持つため、悪用されると深刻なインシデントが発生する可能性がある。</a:t>
            </a:r>
            <a:endParaRPr lang="en-US" altLang="ja-JP" sz="1400" dirty="0"/>
          </a:p>
          <a:p>
            <a:pPr marL="285750" indent="-285750">
              <a:buFont typeface="Arial" panose="020B0604020202020204" pitchFamily="34" charset="0"/>
              <a:buChar char="•"/>
            </a:pPr>
            <a:r>
              <a:rPr lang="ja-JP" altLang="en-US" sz="1400"/>
              <a:t>日常的な業務にはルートユーザーを利用せず、また</a:t>
            </a:r>
            <a:r>
              <a:rPr lang="en-US" altLang="ja-JP" sz="1400" dirty="0"/>
              <a:t>MFA</a:t>
            </a:r>
            <a:r>
              <a:rPr lang="ja-JP" altLang="en-US" sz="1400"/>
              <a:t>（多要素認証）を設定するなど、ルートユーザーとして不正にログインされることを防ぐ必要がある。</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ルートユーザーを日常的に利用していないか</a:t>
            </a:r>
            <a:endParaRPr lang="en-JP" sz="1233" dirty="0"/>
          </a:p>
          <a:p>
            <a:pPr marL="285750" indent="-285750">
              <a:buFont typeface="Arial" panose="020B0604020202020204" pitchFamily="34" charset="0"/>
              <a:buChar char="•"/>
            </a:pPr>
            <a:r>
              <a:rPr lang="en-JP" sz="1400" dirty="0"/>
              <a:t>アカウントに対して正確な連絡先情報が設定されているか</a:t>
            </a:r>
          </a:p>
          <a:p>
            <a:pPr marL="882362" lvl="1" indent="-285750">
              <a:buFont typeface="Arial" panose="020B0604020202020204" pitchFamily="34" charset="0"/>
              <a:buChar char="•"/>
            </a:pPr>
            <a:r>
              <a:rPr lang="en-JP" sz="1233" dirty="0"/>
              <a:t>連絡先のメールアドレスパスワードを忘れた際の復旧に、連絡先情報が使われるため。</a:t>
            </a:r>
          </a:p>
          <a:p>
            <a:pPr marL="285750" indent="-285750">
              <a:buFont typeface="Arial" panose="020B0604020202020204" pitchFamily="34" charset="0"/>
              <a:buChar char="•"/>
            </a:pPr>
            <a:r>
              <a:rPr lang="en-JP" sz="1400" dirty="0"/>
              <a:t>ルートユーザーの認証方式が安全か</a:t>
            </a:r>
            <a:endParaRPr lang="en-JP" sz="1233" dirty="0"/>
          </a:p>
          <a:p>
            <a:pPr marL="285750" indent="-285750">
              <a:buFont typeface="Arial" panose="020B0604020202020204" pitchFamily="34" charset="0"/>
              <a:buChar char="•"/>
            </a:pPr>
            <a:r>
              <a:rPr lang="en-JP" sz="1400" dirty="0"/>
              <a:t>正しい設定が行われているか、適切なモニタリングや統制を行っているか</a:t>
            </a:r>
            <a:endParaRPr lang="en-JP" sz="1233" dirty="0"/>
          </a:p>
          <a:p>
            <a:pPr marL="285750" indent="-285750">
              <a:buFont typeface="Arial" panose="020B0604020202020204" pitchFamily="34" charset="0"/>
              <a:buChar char="•"/>
            </a:pPr>
            <a:endParaRPr lang="en-JP" sz="1400" dirty="0"/>
          </a:p>
          <a:p>
            <a:endParaRPr lang="en-JP" sz="1400" dirty="0"/>
          </a:p>
        </p:txBody>
      </p:sp>
      <p:sp>
        <p:nvSpPr>
          <p:cNvPr id="4" name="Text Placeholder 2">
            <a:extLst>
              <a:ext uri="{FF2B5EF4-FFF2-40B4-BE49-F238E27FC236}">
                <a16:creationId xmlns:a16="http://schemas.microsoft.com/office/drawing/2014/main" id="{53594F77-BE1A-53DE-C028-F9266C735155}"/>
              </a:ext>
            </a:extLst>
          </p:cNvPr>
          <p:cNvSpPr txBox="1">
            <a:spLocks/>
          </p:cNvSpPr>
          <p:nvPr/>
        </p:nvSpPr>
        <p:spPr>
          <a:xfrm>
            <a:off x="6494587" y="1371600"/>
            <a:ext cx="5240215"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JP" sz="1400" dirty="0"/>
              <a:t>ルートユーザーを日常的に利用しない</a:t>
            </a:r>
          </a:p>
          <a:p>
            <a:pPr marL="882362" lvl="1" indent="-285750">
              <a:buFont typeface="Arial" panose="020B0604020202020204" pitchFamily="34" charset="0"/>
              <a:buChar char="•"/>
            </a:pPr>
            <a:r>
              <a:rPr lang="en-JP" sz="1230" dirty="0"/>
              <a:t>日常の業務には、別のIAMユーザーを作成して利用する。</a:t>
            </a:r>
          </a:p>
          <a:p>
            <a:pPr marL="882362" lvl="1" indent="-285750">
              <a:buFont typeface="Arial" panose="020B0604020202020204" pitchFamily="34" charset="0"/>
              <a:buChar char="•"/>
            </a:pPr>
            <a:r>
              <a:rPr lang="en-JP" sz="1230" dirty="0"/>
              <a:t>ルートユーザーにはアクセスキーを作成しない。</a:t>
            </a:r>
            <a:endParaRPr lang="en-JP" sz="1233" dirty="0"/>
          </a:p>
          <a:p>
            <a:pPr marL="285750" indent="-285750">
              <a:buFont typeface="Arial" panose="020B0604020202020204" pitchFamily="34" charset="0"/>
              <a:buChar char="•"/>
            </a:pPr>
            <a:r>
              <a:rPr lang="en-JP" sz="1400" dirty="0"/>
              <a:t>アカウントの連絡先として、企業ドメインの正式なアドレスを指定する。</a:t>
            </a:r>
          </a:p>
          <a:p>
            <a:pPr marL="882362" lvl="1" indent="-285750">
              <a:buFont typeface="Arial" panose="020B0604020202020204" pitchFamily="34" charset="0"/>
              <a:buChar char="•"/>
            </a:pPr>
            <a:r>
              <a:rPr lang="en-JP" sz="1233" dirty="0"/>
              <a:t>個人メールアドレスは使わない</a:t>
            </a:r>
          </a:p>
          <a:p>
            <a:pPr marL="882362" lvl="1" indent="-285750">
              <a:buFont typeface="Arial" panose="020B0604020202020204" pitchFamily="34" charset="0"/>
              <a:buChar char="•"/>
            </a:pPr>
            <a:r>
              <a:rPr lang="en-JP" sz="1233" dirty="0"/>
              <a:t>連絡先の電話番号は専用の番号を利用し、共有しない</a:t>
            </a:r>
          </a:p>
          <a:p>
            <a:pPr marL="285750" indent="-285750">
              <a:buFont typeface="Arial" panose="020B0604020202020204" pitchFamily="34" charset="0"/>
              <a:buChar char="•"/>
            </a:pPr>
            <a:r>
              <a:rPr lang="en-JP" sz="1400" dirty="0"/>
              <a:t>ルートユーザーに対して安全な認証方式を設定する</a:t>
            </a:r>
          </a:p>
          <a:p>
            <a:pPr marL="882362" lvl="1" indent="-285750">
              <a:buFont typeface="Arial" panose="020B0604020202020204" pitchFamily="34" charset="0"/>
              <a:buChar char="•"/>
            </a:pPr>
            <a:r>
              <a:rPr lang="en-JP" sz="1233" dirty="0"/>
              <a:t>特にルートユーザーにはMFA（多要素認証）を有効化する</a:t>
            </a:r>
          </a:p>
          <a:p>
            <a:pPr marL="882362" lvl="1" indent="-285750">
              <a:buFont typeface="Arial" panose="020B0604020202020204" pitchFamily="34" charset="0"/>
              <a:buChar char="•"/>
            </a:pPr>
            <a:r>
              <a:rPr lang="en-JP" sz="1233" dirty="0"/>
              <a:t>推測の難しい安全なパスワードを利用する</a:t>
            </a:r>
          </a:p>
          <a:p>
            <a:pPr marL="285750" indent="-285750">
              <a:buFont typeface="Arial" panose="020B0604020202020204" pitchFamily="34" charset="0"/>
              <a:buChar char="•"/>
            </a:pPr>
            <a:r>
              <a:rPr lang="en-JP" sz="1400" dirty="0"/>
              <a:t>適切なモニタリングや統制を行う</a:t>
            </a:r>
          </a:p>
          <a:p>
            <a:pPr marL="882362" lvl="1" indent="-285750">
              <a:buFont typeface="Arial" panose="020B0604020202020204" pitchFamily="34" charset="0"/>
              <a:buChar char="•"/>
            </a:pPr>
            <a:r>
              <a:rPr lang="en-JP" sz="1233" dirty="0"/>
              <a:t>Amazon GuardDuty によって、ルートユーザーAPI認証情報の使用をチェックし、アラートを発行する</a:t>
            </a:r>
            <a:endParaRPr lang="en-US" sz="1066" dirty="0"/>
          </a:p>
          <a:p>
            <a:pPr marL="1178683" lvl="2" indent="-285750">
              <a:buFont typeface="Arial" panose="020B0604020202020204" pitchFamily="34" charset="0"/>
              <a:buChar char="•"/>
            </a:pPr>
            <a:r>
              <a:rPr lang="en-US" sz="1066" dirty="0" err="1"/>
              <a:t>参考</a:t>
            </a:r>
            <a:r>
              <a:rPr lang="en-US" sz="1066" dirty="0"/>
              <a:t>: https://</a:t>
            </a:r>
            <a:r>
              <a:rPr lang="en-US" sz="1066" dirty="0" err="1"/>
              <a:t>docs.aws.amazon.com</a:t>
            </a:r>
            <a:r>
              <a:rPr lang="en-US" sz="1066" dirty="0"/>
              <a:t>/</a:t>
            </a:r>
            <a:r>
              <a:rPr lang="en-US" sz="1066" dirty="0" err="1"/>
              <a:t>ja_jp</a:t>
            </a:r>
            <a:r>
              <a:rPr lang="en-US" sz="1066" dirty="0"/>
              <a:t>/</a:t>
            </a:r>
            <a:r>
              <a:rPr lang="en-US" sz="1066" dirty="0" err="1"/>
              <a:t>guardduty</a:t>
            </a:r>
            <a:r>
              <a:rPr lang="en-US" sz="1066" dirty="0"/>
              <a:t>/latest/ug/</a:t>
            </a:r>
            <a:r>
              <a:rPr lang="en-US" sz="1066" dirty="0" err="1"/>
              <a:t>guardduty_finding-types-iam.html#policy-iam-rootcredentialusage</a:t>
            </a:r>
            <a:endParaRPr lang="en-JP" sz="1066" dirty="0"/>
          </a:p>
          <a:p>
            <a:pPr marL="882362" lvl="1" indent="-285750">
              <a:buFont typeface="Arial" panose="020B0604020202020204" pitchFamily="34" charset="0"/>
              <a:buChar char="•"/>
            </a:pPr>
            <a:r>
              <a:rPr lang="en-JP" sz="1233" dirty="0"/>
              <a:t>AWS Config によってMFA の設定などをチェックする</a:t>
            </a:r>
          </a:p>
          <a:p>
            <a:pPr marL="1178683" lvl="2" indent="-285750">
              <a:buFont typeface="Arial" panose="020B0604020202020204" pitchFamily="34" charset="0"/>
              <a:buChar char="•"/>
            </a:pPr>
            <a:r>
              <a:rPr lang="en-JP" sz="1066" dirty="0"/>
              <a:t>参考: </a:t>
            </a:r>
            <a:r>
              <a:rPr lang="en-US" sz="1066" dirty="0"/>
              <a:t>https://</a:t>
            </a:r>
            <a:r>
              <a:rPr lang="en-US" sz="1066" dirty="0" err="1"/>
              <a:t>docs.aws.amazon.com</a:t>
            </a:r>
            <a:r>
              <a:rPr lang="en-US" sz="1066" dirty="0"/>
              <a:t>/</a:t>
            </a:r>
            <a:r>
              <a:rPr lang="en-US" sz="1066" dirty="0" err="1"/>
              <a:t>ja_jp</a:t>
            </a:r>
            <a:r>
              <a:rPr lang="en-US" sz="1066" dirty="0"/>
              <a:t>/config/latest/</a:t>
            </a:r>
            <a:r>
              <a:rPr lang="en-US" sz="1066" dirty="0" err="1"/>
              <a:t>developerguide</a:t>
            </a:r>
            <a:r>
              <a:rPr lang="en-US" sz="1066" dirty="0"/>
              <a:t>/</a:t>
            </a:r>
            <a:r>
              <a:rPr lang="en-US" sz="1066" dirty="0" err="1"/>
              <a:t>iam</a:t>
            </a:r>
            <a:r>
              <a:rPr lang="en-US" sz="1066" dirty="0"/>
              <a:t>-user-</a:t>
            </a:r>
            <a:r>
              <a:rPr lang="en-US" sz="1066" dirty="0" err="1"/>
              <a:t>mfa</a:t>
            </a:r>
            <a:r>
              <a:rPr lang="en-US" sz="1066" dirty="0"/>
              <a:t>-</a:t>
            </a:r>
            <a:r>
              <a:rPr lang="en-US" sz="1066" dirty="0" err="1"/>
              <a:t>enabled.html</a:t>
            </a:r>
            <a:endParaRPr lang="en-JP" sz="1066" dirty="0"/>
          </a:p>
          <a:p>
            <a:pPr marL="285750" indent="-285750">
              <a:buFont typeface="Arial" panose="020B0604020202020204" pitchFamily="34" charset="0"/>
              <a:buChar char="•"/>
            </a:pPr>
            <a:endParaRPr lang="en-JP" sz="1400" dirty="0"/>
          </a:p>
          <a:p>
            <a:pPr marL="285750" indent="-285750">
              <a:buFont typeface="Arial" panose="020B0604020202020204" pitchFamily="34" charset="0"/>
              <a:buChar char="•"/>
            </a:pPr>
            <a:endParaRPr lang="en-JP" sz="1400" dirty="0"/>
          </a:p>
          <a:p>
            <a:endParaRPr lang="en-JP" dirty="0"/>
          </a:p>
        </p:txBody>
      </p:sp>
    </p:spTree>
    <p:extLst>
      <p:ext uri="{BB962C8B-B14F-4D97-AF65-F5344CB8AC3E}">
        <p14:creationId xmlns:p14="http://schemas.microsoft.com/office/powerpoint/2010/main" val="427465972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750129" y="1124086"/>
            <a:ext cx="6018178"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750129" y="1825559"/>
            <a:ext cx="6018178" cy="31747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暗号化キーを簡単に作成して管理し、幅広い</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サービスやアプリケーションでの使用を制御</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キーのセキュリティを保護するために </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FIPS 140-2</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で検証済みまたは検証段階のハードウェアセキュリティモジュールを使用</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の多数のサービスと統合</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1" lang="en-US" altLang="ja-JP" sz="20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と統合されており、すべてのキーの使用ログを表示できるため、規制およびコンプライアンスの要求に対応可能</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暗号化リクエスト単位の課金</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6"/>
            <a:ext cx="4780800" cy="712491"/>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の様々なサービス・エンティティの</a:t>
            </a:r>
            <a:b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データの暗号化キーを作成・管理</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KMS</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9" name="Graphic 33">
            <a:extLst>
              <a:ext uri="{FF2B5EF4-FFF2-40B4-BE49-F238E27FC236}">
                <a16:creationId xmlns:a16="http://schemas.microsoft.com/office/drawing/2014/main" id="{E774E933-338F-4147-B544-FCE4D858D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90473" y="1377462"/>
            <a:ext cx="2694255" cy="2694255"/>
          </a:xfrm>
          <a:prstGeom prst="rect">
            <a:avLst/>
          </a:prstGeom>
        </p:spPr>
      </p:pic>
      <p:sp>
        <p:nvSpPr>
          <p:cNvPr id="2" name="テキスト ボックス 1"/>
          <p:cNvSpPr txBox="1"/>
          <p:nvPr/>
        </p:nvSpPr>
        <p:spPr>
          <a:xfrm>
            <a:off x="5586169" y="5541517"/>
            <a:ext cx="5744443" cy="116955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5"/>
              </a:rPr>
              <a:t>https://aws.amazon.com/jp/kms/</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Key Management Service (KMS)</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6"/>
              </a:rPr>
              <a:t>https://aws.amazon.com/jp/kms/faqs/</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Key Management Service </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のよくある質問</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7"/>
              </a:rPr>
              <a:t>https://d1.awsstatic.com/webinars/jp/pdf/services/20181121_AWS-BlackBelt-KMS.pdf</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Black Belt Online Seminar] AWS Key Management Service</a:t>
            </a:r>
          </a:p>
        </p:txBody>
      </p:sp>
      <p:sp>
        <p:nvSpPr>
          <p:cNvPr id="3" name="タイトル 2">
            <a:extLst>
              <a:ext uri="{FF2B5EF4-FFF2-40B4-BE49-F238E27FC236}">
                <a16:creationId xmlns:a16="http://schemas.microsoft.com/office/drawing/2014/main" id="{5805920A-A49D-6043-A3DA-4BB1FC17B574}"/>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 KMS</a:t>
            </a:r>
            <a:r>
              <a:rPr lang="ja-JP" altLang="en-US" sz="2800" b="0"/>
              <a:t>（</a:t>
            </a:r>
            <a:r>
              <a:rPr lang="en-US" altLang="ja-JP" sz="2800" b="0" dirty="0"/>
              <a:t>Key Management Service</a:t>
            </a:r>
            <a:r>
              <a:rPr lang="ja-JP" altLang="en-US" sz="2800" b="0"/>
              <a:t>）概要</a:t>
            </a:r>
          </a:p>
        </p:txBody>
      </p:sp>
      <p:sp>
        <p:nvSpPr>
          <p:cNvPr id="4" name="テキスト ボックス 3">
            <a:extLst>
              <a:ext uri="{FF2B5EF4-FFF2-40B4-BE49-F238E27FC236}">
                <a16:creationId xmlns:a16="http://schemas.microsoft.com/office/drawing/2014/main" id="{7E26C5F1-B9A0-6D70-EDF0-F122C462834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60530139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BD74B4-F937-4782-8A32-C9EC23AF17A2}"/>
              </a:ext>
            </a:extLst>
          </p:cNvPr>
          <p:cNvSpPr txBox="1">
            <a:spLocks/>
          </p:cNvSpPr>
          <p:nvPr/>
        </p:nvSpPr>
        <p:spPr>
          <a:xfrm>
            <a:off x="282038" y="1173644"/>
            <a:ext cx="5745043"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en-US" altLang="ja-JP"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AWS KMS </a:t>
            </a: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の機能概要</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endParaRPr>
          </a:p>
        </p:txBody>
      </p:sp>
      <p:sp>
        <p:nvSpPr>
          <p:cNvPr id="4" name="Title 1">
            <a:extLst>
              <a:ext uri="{FF2B5EF4-FFF2-40B4-BE49-F238E27FC236}">
                <a16:creationId xmlns:a16="http://schemas.microsoft.com/office/drawing/2014/main" id="{A662080E-9D26-4001-A307-BD83D9867329}"/>
              </a:ext>
            </a:extLst>
          </p:cNvPr>
          <p:cNvSpPr txBox="1">
            <a:spLocks/>
          </p:cNvSpPr>
          <p:nvPr/>
        </p:nvSpPr>
        <p:spPr>
          <a:xfrm>
            <a:off x="6096000" y="1173644"/>
            <a:ext cx="5728776"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特徴</a:t>
            </a:r>
            <a:endParaRPr kumimoji="0"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cxnSp>
        <p:nvCxnSpPr>
          <p:cNvPr id="5" name="直線コネクタ 4">
            <a:extLst>
              <a:ext uri="{FF2B5EF4-FFF2-40B4-BE49-F238E27FC236}">
                <a16:creationId xmlns:a16="http://schemas.microsoft.com/office/drawing/2014/main" id="{F055E300-4012-492C-9342-8E4C81612432}"/>
              </a:ext>
            </a:extLst>
          </p:cNvPr>
          <p:cNvCxnSpPr/>
          <p:nvPr/>
        </p:nvCxnSpPr>
        <p:spPr>
          <a:xfrm>
            <a:off x="6096467" y="1796791"/>
            <a:ext cx="5730667"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7" name="正方形/長方形 6">
            <a:extLst>
              <a:ext uri="{FF2B5EF4-FFF2-40B4-BE49-F238E27FC236}">
                <a16:creationId xmlns:a16="http://schemas.microsoft.com/office/drawing/2014/main" id="{DC2E9C6C-46D8-4876-99A5-B0437A6E4340}"/>
              </a:ext>
            </a:extLst>
          </p:cNvPr>
          <p:cNvSpPr/>
          <p:nvPr/>
        </p:nvSpPr>
        <p:spPr>
          <a:xfrm>
            <a:off x="282038" y="1877150"/>
            <a:ext cx="5745043" cy="37749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39175" marR="0" lvl="0" indent="-23917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マネージド型サービスであり、権限の制御、キーの耐久性や物理的なセキュリティへの対処は </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AWS KMS </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が実施</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KMS</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キーの保管と管理を提供</a:t>
            </a:r>
          </a:p>
          <a:p>
            <a:pPr marL="596876" marR="0" lvl="1" indent="-239175" algn="l" defTabSz="609576" rtl="0" eaLnBrk="1" fontAlgn="auto" latinLnBrk="0" hangingPunct="1">
              <a:lnSpc>
                <a:spcPct val="100000"/>
              </a:lnSpc>
              <a:spcBef>
                <a:spcPts val="80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鍵の保管　</a:t>
            </a:r>
            <a:r>
              <a:rPr kumimoji="1" lang="en-US" altLang="ja-JP"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鍵を安全に保管するストレージ</a:t>
            </a:r>
          </a:p>
          <a:p>
            <a:pPr marL="596876" marR="0" lvl="1" indent="-239175" algn="l" defTabSz="609576" rtl="0" eaLnBrk="1" fontAlgn="auto" latinLnBrk="0" hangingPunct="1">
              <a:lnSpc>
                <a:spcPct val="100000"/>
              </a:lnSpc>
              <a:spcBef>
                <a:spcPts val="800"/>
              </a:spcBef>
              <a:spcAft>
                <a:spcPts val="0"/>
              </a:spcAft>
              <a:buClrTx/>
              <a:buSzTx/>
              <a:buFont typeface="Wingdings" panose="05000000000000000000" pitchFamily="2" charset="2"/>
              <a:buChar char="Ø"/>
              <a:tabLst/>
              <a:defRPr/>
            </a:pP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鍵の管理　</a:t>
            </a:r>
            <a:r>
              <a:rPr kumimoji="1" lang="en-US" altLang="ja-JP"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鍵の利用に対する認証・認可、記録するアクセス制御</a:t>
            </a:r>
            <a:endParaRPr kumimoji="1" lang="en-US" altLang="ja-JP" sz="1667"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データ保護に際し、追加のアクセス制御レイヤーを提供</a:t>
            </a:r>
          </a:p>
        </p:txBody>
      </p:sp>
      <p:sp>
        <p:nvSpPr>
          <p:cNvPr id="61" name="Title 1">
            <a:extLst>
              <a:ext uri="{FF2B5EF4-FFF2-40B4-BE49-F238E27FC236}">
                <a16:creationId xmlns:a16="http://schemas.microsoft.com/office/drawing/2014/main" id="{07BD74B4-F937-4782-8A32-C9EC23AF17A2}"/>
              </a:ext>
            </a:extLst>
          </p:cNvPr>
          <p:cNvSpPr txBox="1">
            <a:spLocks/>
          </p:cNvSpPr>
          <p:nvPr/>
        </p:nvSpPr>
        <p:spPr>
          <a:xfrm>
            <a:off x="6682506" y="2756925"/>
            <a:ext cx="1909772" cy="96010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暗号鍵管理</a:t>
            </a:r>
          </a:p>
        </p:txBody>
      </p:sp>
      <p:sp>
        <p:nvSpPr>
          <p:cNvPr id="62" name="Title 1">
            <a:extLst>
              <a:ext uri="{FF2B5EF4-FFF2-40B4-BE49-F238E27FC236}">
                <a16:creationId xmlns:a16="http://schemas.microsoft.com/office/drawing/2014/main" id="{07BD74B4-F937-4782-8A32-C9EC23AF17A2}"/>
              </a:ext>
            </a:extLst>
          </p:cNvPr>
          <p:cNvSpPr txBox="1">
            <a:spLocks/>
          </p:cNvSpPr>
          <p:nvPr/>
        </p:nvSpPr>
        <p:spPr>
          <a:xfrm>
            <a:off x="6682506" y="3909053"/>
            <a:ext cx="1909772" cy="96010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アクセス制御</a:t>
            </a:r>
          </a:p>
        </p:txBody>
      </p:sp>
      <p:sp>
        <p:nvSpPr>
          <p:cNvPr id="63" name="Title 1">
            <a:extLst>
              <a:ext uri="{FF2B5EF4-FFF2-40B4-BE49-F238E27FC236}">
                <a16:creationId xmlns:a16="http://schemas.microsoft.com/office/drawing/2014/main" id="{07BD74B4-F937-4782-8A32-C9EC23AF17A2}"/>
              </a:ext>
            </a:extLst>
          </p:cNvPr>
          <p:cNvSpPr txBox="1">
            <a:spLocks/>
          </p:cNvSpPr>
          <p:nvPr/>
        </p:nvSpPr>
        <p:spPr>
          <a:xfrm>
            <a:off x="6682506" y="5061182"/>
            <a:ext cx="1909772" cy="96010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証跡確保</a:t>
            </a:r>
          </a:p>
        </p:txBody>
      </p:sp>
      <p:sp>
        <p:nvSpPr>
          <p:cNvPr id="6" name="Rounded Rectangle 5"/>
          <p:cNvSpPr/>
          <p:nvPr/>
        </p:nvSpPr>
        <p:spPr>
          <a:xfrm>
            <a:off x="6384032" y="2372882"/>
            <a:ext cx="5376598" cy="3840427"/>
          </a:xfrm>
          <a:prstGeom prst="roundRect">
            <a:avLst>
              <a:gd name="adj" fmla="val 5644"/>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67" name="Title 1">
            <a:extLst>
              <a:ext uri="{FF2B5EF4-FFF2-40B4-BE49-F238E27FC236}">
                <a16:creationId xmlns:a16="http://schemas.microsoft.com/office/drawing/2014/main" id="{07BD74B4-F937-4782-8A32-C9EC23AF17A2}"/>
              </a:ext>
            </a:extLst>
          </p:cNvPr>
          <p:cNvSpPr txBox="1">
            <a:spLocks/>
          </p:cNvSpPr>
          <p:nvPr/>
        </p:nvSpPr>
        <p:spPr>
          <a:xfrm>
            <a:off x="8688288" y="2756925"/>
            <a:ext cx="2880320" cy="96010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暗号鍵の作成</a:t>
            </a:r>
            <a:r>
              <a:rPr kumimoji="0"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a:t>
            </a: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管理</a:t>
            </a:r>
          </a:p>
        </p:txBody>
      </p:sp>
      <p:sp>
        <p:nvSpPr>
          <p:cNvPr id="68" name="Title 1">
            <a:extLst>
              <a:ext uri="{FF2B5EF4-FFF2-40B4-BE49-F238E27FC236}">
                <a16:creationId xmlns:a16="http://schemas.microsoft.com/office/drawing/2014/main" id="{07BD74B4-F937-4782-8A32-C9EC23AF17A2}"/>
              </a:ext>
            </a:extLst>
          </p:cNvPr>
          <p:cNvSpPr txBox="1">
            <a:spLocks/>
          </p:cNvSpPr>
          <p:nvPr/>
        </p:nvSpPr>
        <p:spPr>
          <a:xfrm>
            <a:off x="8688288" y="3909053"/>
            <a:ext cx="2880320" cy="96010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キーポリシーを用いた暗号鍵に対するアクセス制御</a:t>
            </a:r>
          </a:p>
        </p:txBody>
      </p:sp>
      <p:sp>
        <p:nvSpPr>
          <p:cNvPr id="69" name="Title 1">
            <a:extLst>
              <a:ext uri="{FF2B5EF4-FFF2-40B4-BE49-F238E27FC236}">
                <a16:creationId xmlns:a16="http://schemas.microsoft.com/office/drawing/2014/main" id="{07BD74B4-F937-4782-8A32-C9EC23AF17A2}"/>
              </a:ext>
            </a:extLst>
          </p:cNvPr>
          <p:cNvSpPr txBox="1">
            <a:spLocks/>
          </p:cNvSpPr>
          <p:nvPr/>
        </p:nvSpPr>
        <p:spPr>
          <a:xfrm>
            <a:off x="8688288" y="5061182"/>
            <a:ext cx="2880320" cy="96010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暗号鍵に対するアクセス履歴の保管 </a:t>
            </a:r>
            <a:r>
              <a:rPr kumimoji="0" lang="en-US" altLang="ja-JP"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a:t>
            </a:r>
            <a:r>
              <a:rPr kumimoji="0" lang="en-US" altLang="ja-JP" sz="1333" b="0" i="0" u="none" strike="noStrike" kern="1200" cap="none" spc="0" normalizeH="0" baseline="0" noProof="0" dirty="0" err="1">
                <a:ln>
                  <a:noFill/>
                </a:ln>
                <a:solidFill>
                  <a:srgbClr val="163D51"/>
                </a:solidFill>
                <a:effectLst/>
                <a:uLnTx/>
                <a:uFillTx/>
                <a:latin typeface="Meiryo" panose="020B0604030504040204" pitchFamily="34" charset="-128"/>
                <a:ea typeface="Meiryo" panose="020B0604030504040204" pitchFamily="34" charset="-128"/>
              </a:rPr>
              <a:t>CloudTrail</a:t>
            </a:r>
            <a:r>
              <a:rPr kumimoji="0" lang="ja-JP" altLang="en-US"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連携</a:t>
            </a:r>
            <a:r>
              <a:rPr kumimoji="0" lang="en-US" altLang="ja-JP"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rPr>
              <a:t>)</a:t>
            </a:r>
            <a:endParaRPr kumimoji="0"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endParaRPr>
          </a:p>
        </p:txBody>
      </p:sp>
      <p:pic>
        <p:nvPicPr>
          <p:cNvPr id="70" name="Graphic 33">
            <a:extLst>
              <a:ext uri="{FF2B5EF4-FFF2-40B4-BE49-F238E27FC236}">
                <a16:creationId xmlns:a16="http://schemas.microsoft.com/office/drawing/2014/main" id="{E774E933-338F-4147-B544-FCE4D858D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3091" y="2015931"/>
            <a:ext cx="644984" cy="644984"/>
          </a:xfrm>
          <a:prstGeom prst="rect">
            <a:avLst/>
          </a:prstGeom>
        </p:spPr>
      </p:pic>
      <p:sp>
        <p:nvSpPr>
          <p:cNvPr id="2" name="タイトル 1">
            <a:extLst>
              <a:ext uri="{FF2B5EF4-FFF2-40B4-BE49-F238E27FC236}">
                <a16:creationId xmlns:a16="http://schemas.microsoft.com/office/drawing/2014/main" id="{5017B640-A7EA-434B-B66B-064589398DDC}"/>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 KMS </a:t>
            </a:r>
            <a:r>
              <a:rPr lang="ja-JP" altLang="en-US" sz="2800" b="0"/>
              <a:t>の機能概要</a:t>
            </a:r>
          </a:p>
        </p:txBody>
      </p:sp>
      <p:sp>
        <p:nvSpPr>
          <p:cNvPr id="8" name="テキスト ボックス 7">
            <a:extLst>
              <a:ext uri="{FF2B5EF4-FFF2-40B4-BE49-F238E27FC236}">
                <a16:creationId xmlns:a16="http://schemas.microsoft.com/office/drawing/2014/main" id="{E9FE27F2-40ED-4870-2BE2-CFDC4F2EA19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3431742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FIPS 140-2</a:t>
            </a:r>
          </a:p>
        </p:txBody>
      </p:sp>
      <p:sp>
        <p:nvSpPr>
          <p:cNvPr id="5" name="テキスト プレースホルダー 4">
            <a:extLst>
              <a:ext uri="{FF2B5EF4-FFF2-40B4-BE49-F238E27FC236}">
                <a16:creationId xmlns:a16="http://schemas.microsoft.com/office/drawing/2014/main" id="{E4BF413A-811A-5D74-8901-B212CF011DAD}"/>
              </a:ext>
            </a:extLst>
          </p:cNvPr>
          <p:cNvSpPr>
            <a:spLocks noGrp="1"/>
          </p:cNvSpPr>
          <p:nvPr>
            <p:ph type="body" sz="quarter" idx="10"/>
          </p:nvPr>
        </p:nvSpPr>
        <p:spPr/>
        <p:txBody>
          <a:bodyPr/>
          <a:lstStyle/>
          <a:p>
            <a:pPr>
              <a:lnSpc>
                <a:spcPct val="120000"/>
              </a:lnSpc>
              <a:spcBef>
                <a:spcPts val="1200"/>
              </a:spcBef>
            </a:pPr>
            <a:r>
              <a:rPr lang="en" altLang="ja-JP" sz="1400" dirty="0"/>
              <a:t>FIPS</a:t>
            </a:r>
            <a:r>
              <a:rPr lang="ja-JP" altLang="en" sz="1400"/>
              <a:t>（</a:t>
            </a:r>
            <a:r>
              <a:rPr lang="en" altLang="ja-JP" sz="1400" dirty="0"/>
              <a:t>Federal Information Processing Standard</a:t>
            </a:r>
            <a:r>
              <a:rPr lang="ja-JP" altLang="en" sz="1400"/>
              <a:t>：</a:t>
            </a:r>
            <a:r>
              <a:rPr lang="ja-JP" altLang="en-US" sz="1400"/>
              <a:t>米国連邦情報処理規格）</a:t>
            </a:r>
            <a:r>
              <a:rPr lang="en-US" altLang="ja-JP" sz="1400" dirty="0"/>
              <a:t>140-2</a:t>
            </a:r>
            <a:r>
              <a:rPr lang="ja-JP" altLang="en-US" sz="1400"/>
              <a:t>は、暗号化ハードウェアの有効性を検証するためのベンチマーク。</a:t>
            </a:r>
            <a:endParaRPr lang="en-US" altLang="ja-JP" sz="1400" dirty="0"/>
          </a:p>
          <a:p>
            <a:pPr>
              <a:lnSpc>
                <a:spcPct val="120000"/>
              </a:lnSpc>
              <a:spcBef>
                <a:spcPts val="1200"/>
              </a:spcBef>
            </a:pPr>
            <a:r>
              <a:rPr lang="ja-JP" altLang="en-US" sz="1400"/>
              <a:t>製品が</a:t>
            </a:r>
            <a:r>
              <a:rPr lang="en" altLang="ja-JP" sz="1400" dirty="0"/>
              <a:t>FIPS 140-2</a:t>
            </a:r>
            <a:r>
              <a:rPr lang="ja-JP" altLang="en-US" sz="1400"/>
              <a:t>認定の場合、その製品が米国政府とカナダ政府によってテストされ、正式に検証されていることを示す。</a:t>
            </a:r>
            <a:endParaRPr lang="en-US" altLang="ja-JP" sz="1400" dirty="0"/>
          </a:p>
          <a:p>
            <a:pPr>
              <a:lnSpc>
                <a:spcPct val="120000"/>
              </a:lnSpc>
              <a:spcBef>
                <a:spcPts val="1200"/>
              </a:spcBef>
            </a:pPr>
            <a:r>
              <a:rPr lang="en" altLang="ja-JP" sz="1400" dirty="0"/>
              <a:t>FIPS 140-2</a:t>
            </a:r>
            <a:r>
              <a:rPr lang="ja-JP" altLang="en-US" sz="1400"/>
              <a:t>は米国とカナダの連邦規格だが、</a:t>
            </a:r>
            <a:r>
              <a:rPr lang="en" altLang="ja-JP" sz="1400" dirty="0"/>
              <a:t>FIPS 140-2</a:t>
            </a:r>
            <a:r>
              <a:rPr lang="ja-JP" altLang="en-US" sz="1400"/>
              <a:t>コンプライアンスは、実用的なセキュリティベンチマークおよび現実的なベストプラクティスとして、世界中の政府および非政府機関において広く採用されている。</a:t>
            </a:r>
            <a:endParaRPr lang="en-US" altLang="ja-JP" sz="1400" dirty="0"/>
          </a:p>
          <a:p>
            <a:pPr>
              <a:lnSpc>
                <a:spcPct val="120000"/>
              </a:lnSpc>
              <a:spcBef>
                <a:spcPts val="1200"/>
              </a:spcBef>
            </a:pPr>
            <a:r>
              <a:rPr lang="ja-JP" altLang="en-US" sz="1400"/>
              <a:t>次の</a:t>
            </a:r>
            <a:r>
              <a:rPr lang="en-US" altLang="ja-JP" sz="1400" dirty="0"/>
              <a:t>4</a:t>
            </a:r>
            <a:r>
              <a:rPr lang="ja-JP" altLang="en-US" sz="1400"/>
              <a:t>段階（数字が大きいほどレベルが高い）の定性的なセキュリティレベルを定義している。</a:t>
            </a:r>
          </a:p>
        </p:txBody>
      </p:sp>
      <p:graphicFrame>
        <p:nvGraphicFramePr>
          <p:cNvPr id="3" name="表 3">
            <a:extLst>
              <a:ext uri="{FF2B5EF4-FFF2-40B4-BE49-F238E27FC236}">
                <a16:creationId xmlns:a16="http://schemas.microsoft.com/office/drawing/2014/main" id="{BBBD24DE-4DAA-076F-DEB8-D56323C1EC21}"/>
              </a:ext>
            </a:extLst>
          </p:cNvPr>
          <p:cNvGraphicFramePr>
            <a:graphicFrameLocks noGrp="1"/>
          </p:cNvGraphicFramePr>
          <p:nvPr/>
        </p:nvGraphicFramePr>
        <p:xfrm>
          <a:off x="512445" y="3528696"/>
          <a:ext cx="11167110" cy="2138680"/>
        </p:xfrm>
        <a:graphic>
          <a:graphicData uri="http://schemas.openxmlformats.org/drawingml/2006/table">
            <a:tbl>
              <a:tblPr firstRow="1" bandRow="1">
                <a:tableStyleId>{5940675A-B579-460E-94D1-54222C63F5DA}</a:tableStyleId>
              </a:tblPr>
              <a:tblGrid>
                <a:gridCol w="1137920">
                  <a:extLst>
                    <a:ext uri="{9D8B030D-6E8A-4147-A177-3AD203B41FA5}">
                      <a16:colId xmlns:a16="http://schemas.microsoft.com/office/drawing/2014/main" val="2030823238"/>
                    </a:ext>
                  </a:extLst>
                </a:gridCol>
                <a:gridCol w="10029190">
                  <a:extLst>
                    <a:ext uri="{9D8B030D-6E8A-4147-A177-3AD203B41FA5}">
                      <a16:colId xmlns:a16="http://schemas.microsoft.com/office/drawing/2014/main" val="2664683217"/>
                    </a:ext>
                  </a:extLst>
                </a:gridCol>
              </a:tblGrid>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1</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latin typeface="Meiryo" panose="020B0604030504040204" pitchFamily="34" charset="-128"/>
                          <a:ea typeface="Meiryo" panose="020B0604030504040204" pitchFamily="34" charset="-128"/>
                        </a:rPr>
                        <a:t>本番環境グレードの機器と外部テストを受けたアルゴリズムが求められる。</a:t>
                      </a:r>
                      <a:endParaRPr kumimoji="1" lang="ja-JP" altLang="en-US" sz="1400">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33047233"/>
                  </a:ext>
                </a:extLst>
              </a:tr>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2</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t>物理的タンパーエビデンス措置およびロールベース認証に関する要件が追加。</a:t>
                      </a:r>
                      <a:endParaRPr lang="en-US" altLang="ja-JP" sz="1400" dirty="0"/>
                    </a:p>
                    <a:p>
                      <a:pPr marL="285750" indent="-285750">
                        <a:buFont typeface="Wingdings" pitchFamily="2" charset="2"/>
                        <a:buChar char="l"/>
                      </a:pPr>
                      <a:r>
                        <a:rPr lang="ja-JP" altLang="en-US" sz="1400"/>
                        <a:t>ソフトウェアは、コモンクライテリア</a:t>
                      </a:r>
                      <a:r>
                        <a:rPr lang="en-US" altLang="ja-JP" sz="1400" dirty="0"/>
                        <a:t> </a:t>
                      </a:r>
                      <a:r>
                        <a:rPr lang="en" altLang="ja-JP" sz="1400" dirty="0">
                          <a:latin typeface="Meiryo" panose="020B0604030504040204" pitchFamily="34" charset="-128"/>
                          <a:ea typeface="Meiryo" panose="020B0604030504040204" pitchFamily="34" charset="-128"/>
                        </a:rPr>
                        <a:t>EAL2 </a:t>
                      </a:r>
                      <a:r>
                        <a:rPr lang="ja-JP" altLang="en-US" sz="1400"/>
                        <a:t>に認定されたオペレーティングシステム上で実装されている必要がある。</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74210863"/>
                  </a:ext>
                </a:extLst>
              </a:tr>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3</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t>物理的タンパーレジスタンス措置および</a:t>
                      </a:r>
                      <a:r>
                        <a:rPr lang="en-US" altLang="ja-JP" sz="1400" dirty="0"/>
                        <a:t> </a:t>
                      </a:r>
                      <a:r>
                        <a:rPr lang="en" altLang="ja-JP" sz="1400" dirty="0"/>
                        <a:t>ID </a:t>
                      </a:r>
                      <a:r>
                        <a:rPr lang="ja-JP" altLang="en-US" sz="1400"/>
                        <a:t>ベース認証に関する要件が追加。</a:t>
                      </a:r>
                      <a:endParaRPr lang="en-US" altLang="ja-JP" sz="1400" dirty="0"/>
                    </a:p>
                    <a:p>
                      <a:pPr marL="285750" indent="-285750">
                        <a:buFont typeface="Wingdings" pitchFamily="2" charset="2"/>
                        <a:buChar char="l"/>
                      </a:pPr>
                      <a:r>
                        <a:rPr lang="ja-JP" altLang="en-US" sz="1400"/>
                        <a:t>「重要なセキュリティパラメータ」をモジュールに受け渡しするインターフェイス同士を物理的または論理的に分離要。</a:t>
                      </a:r>
                      <a:endParaRPr lang="en-US" altLang="ja-JP" sz="1400" dirty="0"/>
                    </a:p>
                    <a:p>
                      <a:pPr marL="285750" indent="-285750">
                        <a:buFont typeface="Wingdings" pitchFamily="2" charset="2"/>
                        <a:buChar char="l"/>
                      </a:pPr>
                      <a:r>
                        <a:rPr lang="ja-JP" altLang="en-US" sz="1400"/>
                        <a:t>秘密鍵の入出力は暗号化要。</a:t>
                      </a:r>
                      <a:endParaRPr kumimoji="1" lang="ja-JP" altLang="en-US" sz="1400">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82163878"/>
                  </a:ext>
                </a:extLst>
              </a:tr>
              <a:tr h="370840">
                <a:tc>
                  <a:txBody>
                    <a:bodyPr/>
                    <a:lstStyle/>
                    <a:p>
                      <a:r>
                        <a:rPr kumimoji="1" lang="ja-JP" altLang="en-US" sz="1400">
                          <a:solidFill>
                            <a:schemeClr val="bg1"/>
                          </a:solidFill>
                          <a:latin typeface="Meiryo" panose="020B0604030504040204" pitchFamily="34" charset="-128"/>
                          <a:ea typeface="Meiryo" panose="020B0604030504040204" pitchFamily="34" charset="-128"/>
                        </a:rPr>
                        <a:t>レベル</a:t>
                      </a:r>
                      <a:r>
                        <a:rPr kumimoji="1" lang="en-US" altLang="ja-JP" sz="1400" dirty="0">
                          <a:solidFill>
                            <a:schemeClr val="bg1"/>
                          </a:solidFill>
                          <a:latin typeface="Meiryo" panose="020B0604030504040204" pitchFamily="34" charset="-128"/>
                          <a:ea typeface="Meiryo" panose="020B0604030504040204" pitchFamily="34" charset="-128"/>
                        </a:rPr>
                        <a:t>4</a:t>
                      </a:r>
                      <a:endParaRPr kumimoji="1" lang="ja-JP" altLang="en-US" sz="1400">
                        <a:solidFill>
                          <a:schemeClr val="bg1"/>
                        </a:solidFill>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tx1">
                        <a:lumMod val="75000"/>
                        <a:lumOff val="25000"/>
                      </a:schemeClr>
                    </a:solidFill>
                  </a:tcPr>
                </a:tc>
                <a:tc>
                  <a:txBody>
                    <a:bodyPr/>
                    <a:lstStyle/>
                    <a:p>
                      <a:pPr marL="285750" indent="-285750">
                        <a:buFont typeface="Wingdings" pitchFamily="2" charset="2"/>
                        <a:buChar char="l"/>
                      </a:pPr>
                      <a:r>
                        <a:rPr lang="ja-JP" altLang="en-US" sz="1400"/>
                        <a:t>タンパーアクティブであることが要求され、さまざまな形態の環境攻撃を検出した際にデバイスのコンテンツを消去することが求めらる。</a:t>
                      </a:r>
                      <a:endParaRPr kumimoji="1" lang="ja-JP" altLang="en-US" sz="1400">
                        <a:latin typeface="Meiryo" panose="020B0604030504040204" pitchFamily="34" charset="-128"/>
                        <a:ea typeface="Meiryo" panose="020B0604030504040204" pitchFamily="34" charset="-128"/>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45155891"/>
                  </a:ext>
                </a:extLst>
              </a:tr>
            </a:tbl>
          </a:graphicData>
        </a:graphic>
      </p:graphicFrame>
      <p:sp>
        <p:nvSpPr>
          <p:cNvPr id="4" name="テキスト ボックス 3">
            <a:extLst>
              <a:ext uri="{FF2B5EF4-FFF2-40B4-BE49-F238E27FC236}">
                <a16:creationId xmlns:a16="http://schemas.microsoft.com/office/drawing/2014/main" id="{B41C5675-64E0-6575-23E3-E65F1AC5514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1035758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 </a:t>
            </a:r>
            <a:r>
              <a:rPr lang="ja-JP" altLang="en-US" sz="2000"/>
              <a:t>データ保護</a:t>
            </a:r>
            <a:r>
              <a:rPr lang="en-JP" sz="2000" dirty="0"/>
              <a:t>/</a:t>
            </a:r>
            <a:r>
              <a:rPr lang="ja-JP" altLang="en-US" sz="2000"/>
              <a:t>保管中のデータの保護</a:t>
            </a:r>
            <a:br>
              <a:rPr lang="en-JP" sz="2000" dirty="0"/>
            </a:br>
            <a:r>
              <a:rPr lang="en-US" sz="2800" b="0" i="0" dirty="0">
                <a:solidFill>
                  <a:srgbClr val="16191F"/>
                </a:solidFill>
                <a:effectLst/>
                <a:latin typeface="Amazon Ember" panose="020B0603020204020204" pitchFamily="34" charset="0"/>
              </a:rPr>
              <a:t>SEC08-BP02 </a:t>
            </a:r>
            <a:r>
              <a:rPr lang="ja-JP" altLang="en-US" sz="2800" b="0" i="0">
                <a:solidFill>
                  <a:srgbClr val="16191F"/>
                </a:solidFill>
                <a:effectLst/>
                <a:latin typeface="Amazon Ember" panose="020B0603020204020204" pitchFamily="34" charset="0"/>
              </a:rPr>
              <a:t>保管中に暗号化を適用する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599"/>
            <a:ext cx="5733945" cy="4908889"/>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保管中のデータには暗号化を適用し、不正なアクセスや偶発的な開示が発生しても、機密性の高いデータの漏洩を防ぐ。</a:t>
            </a:r>
            <a:endParaRPr lang="en-JP" sz="1400" dirty="0"/>
          </a:p>
          <a:p>
            <a:pPr marL="285750" indent="-285750">
              <a:buFont typeface="Arial" panose="020B0604020202020204" pitchFamily="34" charset="0"/>
              <a:buChar char="•"/>
            </a:pPr>
            <a:r>
              <a:rPr lang="ja-JP" altLang="en-US" sz="1400"/>
              <a:t>暗号化されずに保管されているデータがあれば、区別して制御する。 </a:t>
            </a:r>
            <a:endParaRPr lang="en-US" altLang="ja-JP" sz="1400" dirty="0"/>
          </a:p>
          <a:p>
            <a:pPr marL="285750" indent="-285750">
              <a:buFont typeface="Arial" panose="020B0604020202020204" pitchFamily="34" charset="0"/>
              <a:buChar char="•"/>
            </a:pPr>
            <a:r>
              <a:rPr lang="ja-JP" altLang="en-US" sz="1400"/>
              <a:t>永続的ストレージ：</a:t>
            </a:r>
            <a:endParaRPr lang="en-US" altLang="ja-JP" sz="1400" dirty="0"/>
          </a:p>
          <a:p>
            <a:pPr marL="882362" lvl="1" indent="-285750">
              <a:buFont typeface="Arial" panose="020B0604020202020204" pitchFamily="34" charset="0"/>
              <a:buChar char="•"/>
            </a:pPr>
            <a:r>
              <a:rPr lang="ja-JP" altLang="en-US" sz="1233"/>
              <a:t>ブロックストレージ</a:t>
            </a:r>
            <a:endParaRPr lang="en-US" altLang="ja-JP" sz="1233" dirty="0"/>
          </a:p>
          <a:p>
            <a:pPr marL="882362" lvl="1" indent="-285750">
              <a:buFont typeface="Arial" panose="020B0604020202020204" pitchFamily="34" charset="0"/>
              <a:buChar char="•"/>
            </a:pPr>
            <a:r>
              <a:rPr lang="ja-JP" altLang="en-US" sz="1233"/>
              <a:t>オブジェクトストレージ</a:t>
            </a:r>
            <a:endParaRPr lang="en-US" altLang="ja-JP" sz="1233" dirty="0"/>
          </a:p>
          <a:p>
            <a:pPr marL="882362" lvl="1" indent="-285750">
              <a:buFont typeface="Arial" panose="020B0604020202020204" pitchFamily="34" charset="0"/>
              <a:buChar char="•"/>
            </a:pPr>
            <a:r>
              <a:rPr lang="ja-JP" altLang="en-US" sz="1233"/>
              <a:t>データベース</a:t>
            </a:r>
            <a:endParaRPr lang="en-US" altLang="ja-JP" sz="1233" dirty="0"/>
          </a:p>
          <a:p>
            <a:pPr marL="882362" lvl="1" indent="-285750">
              <a:buFont typeface="Arial" panose="020B0604020202020204" pitchFamily="34" charset="0"/>
              <a:buChar char="•"/>
            </a:pPr>
            <a:r>
              <a:rPr lang="ja-JP" altLang="en-US" sz="1233"/>
              <a:t>アーカイブ</a:t>
            </a:r>
            <a:endParaRPr lang="en-US" altLang="ja-JP" sz="1233" dirty="0"/>
          </a:p>
          <a:p>
            <a:pPr marL="882362" lvl="1" indent="-285750">
              <a:buFont typeface="Arial" panose="020B0604020202020204" pitchFamily="34" charset="0"/>
              <a:buChar char="•"/>
            </a:pPr>
            <a:r>
              <a:rPr lang="en-JP" sz="1233"/>
              <a:t>IoT </a:t>
            </a:r>
            <a:r>
              <a:rPr lang="ja-JP" altLang="en-US" sz="1233"/>
              <a:t>デバイス</a:t>
            </a:r>
            <a:endParaRPr lang="en-US" altLang="ja-JP" sz="1233" dirty="0"/>
          </a:p>
          <a:p>
            <a:pPr marL="882362" lvl="1" indent="-285750">
              <a:buFont typeface="Arial" panose="020B0604020202020204" pitchFamily="34" charset="0"/>
              <a:buChar char="•"/>
            </a:pPr>
            <a:r>
              <a:rPr lang="ja-JP" altLang="en-US" sz="1233"/>
              <a:t>データが保持されているその他のストレージ媒体</a:t>
            </a:r>
            <a:endParaRPr lang="en-JP" sz="1233"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データを暗号化せずに保管していないか？</a:t>
            </a:r>
          </a:p>
          <a:p>
            <a:pPr marL="285750" indent="-285750">
              <a:buFont typeface="Arial" panose="020B0604020202020204" pitchFamily="34" charset="0"/>
              <a:buChar char="•"/>
            </a:pPr>
            <a:r>
              <a:rPr lang="ja-JP" altLang="en-US" sz="1400"/>
              <a:t>デフォルトで暗号化する設定を使用しているか？</a:t>
            </a:r>
          </a:p>
          <a:p>
            <a:pPr marL="285750" indent="-285750">
              <a:buFont typeface="Arial" panose="020B0604020202020204" pitchFamily="34" charset="0"/>
              <a:buChar char="•"/>
            </a:pPr>
            <a:r>
              <a:rPr lang="ja-JP" altLang="en-US" sz="1400"/>
              <a:t>暗号化および復号化キーの使用を含めて、ワークロードを</a:t>
            </a:r>
            <a:r>
              <a:rPr lang="en-US" altLang="ja-JP" sz="1400" dirty="0"/>
              <a:t>CloudTrail</a:t>
            </a:r>
            <a:r>
              <a:rPr lang="ja-JP" altLang="en-US" sz="1400"/>
              <a:t>でモニタリングしているか？</a:t>
            </a:r>
          </a:p>
          <a:p>
            <a:pPr marL="285750" indent="-285750">
              <a:buFont typeface="Arial" panose="020B0604020202020204" pitchFamily="34" charset="0"/>
              <a:buChar char="•"/>
            </a:pPr>
            <a:r>
              <a:rPr lang="ja-JP" altLang="en-US" sz="1400"/>
              <a:t>データの用途、種類、機密レベルに関係なく、すべてのデータに同じ暗号化キーを使っていないか？</a:t>
            </a:r>
            <a:endParaRPr lang="en-JP" sz="1233"/>
          </a:p>
          <a:p>
            <a:pPr marL="285750" indent="-285750">
              <a:buFont typeface="Arial" panose="020B0604020202020204" pitchFamily="34" charset="0"/>
              <a:buChar char="•"/>
            </a:pPr>
            <a:endParaRPr lang="en-JP" sz="1400" dirty="0"/>
          </a:p>
        </p:txBody>
      </p:sp>
      <p:pic>
        <p:nvPicPr>
          <p:cNvPr id="4" name="Graphic 17">
            <a:extLst>
              <a:ext uri="{FF2B5EF4-FFF2-40B4-BE49-F238E27FC236}">
                <a16:creationId xmlns:a16="http://schemas.microsoft.com/office/drawing/2014/main" id="{A947930A-F016-2845-D106-474DDB22779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7375324" y="320592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9">
            <a:extLst>
              <a:ext uri="{FF2B5EF4-FFF2-40B4-BE49-F238E27FC236}">
                <a16:creationId xmlns:a16="http://schemas.microsoft.com/office/drawing/2014/main" id="{B1AE1D6D-C59C-23EF-282D-D3F68F90A746}"/>
              </a:ext>
            </a:extLst>
          </p:cNvPr>
          <p:cNvSpPr txBox="1">
            <a:spLocks noChangeArrowheads="1"/>
          </p:cNvSpPr>
          <p:nvPr/>
        </p:nvSpPr>
        <p:spPr bwMode="auto">
          <a:xfrm>
            <a:off x="7055643" y="3641163"/>
            <a:ext cx="10713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EBS</a:t>
            </a:r>
          </a:p>
        </p:txBody>
      </p:sp>
      <p:pic>
        <p:nvPicPr>
          <p:cNvPr id="6" name="Graphic 8">
            <a:extLst>
              <a:ext uri="{FF2B5EF4-FFF2-40B4-BE49-F238E27FC236}">
                <a16:creationId xmlns:a16="http://schemas.microsoft.com/office/drawing/2014/main" id="{4A383420-C194-2CD1-94BF-51765A8EFCDC}"/>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849468" y="133984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A9E9216D-8196-A7D7-E0D6-BD27B2F2CC8C}"/>
              </a:ext>
            </a:extLst>
          </p:cNvPr>
          <p:cNvSpPr txBox="1">
            <a:spLocks noChangeArrowheads="1"/>
          </p:cNvSpPr>
          <p:nvPr/>
        </p:nvSpPr>
        <p:spPr bwMode="auto">
          <a:xfrm>
            <a:off x="6533261" y="1771844"/>
            <a:ext cx="1058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S3</a:t>
            </a:r>
          </a:p>
        </p:txBody>
      </p:sp>
      <p:sp>
        <p:nvSpPr>
          <p:cNvPr id="8" name="TextBox 16">
            <a:extLst>
              <a:ext uri="{FF2B5EF4-FFF2-40B4-BE49-F238E27FC236}">
                <a16:creationId xmlns:a16="http://schemas.microsoft.com/office/drawing/2014/main" id="{26544646-63D7-1693-EDF7-1403BB2AD677}"/>
              </a:ext>
            </a:extLst>
          </p:cNvPr>
          <p:cNvSpPr txBox="1">
            <a:spLocks noChangeArrowheads="1"/>
          </p:cNvSpPr>
          <p:nvPr/>
        </p:nvSpPr>
        <p:spPr bwMode="auto">
          <a:xfrm>
            <a:off x="6420285" y="2775002"/>
            <a:ext cx="12840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p>
        </p:txBody>
      </p:sp>
      <p:sp>
        <p:nvSpPr>
          <p:cNvPr id="9" name="TextBox 16">
            <a:extLst>
              <a:ext uri="{FF2B5EF4-FFF2-40B4-BE49-F238E27FC236}">
                <a16:creationId xmlns:a16="http://schemas.microsoft.com/office/drawing/2014/main" id="{3D8E83DB-5D26-6B7E-660E-503BE84F2784}"/>
              </a:ext>
            </a:extLst>
          </p:cNvPr>
          <p:cNvSpPr txBox="1">
            <a:spLocks noChangeArrowheads="1"/>
          </p:cNvSpPr>
          <p:nvPr/>
        </p:nvSpPr>
        <p:spPr bwMode="auto">
          <a:xfrm>
            <a:off x="7297094" y="4446905"/>
            <a:ext cx="61110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AMI</a:t>
            </a:r>
          </a:p>
        </p:txBody>
      </p:sp>
      <p:pic>
        <p:nvPicPr>
          <p:cNvPr id="10" name="Graphic 46">
            <a:extLst>
              <a:ext uri="{FF2B5EF4-FFF2-40B4-BE49-F238E27FC236}">
                <a16:creationId xmlns:a16="http://schemas.microsoft.com/office/drawing/2014/main" id="{94B1511B-2118-F7C6-4DB4-D50A919F2C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33692" y="2986311"/>
            <a:ext cx="457200" cy="457200"/>
          </a:xfrm>
          <a:prstGeom prst="rect">
            <a:avLst/>
          </a:prstGeom>
        </p:spPr>
      </p:pic>
      <p:pic>
        <p:nvPicPr>
          <p:cNvPr id="11" name="Graphic 51">
            <a:extLst>
              <a:ext uri="{FF2B5EF4-FFF2-40B4-BE49-F238E27FC236}">
                <a16:creationId xmlns:a16="http://schemas.microsoft.com/office/drawing/2014/main" id="{4B887DB0-299F-21F0-0BC3-8B472570B59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62724" y="3999983"/>
            <a:ext cx="457200" cy="457200"/>
          </a:xfrm>
          <a:prstGeom prst="rect">
            <a:avLst/>
          </a:prstGeom>
        </p:spPr>
      </p:pic>
      <p:pic>
        <p:nvPicPr>
          <p:cNvPr id="12" name="Graphic 6">
            <a:extLst>
              <a:ext uri="{FF2B5EF4-FFF2-40B4-BE49-F238E27FC236}">
                <a16:creationId xmlns:a16="http://schemas.microsoft.com/office/drawing/2014/main" id="{8B79654E-C5AD-1ACF-888F-0BBF90DA3DA2}"/>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849468" y="491945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a:extLst>
              <a:ext uri="{FF2B5EF4-FFF2-40B4-BE49-F238E27FC236}">
                <a16:creationId xmlns:a16="http://schemas.microsoft.com/office/drawing/2014/main" id="{65F7B01C-4583-0B31-F608-C46D15ED1BFB}"/>
              </a:ext>
            </a:extLst>
          </p:cNvPr>
          <p:cNvSpPr txBox="1">
            <a:spLocks noChangeArrowheads="1"/>
          </p:cNvSpPr>
          <p:nvPr/>
        </p:nvSpPr>
        <p:spPr bwMode="auto">
          <a:xfrm>
            <a:off x="6420285" y="5358473"/>
            <a:ext cx="12840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rIns="36000" anchor="ctr" anchorCtr="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RDS</a:t>
            </a:r>
          </a:p>
        </p:txBody>
      </p:sp>
      <p:sp>
        <p:nvSpPr>
          <p:cNvPr id="15" name="テキスト ボックス 14">
            <a:extLst>
              <a:ext uri="{FF2B5EF4-FFF2-40B4-BE49-F238E27FC236}">
                <a16:creationId xmlns:a16="http://schemas.microsoft.com/office/drawing/2014/main" id="{77D8B154-6315-86F6-E212-22F7BDF0E845}"/>
              </a:ext>
            </a:extLst>
          </p:cNvPr>
          <p:cNvSpPr txBox="1"/>
          <p:nvPr/>
        </p:nvSpPr>
        <p:spPr>
          <a:xfrm>
            <a:off x="7597378" y="1267677"/>
            <a:ext cx="4437879" cy="144655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バケットには</a:t>
            </a:r>
            <a:r>
              <a:rPr kumimoji="1" lang="ja-JP" altLang="en-US" sz="11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デフォルトで暗号化が有効化</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されており、新しいオブジェクトは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マネージドキー（</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SSE-S3</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）を使用してサーバー側の暗号化により自動的に暗号化される。この暗号化は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S3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バケット内のすべての新しいオブジェクトに適用され、費用はかからない。</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キーローテーションやアクセスポリシーの付与の管理など、暗号化キーをより細かく制御する必要がある場合は、</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KMS</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キーによるサーバー側の暗号化（</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SSE-KMS</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）を使用する。</a:t>
            </a:r>
          </a:p>
        </p:txBody>
      </p:sp>
      <p:sp>
        <p:nvSpPr>
          <p:cNvPr id="16" name="テキスト ボックス 15">
            <a:extLst>
              <a:ext uri="{FF2B5EF4-FFF2-40B4-BE49-F238E27FC236}">
                <a16:creationId xmlns:a16="http://schemas.microsoft.com/office/drawing/2014/main" id="{EE804E8B-24F5-3070-0EC8-92660EC7DD07}"/>
              </a:ext>
            </a:extLst>
          </p:cNvPr>
          <p:cNvSpPr txBox="1"/>
          <p:nvPr/>
        </p:nvSpPr>
        <p:spPr>
          <a:xfrm>
            <a:off x="8161446" y="3205091"/>
            <a:ext cx="3873812"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新しく作成したすべての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EBS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ボリュームを暗号化形式で作成することを指定する。</a:t>
            </a:r>
          </a:p>
        </p:txBody>
      </p:sp>
      <p:sp>
        <p:nvSpPr>
          <p:cNvPr id="17" name="テキスト ボックス 16">
            <a:extLst>
              <a:ext uri="{FF2B5EF4-FFF2-40B4-BE49-F238E27FC236}">
                <a16:creationId xmlns:a16="http://schemas.microsoft.com/office/drawing/2014/main" id="{AF7300F5-C6E6-00FB-7243-4CC4558B434D}"/>
              </a:ext>
            </a:extLst>
          </p:cNvPr>
          <p:cNvSpPr txBox="1"/>
          <p:nvPr/>
        </p:nvSpPr>
        <p:spPr>
          <a:xfrm>
            <a:off x="8161446" y="4015130"/>
            <a:ext cx="3873812"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暗号化を有効化して既存の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AMI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をコピーすると、自動的にルートボリュームとスナップショットが暗号化される。</a:t>
            </a:r>
          </a:p>
        </p:txBody>
      </p:sp>
      <p:sp>
        <p:nvSpPr>
          <p:cNvPr id="18" name="テキスト ボックス 17">
            <a:extLst>
              <a:ext uri="{FF2B5EF4-FFF2-40B4-BE49-F238E27FC236}">
                <a16:creationId xmlns:a16="http://schemas.microsoft.com/office/drawing/2014/main" id="{6F302DFC-7D75-7A49-198A-2FBE6DEE0645}"/>
              </a:ext>
            </a:extLst>
          </p:cNvPr>
          <p:cNvSpPr txBox="1"/>
          <p:nvPr/>
        </p:nvSpPr>
        <p:spPr>
          <a:xfrm>
            <a:off x="7591324" y="4934092"/>
            <a:ext cx="4437879"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暗号化オプションを使用して、保管中の </a:t>
            </a:r>
            <a:r>
              <a:rPr kumimoji="1" lang="en"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RDS </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データベースクラスターとスナップショットに対して暗号化を設定する。</a:t>
            </a:r>
          </a:p>
        </p:txBody>
      </p:sp>
      <p:pic>
        <p:nvPicPr>
          <p:cNvPr id="19" name="Graphic 7">
            <a:extLst>
              <a:ext uri="{FF2B5EF4-FFF2-40B4-BE49-F238E27FC236}">
                <a16:creationId xmlns:a16="http://schemas.microsoft.com/office/drawing/2014/main" id="{732F4600-3437-CF85-F206-34151587F432}"/>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6855523" y="593806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9">
            <a:extLst>
              <a:ext uri="{FF2B5EF4-FFF2-40B4-BE49-F238E27FC236}">
                <a16:creationId xmlns:a16="http://schemas.microsoft.com/office/drawing/2014/main" id="{52FA8B3C-881B-0430-8C1C-EF727D105C05}"/>
              </a:ext>
            </a:extLst>
          </p:cNvPr>
          <p:cNvSpPr txBox="1">
            <a:spLocks noChangeArrowheads="1"/>
          </p:cNvSpPr>
          <p:nvPr/>
        </p:nvSpPr>
        <p:spPr bwMode="auto">
          <a:xfrm>
            <a:off x="6589101" y="6370060"/>
            <a:ext cx="10082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KMS</a:t>
            </a:r>
          </a:p>
        </p:txBody>
      </p:sp>
      <p:sp>
        <p:nvSpPr>
          <p:cNvPr id="21" name="テキスト ボックス 20">
            <a:extLst>
              <a:ext uri="{FF2B5EF4-FFF2-40B4-BE49-F238E27FC236}">
                <a16:creationId xmlns:a16="http://schemas.microsoft.com/office/drawing/2014/main" id="{26E51716-1716-2EE0-71ED-9A1B05995628}"/>
              </a:ext>
            </a:extLst>
          </p:cNvPr>
          <p:cNvSpPr txBox="1"/>
          <p:nvPr/>
        </p:nvSpPr>
        <p:spPr>
          <a:xfrm>
            <a:off x="7670549" y="5974864"/>
            <a:ext cx="4437879" cy="43088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本番環境と開発環境・テスト環境とでアカウントも暗号化キーも分ける。</a:t>
            </a:r>
          </a:p>
        </p:txBody>
      </p:sp>
      <p:cxnSp>
        <p:nvCxnSpPr>
          <p:cNvPr id="23" name="直線コネクタ 22">
            <a:extLst>
              <a:ext uri="{FF2B5EF4-FFF2-40B4-BE49-F238E27FC236}">
                <a16:creationId xmlns:a16="http://schemas.microsoft.com/office/drawing/2014/main" id="{AF51A0BA-F33E-6028-2ADA-B58565C07032}"/>
              </a:ext>
            </a:extLst>
          </p:cNvPr>
          <p:cNvCxnSpPr/>
          <p:nvPr/>
        </p:nvCxnSpPr>
        <p:spPr>
          <a:xfrm>
            <a:off x="6539316" y="5611660"/>
            <a:ext cx="549594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84159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5344E8E-0118-4B1E-A5EF-E3A3C47E2D3E}"/>
              </a:ext>
            </a:extLst>
          </p:cNvPr>
          <p:cNvSpPr>
            <a:spLocks noGrp="1"/>
          </p:cNvSpPr>
          <p:nvPr>
            <p:ph type="title"/>
          </p:nvPr>
        </p:nvSpPr>
        <p:spPr>
          <a:prstGeom prst="rect">
            <a:avLst/>
          </a:prstGeom>
        </p:spPr>
        <p:txBody>
          <a:bodyPr vert="horz" lIns="91440" tIns="45720" rIns="91440" bIns="45720" rtlCol="0" anchor="t">
            <a:noAutofit/>
          </a:bodyPr>
          <a:lstStyle/>
          <a:p>
            <a:r>
              <a:rPr lang="ja-JP" altLang="en-US" sz="2800" b="0"/>
              <a:t>参考：データ</a:t>
            </a:r>
            <a:r>
              <a:rPr lang="ja-JP" altLang="en-US" sz="2800" b="0" dirty="0"/>
              <a:t>暗号化設計の段取り</a:t>
            </a:r>
          </a:p>
        </p:txBody>
      </p:sp>
      <p:sp>
        <p:nvSpPr>
          <p:cNvPr id="23" name="正方形/長方形 22">
            <a:extLst>
              <a:ext uri="{FF2B5EF4-FFF2-40B4-BE49-F238E27FC236}">
                <a16:creationId xmlns:a16="http://schemas.microsoft.com/office/drawing/2014/main" id="{5CB7AD52-923A-42FB-B9F5-90E05E4B8BD9}"/>
              </a:ext>
            </a:extLst>
          </p:cNvPr>
          <p:cNvSpPr/>
          <p:nvPr/>
        </p:nvSpPr>
        <p:spPr>
          <a:xfrm>
            <a:off x="442699" y="1173646"/>
            <a:ext cx="4213303"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データ暗号化設計</a:t>
            </a:r>
          </a:p>
        </p:txBody>
      </p:sp>
      <p:sp>
        <p:nvSpPr>
          <p:cNvPr id="24" name="正方形/長方形 23">
            <a:extLst>
              <a:ext uri="{FF2B5EF4-FFF2-40B4-BE49-F238E27FC236}">
                <a16:creationId xmlns:a16="http://schemas.microsoft.com/office/drawing/2014/main" id="{2B18A6C8-A3E8-4929-BD51-0BD079D98EE3}"/>
              </a:ext>
            </a:extLst>
          </p:cNvPr>
          <p:cNvSpPr/>
          <p:nvPr/>
        </p:nvSpPr>
        <p:spPr>
          <a:xfrm>
            <a:off x="4944342" y="1173646"/>
            <a:ext cx="6815658"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実際の作成例</a:t>
            </a:r>
          </a:p>
        </p:txBody>
      </p:sp>
      <p:cxnSp>
        <p:nvCxnSpPr>
          <p:cNvPr id="25" name="直線コネクタ 24">
            <a:extLst>
              <a:ext uri="{FF2B5EF4-FFF2-40B4-BE49-F238E27FC236}">
                <a16:creationId xmlns:a16="http://schemas.microsoft.com/office/drawing/2014/main" id="{605FA77A-1857-4CA3-8037-009E6CCF9740}"/>
              </a:ext>
            </a:extLst>
          </p:cNvPr>
          <p:cNvCxnSpPr>
            <a:cxnSpLocks/>
          </p:cNvCxnSpPr>
          <p:nvPr/>
        </p:nvCxnSpPr>
        <p:spPr>
          <a:xfrm>
            <a:off x="4944001" y="1813509"/>
            <a:ext cx="6818532"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正方形/長方形 34">
            <a:extLst>
              <a:ext uri="{FF2B5EF4-FFF2-40B4-BE49-F238E27FC236}">
                <a16:creationId xmlns:a16="http://schemas.microsoft.com/office/drawing/2014/main" id="{07380618-6C54-4AC5-832B-9290F9163DAC}"/>
              </a:ext>
            </a:extLst>
          </p:cNvPr>
          <p:cNvSpPr/>
          <p:nvPr/>
        </p:nvSpPr>
        <p:spPr>
          <a:xfrm>
            <a:off x="442698" y="1892758"/>
            <a:ext cx="4213302" cy="10202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marR="0" lvl="0" indent="-119995" algn="l" defTabSz="609576" rtl="0" eaLnBrk="1" fontAlgn="auto" latinLnBrk="0" hangingPunct="1">
              <a:lnSpc>
                <a:spcPct val="100000"/>
              </a:lnSpc>
              <a:spcBef>
                <a:spcPts val="267"/>
              </a:spcBef>
              <a:spcAft>
                <a:spcPts val="0"/>
              </a:spcAft>
              <a:buClrTx/>
              <a:buSzTx/>
              <a:buFont typeface="Arial" panose="020B0604020202020204" pitchFamily="34" charset="0"/>
              <a:buChar char="•"/>
              <a:tabLst/>
              <a:defRPr/>
            </a:pPr>
            <a:r>
              <a:rPr kumimoji="1" lang="ja-JP" altLang="en-US" sz="2000" b="1"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データ暗号化に関するガイドライン策定については右の段取りで検討</a:t>
            </a:r>
          </a:p>
        </p:txBody>
      </p:sp>
      <p:sp>
        <p:nvSpPr>
          <p:cNvPr id="10" name="正方形/長方形 9">
            <a:extLst>
              <a:ext uri="{FF2B5EF4-FFF2-40B4-BE49-F238E27FC236}">
                <a16:creationId xmlns:a16="http://schemas.microsoft.com/office/drawing/2014/main" id="{A8D0FE1B-839B-41DE-9B4A-56823D28147E}"/>
              </a:ext>
            </a:extLst>
          </p:cNvPr>
          <p:cNvSpPr/>
          <p:nvPr/>
        </p:nvSpPr>
        <p:spPr>
          <a:xfrm>
            <a:off x="4944342" y="2085000"/>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①データ分類</a:t>
            </a:r>
            <a:b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の作成</a:t>
            </a:r>
          </a:p>
        </p:txBody>
      </p:sp>
      <p:sp>
        <p:nvSpPr>
          <p:cNvPr id="11" name="正方形/長方形 10">
            <a:extLst>
              <a:ext uri="{FF2B5EF4-FFF2-40B4-BE49-F238E27FC236}">
                <a16:creationId xmlns:a16="http://schemas.microsoft.com/office/drawing/2014/main" id="{B8B5CF03-C328-4A16-BA94-48DEB5C6AAD9}"/>
              </a:ext>
            </a:extLst>
          </p:cNvPr>
          <p:cNvSpPr/>
          <p:nvPr/>
        </p:nvSpPr>
        <p:spPr>
          <a:xfrm>
            <a:off x="4944342" y="3263098"/>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②暗号化方針</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の策定</a:t>
            </a:r>
          </a:p>
        </p:txBody>
      </p:sp>
      <p:sp>
        <p:nvSpPr>
          <p:cNvPr id="12" name="正方形/長方形 11">
            <a:extLst>
              <a:ext uri="{FF2B5EF4-FFF2-40B4-BE49-F238E27FC236}">
                <a16:creationId xmlns:a16="http://schemas.microsoft.com/office/drawing/2014/main" id="{C0B7E820-A3DC-46B3-93C9-C796EA72587E}"/>
              </a:ext>
            </a:extLst>
          </p:cNvPr>
          <p:cNvSpPr/>
          <p:nvPr/>
        </p:nvSpPr>
        <p:spPr>
          <a:xfrm>
            <a:off x="4944342" y="5619293"/>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監視の検討</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3" name="二等辺三角形 12">
            <a:extLst>
              <a:ext uri="{FF2B5EF4-FFF2-40B4-BE49-F238E27FC236}">
                <a16:creationId xmlns:a16="http://schemas.microsoft.com/office/drawing/2014/main" id="{0E688FFA-9EDE-4568-8B82-80DEA8F28FB6}"/>
              </a:ext>
            </a:extLst>
          </p:cNvPr>
          <p:cNvSpPr/>
          <p:nvPr/>
        </p:nvSpPr>
        <p:spPr>
          <a:xfrm flipV="1">
            <a:off x="5841184" y="2991149"/>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4" name="二等辺三角形 13">
            <a:extLst>
              <a:ext uri="{FF2B5EF4-FFF2-40B4-BE49-F238E27FC236}">
                <a16:creationId xmlns:a16="http://schemas.microsoft.com/office/drawing/2014/main" id="{CA3AD753-1E32-459F-9849-A0884F96219F}"/>
              </a:ext>
            </a:extLst>
          </p:cNvPr>
          <p:cNvSpPr/>
          <p:nvPr/>
        </p:nvSpPr>
        <p:spPr>
          <a:xfrm flipV="1">
            <a:off x="5841184" y="5347347"/>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A8D0FE1B-839B-41DE-9B4A-56823D28147E}"/>
              </a:ext>
            </a:extLst>
          </p:cNvPr>
          <p:cNvSpPr/>
          <p:nvPr/>
        </p:nvSpPr>
        <p:spPr>
          <a:xfrm>
            <a:off x="7390582" y="2085000"/>
            <a:ext cx="4611765"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データ種別</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システムデータ</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ログ</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データ内容</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個人情報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業務情報</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7" name="正方形/長方形 16">
            <a:extLst>
              <a:ext uri="{FF2B5EF4-FFF2-40B4-BE49-F238E27FC236}">
                <a16:creationId xmlns:a16="http://schemas.microsoft.com/office/drawing/2014/main" id="{B8B5CF03-C328-4A16-BA94-48DEB5C6AAD9}"/>
              </a:ext>
            </a:extLst>
          </p:cNvPr>
          <p:cNvSpPr/>
          <p:nvPr/>
        </p:nvSpPr>
        <p:spPr>
          <a:xfrm>
            <a:off x="7390582" y="3263098"/>
            <a:ext cx="4611765"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暗号化対象と暗号化要否の整理</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暗号化の実施場所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サーバー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or </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クライアント</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8" name="正方形/長方形 17">
            <a:extLst>
              <a:ext uri="{FF2B5EF4-FFF2-40B4-BE49-F238E27FC236}">
                <a16:creationId xmlns:a16="http://schemas.microsoft.com/office/drawing/2014/main" id="{C0B7E820-A3DC-46B3-93C9-C796EA72587E}"/>
              </a:ext>
            </a:extLst>
          </p:cNvPr>
          <p:cNvSpPr/>
          <p:nvPr/>
        </p:nvSpPr>
        <p:spPr>
          <a:xfrm>
            <a:off x="7390582" y="5619293"/>
            <a:ext cx="4611765"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利用状況や設定状況の監視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9" name="二等辺三角形 18">
            <a:extLst>
              <a:ext uri="{FF2B5EF4-FFF2-40B4-BE49-F238E27FC236}">
                <a16:creationId xmlns:a16="http://schemas.microsoft.com/office/drawing/2014/main" id="{CA3AD753-1E32-459F-9849-A0884F96219F}"/>
              </a:ext>
            </a:extLst>
          </p:cNvPr>
          <p:cNvSpPr/>
          <p:nvPr/>
        </p:nvSpPr>
        <p:spPr>
          <a:xfrm flipV="1">
            <a:off x="5841184" y="4169248"/>
            <a:ext cx="672000" cy="192000"/>
          </a:xfrm>
          <a:prstGeom prst="triangle">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0" name="正方形/長方形 19">
            <a:extLst>
              <a:ext uri="{FF2B5EF4-FFF2-40B4-BE49-F238E27FC236}">
                <a16:creationId xmlns:a16="http://schemas.microsoft.com/office/drawing/2014/main" id="{B8B5CF03-C328-4A16-BA94-48DEB5C6AAD9}"/>
              </a:ext>
            </a:extLst>
          </p:cNvPr>
          <p:cNvSpPr/>
          <p:nvPr/>
        </p:nvSpPr>
        <p:spPr>
          <a:xfrm>
            <a:off x="4944342" y="4441198"/>
            <a:ext cx="2465685" cy="826200"/>
          </a:xfrm>
          <a:prstGeom prst="rect">
            <a:avLst/>
          </a:prstGeom>
          <a:solidFill>
            <a:schemeClr val="bg1">
              <a:lumMod val="95000"/>
            </a:schemeClr>
          </a:solidFill>
          <a:ln w="12700">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③暗号鍵管理</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方針の策定</a:t>
            </a:r>
          </a:p>
        </p:txBody>
      </p:sp>
      <p:sp>
        <p:nvSpPr>
          <p:cNvPr id="21" name="正方形/長方形 20">
            <a:extLst>
              <a:ext uri="{FF2B5EF4-FFF2-40B4-BE49-F238E27FC236}">
                <a16:creationId xmlns:a16="http://schemas.microsoft.com/office/drawing/2014/main" id="{B8B5CF03-C328-4A16-BA94-48DEB5C6AAD9}"/>
              </a:ext>
            </a:extLst>
          </p:cNvPr>
          <p:cNvSpPr/>
          <p:nvPr/>
        </p:nvSpPr>
        <p:spPr>
          <a:xfrm>
            <a:off x="7390582" y="4441195"/>
            <a:ext cx="4801418" cy="826200"/>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lIns="24000" tIns="24000" rIns="0" bIns="24000" rtlCol="0" anchor="ctr"/>
          <a:lstStyle/>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暗号鍵の管理方式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管理基盤、鍵種類</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暗号鍵の作成単位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アカウント、</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システム単位</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239175" marR="0" lvl="0" indent="-120646"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暗号鍵のアクセス制御 </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キーポリシー</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テキスト ボックス 1">
            <a:extLst>
              <a:ext uri="{FF2B5EF4-FFF2-40B4-BE49-F238E27FC236}">
                <a16:creationId xmlns:a16="http://schemas.microsoft.com/office/drawing/2014/main" id="{5ACE793C-16BA-B37B-8241-DC82FEC3316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6935225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nvGraphicFramePr>
        <p:xfrm>
          <a:off x="451786" y="1422871"/>
          <a:ext cx="11286092" cy="4510569"/>
        </p:xfrm>
        <a:graphic>
          <a:graphicData uri="http://schemas.openxmlformats.org/drawingml/2006/table">
            <a:tbl>
              <a:tblPr firstRow="1" bandRow="1">
                <a:tableStyleId>{073A0DAA-6AF3-43AB-8588-CEC1D06C72B9}</a:tableStyleId>
              </a:tblPr>
              <a:tblGrid>
                <a:gridCol w="1423471">
                  <a:extLst>
                    <a:ext uri="{9D8B030D-6E8A-4147-A177-3AD203B41FA5}">
                      <a16:colId xmlns:a16="http://schemas.microsoft.com/office/drawing/2014/main" val="306501756"/>
                    </a:ext>
                  </a:extLst>
                </a:gridCol>
                <a:gridCol w="2389398">
                  <a:extLst>
                    <a:ext uri="{9D8B030D-6E8A-4147-A177-3AD203B41FA5}">
                      <a16:colId xmlns:a16="http://schemas.microsoft.com/office/drawing/2014/main" val="3623393942"/>
                    </a:ext>
                  </a:extLst>
                </a:gridCol>
                <a:gridCol w="4117898">
                  <a:extLst>
                    <a:ext uri="{9D8B030D-6E8A-4147-A177-3AD203B41FA5}">
                      <a16:colId xmlns:a16="http://schemas.microsoft.com/office/drawing/2014/main" val="1843806429"/>
                    </a:ext>
                  </a:extLst>
                </a:gridCol>
                <a:gridCol w="3355325">
                  <a:extLst>
                    <a:ext uri="{9D8B030D-6E8A-4147-A177-3AD203B41FA5}">
                      <a16:colId xmlns:a16="http://schemas.microsoft.com/office/drawing/2014/main" val="360118935"/>
                    </a:ext>
                  </a:extLst>
                </a:gridCol>
              </a:tblGrid>
              <a:tr h="319520">
                <a:tc>
                  <a:txBody>
                    <a:bodyPr/>
                    <a:lstStyle/>
                    <a:p>
                      <a:r>
                        <a:rPr kumimoji="1" lang="ja-JP" altLang="en-US" sz="1200" dirty="0">
                          <a:latin typeface="Meiryo" panose="020B0604030504040204" pitchFamily="34" charset="-128"/>
                          <a:ea typeface="Meiryo" panose="020B0604030504040204" pitchFamily="34" charset="-128"/>
                        </a:rPr>
                        <a:t>レイヤー</a:t>
                      </a:r>
                    </a:p>
                  </a:txBody>
                  <a:tcPr anchor="ctr"/>
                </a:tc>
                <a:tc>
                  <a:txBody>
                    <a:bodyPr/>
                    <a:lstStyle/>
                    <a:p>
                      <a:r>
                        <a:rPr kumimoji="1" lang="ja-JP" altLang="en-US" sz="1200" dirty="0">
                          <a:latin typeface="Meiryo" panose="020B0604030504040204" pitchFamily="34" charset="-128"/>
                          <a:ea typeface="Meiryo" panose="020B0604030504040204" pitchFamily="34" charset="-128"/>
                        </a:rPr>
                        <a:t>種類</a:t>
                      </a:r>
                    </a:p>
                  </a:txBody>
                  <a:tcPr anchor="ctr"/>
                </a:tc>
                <a:tc>
                  <a:txBody>
                    <a:bodyPr/>
                    <a:lstStyle/>
                    <a:p>
                      <a:r>
                        <a:rPr kumimoji="1" lang="ja-JP" altLang="en-US" sz="1200" dirty="0">
                          <a:latin typeface="Meiryo" panose="020B0604030504040204" pitchFamily="34" charset="-128"/>
                          <a:ea typeface="Meiryo" panose="020B0604030504040204" pitchFamily="34" charset="-128"/>
                        </a:rPr>
                        <a:t>対応できる主な脅威</a:t>
                      </a:r>
                    </a:p>
                  </a:txBody>
                  <a:tcPr anchor="ctr"/>
                </a:tc>
                <a:tc>
                  <a:txBody>
                    <a:bodyPr/>
                    <a:lstStyle/>
                    <a:p>
                      <a:r>
                        <a:rPr kumimoji="1" lang="ja-JP" altLang="en-US" sz="1200" dirty="0">
                          <a:latin typeface="Meiryo" panose="020B0604030504040204" pitchFamily="34" charset="-128"/>
                          <a:ea typeface="Meiryo" panose="020B0604030504040204" pitchFamily="34" charset="-128"/>
                        </a:rPr>
                        <a:t>透過的にアクセスできる主な範囲</a:t>
                      </a:r>
                    </a:p>
                  </a:txBody>
                  <a:tcPr anchor="ctr"/>
                </a:tc>
                <a:extLst>
                  <a:ext uri="{0D108BD9-81ED-4DB2-BD59-A6C34878D82A}">
                    <a16:rowId xmlns:a16="http://schemas.microsoft.com/office/drawing/2014/main" val="3816043156"/>
                  </a:ext>
                </a:extLst>
              </a:tr>
              <a:tr h="502400">
                <a:tc>
                  <a:txBody>
                    <a:bodyPr/>
                    <a:lstStyle/>
                    <a:p>
                      <a:r>
                        <a:rPr kumimoji="1" lang="ja-JP" altLang="en-US" sz="1200" dirty="0">
                          <a:latin typeface="Meiryo" panose="020B0604030504040204" pitchFamily="34" charset="-128"/>
                          <a:ea typeface="Meiryo" panose="020B0604030504040204" pitchFamily="34" charset="-128"/>
                        </a:rPr>
                        <a:t>アプリケーション</a:t>
                      </a:r>
                    </a:p>
                  </a:txBody>
                  <a:tcPr anchor="ctr"/>
                </a:tc>
                <a:tc>
                  <a:txBody>
                    <a:bodyPr/>
                    <a:lstStyle/>
                    <a:p>
                      <a:r>
                        <a:rPr kumimoji="1" lang="ja-JP" altLang="en-US" sz="1200" dirty="0">
                          <a:latin typeface="Meiryo" panose="020B0604030504040204" pitchFamily="34" charset="-128"/>
                          <a:ea typeface="Meiryo" panose="020B0604030504040204" pitchFamily="34" charset="-128"/>
                        </a:rPr>
                        <a:t>出力データの暗号化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鍵に対する権限を持たない対象からのデータの保護</a:t>
                      </a:r>
                    </a:p>
                  </a:txBody>
                  <a:tcPr anchor="ctr"/>
                </a:tc>
                <a:tc>
                  <a:txBody>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4138471557"/>
                  </a:ext>
                </a:extLst>
              </a:tr>
              <a:tr h="543040">
                <a:tc rowSpan="3">
                  <a:txBody>
                    <a:bodyPr/>
                    <a:lstStyle/>
                    <a:p>
                      <a:r>
                        <a:rPr kumimoji="1" lang="en-US" altLang="ja-JP" sz="1200" dirty="0">
                          <a:latin typeface="Meiryo" panose="020B0604030504040204" pitchFamily="34" charset="-128"/>
                          <a:ea typeface="Meiryo" panose="020B0604030504040204" pitchFamily="34" charset="-128"/>
                        </a:rPr>
                        <a:t>DB</a:t>
                      </a:r>
                      <a:endParaRPr kumimoji="1" lang="ja-JP" altLang="en-US" sz="1200" dirty="0">
                        <a:latin typeface="Meiryo" panose="020B0604030504040204" pitchFamily="34" charset="-128"/>
                        <a:ea typeface="Meiryo" panose="020B0604030504040204" pitchFamily="34" charset="-128"/>
                      </a:endParaRPr>
                    </a:p>
                  </a:txBody>
                  <a:tcPr anchor="ctr"/>
                </a:tc>
                <a:tc>
                  <a:txBody>
                    <a:bodyPr/>
                    <a:lstStyle/>
                    <a:p>
                      <a:r>
                        <a:rPr kumimoji="1" lang="ja-JP" altLang="en-US" sz="1200" dirty="0">
                          <a:latin typeface="Meiryo" panose="020B0604030504040204" pitchFamily="34" charset="-128"/>
                          <a:ea typeface="Meiryo" panose="020B0604030504040204" pitchFamily="34" charset="-128"/>
                        </a:rPr>
                        <a:t>カラム</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テーブル暗号化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該当カラム</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テーブルへのアクセス権限を持たない対象からの保護</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該当カラム</a:t>
                      </a:r>
                      <a:r>
                        <a:rPr kumimoji="1" lang="en-US" altLang="ja-JP" sz="1200" dirty="0">
                          <a:latin typeface="Meiryo" panose="020B0604030504040204" pitchFamily="34" charset="-128"/>
                          <a:ea typeface="Meiryo" panose="020B0604030504040204" pitchFamily="34" charset="-128"/>
                        </a:rPr>
                        <a:t>/</a:t>
                      </a:r>
                      <a:r>
                        <a:rPr kumimoji="1" lang="ja-JP" altLang="en-US" sz="1200" dirty="0">
                          <a:latin typeface="Meiryo" panose="020B0604030504040204" pitchFamily="34" charset="-128"/>
                          <a:ea typeface="Meiryo" panose="020B0604030504040204" pitchFamily="34" charset="-128"/>
                        </a:rPr>
                        <a:t>テーブルにアクセス権限があるユーザ</a:t>
                      </a:r>
                    </a:p>
                  </a:txBody>
                  <a:tcPr anchor="ctr"/>
                </a:tc>
                <a:extLst>
                  <a:ext uri="{0D108BD9-81ED-4DB2-BD59-A6C34878D82A}">
                    <a16:rowId xmlns:a16="http://schemas.microsoft.com/office/drawing/2014/main" val="1862428563"/>
                  </a:ext>
                </a:extLst>
              </a:tr>
              <a:tr h="543040">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en-US" altLang="ja-JP" sz="1200" dirty="0">
                          <a:latin typeface="Meiryo" panose="020B0604030504040204" pitchFamily="34" charset="-128"/>
                          <a:ea typeface="Meiryo" panose="020B0604030504040204" pitchFamily="34" charset="-128"/>
                        </a:rPr>
                        <a:t>DB</a:t>
                      </a:r>
                      <a:r>
                        <a:rPr kumimoji="1" lang="ja-JP" altLang="en-US" sz="1200" dirty="0">
                          <a:latin typeface="Meiryo" panose="020B0604030504040204" pitchFamily="34" charset="-128"/>
                          <a:ea typeface="Meiryo" panose="020B0604030504040204" pitchFamily="34" charset="-128"/>
                        </a:rPr>
                        <a:t>レベル暗号化</a:t>
                      </a:r>
                      <a:r>
                        <a:rPr kumimoji="1" lang="en-US" altLang="ja-JP" sz="1200" dirty="0">
                          <a:latin typeface="Meiryo" panose="020B0604030504040204" pitchFamily="34" charset="-128"/>
                          <a:ea typeface="Meiryo" panose="020B0604030504040204" pitchFamily="34" charset="-128"/>
                        </a:rPr>
                        <a:t>(TDE</a:t>
                      </a:r>
                      <a:r>
                        <a:rPr kumimoji="1" lang="ja-JP" altLang="en-US" sz="1200" dirty="0">
                          <a:latin typeface="Meiryo" panose="020B0604030504040204" pitchFamily="34" charset="-128"/>
                          <a:ea typeface="Meiryo" panose="020B0604030504040204" pitchFamily="34" charset="-128"/>
                        </a:rPr>
                        <a:t>等</a:t>
                      </a:r>
                      <a:r>
                        <a:rPr kumimoji="1" lang="en-US" altLang="ja-JP" sz="1200" dirty="0">
                          <a:latin typeface="Meiryo" panose="020B0604030504040204" pitchFamily="34" charset="-128"/>
                          <a:ea typeface="Meiryo" panose="020B0604030504040204" pitchFamily="34" charset="-128"/>
                        </a:rPr>
                        <a:t>)</a:t>
                      </a:r>
                      <a:endParaRPr kumimoji="1" lang="ja-JP" altLang="en-US" sz="1200" dirty="0">
                        <a:latin typeface="Meiryo" panose="020B0604030504040204" pitchFamily="34" charset="-128"/>
                        <a:ea typeface="Meiryo" panose="020B0604030504040204" pitchFamily="34" charset="-128"/>
                      </a:endParaRPr>
                    </a:p>
                  </a:txBody>
                  <a:tcPr anchor="ctr"/>
                </a:tc>
                <a:tc>
                  <a:txBody>
                    <a:bodyPr/>
                    <a:lstStyle/>
                    <a:p>
                      <a:r>
                        <a:rPr kumimoji="1" lang="ja-JP" altLang="en-US" sz="1200" dirty="0">
                          <a:latin typeface="Meiryo" panose="020B0604030504040204" pitchFamily="34" charset="-128"/>
                          <a:ea typeface="Meiryo" panose="020B0604030504040204" pitchFamily="34" charset="-128"/>
                        </a:rPr>
                        <a:t>物理ディスクの持ち出しに対する保護</a:t>
                      </a:r>
                      <a:endParaRPr kumimoji="1" lang="en-US" altLang="ja-JP" sz="1200" dirty="0">
                        <a:latin typeface="Meiryo" panose="020B0604030504040204" pitchFamily="34" charset="-128"/>
                        <a:ea typeface="Meiryo" panose="020B0604030504040204" pitchFamily="34" charset="-128"/>
                      </a:endParaRPr>
                    </a:p>
                    <a:p>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上の不正なアクセスに対する保護</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DB</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576189739"/>
                  </a:ext>
                </a:extLst>
              </a:tr>
              <a:tr h="543040">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panose="020B0604030504040204" pitchFamily="34" charset="-128"/>
                          <a:ea typeface="Meiryo" panose="020B0604030504040204" pitchFamily="34" charset="-128"/>
                        </a:rPr>
                        <a:t>ディスク暗号化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物理ディスクの持ち出しに対する保護</a:t>
                      </a:r>
                      <a:endParaRPr kumimoji="1" lang="en-US" altLang="ja-JP" sz="1200" dirty="0">
                        <a:latin typeface="Meiryo" panose="020B0604030504040204" pitchFamily="34" charset="-128"/>
                        <a:ea typeface="Meiryo" panose="020B0604030504040204" pitchFamily="34" charset="-128"/>
                      </a:endParaRPr>
                    </a:p>
                    <a:p>
                      <a:r>
                        <a:rPr kumimoji="1" lang="ja-JP" altLang="en-US" sz="1200" dirty="0">
                          <a:latin typeface="Meiryo" panose="020B0604030504040204" pitchFamily="34" charset="-128"/>
                          <a:ea typeface="Meiryo" panose="020B0604030504040204" pitchFamily="34" charset="-128"/>
                        </a:rPr>
                        <a:t>ネットワーク経由によるデータ持ち出し</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DB</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057261762"/>
                  </a:ext>
                </a:extLst>
              </a:tr>
              <a:tr h="502400">
                <a:tc rowSpan="2">
                  <a:txBody>
                    <a:bodyPr/>
                    <a:lstStyle/>
                    <a:p>
                      <a:r>
                        <a:rPr kumimoji="1" lang="en-US" altLang="ja-JP" sz="1200" dirty="0">
                          <a:latin typeface="Meiryo" panose="020B0604030504040204" pitchFamily="34" charset="-128"/>
                          <a:ea typeface="Meiryo" panose="020B0604030504040204" pitchFamily="34" charset="-128"/>
                        </a:rPr>
                        <a:t>OS</a:t>
                      </a:r>
                      <a:endParaRPr kumimoji="1" lang="ja-JP" altLang="en-US" sz="1200" dirty="0">
                        <a:latin typeface="Meiryo" panose="020B0604030504040204" pitchFamily="34" charset="-128"/>
                        <a:ea typeface="Meiryo" panose="020B0604030504040204" pitchFamily="34" charset="-128"/>
                      </a:endParaRPr>
                    </a:p>
                  </a:txBody>
                  <a:tcPr anchor="ctr"/>
                </a:tc>
                <a:tc>
                  <a:txBody>
                    <a:bodyPr/>
                    <a:lstStyle/>
                    <a:p>
                      <a:r>
                        <a:rPr kumimoji="1" lang="ja-JP" altLang="en-US" sz="1200" dirty="0">
                          <a:latin typeface="Meiryo" panose="020B0604030504040204" pitchFamily="34" charset="-128"/>
                          <a:ea typeface="Meiryo" panose="020B0604030504040204" pitchFamily="34" charset="-128"/>
                        </a:rPr>
                        <a:t>ファイルシステム暗号化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ファイルシステムにアクセスできない対象からの保護</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716319167"/>
                  </a:ext>
                </a:extLst>
              </a:tr>
              <a:tr h="543040">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panose="020B0604030504040204" pitchFamily="34" charset="-128"/>
                          <a:ea typeface="Meiryo" panose="020B0604030504040204" pitchFamily="34" charset="-128"/>
                        </a:rPr>
                        <a:t>ボリューム暗号化</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rPr>
                        <a:t>物理ディスクの持ち出し</a:t>
                      </a:r>
                      <a:r>
                        <a:rPr kumimoji="1" lang="ja-JP" altLang="en-US" sz="1200" dirty="0">
                          <a:latin typeface="Meiryo" panose="020B0604030504040204" pitchFamily="34" charset="-128"/>
                          <a:ea typeface="Meiryo" panose="020B0604030504040204" pitchFamily="34" charset="-128"/>
                        </a:rPr>
                        <a:t>に</a:t>
                      </a:r>
                      <a:r>
                        <a:rPr kumimoji="1" lang="ja-JP" altLang="en-US" sz="1200">
                          <a:latin typeface="Meiryo" panose="020B0604030504040204" pitchFamily="34" charset="-128"/>
                          <a:ea typeface="Meiryo" panose="020B0604030504040204" pitchFamily="34" charset="-128"/>
                        </a:rPr>
                        <a:t>対する保護</a:t>
                      </a:r>
                      <a:endParaRPr kumimoji="1" lang="en-US" altLang="ja-JP" sz="12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a:latin typeface="Meiryo" panose="020B0604030504040204" pitchFamily="34" charset="-128"/>
                          <a:ea typeface="Meiryo" panose="020B0604030504040204" pitchFamily="34" charset="-128"/>
                        </a:rPr>
                        <a:t>ネットワーク経由によるデータ持ち出し</a:t>
                      </a:r>
                      <a:endParaRPr kumimoji="1" lang="en-US" altLang="ja-JP" sz="1200" dirty="0">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該当</a:t>
                      </a:r>
                      <a:r>
                        <a:rPr kumimoji="1" lang="en-US" altLang="ja-JP" sz="1200" dirty="0">
                          <a:latin typeface="Meiryo" panose="020B0604030504040204" pitchFamily="34" charset="-128"/>
                          <a:ea typeface="Meiryo" panose="020B0604030504040204" pitchFamily="34" charset="-128"/>
                        </a:rPr>
                        <a:t>OS</a:t>
                      </a:r>
                      <a:r>
                        <a:rPr kumimoji="1" lang="ja-JP" altLang="en-US" sz="1200" dirty="0">
                          <a:latin typeface="Meiryo" panose="020B0604030504040204" pitchFamily="34" charset="-128"/>
                          <a:ea typeface="Meiryo" panose="020B0604030504040204" pitchFamily="34" charset="-128"/>
                        </a:rPr>
                        <a:t>にアクセス権限があるユーザ</a:t>
                      </a:r>
                      <a:endParaRPr kumimoji="1" lang="en-US" altLang="ja-JP" sz="1200" dirty="0">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981174715"/>
                  </a:ext>
                </a:extLst>
              </a:tr>
              <a:tr h="502400">
                <a:tc rowSpan="2">
                  <a:txBody>
                    <a:bodyPr/>
                    <a:lstStyle/>
                    <a:p>
                      <a:r>
                        <a:rPr kumimoji="1" lang="ja-JP" altLang="en-US" sz="1200" dirty="0">
                          <a:latin typeface="Meiryo" panose="020B0604030504040204" pitchFamily="34" charset="-128"/>
                          <a:ea typeface="Meiryo" panose="020B0604030504040204" pitchFamily="34" charset="-128"/>
                        </a:rPr>
                        <a:t>ストレージ</a:t>
                      </a:r>
                    </a:p>
                  </a:txBody>
                  <a:tcPr anchor="ctr"/>
                </a:tc>
                <a:tc>
                  <a:txBody>
                    <a:bodyPr/>
                    <a:lstStyle/>
                    <a:p>
                      <a:r>
                        <a:rPr kumimoji="1" lang="ja-JP" altLang="en-US" sz="1200" dirty="0">
                          <a:latin typeface="Meiryo" panose="020B0604030504040204" pitchFamily="34" charset="-128"/>
                          <a:ea typeface="Meiryo" panose="020B0604030504040204" pitchFamily="34" charset="-128"/>
                        </a:rPr>
                        <a:t>ストレージ装置による暗号化</a:t>
                      </a:r>
                    </a:p>
                  </a:txBody>
                  <a:tcPr anchor="ctr"/>
                </a:tc>
                <a:tc>
                  <a:txBody>
                    <a:bodyPr/>
                    <a:lstStyle/>
                    <a:p>
                      <a:r>
                        <a:rPr kumimoji="1" lang="ja-JP" altLang="en-US" sz="1200" dirty="0">
                          <a:latin typeface="Meiryo" panose="020B0604030504040204" pitchFamily="34" charset="-128"/>
                          <a:ea typeface="Meiryo" panose="020B0604030504040204" pitchFamily="34" charset="-128"/>
                        </a:rPr>
                        <a:t>物理ディスクの持ち出しに対する保護</a:t>
                      </a:r>
                    </a:p>
                  </a:txBody>
                  <a:tcPr anchor="ctr"/>
                </a:tc>
                <a:tc>
                  <a:txBody>
                    <a:bodyPr/>
                    <a:lstStyle/>
                    <a:p>
                      <a:r>
                        <a:rPr kumimoji="1" lang="ja-JP" altLang="en-US" sz="1200" dirty="0">
                          <a:latin typeface="Meiryo" panose="020B0604030504040204" pitchFamily="34" charset="-128"/>
                          <a:ea typeface="Meiryo" panose="020B0604030504040204" pitchFamily="34" charset="-128"/>
                        </a:rPr>
                        <a:t>ストレージにアクセス権限があるユーザ</a:t>
                      </a:r>
                    </a:p>
                  </a:txBody>
                  <a:tcPr anchor="ctr"/>
                </a:tc>
                <a:extLst>
                  <a:ext uri="{0D108BD9-81ED-4DB2-BD59-A6C34878D82A}">
                    <a16:rowId xmlns:a16="http://schemas.microsoft.com/office/drawing/2014/main" val="2142747532"/>
                  </a:ext>
                </a:extLst>
              </a:tr>
              <a:tr h="511689">
                <a:tc vMerge="1">
                  <a:txBody>
                    <a:bodyPr/>
                    <a:lstStyle/>
                    <a:p>
                      <a:endParaRPr kumimoji="1" lang="ja-JP" altLang="en-US" sz="1200" dirty="0">
                        <a:latin typeface="Meiryo UI" panose="020B0604030504040204" pitchFamily="50" charset="-128"/>
                        <a:ea typeface="Meiryo UI" panose="020B0604030504040204" pitchFamily="50" charset="-128"/>
                      </a:endParaRPr>
                    </a:p>
                  </a:txBody>
                  <a:tcPr/>
                </a:tc>
                <a:tc>
                  <a:txBody>
                    <a:bodyPr/>
                    <a:lstStyle/>
                    <a:p>
                      <a:r>
                        <a:rPr kumimoji="1" lang="ja-JP" altLang="en-US" sz="1200" dirty="0">
                          <a:latin typeface="Meiryo" panose="020B0604030504040204" pitchFamily="34" charset="-128"/>
                          <a:ea typeface="Meiryo" panose="020B0604030504040204" pitchFamily="34" charset="-128"/>
                        </a:rPr>
                        <a:t>ストレージサービスでの暗号化オプション</a:t>
                      </a:r>
                    </a:p>
                  </a:txBody>
                  <a:tcPr anchor="ctr"/>
                </a:tc>
                <a:tc>
                  <a:txBody>
                    <a:bodyPr/>
                    <a:lstStyle/>
                    <a:p>
                      <a:r>
                        <a:rPr kumimoji="1" lang="ja-JP" altLang="en-US" sz="1200" dirty="0">
                          <a:latin typeface="Meiryo" panose="020B0604030504040204" pitchFamily="34" charset="-128"/>
                          <a:ea typeface="Meiryo" panose="020B0604030504040204" pitchFamily="34" charset="-128"/>
                        </a:rPr>
                        <a:t>該当サービス内</a:t>
                      </a:r>
                      <a:r>
                        <a:rPr kumimoji="1" lang="ja-JP" altLang="en-US" sz="1200">
                          <a:latin typeface="Meiryo" panose="020B0604030504040204" pitchFamily="34" charset="-128"/>
                          <a:ea typeface="Meiryo" panose="020B0604030504040204" pitchFamily="34" charset="-128"/>
                        </a:rPr>
                        <a:t>でのデータ持ち出し</a:t>
                      </a:r>
                      <a:r>
                        <a:rPr kumimoji="1" lang="ja-JP" altLang="en-US" sz="1200" dirty="0">
                          <a:latin typeface="Meiryo" panose="020B0604030504040204" pitchFamily="34" charset="-128"/>
                          <a:ea typeface="Meiryo" panose="020B0604030504040204" pitchFamily="34" charset="-128"/>
                        </a:rPr>
                        <a:t>に対する防御</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dirty="0">
                          <a:latin typeface="Meiryo" panose="020B0604030504040204" pitchFamily="34" charset="-128"/>
                          <a:ea typeface="Meiryo" panose="020B0604030504040204" pitchFamily="34" charset="-128"/>
                        </a:rPr>
                        <a:t>ストレージサービスにアクセス権限があるユーザ</a:t>
                      </a:r>
                    </a:p>
                  </a:txBody>
                  <a:tcPr anchor="ctr"/>
                </a:tc>
                <a:extLst>
                  <a:ext uri="{0D108BD9-81ED-4DB2-BD59-A6C34878D82A}">
                    <a16:rowId xmlns:a16="http://schemas.microsoft.com/office/drawing/2014/main" val="2904353834"/>
                  </a:ext>
                </a:extLst>
              </a:tr>
            </a:tbl>
          </a:graphicData>
        </a:graphic>
      </p:graphicFrame>
      <p:sp>
        <p:nvSpPr>
          <p:cNvPr id="15" name="Content Placeholder 2"/>
          <p:cNvSpPr txBox="1">
            <a:spLocks/>
          </p:cNvSpPr>
          <p:nvPr/>
        </p:nvSpPr>
        <p:spPr>
          <a:xfrm>
            <a:off x="454122" y="893209"/>
            <a:ext cx="11286092" cy="763313"/>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一般的なシステムにおけるレイヤごとの暗号化と対応する脅威は下記の通り。</a:t>
            </a:r>
          </a:p>
        </p:txBody>
      </p:sp>
      <p:sp>
        <p:nvSpPr>
          <p:cNvPr id="4" name="正方形/長方形 3"/>
          <p:cNvSpPr/>
          <p:nvPr/>
        </p:nvSpPr>
        <p:spPr>
          <a:xfrm>
            <a:off x="1883782" y="3331090"/>
            <a:ext cx="9832967" cy="569843"/>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 name="正方形/長方形 15"/>
          <p:cNvSpPr/>
          <p:nvPr/>
        </p:nvSpPr>
        <p:spPr>
          <a:xfrm>
            <a:off x="1883781" y="4364167"/>
            <a:ext cx="9832967" cy="554298"/>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7" name="正方形/長方形 16"/>
          <p:cNvSpPr/>
          <p:nvPr/>
        </p:nvSpPr>
        <p:spPr>
          <a:xfrm>
            <a:off x="1883780" y="5435129"/>
            <a:ext cx="9832967" cy="508640"/>
          </a:xfrm>
          <a:prstGeom prst="rect">
            <a:avLst/>
          </a:prstGeom>
          <a:noFill/>
          <a:ln w="317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 name="テキスト ボックス 2">
            <a:extLst>
              <a:ext uri="{FF2B5EF4-FFF2-40B4-BE49-F238E27FC236}">
                <a16:creationId xmlns:a16="http://schemas.microsoft.com/office/drawing/2014/main" id="{9603FEB5-F7F6-244C-9256-6B0A9EAF9213}"/>
              </a:ext>
            </a:extLst>
          </p:cNvPr>
          <p:cNvSpPr txBox="1"/>
          <p:nvPr/>
        </p:nvSpPr>
        <p:spPr>
          <a:xfrm>
            <a:off x="231820" y="3473164"/>
            <a:ext cx="1079143" cy="631135"/>
          </a:xfrm>
          <a:prstGeom prst="rect">
            <a:avLst/>
          </a:prstGeom>
          <a:solidFill>
            <a:srgbClr val="69AE35">
              <a:alpha val="50196"/>
            </a:srgbClr>
          </a:solidFill>
          <a:ln>
            <a:solidFill>
              <a:schemeClr val="tx1">
                <a:lumMod val="75000"/>
              </a:schemeClr>
            </a:solidFill>
          </a:ln>
        </p:spPr>
        <p:txBody>
          <a:bodyPr wrap="none" rtlCol="0">
            <a:spAutoFit/>
          </a:bodyPr>
          <a:lstStyle/>
          <a:p>
            <a:pPr marL="0"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0"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での</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0" lang="ja-JP"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暗号化が該当</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9" name="直線矢印コネクタ 81">
            <a:extLst>
              <a:ext uri="{FF2B5EF4-FFF2-40B4-BE49-F238E27FC236}">
                <a16:creationId xmlns:a16="http://schemas.microsoft.com/office/drawing/2014/main" id="{95EC0DDF-1A54-FE42-8547-CCEFAF43ACF4}"/>
              </a:ext>
            </a:extLst>
          </p:cNvPr>
          <p:cNvCxnSpPr>
            <a:cxnSpLocks/>
            <a:stCxn id="18" idx="3"/>
            <a:endCxn id="4" idx="1"/>
          </p:cNvCxnSpPr>
          <p:nvPr/>
        </p:nvCxnSpPr>
        <p:spPr>
          <a:xfrm flipV="1">
            <a:off x="1310963" y="3616012"/>
            <a:ext cx="572819" cy="172720"/>
          </a:xfrm>
          <a:prstGeom prst="straightConnector1">
            <a:avLst/>
          </a:prstGeom>
          <a:ln w="95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直線矢印コネクタ 82">
            <a:extLst>
              <a:ext uri="{FF2B5EF4-FFF2-40B4-BE49-F238E27FC236}">
                <a16:creationId xmlns:a16="http://schemas.microsoft.com/office/drawing/2014/main" id="{6A4EEA9F-B9BF-5440-8849-3DBDF452E2BC}"/>
              </a:ext>
            </a:extLst>
          </p:cNvPr>
          <p:cNvCxnSpPr>
            <a:cxnSpLocks/>
            <a:stCxn id="18" idx="3"/>
            <a:endCxn id="16" idx="1"/>
          </p:cNvCxnSpPr>
          <p:nvPr/>
        </p:nvCxnSpPr>
        <p:spPr>
          <a:xfrm>
            <a:off x="1310963" y="3788732"/>
            <a:ext cx="572818" cy="852584"/>
          </a:xfrm>
          <a:prstGeom prst="straightConnector1">
            <a:avLst/>
          </a:prstGeom>
          <a:ln w="95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直線矢印コネクタ 83">
            <a:extLst>
              <a:ext uri="{FF2B5EF4-FFF2-40B4-BE49-F238E27FC236}">
                <a16:creationId xmlns:a16="http://schemas.microsoft.com/office/drawing/2014/main" id="{16FAFC1B-89A9-DB41-A809-FA1BF64F41AE}"/>
              </a:ext>
            </a:extLst>
          </p:cNvPr>
          <p:cNvCxnSpPr>
            <a:cxnSpLocks/>
            <a:stCxn id="18" idx="3"/>
            <a:endCxn id="17" idx="1"/>
          </p:cNvCxnSpPr>
          <p:nvPr/>
        </p:nvCxnSpPr>
        <p:spPr>
          <a:xfrm>
            <a:off x="1310963" y="3788732"/>
            <a:ext cx="572817" cy="1900717"/>
          </a:xfrm>
          <a:prstGeom prst="straightConnector1">
            <a:avLst/>
          </a:prstGeom>
          <a:ln w="9525">
            <a:solidFill>
              <a:schemeClr val="accent5"/>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タイトル 4">
            <a:extLst>
              <a:ext uri="{FF2B5EF4-FFF2-40B4-BE49-F238E27FC236}">
                <a16:creationId xmlns:a16="http://schemas.microsoft.com/office/drawing/2014/main" id="{F9885C18-4B6A-284C-9CAB-706F767B15B9}"/>
              </a:ext>
            </a:extLst>
          </p:cNvPr>
          <p:cNvSpPr>
            <a:spLocks noGrp="1"/>
          </p:cNvSpPr>
          <p:nvPr>
            <p:ph type="title"/>
          </p:nvPr>
        </p:nvSpPr>
        <p:spPr/>
        <p:txBody>
          <a:bodyPr vert="horz" lIns="91440" tIns="45720" rIns="91440" bIns="45720" rtlCol="0" anchor="t">
            <a:noAutofit/>
          </a:bodyPr>
          <a:lstStyle/>
          <a:p>
            <a:r>
              <a:rPr lang="ja-JP" altLang="en-US" sz="2800" b="0"/>
              <a:t>参考：データ暗号化の位置づけ </a:t>
            </a:r>
            <a:r>
              <a:rPr lang="en-US" altLang="ja-JP" sz="2800" b="0" dirty="0"/>
              <a:t>1 of 2</a:t>
            </a:r>
            <a:endParaRPr lang="ja-JP" altLang="en-US" sz="2800" b="0"/>
          </a:p>
        </p:txBody>
      </p:sp>
      <p:sp>
        <p:nvSpPr>
          <p:cNvPr id="3" name="テキスト ボックス 2">
            <a:extLst>
              <a:ext uri="{FF2B5EF4-FFF2-40B4-BE49-F238E27FC236}">
                <a16:creationId xmlns:a16="http://schemas.microsoft.com/office/drawing/2014/main" id="{0DAD7B57-9031-2BF7-B1F8-63A98B8C77E9}"/>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1830055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38">
            <a:extLst>
              <a:ext uri="{FF2B5EF4-FFF2-40B4-BE49-F238E27FC236}">
                <a16:creationId xmlns:a16="http://schemas.microsoft.com/office/drawing/2014/main" id="{3EB92FAE-2F34-6D46-9002-3C4F10B9E0FC}"/>
              </a:ext>
            </a:extLst>
          </p:cNvPr>
          <p:cNvSpPr/>
          <p:nvPr/>
        </p:nvSpPr>
        <p:spPr>
          <a:xfrm>
            <a:off x="3055260" y="3302416"/>
            <a:ext cx="1042755" cy="1792598"/>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sp>
        <p:nvSpPr>
          <p:cNvPr id="111" name="Rectangle 199">
            <a:extLst>
              <a:ext uri="{FF2B5EF4-FFF2-40B4-BE49-F238E27FC236}">
                <a16:creationId xmlns:a16="http://schemas.microsoft.com/office/drawing/2014/main" id="{6F3713FB-CC70-9E41-B9F2-59AF997D85A1}"/>
              </a:ext>
            </a:extLst>
          </p:cNvPr>
          <p:cNvSpPr/>
          <p:nvPr/>
        </p:nvSpPr>
        <p:spPr>
          <a:xfrm>
            <a:off x="4173720" y="3303011"/>
            <a:ext cx="887449" cy="179200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3" name="Rectangle 199">
            <a:extLst>
              <a:ext uri="{FF2B5EF4-FFF2-40B4-BE49-F238E27FC236}">
                <a16:creationId xmlns:a16="http://schemas.microsoft.com/office/drawing/2014/main" id="{6F3713FB-CC70-9E41-B9F2-59AF997D85A1}"/>
              </a:ext>
            </a:extLst>
          </p:cNvPr>
          <p:cNvSpPr/>
          <p:nvPr/>
        </p:nvSpPr>
        <p:spPr>
          <a:xfrm>
            <a:off x="5608919" y="3294346"/>
            <a:ext cx="1130498" cy="179200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5" name="Rectangle 199">
            <a:extLst>
              <a:ext uri="{FF2B5EF4-FFF2-40B4-BE49-F238E27FC236}">
                <a16:creationId xmlns:a16="http://schemas.microsoft.com/office/drawing/2014/main" id="{6F3713FB-CC70-9E41-B9F2-59AF997D85A1}"/>
              </a:ext>
            </a:extLst>
          </p:cNvPr>
          <p:cNvSpPr/>
          <p:nvPr/>
        </p:nvSpPr>
        <p:spPr>
          <a:xfrm>
            <a:off x="6891344" y="3285861"/>
            <a:ext cx="1732998" cy="179200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5" name="Content Placeholder 2"/>
          <p:cNvSpPr txBox="1">
            <a:spLocks/>
          </p:cNvSpPr>
          <p:nvPr/>
        </p:nvSpPr>
        <p:spPr>
          <a:xfrm>
            <a:off x="433653" y="1257601"/>
            <a:ext cx="11433078" cy="948033"/>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IAM</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ポリシーやリソースポリシーで誤ってデータを公開してしまっても、暗号鍵のアクセス権が適切に管理されていれば、データを取り出すことができない。⇒ </a:t>
            </a:r>
            <a:r>
              <a:rPr kumimoji="0" lang="ja-JP" altLang="en-US" sz="20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保護の多層化</a:t>
            </a:r>
          </a:p>
        </p:txBody>
      </p:sp>
      <p:pic>
        <p:nvPicPr>
          <p:cNvPr id="13" name="Graphic 15">
            <a:extLst>
              <a:ext uri="{FF2B5EF4-FFF2-40B4-BE49-F238E27FC236}">
                <a16:creationId xmlns:a16="http://schemas.microsoft.com/office/drawing/2014/main" id="{4680F295-EB2F-D04E-B4AD-291C5B312F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726" y="3696932"/>
            <a:ext cx="845596" cy="845596"/>
          </a:xfrm>
          <a:prstGeom prst="rect">
            <a:avLst/>
          </a:prstGeom>
        </p:spPr>
      </p:pic>
      <p:sp>
        <p:nvSpPr>
          <p:cNvPr id="24" name="角丸四角形 23">
            <a:extLst>
              <a:ext uri="{FF2B5EF4-FFF2-40B4-BE49-F238E27FC236}">
                <a16:creationId xmlns:a16="http://schemas.microsoft.com/office/drawing/2014/main" id="{3F139E76-F8AC-C148-BBBC-28E929975389}"/>
              </a:ext>
            </a:extLst>
          </p:cNvPr>
          <p:cNvSpPr/>
          <p:nvPr/>
        </p:nvSpPr>
        <p:spPr>
          <a:xfrm>
            <a:off x="5552714" y="3707270"/>
            <a:ext cx="3098298" cy="1255471"/>
          </a:xfrm>
          <a:prstGeom prst="roundRect">
            <a:avLst>
              <a:gd name="adj" fmla="val 3186"/>
            </a:avLst>
          </a:prstGeom>
          <a:noFill/>
          <a:ln w="19050">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11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5" name="テキスト ボックス 24">
            <a:extLst>
              <a:ext uri="{FF2B5EF4-FFF2-40B4-BE49-F238E27FC236}">
                <a16:creationId xmlns:a16="http://schemas.microsoft.com/office/drawing/2014/main" id="{E4F7B72E-EB6C-8D4B-8820-030A265E4352}"/>
              </a:ext>
            </a:extLst>
          </p:cNvPr>
          <p:cNvSpPr txBox="1"/>
          <p:nvPr/>
        </p:nvSpPr>
        <p:spPr>
          <a:xfrm>
            <a:off x="5937519" y="4562427"/>
            <a:ext cx="855378" cy="400110"/>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Role A</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0"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8" name="テキスト ボックス 27">
            <a:extLst>
              <a:ext uri="{FF2B5EF4-FFF2-40B4-BE49-F238E27FC236}">
                <a16:creationId xmlns:a16="http://schemas.microsoft.com/office/drawing/2014/main" id="{1373E529-B065-2C43-95DA-AF55FC24A4CA}"/>
              </a:ext>
            </a:extLst>
          </p:cNvPr>
          <p:cNvSpPr txBox="1"/>
          <p:nvPr/>
        </p:nvSpPr>
        <p:spPr>
          <a:xfrm>
            <a:off x="5596665" y="4618677"/>
            <a:ext cx="505147"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ALB</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0" name="テキスト ボックス 29">
            <a:extLst>
              <a:ext uri="{FF2B5EF4-FFF2-40B4-BE49-F238E27FC236}">
                <a16:creationId xmlns:a16="http://schemas.microsoft.com/office/drawing/2014/main" id="{ACE06FDE-9458-E34C-9AA7-1E666DAB5A86}"/>
              </a:ext>
            </a:extLst>
          </p:cNvPr>
          <p:cNvSpPr txBox="1"/>
          <p:nvPr/>
        </p:nvSpPr>
        <p:spPr>
          <a:xfrm>
            <a:off x="6730537" y="4618677"/>
            <a:ext cx="794272"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ALB</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1" name="テキスト ボックス 30">
            <a:extLst>
              <a:ext uri="{FF2B5EF4-FFF2-40B4-BE49-F238E27FC236}">
                <a16:creationId xmlns:a16="http://schemas.microsoft.com/office/drawing/2014/main" id="{25791222-C693-534E-BF12-44243C770377}"/>
              </a:ext>
            </a:extLst>
          </p:cNvPr>
          <p:cNvSpPr txBox="1"/>
          <p:nvPr/>
        </p:nvSpPr>
        <p:spPr>
          <a:xfrm>
            <a:off x="7355066" y="4540482"/>
            <a:ext cx="927084" cy="400110"/>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Role B</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p:txBody>
      </p:sp>
      <p:pic>
        <p:nvPicPr>
          <p:cNvPr id="32" name="Graphic 9">
            <a:extLst>
              <a:ext uri="{FF2B5EF4-FFF2-40B4-BE49-F238E27FC236}">
                <a16:creationId xmlns:a16="http://schemas.microsoft.com/office/drawing/2014/main" id="{94C302FF-B99B-FD48-8E8D-2D962223226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262760" y="4225338"/>
            <a:ext cx="324000" cy="324000"/>
          </a:xfrm>
          <a:prstGeom prst="rect">
            <a:avLst/>
          </a:prstGeom>
        </p:spPr>
      </p:pic>
      <p:sp>
        <p:nvSpPr>
          <p:cNvPr id="33" name="テキスト ボックス 32">
            <a:extLst>
              <a:ext uri="{FF2B5EF4-FFF2-40B4-BE49-F238E27FC236}">
                <a16:creationId xmlns:a16="http://schemas.microsoft.com/office/drawing/2014/main" id="{3966AA89-79E9-CE43-B0C9-71F8E125918C}"/>
              </a:ext>
            </a:extLst>
          </p:cNvPr>
          <p:cNvSpPr txBox="1"/>
          <p:nvPr userDrawn="1"/>
        </p:nvSpPr>
        <p:spPr>
          <a:xfrm>
            <a:off x="7915952" y="4614435"/>
            <a:ext cx="993983" cy="259045"/>
          </a:xfrm>
          <a:prstGeom prst="rect">
            <a:avLst/>
          </a:prstGeom>
          <a:noFill/>
        </p:spPr>
        <p:txBody>
          <a:bodyPr wrap="square" rtlCol="0" anchor="ctr">
            <a:spAutoFit/>
          </a:bodyPr>
          <a:lstStyle/>
          <a:p>
            <a:pPr marL="0" marR="0" lvl="0" indent="0" algn="ctr" defTabSz="609576" rtl="0" eaLnBrk="1" fontAlgn="auto" latinLnBrk="0" hangingPunct="1">
              <a:lnSpc>
                <a:spcPts val="128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a:t>
            </a:r>
            <a:endParaRPr kumimoji="0"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5" name="テキスト ボックス 34">
            <a:extLst>
              <a:ext uri="{FF2B5EF4-FFF2-40B4-BE49-F238E27FC236}">
                <a16:creationId xmlns:a16="http://schemas.microsoft.com/office/drawing/2014/main" id="{AE09923A-02A4-0341-A70D-BFB23A7A522A}"/>
              </a:ext>
            </a:extLst>
          </p:cNvPr>
          <p:cNvSpPr txBox="1"/>
          <p:nvPr/>
        </p:nvSpPr>
        <p:spPr>
          <a:xfrm>
            <a:off x="5463489" y="3344897"/>
            <a:ext cx="1202618"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36" name="直線コネクタ 35">
            <a:extLst>
              <a:ext uri="{FF2B5EF4-FFF2-40B4-BE49-F238E27FC236}">
                <a16:creationId xmlns:a16="http://schemas.microsoft.com/office/drawing/2014/main" id="{9E4C1AF4-2DB3-3A42-B829-BE53FF16A0F4}"/>
              </a:ext>
            </a:extLst>
          </p:cNvPr>
          <p:cNvCxnSpPr>
            <a:cxnSpLocks/>
            <a:stCxn id="80" idx="1"/>
            <a:endCxn id="76" idx="3"/>
          </p:cNvCxnSpPr>
          <p:nvPr/>
        </p:nvCxnSpPr>
        <p:spPr>
          <a:xfrm flipH="1">
            <a:off x="6064654" y="4415206"/>
            <a:ext cx="143188" cy="493"/>
          </a:xfrm>
          <a:prstGeom prst="line">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9BC6D64D-FCDF-9A4A-81CF-7ECA34C679BB}"/>
              </a:ext>
            </a:extLst>
          </p:cNvPr>
          <p:cNvCxnSpPr>
            <a:cxnSpLocks/>
            <a:stCxn id="77" idx="3"/>
            <a:endCxn id="82" idx="1"/>
          </p:cNvCxnSpPr>
          <p:nvPr/>
        </p:nvCxnSpPr>
        <p:spPr>
          <a:xfrm flipV="1">
            <a:off x="7333954" y="4420960"/>
            <a:ext cx="315158" cy="2185"/>
          </a:xfrm>
          <a:prstGeom prst="line">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CD840FC4-EEC0-C349-BDC6-32AE214F8B0C}"/>
              </a:ext>
            </a:extLst>
          </p:cNvPr>
          <p:cNvSpPr txBox="1"/>
          <p:nvPr/>
        </p:nvSpPr>
        <p:spPr>
          <a:xfrm>
            <a:off x="7386653" y="3336512"/>
            <a:ext cx="863908"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Data</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5" name="Rectangle 7">
            <a:extLst>
              <a:ext uri="{FF2B5EF4-FFF2-40B4-BE49-F238E27FC236}">
                <a16:creationId xmlns:a16="http://schemas.microsoft.com/office/drawing/2014/main" id="{EB927177-09EB-994F-931A-617AF0A8D4BF}"/>
              </a:ext>
            </a:extLst>
          </p:cNvPr>
          <p:cNvSpPr/>
          <p:nvPr/>
        </p:nvSpPr>
        <p:spPr>
          <a:xfrm>
            <a:off x="2913546" y="2164984"/>
            <a:ext cx="2324676" cy="30542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4800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フロントエンドアカウント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56" name="Graphic 11">
            <a:extLst>
              <a:ext uri="{FF2B5EF4-FFF2-40B4-BE49-F238E27FC236}">
                <a16:creationId xmlns:a16="http://schemas.microsoft.com/office/drawing/2014/main" id="{D35B1926-3E94-A44A-BF3B-E1DFAE82DB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14588" y="2164642"/>
            <a:ext cx="303602" cy="303602"/>
          </a:xfrm>
          <a:prstGeom prst="rect">
            <a:avLst/>
          </a:prstGeom>
        </p:spPr>
      </p:pic>
      <p:sp>
        <p:nvSpPr>
          <p:cNvPr id="57" name="Rectangle 7">
            <a:extLst>
              <a:ext uri="{FF2B5EF4-FFF2-40B4-BE49-F238E27FC236}">
                <a16:creationId xmlns:a16="http://schemas.microsoft.com/office/drawing/2014/main" id="{A98960CC-DFE9-DC4C-BA1F-1AAE18EF1A80}"/>
              </a:ext>
            </a:extLst>
          </p:cNvPr>
          <p:cNvSpPr/>
          <p:nvPr/>
        </p:nvSpPr>
        <p:spPr>
          <a:xfrm>
            <a:off x="5368981" y="2164641"/>
            <a:ext cx="5009828" cy="305428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4800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バックエンドアカウント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58" name="Graphic 11">
            <a:extLst>
              <a:ext uri="{FF2B5EF4-FFF2-40B4-BE49-F238E27FC236}">
                <a16:creationId xmlns:a16="http://schemas.microsoft.com/office/drawing/2014/main" id="{81F81548-711C-D549-8417-E951C84792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73871" y="2168743"/>
            <a:ext cx="303602" cy="303602"/>
          </a:xfrm>
          <a:prstGeom prst="rect">
            <a:avLst/>
          </a:prstGeom>
        </p:spPr>
      </p:pic>
      <p:cxnSp>
        <p:nvCxnSpPr>
          <p:cNvPr id="59" name="Straight Arrow Connector 30">
            <a:extLst>
              <a:ext uri="{FF2B5EF4-FFF2-40B4-BE49-F238E27FC236}">
                <a16:creationId xmlns:a16="http://schemas.microsoft.com/office/drawing/2014/main" id="{760B06E3-BFC9-264C-8FC2-14C917B7FAA7}"/>
              </a:ext>
            </a:extLst>
          </p:cNvPr>
          <p:cNvCxnSpPr>
            <a:cxnSpLocks/>
          </p:cNvCxnSpPr>
          <p:nvPr/>
        </p:nvCxnSpPr>
        <p:spPr>
          <a:xfrm flipH="1">
            <a:off x="1812601" y="4158705"/>
            <a:ext cx="1249703" cy="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63" name="角丸四角形 62">
            <a:extLst>
              <a:ext uri="{FF2B5EF4-FFF2-40B4-BE49-F238E27FC236}">
                <a16:creationId xmlns:a16="http://schemas.microsoft.com/office/drawing/2014/main" id="{AA076C73-DAED-A84B-BEA6-77DC3420A40D}"/>
              </a:ext>
            </a:extLst>
          </p:cNvPr>
          <p:cNvSpPr/>
          <p:nvPr/>
        </p:nvSpPr>
        <p:spPr>
          <a:xfrm>
            <a:off x="3062304" y="3707270"/>
            <a:ext cx="1935838" cy="1255465"/>
          </a:xfrm>
          <a:prstGeom prst="roundRect">
            <a:avLst>
              <a:gd name="adj" fmla="val 4081"/>
            </a:avLst>
          </a:prstGeom>
          <a:noFill/>
          <a:ln w="19050">
            <a:solidFill>
              <a:schemeClr val="tx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11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64" name="テキスト ボックス 63">
            <a:extLst>
              <a:ext uri="{FF2B5EF4-FFF2-40B4-BE49-F238E27FC236}">
                <a16:creationId xmlns:a16="http://schemas.microsoft.com/office/drawing/2014/main" id="{10C42CCD-B5F1-A443-B46D-101585A25E45}"/>
              </a:ext>
            </a:extLst>
          </p:cNvPr>
          <p:cNvSpPr txBox="1"/>
          <p:nvPr/>
        </p:nvSpPr>
        <p:spPr>
          <a:xfrm>
            <a:off x="3010106" y="3349326"/>
            <a:ext cx="1236402"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Pub</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5" name="テキスト ボックス 64">
            <a:extLst>
              <a:ext uri="{FF2B5EF4-FFF2-40B4-BE49-F238E27FC236}">
                <a16:creationId xmlns:a16="http://schemas.microsoft.com/office/drawing/2014/main" id="{C1C5468B-0A3F-F44E-AB1F-C559C26E7650}"/>
              </a:ext>
            </a:extLst>
          </p:cNvPr>
          <p:cNvSpPr txBox="1"/>
          <p:nvPr/>
        </p:nvSpPr>
        <p:spPr>
          <a:xfrm>
            <a:off x="3282941" y="3694274"/>
            <a:ext cx="1606044"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DMZ</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6" name="テキスト ボックス 65">
            <a:extLst>
              <a:ext uri="{FF2B5EF4-FFF2-40B4-BE49-F238E27FC236}">
                <a16:creationId xmlns:a16="http://schemas.microsoft.com/office/drawing/2014/main" id="{EE5DC4F1-36B7-D742-A203-3F8DA008B012}"/>
              </a:ext>
            </a:extLst>
          </p:cNvPr>
          <p:cNvSpPr txBox="1"/>
          <p:nvPr/>
        </p:nvSpPr>
        <p:spPr>
          <a:xfrm>
            <a:off x="2965616" y="4330130"/>
            <a:ext cx="505147"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ALB</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68" name="Graphic 24">
            <a:extLst>
              <a:ext uri="{FF2B5EF4-FFF2-40B4-BE49-F238E27FC236}">
                <a16:creationId xmlns:a16="http://schemas.microsoft.com/office/drawing/2014/main" id="{076DD47E-8675-F544-BDD5-680B849FAC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07833" y="4303432"/>
            <a:ext cx="324000" cy="324000"/>
          </a:xfrm>
          <a:prstGeom prst="rect">
            <a:avLst/>
          </a:prstGeom>
        </p:spPr>
      </p:pic>
      <p:cxnSp>
        <p:nvCxnSpPr>
          <p:cNvPr id="70" name="カギ線コネクタ 69">
            <a:extLst>
              <a:ext uri="{FF2B5EF4-FFF2-40B4-BE49-F238E27FC236}">
                <a16:creationId xmlns:a16="http://schemas.microsoft.com/office/drawing/2014/main" id="{CEF9261E-7985-1B4A-A9E5-F95E99122F77}"/>
              </a:ext>
            </a:extLst>
          </p:cNvPr>
          <p:cNvCxnSpPr>
            <a:cxnSpLocks/>
            <a:stCxn id="75" idx="2"/>
            <a:endCxn id="68" idx="1"/>
          </p:cNvCxnSpPr>
          <p:nvPr/>
        </p:nvCxnSpPr>
        <p:spPr>
          <a:xfrm rot="16200000" flipH="1">
            <a:off x="3421765" y="4279363"/>
            <a:ext cx="124882" cy="247255"/>
          </a:xfrm>
          <a:prstGeom prst="bentConnector2">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D331C705-BA63-B048-A681-D8394AE32344}"/>
              </a:ext>
            </a:extLst>
          </p:cNvPr>
          <p:cNvCxnSpPr>
            <a:cxnSpLocks/>
            <a:stCxn id="75" idx="3"/>
            <a:endCxn id="78" idx="1"/>
          </p:cNvCxnSpPr>
          <p:nvPr/>
        </p:nvCxnSpPr>
        <p:spPr>
          <a:xfrm>
            <a:off x="3551079" y="4150050"/>
            <a:ext cx="836689" cy="11921"/>
          </a:xfrm>
          <a:prstGeom prst="line">
            <a:avLst/>
          </a:prstGeom>
          <a:ln w="12700">
            <a:solidFill>
              <a:schemeClr val="bg1">
                <a:lumMod val="75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2" name="テキスト ボックス 71">
            <a:extLst>
              <a:ext uri="{FF2B5EF4-FFF2-40B4-BE49-F238E27FC236}">
                <a16:creationId xmlns:a16="http://schemas.microsoft.com/office/drawing/2014/main" id="{8DA17179-2B5B-0C45-BD4E-498DB5853114}"/>
              </a:ext>
            </a:extLst>
          </p:cNvPr>
          <p:cNvSpPr txBox="1"/>
          <p:nvPr/>
        </p:nvSpPr>
        <p:spPr>
          <a:xfrm>
            <a:off x="4146652" y="3349327"/>
            <a:ext cx="976372" cy="271934"/>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Private</a:t>
            </a:r>
            <a:endPar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73" name="TextBox 19">
            <a:extLst>
              <a:ext uri="{FF2B5EF4-FFF2-40B4-BE49-F238E27FC236}">
                <a16:creationId xmlns:a16="http://schemas.microsoft.com/office/drawing/2014/main" id="{F3C5BD0F-4B52-524A-9D3F-2170A5E8AE86}"/>
              </a:ext>
            </a:extLst>
          </p:cNvPr>
          <p:cNvSpPr txBox="1"/>
          <p:nvPr/>
        </p:nvSpPr>
        <p:spPr>
          <a:xfrm>
            <a:off x="3329452" y="4596909"/>
            <a:ext cx="845938" cy="246221"/>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WAF</a:t>
            </a:r>
          </a:p>
        </p:txBody>
      </p:sp>
      <p:sp>
        <p:nvSpPr>
          <p:cNvPr id="74" name="テキスト ボックス 73">
            <a:extLst>
              <a:ext uri="{FF2B5EF4-FFF2-40B4-BE49-F238E27FC236}">
                <a16:creationId xmlns:a16="http://schemas.microsoft.com/office/drawing/2014/main" id="{F7589B5E-23C6-3C49-8BFE-6DC2959058BC}"/>
              </a:ext>
            </a:extLst>
          </p:cNvPr>
          <p:cNvSpPr txBox="1"/>
          <p:nvPr/>
        </p:nvSpPr>
        <p:spPr>
          <a:xfrm>
            <a:off x="4263450" y="4331003"/>
            <a:ext cx="616516" cy="233462"/>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Proxy</a:t>
            </a:r>
            <a:endPar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85" name="TextBox 29">
            <a:extLst>
              <a:ext uri="{FF2B5EF4-FFF2-40B4-BE49-F238E27FC236}">
                <a16:creationId xmlns:a16="http://schemas.microsoft.com/office/drawing/2014/main" id="{D4D9E15E-C948-114D-9213-EB86E0DB612C}"/>
              </a:ext>
            </a:extLst>
          </p:cNvPr>
          <p:cNvSpPr txBox="1"/>
          <p:nvPr/>
        </p:nvSpPr>
        <p:spPr>
          <a:xfrm>
            <a:off x="6284318" y="3039975"/>
            <a:ext cx="1122333" cy="246221"/>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ログバケット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6" name="TextBox 29">
            <a:extLst>
              <a:ext uri="{FF2B5EF4-FFF2-40B4-BE49-F238E27FC236}">
                <a16:creationId xmlns:a16="http://schemas.microsoft.com/office/drawing/2014/main" id="{0499B5BD-E8C7-5B43-AD3F-C52D58F087BC}"/>
              </a:ext>
            </a:extLst>
          </p:cNvPr>
          <p:cNvSpPr txBox="1"/>
          <p:nvPr/>
        </p:nvSpPr>
        <p:spPr>
          <a:xfrm>
            <a:off x="7708351" y="3035991"/>
            <a:ext cx="1122333" cy="246221"/>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機密バケット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7" name="TextBox 29">
            <a:extLst>
              <a:ext uri="{FF2B5EF4-FFF2-40B4-BE49-F238E27FC236}">
                <a16:creationId xmlns:a16="http://schemas.microsoft.com/office/drawing/2014/main" id="{23E1FB03-6CB4-0449-9916-FB1244F3DBF8}"/>
              </a:ext>
            </a:extLst>
          </p:cNvPr>
          <p:cNvSpPr txBox="1"/>
          <p:nvPr/>
        </p:nvSpPr>
        <p:spPr>
          <a:xfrm>
            <a:off x="4049051" y="3036566"/>
            <a:ext cx="1122333" cy="246221"/>
          </a:xfrm>
          <a:prstGeom prst="rect">
            <a:avLst/>
          </a:prstGeom>
          <a:noFill/>
        </p:spPr>
        <p:txBody>
          <a:bodyPr wrap="square" rtlCol="0" anchor="ctr">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ログバケット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grpSp>
        <p:nvGrpSpPr>
          <p:cNvPr id="88" name="グループ化 87">
            <a:extLst>
              <a:ext uri="{FF2B5EF4-FFF2-40B4-BE49-F238E27FC236}">
                <a16:creationId xmlns:a16="http://schemas.microsoft.com/office/drawing/2014/main" id="{A0D19D2C-166C-EF46-BD0D-5B3ACB9F26E9}"/>
              </a:ext>
            </a:extLst>
          </p:cNvPr>
          <p:cNvGrpSpPr/>
          <p:nvPr/>
        </p:nvGrpSpPr>
        <p:grpSpPr>
          <a:xfrm>
            <a:off x="8003433" y="2513129"/>
            <a:ext cx="480000" cy="480000"/>
            <a:chOff x="6208746" y="1820793"/>
            <a:chExt cx="360000" cy="360000"/>
          </a:xfrm>
        </p:grpSpPr>
        <p:pic>
          <p:nvPicPr>
            <p:cNvPr id="89" name="Graphic 46">
              <a:extLst>
                <a:ext uri="{FF2B5EF4-FFF2-40B4-BE49-F238E27FC236}">
                  <a16:creationId xmlns:a16="http://schemas.microsoft.com/office/drawing/2014/main" id="{25886DB3-0B9B-9248-BC82-4DFF6D1B5A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91072" y="1976281"/>
              <a:ext cx="182189" cy="182189"/>
            </a:xfrm>
            <a:prstGeom prst="rect">
              <a:avLst/>
            </a:prstGeom>
          </p:spPr>
        </p:pic>
        <p:pic>
          <p:nvPicPr>
            <p:cNvPr id="90" name="Graphic 67">
              <a:extLst>
                <a:ext uri="{FF2B5EF4-FFF2-40B4-BE49-F238E27FC236}">
                  <a16:creationId xmlns:a16="http://schemas.microsoft.com/office/drawing/2014/main" id="{8B3F1DC0-11D0-9644-8676-65E0EB11D07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8746" y="1820793"/>
              <a:ext cx="360000" cy="360000"/>
            </a:xfrm>
            <a:prstGeom prst="rect">
              <a:avLst/>
            </a:prstGeom>
          </p:spPr>
        </p:pic>
      </p:grpSp>
      <p:grpSp>
        <p:nvGrpSpPr>
          <p:cNvPr id="91" name="グループ化 90">
            <a:extLst>
              <a:ext uri="{FF2B5EF4-FFF2-40B4-BE49-F238E27FC236}">
                <a16:creationId xmlns:a16="http://schemas.microsoft.com/office/drawing/2014/main" id="{14195439-C422-8246-B75B-A4F22C46712B}"/>
              </a:ext>
            </a:extLst>
          </p:cNvPr>
          <p:cNvGrpSpPr/>
          <p:nvPr/>
        </p:nvGrpSpPr>
        <p:grpSpPr>
          <a:xfrm>
            <a:off x="6520105" y="2520415"/>
            <a:ext cx="480000" cy="480000"/>
            <a:chOff x="6208746" y="1820793"/>
            <a:chExt cx="360000" cy="360000"/>
          </a:xfrm>
        </p:grpSpPr>
        <p:pic>
          <p:nvPicPr>
            <p:cNvPr id="92" name="Graphic 46">
              <a:extLst>
                <a:ext uri="{FF2B5EF4-FFF2-40B4-BE49-F238E27FC236}">
                  <a16:creationId xmlns:a16="http://schemas.microsoft.com/office/drawing/2014/main" id="{88A03CE6-3F21-444E-AAF1-DD0B424603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91072" y="1976281"/>
              <a:ext cx="182189" cy="182189"/>
            </a:xfrm>
            <a:prstGeom prst="rect">
              <a:avLst/>
            </a:prstGeom>
          </p:spPr>
        </p:pic>
        <p:pic>
          <p:nvPicPr>
            <p:cNvPr id="93" name="Graphic 67">
              <a:extLst>
                <a:ext uri="{FF2B5EF4-FFF2-40B4-BE49-F238E27FC236}">
                  <a16:creationId xmlns:a16="http://schemas.microsoft.com/office/drawing/2014/main" id="{A7422473-243F-DD4E-A570-5C0A1262A8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8746" y="1820793"/>
              <a:ext cx="360000" cy="360000"/>
            </a:xfrm>
            <a:prstGeom prst="rect">
              <a:avLst/>
            </a:prstGeom>
          </p:spPr>
        </p:pic>
      </p:grpSp>
      <p:grpSp>
        <p:nvGrpSpPr>
          <p:cNvPr id="94" name="グループ化 93">
            <a:extLst>
              <a:ext uri="{FF2B5EF4-FFF2-40B4-BE49-F238E27FC236}">
                <a16:creationId xmlns:a16="http://schemas.microsoft.com/office/drawing/2014/main" id="{14519395-4650-BB4E-95A3-EB2285255774}"/>
              </a:ext>
            </a:extLst>
          </p:cNvPr>
          <p:cNvGrpSpPr/>
          <p:nvPr/>
        </p:nvGrpSpPr>
        <p:grpSpPr>
          <a:xfrm>
            <a:off x="4289356" y="2506687"/>
            <a:ext cx="480000" cy="480000"/>
            <a:chOff x="6208746" y="1820793"/>
            <a:chExt cx="360000" cy="360000"/>
          </a:xfrm>
        </p:grpSpPr>
        <p:pic>
          <p:nvPicPr>
            <p:cNvPr id="95" name="Graphic 46">
              <a:extLst>
                <a:ext uri="{FF2B5EF4-FFF2-40B4-BE49-F238E27FC236}">
                  <a16:creationId xmlns:a16="http://schemas.microsoft.com/office/drawing/2014/main" id="{64BCDF91-3FF4-0F47-8DCC-D848C41B59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91072" y="1976281"/>
              <a:ext cx="182189" cy="182189"/>
            </a:xfrm>
            <a:prstGeom prst="rect">
              <a:avLst/>
            </a:prstGeom>
          </p:spPr>
        </p:pic>
        <p:pic>
          <p:nvPicPr>
            <p:cNvPr id="96" name="Graphic 67">
              <a:extLst>
                <a:ext uri="{FF2B5EF4-FFF2-40B4-BE49-F238E27FC236}">
                  <a16:creationId xmlns:a16="http://schemas.microsoft.com/office/drawing/2014/main" id="{7423C379-A70B-FB49-84D3-A6F26DE4E5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08746" y="1820793"/>
              <a:ext cx="360000" cy="360000"/>
            </a:xfrm>
            <a:prstGeom prst="rect">
              <a:avLst/>
            </a:prstGeom>
          </p:spPr>
        </p:pic>
      </p:grpSp>
      <p:cxnSp>
        <p:nvCxnSpPr>
          <p:cNvPr id="97" name="Straight Arrow Connector 30">
            <a:extLst>
              <a:ext uri="{FF2B5EF4-FFF2-40B4-BE49-F238E27FC236}">
                <a16:creationId xmlns:a16="http://schemas.microsoft.com/office/drawing/2014/main" id="{F9956C3C-DEEF-5645-AF02-904F05AB1BE7}"/>
              </a:ext>
            </a:extLst>
          </p:cNvPr>
          <p:cNvCxnSpPr>
            <a:cxnSpLocks/>
          </p:cNvCxnSpPr>
          <p:nvPr/>
        </p:nvCxnSpPr>
        <p:spPr>
          <a:xfrm flipH="1">
            <a:off x="7744688" y="3281765"/>
            <a:ext cx="444045" cy="777498"/>
          </a:xfrm>
          <a:prstGeom prst="straightConnector1">
            <a:avLst/>
          </a:prstGeom>
          <a:ln w="12700">
            <a:solidFill>
              <a:schemeClr val="accent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30">
            <a:extLst>
              <a:ext uri="{FF2B5EF4-FFF2-40B4-BE49-F238E27FC236}">
                <a16:creationId xmlns:a16="http://schemas.microsoft.com/office/drawing/2014/main" id="{8AAA3703-AB00-D849-8BA6-B479D342D795}"/>
              </a:ext>
            </a:extLst>
          </p:cNvPr>
          <p:cNvCxnSpPr>
            <a:cxnSpLocks/>
          </p:cNvCxnSpPr>
          <p:nvPr/>
        </p:nvCxnSpPr>
        <p:spPr>
          <a:xfrm flipH="1">
            <a:off x="6380498" y="3295510"/>
            <a:ext cx="444045" cy="777498"/>
          </a:xfrm>
          <a:prstGeom prst="straightConnector1">
            <a:avLst/>
          </a:prstGeom>
          <a:ln w="12700">
            <a:solidFill>
              <a:schemeClr val="accent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30">
            <a:extLst>
              <a:ext uri="{FF2B5EF4-FFF2-40B4-BE49-F238E27FC236}">
                <a16:creationId xmlns:a16="http://schemas.microsoft.com/office/drawing/2014/main" id="{51D0A76A-ACA0-A447-80CA-91950743B092}"/>
              </a:ext>
            </a:extLst>
          </p:cNvPr>
          <p:cNvCxnSpPr>
            <a:cxnSpLocks/>
          </p:cNvCxnSpPr>
          <p:nvPr/>
        </p:nvCxnSpPr>
        <p:spPr>
          <a:xfrm flipH="1">
            <a:off x="6684012" y="3346468"/>
            <a:ext cx="913568" cy="770482"/>
          </a:xfrm>
          <a:prstGeom prst="straightConnector1">
            <a:avLst/>
          </a:prstGeom>
          <a:ln w="12700">
            <a:solidFill>
              <a:schemeClr val="accent6"/>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00" name="禁止 99">
            <a:extLst>
              <a:ext uri="{FF2B5EF4-FFF2-40B4-BE49-F238E27FC236}">
                <a16:creationId xmlns:a16="http://schemas.microsoft.com/office/drawing/2014/main" id="{C162210A-54F7-6F47-A9A3-E23D3A65FFFB}"/>
              </a:ext>
            </a:extLst>
          </p:cNvPr>
          <p:cNvSpPr/>
          <p:nvPr/>
        </p:nvSpPr>
        <p:spPr>
          <a:xfrm>
            <a:off x="6839025" y="3555784"/>
            <a:ext cx="478702" cy="489678"/>
          </a:xfrm>
          <a:prstGeom prst="noSmoking">
            <a:avLst/>
          </a:prstGeom>
          <a:solidFill>
            <a:srgbClr val="FF0000"/>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01" name="Graphic 38">
            <a:extLst>
              <a:ext uri="{FF2B5EF4-FFF2-40B4-BE49-F238E27FC236}">
                <a16:creationId xmlns:a16="http://schemas.microsoft.com/office/drawing/2014/main" id="{EAC0AC66-4653-6045-9606-F96F0B8382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83715" y="3307556"/>
            <a:ext cx="480000" cy="480000"/>
          </a:xfrm>
          <a:prstGeom prst="rect">
            <a:avLst/>
          </a:prstGeom>
        </p:spPr>
      </p:pic>
      <p:pic>
        <p:nvPicPr>
          <p:cNvPr id="102" name="Graphic 54">
            <a:extLst>
              <a:ext uri="{FF2B5EF4-FFF2-40B4-BE49-F238E27FC236}">
                <a16:creationId xmlns:a16="http://schemas.microsoft.com/office/drawing/2014/main" id="{A723C650-EEF3-C94F-AF61-E48DD947F10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706002" y="3954514"/>
            <a:ext cx="373571" cy="373571"/>
          </a:xfrm>
          <a:prstGeom prst="rect">
            <a:avLst/>
          </a:prstGeom>
        </p:spPr>
      </p:pic>
      <p:pic>
        <p:nvPicPr>
          <p:cNvPr id="103" name="Graphic 54">
            <a:extLst>
              <a:ext uri="{FF2B5EF4-FFF2-40B4-BE49-F238E27FC236}">
                <a16:creationId xmlns:a16="http://schemas.microsoft.com/office/drawing/2014/main" id="{4DBADB49-C586-D247-B356-06FB2FD6127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09365" y="3954514"/>
            <a:ext cx="373571" cy="373571"/>
          </a:xfrm>
          <a:prstGeom prst="rect">
            <a:avLst/>
          </a:prstGeom>
        </p:spPr>
      </p:pic>
      <p:sp>
        <p:nvSpPr>
          <p:cNvPr id="104" name="TextBox 29">
            <a:extLst>
              <a:ext uri="{FF2B5EF4-FFF2-40B4-BE49-F238E27FC236}">
                <a16:creationId xmlns:a16="http://schemas.microsoft.com/office/drawing/2014/main" id="{9A43B21E-348E-B945-BE68-7A2FE237C55F}"/>
              </a:ext>
            </a:extLst>
          </p:cNvPr>
          <p:cNvSpPr txBox="1"/>
          <p:nvPr/>
        </p:nvSpPr>
        <p:spPr>
          <a:xfrm>
            <a:off x="9007280" y="3675089"/>
            <a:ext cx="1387436" cy="400110"/>
          </a:xfrm>
          <a:prstGeom prst="rect">
            <a:avLst/>
          </a:prstGeom>
          <a:noFill/>
        </p:spPr>
        <p:txBody>
          <a:bodyPr wrap="square" rtlCol="0" anchor="ctr">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機密用</a:t>
            </a:r>
            <a:r>
              <a:rPr kumimoji="0" lang="en-US" altLang="ja-JP"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KMS</a:t>
            </a:r>
            <a:r>
              <a:rPr kumimoji="0" lang="ja-JP" alt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キー</a:t>
            </a:r>
            <a:br>
              <a:rPr kumimoji="0" lang="en-US" altLang="ja-JP"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br>
            <a:r>
              <a:rPr kumimoji="0" lang="en-US" altLang="ja-JP"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Role B</a:t>
            </a:r>
            <a:r>
              <a:rPr kumimoji="0" lang="ja-JP" alt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rPr>
              <a:t>のみ利用可</a:t>
            </a:r>
            <a:endParaRPr kumimoji="0" lang="en-US" sz="1000" b="1"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mn-cs"/>
            </a:endParaRPr>
          </a:p>
        </p:txBody>
      </p:sp>
      <p:pic>
        <p:nvPicPr>
          <p:cNvPr id="105" name="Graphic 38">
            <a:extLst>
              <a:ext uri="{FF2B5EF4-FFF2-40B4-BE49-F238E27FC236}">
                <a16:creationId xmlns:a16="http://schemas.microsoft.com/office/drawing/2014/main" id="{566456B7-26DC-5849-BD7A-ED1E234961E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967808" y="2559562"/>
            <a:ext cx="480000" cy="480000"/>
          </a:xfrm>
          <a:prstGeom prst="rect">
            <a:avLst/>
          </a:prstGeom>
        </p:spPr>
      </p:pic>
      <p:sp>
        <p:nvSpPr>
          <p:cNvPr id="106" name="TextBox 29">
            <a:extLst>
              <a:ext uri="{FF2B5EF4-FFF2-40B4-BE49-F238E27FC236}">
                <a16:creationId xmlns:a16="http://schemas.microsoft.com/office/drawing/2014/main" id="{CAD01100-C10B-2C4E-9248-627A552B8092}"/>
              </a:ext>
            </a:extLst>
          </p:cNvPr>
          <p:cNvSpPr txBox="1"/>
          <p:nvPr/>
        </p:nvSpPr>
        <p:spPr>
          <a:xfrm>
            <a:off x="8991373" y="2927093"/>
            <a:ext cx="1387436" cy="400110"/>
          </a:xfrm>
          <a:prstGeom prst="rect">
            <a:avLst/>
          </a:prstGeom>
          <a:noFill/>
        </p:spPr>
        <p:txBody>
          <a:bodyPr wrap="square" rtlCol="0" anchor="ctr">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ログ用</a:t>
            </a:r>
            <a: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KMS</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キー</a:t>
            </a:r>
            <a:br>
              <a:rPr kumimoji="0"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b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全ロール利用可</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107" name="Graphic 32">
            <a:extLst>
              <a:ext uri="{FF2B5EF4-FFF2-40B4-BE49-F238E27FC236}">
                <a16:creationId xmlns:a16="http://schemas.microsoft.com/office/drawing/2014/main" id="{C242CA97-1CD1-8941-8A46-3615F0F449E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49454" y="2224818"/>
            <a:ext cx="303585" cy="303585"/>
          </a:xfrm>
          <a:prstGeom prst="rect">
            <a:avLst/>
          </a:prstGeom>
        </p:spPr>
      </p:pic>
      <p:sp>
        <p:nvSpPr>
          <p:cNvPr id="108" name="Rectangle 7">
            <a:extLst>
              <a:ext uri="{FF2B5EF4-FFF2-40B4-BE49-F238E27FC236}">
                <a16:creationId xmlns:a16="http://schemas.microsoft.com/office/drawing/2014/main" id="{F2FBC3DB-9D2B-1346-94D0-0C16277127D3}"/>
              </a:ext>
            </a:extLst>
          </p:cNvPr>
          <p:cNvSpPr/>
          <p:nvPr/>
        </p:nvSpPr>
        <p:spPr>
          <a:xfrm>
            <a:off x="8958340" y="2224818"/>
            <a:ext cx="1305071" cy="1848189"/>
          </a:xfrm>
          <a:prstGeom prst="rect">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4800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KMS</a:t>
            </a:r>
            <a:endParaRPr kumimoji="0" lang="en-US" sz="1167"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endParaRPr>
          </a:p>
        </p:txBody>
      </p:sp>
      <p:pic>
        <p:nvPicPr>
          <p:cNvPr id="110" name="Graphic 10">
            <a:extLst>
              <a:ext uri="{FF2B5EF4-FFF2-40B4-BE49-F238E27FC236}">
                <a16:creationId xmlns:a16="http://schemas.microsoft.com/office/drawing/2014/main" id="{FF4688CA-7687-7A44-BAD7-32ED829B778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044552" y="3293164"/>
            <a:ext cx="189838" cy="189838"/>
          </a:xfrm>
          <a:prstGeom prst="rect">
            <a:avLst/>
          </a:prstGeom>
        </p:spPr>
      </p:pic>
      <p:sp>
        <p:nvSpPr>
          <p:cNvPr id="5" name="テキスト ボックス 4"/>
          <p:cNvSpPr txBox="1"/>
          <p:nvPr/>
        </p:nvSpPr>
        <p:spPr>
          <a:xfrm>
            <a:off x="602464" y="4343344"/>
            <a:ext cx="1563756"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インターネット</a:t>
            </a:r>
          </a:p>
        </p:txBody>
      </p:sp>
      <p:sp>
        <p:nvSpPr>
          <p:cNvPr id="2" name="タイトル 1">
            <a:extLst>
              <a:ext uri="{FF2B5EF4-FFF2-40B4-BE49-F238E27FC236}">
                <a16:creationId xmlns:a16="http://schemas.microsoft.com/office/drawing/2014/main" id="{15EABFC5-31C8-AD47-81E8-03DDC6090537}"/>
              </a:ext>
            </a:extLst>
          </p:cNvPr>
          <p:cNvSpPr>
            <a:spLocks noGrp="1"/>
          </p:cNvSpPr>
          <p:nvPr>
            <p:ph type="title"/>
          </p:nvPr>
        </p:nvSpPr>
        <p:spPr/>
        <p:txBody>
          <a:bodyPr vert="horz" lIns="91440" tIns="45720" rIns="91440" bIns="45720" rtlCol="0" anchor="t">
            <a:noAutofit/>
          </a:bodyPr>
          <a:lstStyle/>
          <a:p>
            <a:r>
              <a:rPr lang="ja-JP" altLang="en-US" sz="2800" b="0"/>
              <a:t>参考：データ暗号化の位置づけ </a:t>
            </a:r>
            <a:r>
              <a:rPr lang="en-US" altLang="ja-JP" sz="2800" b="0" dirty="0"/>
              <a:t>2 of 2</a:t>
            </a:r>
            <a:endParaRPr lang="ja-JP" altLang="en-US" sz="2800" b="0"/>
          </a:p>
        </p:txBody>
      </p:sp>
      <p:pic>
        <p:nvPicPr>
          <p:cNvPr id="75" name="Graphic 8">
            <a:extLst>
              <a:ext uri="{FF2B5EF4-FFF2-40B4-BE49-F238E27FC236}">
                <a16:creationId xmlns:a16="http://schemas.microsoft.com/office/drawing/2014/main" id="{B21C91AB-3F5E-424A-98C8-A7E95C20A64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170078" y="395955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Graphic 8">
            <a:extLst>
              <a:ext uri="{FF2B5EF4-FFF2-40B4-BE49-F238E27FC236}">
                <a16:creationId xmlns:a16="http://schemas.microsoft.com/office/drawing/2014/main" id="{7F8FB4BC-5950-5048-9590-F33080F4CE1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83654" y="422519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Graphic 8">
            <a:extLst>
              <a:ext uri="{FF2B5EF4-FFF2-40B4-BE49-F238E27FC236}">
                <a16:creationId xmlns:a16="http://schemas.microsoft.com/office/drawing/2014/main" id="{423DEC5D-DBFA-7747-8AC3-8A0DF04DE9E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952953" y="4232645"/>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Graphic 60">
            <a:extLst>
              <a:ext uri="{FF2B5EF4-FFF2-40B4-BE49-F238E27FC236}">
                <a16:creationId xmlns:a16="http://schemas.microsoft.com/office/drawing/2014/main" id="{02E9082C-906B-3B4A-8FC0-6D3901527BE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387768" y="3971471"/>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Graphic 60">
            <a:extLst>
              <a:ext uri="{FF2B5EF4-FFF2-40B4-BE49-F238E27FC236}">
                <a16:creationId xmlns:a16="http://schemas.microsoft.com/office/drawing/2014/main" id="{E6F4824B-B4AA-EE4B-A31F-EF5AD477B77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207842" y="4224706"/>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Graphic 60">
            <a:extLst>
              <a:ext uri="{FF2B5EF4-FFF2-40B4-BE49-F238E27FC236}">
                <a16:creationId xmlns:a16="http://schemas.microsoft.com/office/drawing/2014/main" id="{0EFB2B5A-170A-5E4D-9E43-ACE02A45D32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649111" y="423046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Graphic 21">
            <a:extLst>
              <a:ext uri="{FF2B5EF4-FFF2-40B4-BE49-F238E27FC236}">
                <a16:creationId xmlns:a16="http://schemas.microsoft.com/office/drawing/2014/main" id="{4AF0F69F-D429-C144-ACCD-DD26AB76625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604327" y="3297823"/>
            <a:ext cx="189838" cy="189838"/>
          </a:xfrm>
          <a:prstGeom prst="rect">
            <a:avLst/>
          </a:prstGeom>
        </p:spPr>
      </p:pic>
      <p:pic>
        <p:nvPicPr>
          <p:cNvPr id="123" name="Graphic 21">
            <a:extLst>
              <a:ext uri="{FF2B5EF4-FFF2-40B4-BE49-F238E27FC236}">
                <a16:creationId xmlns:a16="http://schemas.microsoft.com/office/drawing/2014/main" id="{02F6092A-4005-F64A-9FA1-C58B64D1F2E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185237" y="3303346"/>
            <a:ext cx="189838" cy="189838"/>
          </a:xfrm>
          <a:prstGeom prst="rect">
            <a:avLst/>
          </a:prstGeom>
        </p:spPr>
      </p:pic>
      <p:pic>
        <p:nvPicPr>
          <p:cNvPr id="124" name="Graphic 21">
            <a:extLst>
              <a:ext uri="{FF2B5EF4-FFF2-40B4-BE49-F238E27FC236}">
                <a16:creationId xmlns:a16="http://schemas.microsoft.com/office/drawing/2014/main" id="{61216AE4-E0B2-AA4A-937E-253056FA840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907455" y="3286783"/>
            <a:ext cx="189838" cy="189838"/>
          </a:xfrm>
          <a:prstGeom prst="rect">
            <a:avLst/>
          </a:prstGeom>
        </p:spPr>
      </p:pic>
      <p:sp>
        <p:nvSpPr>
          <p:cNvPr id="3" name="テキスト ボックス 2">
            <a:extLst>
              <a:ext uri="{FF2B5EF4-FFF2-40B4-BE49-F238E27FC236}">
                <a16:creationId xmlns:a16="http://schemas.microsoft.com/office/drawing/2014/main" id="{CB6E8BB2-F4EE-321F-29DA-2408477F3F9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41681433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p:cNvSpPr txBox="1">
            <a:spLocks/>
          </p:cNvSpPr>
          <p:nvPr/>
        </p:nvSpPr>
        <p:spPr>
          <a:xfrm>
            <a:off x="454122" y="893209"/>
            <a:ext cx="11286092" cy="763313"/>
          </a:xfrm>
          <a:prstGeom prst="rect">
            <a:avLst/>
          </a:prstGeom>
          <a:effectLst/>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AWS</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環境では、主に下記箇所で暗号化</a:t>
            </a:r>
            <a:r>
              <a:rPr kumimoji="0" lang="en-US" altLang="ja-JP"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a:t>
            </a:r>
            <a:r>
              <a:rPr kumimoji="0" lang="ja-JP" altLang="en-US" sz="2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鍵管理が想定される。</a:t>
            </a:r>
          </a:p>
        </p:txBody>
      </p:sp>
      <p:sp>
        <p:nvSpPr>
          <p:cNvPr id="24" name="Rectangle 139">
            <a:extLst>
              <a:ext uri="{FF2B5EF4-FFF2-40B4-BE49-F238E27FC236}">
                <a16:creationId xmlns:a16="http://schemas.microsoft.com/office/drawing/2014/main" id="{3C3470E2-1397-544D-81F1-BAE9D88A81CE}"/>
              </a:ext>
            </a:extLst>
          </p:cNvPr>
          <p:cNvSpPr/>
          <p:nvPr/>
        </p:nvSpPr>
        <p:spPr>
          <a:xfrm>
            <a:off x="4123078" y="2333849"/>
            <a:ext cx="4687847" cy="3682625"/>
          </a:xfrm>
          <a:prstGeom prst="rect">
            <a:avLst/>
          </a:prstGeom>
          <a:noFill/>
          <a:ln w="12700">
            <a:solidFill>
              <a:schemeClr val="accent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AWS</a:t>
            </a:r>
            <a:r>
              <a:rPr kumimoji="0" lang="ja-JP" altLang="en-US" sz="10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リージョン</a:t>
            </a:r>
            <a:endParaRPr kumimoji="0" lang="en-US" sz="100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5" name="Rectangle 156">
            <a:extLst>
              <a:ext uri="{FF2B5EF4-FFF2-40B4-BE49-F238E27FC236}">
                <a16:creationId xmlns:a16="http://schemas.microsoft.com/office/drawing/2014/main" id="{32A25D83-B832-C441-A5E8-D3507CEED6BF}"/>
              </a:ext>
            </a:extLst>
          </p:cNvPr>
          <p:cNvSpPr/>
          <p:nvPr/>
        </p:nvSpPr>
        <p:spPr>
          <a:xfrm>
            <a:off x="3896022" y="1974571"/>
            <a:ext cx="6051044" cy="4313573"/>
          </a:xfrm>
          <a:prstGeom prst="rect">
            <a:avLst/>
          </a:prstGeom>
          <a:no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88000" tIns="24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0"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アカウント</a:t>
            </a:r>
            <a:endParaRPr kumimoji="0" 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27" name="Rectangle 194">
            <a:extLst>
              <a:ext uri="{FF2B5EF4-FFF2-40B4-BE49-F238E27FC236}">
                <a16:creationId xmlns:a16="http://schemas.microsoft.com/office/drawing/2014/main" id="{B8972150-A27C-974F-BAAD-DAEE5E23931D}"/>
              </a:ext>
            </a:extLst>
          </p:cNvPr>
          <p:cNvSpPr/>
          <p:nvPr/>
        </p:nvSpPr>
        <p:spPr>
          <a:xfrm>
            <a:off x="4330462" y="2678276"/>
            <a:ext cx="3583040" cy="3112924"/>
          </a:xfrm>
          <a:prstGeom prst="rect">
            <a:avLst/>
          </a:prstGeom>
          <a:noFill/>
          <a:ln w="12700">
            <a:solidFill>
              <a:srgbClr val="008000"/>
            </a:solidFill>
          </a:ln>
          <a:effectLst/>
        </p:spPr>
        <p:txBody>
          <a:bodyPr rot="0" spcFirstLastPara="0" vertOverflow="overflow" horzOverflow="overflow" vert="horz" wrap="square" lIns="24000" tIns="24000" rIns="24000" bIns="24000" numCol="1" spcCol="0" rtlCol="0" fromWordArt="0" anchor="t" anchorCtr="0" forceAA="0" compatLnSpc="1">
            <a:prstTxWarp prst="textNoShape">
              <a:avLst/>
            </a:prstTxWarp>
            <a:no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endParaRPr kumimoji="1" lang="ja-JP" altLang="en-US" sz="75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8" name="Rectangle 199">
            <a:extLst>
              <a:ext uri="{FF2B5EF4-FFF2-40B4-BE49-F238E27FC236}">
                <a16:creationId xmlns:a16="http://schemas.microsoft.com/office/drawing/2014/main" id="{6F3713FB-CC70-9E41-B9F2-59AF997D85A1}"/>
              </a:ext>
            </a:extLst>
          </p:cNvPr>
          <p:cNvSpPr/>
          <p:nvPr/>
        </p:nvSpPr>
        <p:spPr>
          <a:xfrm>
            <a:off x="4590476" y="3931806"/>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29" name="Rectangle 201">
            <a:extLst>
              <a:ext uri="{FF2B5EF4-FFF2-40B4-BE49-F238E27FC236}">
                <a16:creationId xmlns:a16="http://schemas.microsoft.com/office/drawing/2014/main" id="{C615E2B3-729B-334E-9FEC-CEA11509AF34}"/>
              </a:ext>
            </a:extLst>
          </p:cNvPr>
          <p:cNvSpPr/>
          <p:nvPr/>
        </p:nvSpPr>
        <p:spPr>
          <a:xfrm>
            <a:off x="4707881" y="3896168"/>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30" name="Rectangle 205">
            <a:extLst>
              <a:ext uri="{FF2B5EF4-FFF2-40B4-BE49-F238E27FC236}">
                <a16:creationId xmlns:a16="http://schemas.microsoft.com/office/drawing/2014/main" id="{FD4C4B6C-E1A4-824F-8282-EA823A08FD1E}"/>
              </a:ext>
            </a:extLst>
          </p:cNvPr>
          <p:cNvSpPr/>
          <p:nvPr/>
        </p:nvSpPr>
        <p:spPr>
          <a:xfrm>
            <a:off x="4593010" y="4879680"/>
            <a:ext cx="693793"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31" name="Rectangle 207">
            <a:extLst>
              <a:ext uri="{FF2B5EF4-FFF2-40B4-BE49-F238E27FC236}">
                <a16:creationId xmlns:a16="http://schemas.microsoft.com/office/drawing/2014/main" id="{10F7E0B6-FDAC-5B4C-A6F6-A2A1BC1DC587}"/>
              </a:ext>
            </a:extLst>
          </p:cNvPr>
          <p:cNvSpPr/>
          <p:nvPr/>
        </p:nvSpPr>
        <p:spPr>
          <a:xfrm>
            <a:off x="4751373" y="4848698"/>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32" name="TextBox 237">
            <a:extLst>
              <a:ext uri="{FF2B5EF4-FFF2-40B4-BE49-F238E27FC236}">
                <a16:creationId xmlns:a16="http://schemas.microsoft.com/office/drawing/2014/main" id="{34899CC2-5841-A142-BB53-C63B2366FF4E}"/>
              </a:ext>
            </a:extLst>
          </p:cNvPr>
          <p:cNvSpPr txBox="1"/>
          <p:nvPr/>
        </p:nvSpPr>
        <p:spPr>
          <a:xfrm>
            <a:off x="4983184" y="3650634"/>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33" name="TextBox 241">
            <a:extLst>
              <a:ext uri="{FF2B5EF4-FFF2-40B4-BE49-F238E27FC236}">
                <a16:creationId xmlns:a16="http://schemas.microsoft.com/office/drawing/2014/main" id="{11FDC0B8-169B-6C4C-9EEB-9D88A9DF21C6}"/>
              </a:ext>
            </a:extLst>
          </p:cNvPr>
          <p:cNvSpPr txBox="1"/>
          <p:nvPr/>
        </p:nvSpPr>
        <p:spPr>
          <a:xfrm>
            <a:off x="4587002" y="4580090"/>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34" name="TextBox 243">
            <a:extLst>
              <a:ext uri="{FF2B5EF4-FFF2-40B4-BE49-F238E27FC236}">
                <a16:creationId xmlns:a16="http://schemas.microsoft.com/office/drawing/2014/main" id="{B781A51E-E85F-6C43-B820-C66DDE367AC5}"/>
              </a:ext>
            </a:extLst>
          </p:cNvPr>
          <p:cNvSpPr txBox="1"/>
          <p:nvPr/>
        </p:nvSpPr>
        <p:spPr>
          <a:xfrm>
            <a:off x="4560882" y="5464508"/>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35" name="TextBox 261">
            <a:extLst>
              <a:ext uri="{FF2B5EF4-FFF2-40B4-BE49-F238E27FC236}">
                <a16:creationId xmlns:a16="http://schemas.microsoft.com/office/drawing/2014/main" id="{94142195-1497-5640-9A49-C06CEC82A24A}"/>
              </a:ext>
            </a:extLst>
          </p:cNvPr>
          <p:cNvSpPr txBox="1"/>
          <p:nvPr/>
        </p:nvSpPr>
        <p:spPr>
          <a:xfrm>
            <a:off x="7916034" y="5725248"/>
            <a:ext cx="839835"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CloudWatch</a:t>
            </a:r>
          </a:p>
        </p:txBody>
      </p:sp>
      <p:sp>
        <p:nvSpPr>
          <p:cNvPr id="36" name="TextBox 237">
            <a:extLst>
              <a:ext uri="{FF2B5EF4-FFF2-40B4-BE49-F238E27FC236}">
                <a16:creationId xmlns:a16="http://schemas.microsoft.com/office/drawing/2014/main" id="{F1989797-6ED5-344F-BD22-3113757BFA0E}"/>
              </a:ext>
            </a:extLst>
          </p:cNvPr>
          <p:cNvSpPr txBox="1"/>
          <p:nvPr/>
        </p:nvSpPr>
        <p:spPr>
          <a:xfrm>
            <a:off x="7992723" y="5132738"/>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p>
        </p:txBody>
      </p:sp>
      <p:sp>
        <p:nvSpPr>
          <p:cNvPr id="37" name="TextBox 237">
            <a:extLst>
              <a:ext uri="{FF2B5EF4-FFF2-40B4-BE49-F238E27FC236}">
                <a16:creationId xmlns:a16="http://schemas.microsoft.com/office/drawing/2014/main" id="{7F5F2879-4F46-5247-B7C9-A6556C842253}"/>
              </a:ext>
            </a:extLst>
          </p:cNvPr>
          <p:cNvSpPr txBox="1"/>
          <p:nvPr/>
        </p:nvSpPr>
        <p:spPr>
          <a:xfrm>
            <a:off x="7896890" y="3076893"/>
            <a:ext cx="878129"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KMS</a:t>
            </a:r>
          </a:p>
        </p:txBody>
      </p:sp>
      <p:sp>
        <p:nvSpPr>
          <p:cNvPr id="38" name="テキスト ボックス 37">
            <a:extLst>
              <a:ext uri="{FF2B5EF4-FFF2-40B4-BE49-F238E27FC236}">
                <a16:creationId xmlns:a16="http://schemas.microsoft.com/office/drawing/2014/main" id="{83855C56-A813-1141-AA32-6BFFEDD3DC0E}"/>
              </a:ext>
            </a:extLst>
          </p:cNvPr>
          <p:cNvSpPr txBox="1"/>
          <p:nvPr/>
        </p:nvSpPr>
        <p:spPr>
          <a:xfrm>
            <a:off x="4567457" y="2694879"/>
            <a:ext cx="1183655" cy="246221"/>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rPr>
              <a:t>VPC</a:t>
            </a:r>
            <a:endParaRPr kumimoji="1" lang="ja-JP" altLang="en-US" sz="1000" b="0" i="0" u="none" strike="noStrike" kern="120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sp>
        <p:nvSpPr>
          <p:cNvPr id="41" name="Rectangle 176">
            <a:extLst>
              <a:ext uri="{FF2B5EF4-FFF2-40B4-BE49-F238E27FC236}">
                <a16:creationId xmlns:a16="http://schemas.microsoft.com/office/drawing/2014/main" id="{E1A15934-95B4-D24C-9CF2-4B4F1796998A}"/>
              </a:ext>
            </a:extLst>
          </p:cNvPr>
          <p:cNvSpPr/>
          <p:nvPr/>
        </p:nvSpPr>
        <p:spPr>
          <a:xfrm>
            <a:off x="1970220" y="1978468"/>
            <a:ext cx="1184445" cy="4309500"/>
          </a:xfrm>
          <a:prstGeom prst="rect">
            <a:avLst/>
          </a:prstGeom>
          <a:noFill/>
          <a:ln w="12700">
            <a:solidFill>
              <a:srgbClr val="5A6B86"/>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4000" tIns="96000" rIns="24000" bIns="2400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sz="58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t>
            </a:r>
            <a:r>
              <a:rPr kumimoji="0" lang="ja-JP" alt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オンプレミス</a:t>
            </a:r>
            <a:r>
              <a:rPr kumimoji="0" lang="en-US" altLang="ja-JP"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DC</a:t>
            </a:r>
            <a:endParaRPr kumimoji="0" lang="en-US" sz="58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56" name="TextBox 162">
            <a:extLst>
              <a:ext uri="{FF2B5EF4-FFF2-40B4-BE49-F238E27FC236}">
                <a16:creationId xmlns:a16="http://schemas.microsoft.com/office/drawing/2014/main" id="{1E14895C-2F45-F04E-8812-0424044AE315}"/>
              </a:ext>
            </a:extLst>
          </p:cNvPr>
          <p:cNvSpPr txBox="1"/>
          <p:nvPr/>
        </p:nvSpPr>
        <p:spPr>
          <a:xfrm>
            <a:off x="8935911" y="3057843"/>
            <a:ext cx="826691" cy="282257"/>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マネジメント</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61" rtl="0" eaLnBrk="1" fontAlgn="auto" latinLnBrk="0" hangingPunct="1">
              <a:lnSpc>
                <a:spcPct val="100000"/>
              </a:lnSpc>
              <a:spcBef>
                <a:spcPts val="0"/>
              </a:spcBef>
              <a:spcAft>
                <a:spcPts val="0"/>
              </a:spcAft>
              <a:buClrTx/>
              <a:buSzTx/>
              <a:buFontTx/>
              <a:buNone/>
              <a:tabLst/>
              <a:defRPr/>
            </a:pPr>
            <a:r>
              <a:rPr kumimoji="0" lang="ja-JP" alt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コンソール</a:t>
            </a:r>
            <a:endParaRPr kumimoji="0" lang="en-US" altLang="ja-JP"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5" name="TextBox 237">
            <a:extLst>
              <a:ext uri="{FF2B5EF4-FFF2-40B4-BE49-F238E27FC236}">
                <a16:creationId xmlns:a16="http://schemas.microsoft.com/office/drawing/2014/main" id="{841AE4FC-75B1-B845-B1F3-3F131432DB99}"/>
              </a:ext>
            </a:extLst>
          </p:cNvPr>
          <p:cNvSpPr txBox="1"/>
          <p:nvPr/>
        </p:nvSpPr>
        <p:spPr>
          <a:xfrm>
            <a:off x="8910193" y="3878639"/>
            <a:ext cx="878129"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95" name="直線コネクタ 94"/>
          <p:cNvCxnSpPr>
            <a:cxnSpLocks/>
            <a:stCxn id="5" idx="3"/>
            <a:endCxn id="184" idx="1"/>
          </p:cNvCxnSpPr>
          <p:nvPr/>
        </p:nvCxnSpPr>
        <p:spPr>
          <a:xfrm flipV="1">
            <a:off x="2031370" y="4042301"/>
            <a:ext cx="273629" cy="5604"/>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sp>
        <p:nvSpPr>
          <p:cNvPr id="5" name="正方形/長方形 4"/>
          <p:cNvSpPr/>
          <p:nvPr/>
        </p:nvSpPr>
        <p:spPr>
          <a:xfrm>
            <a:off x="304085" y="3661255"/>
            <a:ext cx="1727285" cy="773300"/>
          </a:xfrm>
          <a:prstGeom prst="rect">
            <a:avLst/>
          </a:prstGeom>
          <a:solidFill>
            <a:srgbClr val="FF9900">
              <a:alpha val="50196"/>
            </a:srgb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既存の鍵管理システム</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既存の鍵管理インフラストラクチャーがある場合には、その連携も検討</a:t>
            </a:r>
          </a:p>
        </p:txBody>
      </p:sp>
      <p:sp>
        <p:nvSpPr>
          <p:cNvPr id="101" name="TextBox 162">
            <a:extLst>
              <a:ext uri="{FF2B5EF4-FFF2-40B4-BE49-F238E27FC236}">
                <a16:creationId xmlns:a16="http://schemas.microsoft.com/office/drawing/2014/main" id="{1E14895C-2F45-F04E-8812-0424044AE315}"/>
              </a:ext>
            </a:extLst>
          </p:cNvPr>
          <p:cNvSpPr txBox="1"/>
          <p:nvPr/>
        </p:nvSpPr>
        <p:spPr>
          <a:xfrm>
            <a:off x="2140855" y="4345068"/>
            <a:ext cx="843175" cy="359201"/>
          </a:xfrm>
          <a:prstGeom prst="rect">
            <a:avLst/>
          </a:prstGeom>
          <a:noFill/>
          <a:effectLst/>
        </p:spPr>
        <p:txBody>
          <a:bodyPr wrap="square" lIns="0" tIns="0" rIns="0" bIns="0" rtlCol="0">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既存鍵管理</a:t>
            </a:r>
            <a:b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システム</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2" name="正方形/長方形 101"/>
          <p:cNvSpPr/>
          <p:nvPr/>
        </p:nvSpPr>
        <p:spPr>
          <a:xfrm>
            <a:off x="9477805" y="1750924"/>
            <a:ext cx="2519184" cy="558620"/>
          </a:xfrm>
          <a:prstGeom prst="rect">
            <a:avLst/>
          </a:prstGeom>
          <a:solidFill>
            <a:srgbClr val="00A0C8">
              <a:alpha val="50196"/>
            </a:srgb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マネジメントコンソールのアクセス</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マネコンへのアクセスは</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HTTPS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によるアクセス</a:t>
            </a:r>
          </a:p>
        </p:txBody>
      </p:sp>
      <p:sp>
        <p:nvSpPr>
          <p:cNvPr id="104" name="正方形/長方形 103"/>
          <p:cNvSpPr/>
          <p:nvPr/>
        </p:nvSpPr>
        <p:spPr>
          <a:xfrm>
            <a:off x="7432322" y="1562302"/>
            <a:ext cx="1841518" cy="732267"/>
          </a:xfrm>
          <a:prstGeom prst="rect">
            <a:avLst/>
          </a:prstGeom>
          <a:solidFill>
            <a:srgbClr val="FF9900">
              <a:alpha val="50196"/>
            </a:srgbClr>
          </a:solidFill>
          <a:ln>
            <a:solidFill>
              <a:schemeClr val="accent1"/>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【KMS】</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1" lang="ja-JP" altLang="en-US" sz="105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が提</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供するマネージド鍵管理システムを利用することが可能</a:t>
            </a:r>
          </a:p>
        </p:txBody>
      </p:sp>
      <p:sp>
        <p:nvSpPr>
          <p:cNvPr id="112" name="Rectangle 205">
            <a:extLst>
              <a:ext uri="{FF2B5EF4-FFF2-40B4-BE49-F238E27FC236}">
                <a16:creationId xmlns:a16="http://schemas.microsoft.com/office/drawing/2014/main" id="{FD4C4B6C-E1A4-824F-8282-EA823A08FD1E}"/>
              </a:ext>
            </a:extLst>
          </p:cNvPr>
          <p:cNvSpPr/>
          <p:nvPr/>
        </p:nvSpPr>
        <p:spPr>
          <a:xfrm>
            <a:off x="6289667" y="4887197"/>
            <a:ext cx="649309"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4" name="Rectangle 207">
            <a:extLst>
              <a:ext uri="{FF2B5EF4-FFF2-40B4-BE49-F238E27FC236}">
                <a16:creationId xmlns:a16="http://schemas.microsoft.com/office/drawing/2014/main" id="{10F7E0B6-FDAC-5B4C-A6F6-A2A1BC1DC587}"/>
              </a:ext>
            </a:extLst>
          </p:cNvPr>
          <p:cNvSpPr/>
          <p:nvPr/>
        </p:nvSpPr>
        <p:spPr>
          <a:xfrm>
            <a:off x="6448509" y="4851341"/>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5" name="TextBox 241">
            <a:extLst>
              <a:ext uri="{FF2B5EF4-FFF2-40B4-BE49-F238E27FC236}">
                <a16:creationId xmlns:a16="http://schemas.microsoft.com/office/drawing/2014/main" id="{11FDC0B8-169B-6C4C-9EEB-9D88A9DF21C6}"/>
              </a:ext>
            </a:extLst>
          </p:cNvPr>
          <p:cNvSpPr txBox="1"/>
          <p:nvPr/>
        </p:nvSpPr>
        <p:spPr>
          <a:xfrm>
            <a:off x="6233496" y="5464507"/>
            <a:ext cx="731304" cy="141129"/>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117" name="Rectangle 205">
            <a:extLst>
              <a:ext uri="{FF2B5EF4-FFF2-40B4-BE49-F238E27FC236}">
                <a16:creationId xmlns:a16="http://schemas.microsoft.com/office/drawing/2014/main" id="{FD4C4B6C-E1A4-824F-8282-EA823A08FD1E}"/>
              </a:ext>
            </a:extLst>
          </p:cNvPr>
          <p:cNvSpPr/>
          <p:nvPr/>
        </p:nvSpPr>
        <p:spPr>
          <a:xfrm>
            <a:off x="5391179" y="4879680"/>
            <a:ext cx="693793"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8" name="Rectangle 207">
            <a:extLst>
              <a:ext uri="{FF2B5EF4-FFF2-40B4-BE49-F238E27FC236}">
                <a16:creationId xmlns:a16="http://schemas.microsoft.com/office/drawing/2014/main" id="{10F7E0B6-FDAC-5B4C-A6F6-A2A1BC1DC587}"/>
              </a:ext>
            </a:extLst>
          </p:cNvPr>
          <p:cNvSpPr/>
          <p:nvPr/>
        </p:nvSpPr>
        <p:spPr>
          <a:xfrm>
            <a:off x="5549543" y="4848698"/>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19" name="TextBox 243">
            <a:extLst>
              <a:ext uri="{FF2B5EF4-FFF2-40B4-BE49-F238E27FC236}">
                <a16:creationId xmlns:a16="http://schemas.microsoft.com/office/drawing/2014/main" id="{B781A51E-E85F-6C43-B820-C66DDE367AC5}"/>
              </a:ext>
            </a:extLst>
          </p:cNvPr>
          <p:cNvSpPr txBox="1"/>
          <p:nvPr/>
        </p:nvSpPr>
        <p:spPr>
          <a:xfrm>
            <a:off x="5359051" y="5464508"/>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RDS</a:t>
            </a:r>
          </a:p>
        </p:txBody>
      </p:sp>
      <p:sp>
        <p:nvSpPr>
          <p:cNvPr id="122" name="Rectangle 199">
            <a:extLst>
              <a:ext uri="{FF2B5EF4-FFF2-40B4-BE49-F238E27FC236}">
                <a16:creationId xmlns:a16="http://schemas.microsoft.com/office/drawing/2014/main" id="{6F3713FB-CC70-9E41-B9F2-59AF997D85A1}"/>
              </a:ext>
            </a:extLst>
          </p:cNvPr>
          <p:cNvSpPr/>
          <p:nvPr/>
        </p:nvSpPr>
        <p:spPr>
          <a:xfrm>
            <a:off x="5390864" y="3931806"/>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23" name="Rectangle 201">
            <a:extLst>
              <a:ext uri="{FF2B5EF4-FFF2-40B4-BE49-F238E27FC236}">
                <a16:creationId xmlns:a16="http://schemas.microsoft.com/office/drawing/2014/main" id="{C615E2B3-729B-334E-9FEC-CEA11509AF34}"/>
              </a:ext>
            </a:extLst>
          </p:cNvPr>
          <p:cNvSpPr/>
          <p:nvPr/>
        </p:nvSpPr>
        <p:spPr>
          <a:xfrm>
            <a:off x="5508269" y="3896168"/>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24" name="TextBox 241">
            <a:extLst>
              <a:ext uri="{FF2B5EF4-FFF2-40B4-BE49-F238E27FC236}">
                <a16:creationId xmlns:a16="http://schemas.microsoft.com/office/drawing/2014/main" id="{11FDC0B8-169B-6C4C-9EEB-9D88A9DF21C6}"/>
              </a:ext>
            </a:extLst>
          </p:cNvPr>
          <p:cNvSpPr txBox="1"/>
          <p:nvPr/>
        </p:nvSpPr>
        <p:spPr>
          <a:xfrm>
            <a:off x="5387389" y="4580090"/>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27" name="Rectangle 205">
            <a:extLst>
              <a:ext uri="{FF2B5EF4-FFF2-40B4-BE49-F238E27FC236}">
                <a16:creationId xmlns:a16="http://schemas.microsoft.com/office/drawing/2014/main" id="{FD4C4B6C-E1A4-824F-8282-EA823A08FD1E}"/>
              </a:ext>
            </a:extLst>
          </p:cNvPr>
          <p:cNvSpPr/>
          <p:nvPr/>
        </p:nvSpPr>
        <p:spPr>
          <a:xfrm>
            <a:off x="7024460" y="4879680"/>
            <a:ext cx="649309" cy="797707"/>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29" name="Rectangle 207">
            <a:extLst>
              <a:ext uri="{FF2B5EF4-FFF2-40B4-BE49-F238E27FC236}">
                <a16:creationId xmlns:a16="http://schemas.microsoft.com/office/drawing/2014/main" id="{10F7E0B6-FDAC-5B4C-A6F6-A2A1BC1DC587}"/>
              </a:ext>
            </a:extLst>
          </p:cNvPr>
          <p:cNvSpPr/>
          <p:nvPr/>
        </p:nvSpPr>
        <p:spPr>
          <a:xfrm>
            <a:off x="7183302" y="4843823"/>
            <a:ext cx="417102"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DB</a:t>
            </a:r>
            <a:r>
              <a:rPr kumimoji="0" lang="ja-JP" alt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0" name="TextBox 241">
            <a:extLst>
              <a:ext uri="{FF2B5EF4-FFF2-40B4-BE49-F238E27FC236}">
                <a16:creationId xmlns:a16="http://schemas.microsoft.com/office/drawing/2014/main" id="{11FDC0B8-169B-6C4C-9EEB-9D88A9DF21C6}"/>
              </a:ext>
            </a:extLst>
          </p:cNvPr>
          <p:cNvSpPr txBox="1"/>
          <p:nvPr/>
        </p:nvSpPr>
        <p:spPr>
          <a:xfrm>
            <a:off x="6981542" y="5456989"/>
            <a:ext cx="731304" cy="141129"/>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DB on EC2</a:t>
            </a:r>
          </a:p>
        </p:txBody>
      </p:sp>
      <p:sp>
        <p:nvSpPr>
          <p:cNvPr id="132" name="Rectangle 199">
            <a:extLst>
              <a:ext uri="{FF2B5EF4-FFF2-40B4-BE49-F238E27FC236}">
                <a16:creationId xmlns:a16="http://schemas.microsoft.com/office/drawing/2014/main" id="{6F3713FB-CC70-9E41-B9F2-59AF997D85A1}"/>
              </a:ext>
            </a:extLst>
          </p:cNvPr>
          <p:cNvSpPr/>
          <p:nvPr/>
        </p:nvSpPr>
        <p:spPr>
          <a:xfrm>
            <a:off x="6244960" y="3935221"/>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3" name="Rectangle 201">
            <a:extLst>
              <a:ext uri="{FF2B5EF4-FFF2-40B4-BE49-F238E27FC236}">
                <a16:creationId xmlns:a16="http://schemas.microsoft.com/office/drawing/2014/main" id="{C615E2B3-729B-334E-9FEC-CEA11509AF34}"/>
              </a:ext>
            </a:extLst>
          </p:cNvPr>
          <p:cNvSpPr/>
          <p:nvPr/>
        </p:nvSpPr>
        <p:spPr>
          <a:xfrm>
            <a:off x="6362365" y="3899583"/>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4" name="TextBox 241">
            <a:extLst>
              <a:ext uri="{FF2B5EF4-FFF2-40B4-BE49-F238E27FC236}">
                <a16:creationId xmlns:a16="http://schemas.microsoft.com/office/drawing/2014/main" id="{11FDC0B8-169B-6C4C-9EEB-9D88A9DF21C6}"/>
              </a:ext>
            </a:extLst>
          </p:cNvPr>
          <p:cNvSpPr txBox="1"/>
          <p:nvPr/>
        </p:nvSpPr>
        <p:spPr>
          <a:xfrm>
            <a:off x="6241486" y="4583505"/>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37" name="Rectangle 199">
            <a:extLst>
              <a:ext uri="{FF2B5EF4-FFF2-40B4-BE49-F238E27FC236}">
                <a16:creationId xmlns:a16="http://schemas.microsoft.com/office/drawing/2014/main" id="{6F3713FB-CC70-9E41-B9F2-59AF997D85A1}"/>
              </a:ext>
            </a:extLst>
          </p:cNvPr>
          <p:cNvSpPr/>
          <p:nvPr/>
        </p:nvSpPr>
        <p:spPr>
          <a:xfrm>
            <a:off x="7045348" y="3935221"/>
            <a:ext cx="696328" cy="834063"/>
          </a:xfrm>
          <a:prstGeom prst="rect">
            <a:avLst/>
          </a:prstGeom>
          <a:solidFill>
            <a:srgbClr val="007CBC">
              <a:alpha val="9804"/>
            </a:srgbClr>
          </a:solidFill>
          <a:ln w="127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8" name="Rectangle 201">
            <a:extLst>
              <a:ext uri="{FF2B5EF4-FFF2-40B4-BE49-F238E27FC236}">
                <a16:creationId xmlns:a16="http://schemas.microsoft.com/office/drawing/2014/main" id="{C615E2B3-729B-334E-9FEC-CEA11509AF34}"/>
              </a:ext>
            </a:extLst>
          </p:cNvPr>
          <p:cNvSpPr/>
          <p:nvPr/>
        </p:nvSpPr>
        <p:spPr>
          <a:xfrm>
            <a:off x="7162753" y="3899583"/>
            <a:ext cx="659155"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en-US" altLang="ja-JP"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Web/AP</a:t>
            </a:r>
            <a:r>
              <a:rPr kumimoji="0" lang="ja-JP" altLang="en-US" sz="750" b="0"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cs typeface="+mn-cs"/>
              </a:rPr>
              <a:t>層</a:t>
            </a:r>
            <a:endParaRPr kumimoji="0" lang="en-US" sz="750" b="0"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endParaRPr>
          </a:p>
        </p:txBody>
      </p:sp>
      <p:sp>
        <p:nvSpPr>
          <p:cNvPr id="139" name="TextBox 241">
            <a:extLst>
              <a:ext uri="{FF2B5EF4-FFF2-40B4-BE49-F238E27FC236}">
                <a16:creationId xmlns:a16="http://schemas.microsoft.com/office/drawing/2014/main" id="{11FDC0B8-169B-6C4C-9EEB-9D88A9DF21C6}"/>
              </a:ext>
            </a:extLst>
          </p:cNvPr>
          <p:cNvSpPr txBox="1"/>
          <p:nvPr/>
        </p:nvSpPr>
        <p:spPr>
          <a:xfrm>
            <a:off x="7041874" y="4583505"/>
            <a:ext cx="686458" cy="153888"/>
          </a:xfrm>
          <a:prstGeom prst="rect">
            <a:avLst/>
          </a:prstGeom>
          <a:noFill/>
          <a:effectLst/>
        </p:spPr>
        <p:txBody>
          <a:bodyPr wrap="square" lIns="0" tIns="0" rIns="0" bIns="0" rtlCol="0">
            <a:spAutoFit/>
          </a:bodyPr>
          <a:lstStyle/>
          <a:p>
            <a:pPr marL="0" marR="0" lvl="0" indent="0" algn="ctr" defTabSz="60956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sp>
        <p:nvSpPr>
          <p:cNvPr id="142" name="Rectangle 38">
            <a:extLst>
              <a:ext uri="{FF2B5EF4-FFF2-40B4-BE49-F238E27FC236}">
                <a16:creationId xmlns:a16="http://schemas.microsoft.com/office/drawing/2014/main" id="{3EB92FAE-2F34-6D46-9002-3C4F10B9E0FC}"/>
              </a:ext>
            </a:extLst>
          </p:cNvPr>
          <p:cNvSpPr/>
          <p:nvPr/>
        </p:nvSpPr>
        <p:spPr>
          <a:xfrm>
            <a:off x="4593323" y="3091739"/>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143"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82614" y="3082486"/>
            <a:ext cx="235828" cy="235828"/>
          </a:xfrm>
          <a:prstGeom prst="rect">
            <a:avLst/>
          </a:prstGeom>
          <a:effectLst/>
        </p:spPr>
      </p:pic>
      <p:sp>
        <p:nvSpPr>
          <p:cNvPr id="144" name="Rectangle 38">
            <a:extLst>
              <a:ext uri="{FF2B5EF4-FFF2-40B4-BE49-F238E27FC236}">
                <a16:creationId xmlns:a16="http://schemas.microsoft.com/office/drawing/2014/main" id="{3EB92FAE-2F34-6D46-9002-3C4F10B9E0FC}"/>
              </a:ext>
            </a:extLst>
          </p:cNvPr>
          <p:cNvSpPr/>
          <p:nvPr/>
        </p:nvSpPr>
        <p:spPr>
          <a:xfrm>
            <a:off x="5391492" y="3096392"/>
            <a:ext cx="693480" cy="692512"/>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145" name="Graphic 10">
            <a:extLst>
              <a:ext uri="{FF2B5EF4-FFF2-40B4-BE49-F238E27FC236}">
                <a16:creationId xmlns:a16="http://schemas.microsoft.com/office/drawing/2014/main" id="{FF4688CA-7687-7A44-BAD7-32ED829B77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0784" y="3087139"/>
            <a:ext cx="235828" cy="235828"/>
          </a:xfrm>
          <a:prstGeom prst="rect">
            <a:avLst/>
          </a:prstGeom>
          <a:effectLst/>
        </p:spPr>
      </p:pic>
      <p:sp>
        <p:nvSpPr>
          <p:cNvPr id="148" name="正方形/長方形 147"/>
          <p:cNvSpPr/>
          <p:nvPr/>
        </p:nvSpPr>
        <p:spPr>
          <a:xfrm>
            <a:off x="4718826" y="5932936"/>
            <a:ext cx="2845434" cy="60255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データベース暗号化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RDS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インスタンス暗号化、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サーバーサイド暗号化を利用可能</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p:txBody>
      </p:sp>
      <p:cxnSp>
        <p:nvCxnSpPr>
          <p:cNvPr id="149" name="直線コネクタ 148"/>
          <p:cNvCxnSpPr>
            <a:cxnSpLocks/>
            <a:stCxn id="148" idx="0"/>
            <a:endCxn id="119" idx="2"/>
          </p:cNvCxnSpPr>
          <p:nvPr/>
        </p:nvCxnSpPr>
        <p:spPr>
          <a:xfrm flipH="1" flipV="1">
            <a:off x="5702280" y="5618396"/>
            <a:ext cx="439263" cy="31454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cxnSp>
        <p:nvCxnSpPr>
          <p:cNvPr id="155" name="直線コネクタ 154"/>
          <p:cNvCxnSpPr>
            <a:cxnSpLocks/>
            <a:stCxn id="148" idx="0"/>
            <a:endCxn id="115" idx="2"/>
          </p:cNvCxnSpPr>
          <p:nvPr/>
        </p:nvCxnSpPr>
        <p:spPr>
          <a:xfrm flipV="1">
            <a:off x="6141543" y="5605636"/>
            <a:ext cx="457605" cy="32730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158" name="正方形/長方形 157"/>
          <p:cNvSpPr/>
          <p:nvPr/>
        </p:nvSpPr>
        <p:spPr>
          <a:xfrm>
            <a:off x="3201034" y="4485789"/>
            <a:ext cx="1230914" cy="44700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EC2</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EBS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59" name="直線コネクタ 158"/>
          <p:cNvCxnSpPr>
            <a:cxnSpLocks/>
            <a:stCxn id="158" idx="3"/>
            <a:endCxn id="156" idx="1"/>
          </p:cNvCxnSpPr>
          <p:nvPr/>
        </p:nvCxnSpPr>
        <p:spPr>
          <a:xfrm flipV="1">
            <a:off x="4431948" y="4383019"/>
            <a:ext cx="329188" cy="326274"/>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162" name="角丸四角形 161"/>
          <p:cNvSpPr/>
          <p:nvPr/>
        </p:nvSpPr>
        <p:spPr>
          <a:xfrm>
            <a:off x="4484132" y="2981905"/>
            <a:ext cx="1657411" cy="2743344"/>
          </a:xfrm>
          <a:prstGeom prst="roundRect">
            <a:avLst>
              <a:gd name="adj" fmla="val 8271"/>
            </a:avLst>
          </a:prstGeom>
          <a:noFill/>
          <a:ln w="15875">
            <a:solidFill>
              <a:schemeClr val="accent4"/>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3" name="角丸四角形 162"/>
          <p:cNvSpPr/>
          <p:nvPr/>
        </p:nvSpPr>
        <p:spPr>
          <a:xfrm>
            <a:off x="6177685" y="3876842"/>
            <a:ext cx="1657411" cy="1848407"/>
          </a:xfrm>
          <a:prstGeom prst="roundRect">
            <a:avLst>
              <a:gd name="adj" fmla="val 8271"/>
            </a:avLst>
          </a:prstGeom>
          <a:noFill/>
          <a:ln w="15875">
            <a:solidFill>
              <a:schemeClr val="tx1">
                <a:lumMod val="75000"/>
              </a:schemeClr>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36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4" name="テキスト ボックス 163"/>
          <p:cNvSpPr txBox="1"/>
          <p:nvPr/>
        </p:nvSpPr>
        <p:spPr>
          <a:xfrm>
            <a:off x="4915673" y="2749797"/>
            <a:ext cx="1573216" cy="233462"/>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社外向けシステム</a:t>
            </a:r>
          </a:p>
        </p:txBody>
      </p:sp>
      <p:sp>
        <p:nvSpPr>
          <p:cNvPr id="165" name="テキスト ボックス 164"/>
          <p:cNvSpPr txBox="1"/>
          <p:nvPr/>
        </p:nvSpPr>
        <p:spPr>
          <a:xfrm>
            <a:off x="6268586" y="3641082"/>
            <a:ext cx="1573216" cy="233462"/>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社内向けシステム</a:t>
            </a:r>
          </a:p>
        </p:txBody>
      </p:sp>
      <p:sp>
        <p:nvSpPr>
          <p:cNvPr id="170" name="Rectangle 201">
            <a:extLst>
              <a:ext uri="{FF2B5EF4-FFF2-40B4-BE49-F238E27FC236}">
                <a16:creationId xmlns:a16="http://schemas.microsoft.com/office/drawing/2014/main" id="{C615E2B3-729B-334E-9FEC-CEA11509AF34}"/>
              </a:ext>
            </a:extLst>
          </p:cNvPr>
          <p:cNvSpPr/>
          <p:nvPr/>
        </p:nvSpPr>
        <p:spPr>
          <a:xfrm>
            <a:off x="4719536" y="3038407"/>
            <a:ext cx="569387"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sp>
        <p:nvSpPr>
          <p:cNvPr id="171" name="Rectangle 201">
            <a:extLst>
              <a:ext uri="{FF2B5EF4-FFF2-40B4-BE49-F238E27FC236}">
                <a16:creationId xmlns:a16="http://schemas.microsoft.com/office/drawing/2014/main" id="{C615E2B3-729B-334E-9FEC-CEA11509AF34}"/>
              </a:ext>
            </a:extLst>
          </p:cNvPr>
          <p:cNvSpPr/>
          <p:nvPr/>
        </p:nvSpPr>
        <p:spPr>
          <a:xfrm>
            <a:off x="5524641" y="3048318"/>
            <a:ext cx="569387" cy="207749"/>
          </a:xfrm>
          <a:prstGeom prst="rect">
            <a:avLst/>
          </a:prstGeom>
          <a:effectLst/>
        </p:spPr>
        <p:txBody>
          <a:bodyPr wrap="none">
            <a:spAutoFit/>
          </a:bodyPr>
          <a:lstStyle/>
          <a:p>
            <a:pPr marL="0" marR="0" lvl="0" indent="0" algn="l" defTabSz="609561" rtl="0" eaLnBrk="1" fontAlgn="auto" latinLnBrk="0" hangingPunct="1">
              <a:lnSpc>
                <a:spcPct val="100000"/>
              </a:lnSpc>
              <a:spcBef>
                <a:spcPts val="0"/>
              </a:spcBef>
              <a:spcAft>
                <a:spcPts val="0"/>
              </a:spcAft>
              <a:buClrTx/>
              <a:buSzTx/>
              <a:buFontTx/>
              <a:buNone/>
              <a:tabLst/>
              <a:defRPr/>
            </a:pPr>
            <a:r>
              <a:rPr kumimoji="0" lang="ja-JP" altLang="en-US"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rPr>
              <a:t>負荷分散</a:t>
            </a:r>
            <a:endParaRPr kumimoji="0" lang="en-US" altLang="ja-JP" sz="750" b="0" i="0" u="none" strike="noStrike" kern="1200" cap="none" spc="0" normalizeH="0" baseline="0" noProof="0" dirty="0">
              <a:ln>
                <a:noFill/>
              </a:ln>
              <a:solidFill>
                <a:srgbClr val="69AE35"/>
              </a:solidFill>
              <a:effectLst/>
              <a:uLnTx/>
              <a:uFillTx/>
              <a:latin typeface="Meiryo" panose="020B0604030504040204" pitchFamily="34" charset="-128"/>
              <a:ea typeface="Meiryo" panose="020B0604030504040204" pitchFamily="34" charset="-128"/>
              <a:cs typeface="+mn-cs"/>
            </a:endParaRPr>
          </a:p>
        </p:txBody>
      </p:sp>
      <p:cxnSp>
        <p:nvCxnSpPr>
          <p:cNvPr id="173" name="直線コネクタ 172"/>
          <p:cNvCxnSpPr/>
          <p:nvPr/>
        </p:nvCxnSpPr>
        <p:spPr>
          <a:xfrm>
            <a:off x="3154666" y="3835789"/>
            <a:ext cx="741356" cy="0"/>
          </a:xfrm>
          <a:prstGeom prst="line">
            <a:avLst/>
          </a:prstGeom>
          <a:ln w="12700">
            <a:solidFill>
              <a:schemeClr val="tx1">
                <a:lumMod val="75000"/>
              </a:schemeClr>
            </a:solidFill>
            <a:tailEnd type="none"/>
          </a:ln>
          <a:effectLst/>
        </p:spPr>
        <p:style>
          <a:lnRef idx="2">
            <a:schemeClr val="accent1"/>
          </a:lnRef>
          <a:fillRef idx="0">
            <a:schemeClr val="accent1"/>
          </a:fillRef>
          <a:effectRef idx="1">
            <a:schemeClr val="accent1"/>
          </a:effectRef>
          <a:fontRef idx="minor">
            <a:schemeClr val="tx1"/>
          </a:fontRef>
        </p:style>
      </p:cxnSp>
      <p:sp>
        <p:nvSpPr>
          <p:cNvPr id="87" name="TextBox 4">
            <a:extLst>
              <a:ext uri="{FF2B5EF4-FFF2-40B4-BE49-F238E27FC236}">
                <a16:creationId xmlns:a16="http://schemas.microsoft.com/office/drawing/2014/main" id="{8633D506-88A0-B249-813E-CD2D2C73F64C}"/>
              </a:ext>
            </a:extLst>
          </p:cNvPr>
          <p:cNvSpPr txBox="1"/>
          <p:nvPr/>
        </p:nvSpPr>
        <p:spPr>
          <a:xfrm>
            <a:off x="2857974" y="4035675"/>
            <a:ext cx="1272220" cy="374590"/>
          </a:xfrm>
          <a:prstGeom prst="rect">
            <a:avLst/>
          </a:prstGeom>
          <a:noFill/>
        </p:spPr>
        <p:txBody>
          <a:bodyPr wrap="square" rtlCol="0">
            <a:spAutoFit/>
          </a:bodyPr>
          <a:lstStyle/>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Direct </a:t>
            </a:r>
          </a:p>
          <a:p>
            <a:pPr marL="0" marR="0" lvl="0" indent="0" algn="ctr" defTabSz="812747" rtl="0" eaLnBrk="1" fontAlgn="auto" latinLnBrk="0" hangingPunct="1">
              <a:lnSpc>
                <a:spcPct val="100000"/>
              </a:lnSpc>
              <a:spcBef>
                <a:spcPts val="0"/>
              </a:spcBef>
              <a:spcAft>
                <a:spcPts val="0"/>
              </a:spcAft>
              <a:buClrTx/>
              <a:buSzTx/>
              <a:buFontTx/>
              <a:buNone/>
              <a:tabLst/>
              <a:defRPr/>
            </a:pPr>
            <a:r>
              <a:rPr kumimoji="0" lang="en-US" sz="91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Connect</a:t>
            </a:r>
          </a:p>
        </p:txBody>
      </p:sp>
      <p:sp>
        <p:nvSpPr>
          <p:cNvPr id="179" name="正方形/長方形 178"/>
          <p:cNvSpPr/>
          <p:nvPr/>
        </p:nvSpPr>
        <p:spPr>
          <a:xfrm>
            <a:off x="6266465" y="2764754"/>
            <a:ext cx="1572356" cy="798229"/>
          </a:xfrm>
          <a:prstGeom prst="rect">
            <a:avLst/>
          </a:prstGeom>
          <a:solidFill>
            <a:srgbClr val="00A0C8">
              <a:alpha val="50196"/>
            </a:srgb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転送中のデータ保護</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セキュアなプロトコルを利用することによる転送中のデータ</a:t>
            </a:r>
            <a:r>
              <a:rPr kumimoji="1" lang="ja-JP" altLang="en-US" sz="105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の保護</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80" name="直線コネクタ 179"/>
          <p:cNvCxnSpPr>
            <a:cxnSpLocks/>
            <a:stCxn id="179" idx="1"/>
          </p:cNvCxnSpPr>
          <p:nvPr/>
        </p:nvCxnSpPr>
        <p:spPr>
          <a:xfrm flipH="1">
            <a:off x="5615264" y="3163869"/>
            <a:ext cx="651201" cy="348797"/>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cxnSp>
        <p:nvCxnSpPr>
          <p:cNvPr id="183" name="直線コネクタ 182"/>
          <p:cNvCxnSpPr>
            <a:cxnSpLocks/>
            <a:stCxn id="182" idx="1"/>
          </p:cNvCxnSpPr>
          <p:nvPr/>
        </p:nvCxnSpPr>
        <p:spPr>
          <a:xfrm flipH="1">
            <a:off x="7611296" y="4363504"/>
            <a:ext cx="529398" cy="226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195" name="正方形/長方形 194"/>
          <p:cNvSpPr/>
          <p:nvPr/>
        </p:nvSpPr>
        <p:spPr>
          <a:xfrm>
            <a:off x="8945917" y="4784656"/>
            <a:ext cx="2257792" cy="42148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サーバーサイド暗号化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S3</a:t>
            </a:r>
            <a:r>
              <a:rPr kumimoji="1" lang="ja-JP" altLang="en-US" sz="105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Redshift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等における暗号化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196" name="正方形/長方形 195"/>
          <p:cNvSpPr/>
          <p:nvPr/>
        </p:nvSpPr>
        <p:spPr>
          <a:xfrm>
            <a:off x="8953305" y="5288553"/>
            <a:ext cx="2250404" cy="421488"/>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ログ暗号化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CloudWatch</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Logs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における暗号化</a:t>
            </a:r>
            <a:endPar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cxnSp>
        <p:nvCxnSpPr>
          <p:cNvPr id="197" name="直線コネクタ 196"/>
          <p:cNvCxnSpPr>
            <a:cxnSpLocks/>
            <a:stCxn id="195" idx="1"/>
            <a:endCxn id="176" idx="3"/>
          </p:cNvCxnSpPr>
          <p:nvPr/>
        </p:nvCxnSpPr>
        <p:spPr>
          <a:xfrm flipH="1" flipV="1">
            <a:off x="8537296" y="4931100"/>
            <a:ext cx="408621" cy="64300"/>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sp>
        <p:nvSpPr>
          <p:cNvPr id="205" name="正方形/長方形 204"/>
          <p:cNvSpPr/>
          <p:nvPr/>
        </p:nvSpPr>
        <p:spPr>
          <a:xfrm>
            <a:off x="11093774" y="1027718"/>
            <a:ext cx="903215" cy="241795"/>
          </a:xfrm>
          <a:prstGeom prst="rect">
            <a:avLst/>
          </a:prstGeom>
          <a:solidFill>
            <a:srgbClr val="FF9900">
              <a:alpha val="50196"/>
            </a:srgbClr>
          </a:solidFill>
          <a:ln/>
          <a:effectLst/>
        </p:spPr>
        <p:style>
          <a:lnRef idx="1">
            <a:schemeClr val="accent5"/>
          </a:lnRef>
          <a:fillRef idx="2">
            <a:schemeClr val="accent5"/>
          </a:fillRef>
          <a:effectRef idx="1">
            <a:schemeClr val="accent5"/>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暗号鍵の管理</a:t>
            </a:r>
          </a:p>
        </p:txBody>
      </p:sp>
      <p:sp>
        <p:nvSpPr>
          <p:cNvPr id="206" name="正方形/長方形 205"/>
          <p:cNvSpPr/>
          <p:nvPr/>
        </p:nvSpPr>
        <p:spPr>
          <a:xfrm>
            <a:off x="11093774" y="754701"/>
            <a:ext cx="903215" cy="241795"/>
          </a:xfrm>
          <a:prstGeom prst="rect">
            <a:avLst/>
          </a:prstGeom>
          <a:solidFill>
            <a:schemeClr val="accent4">
              <a:alpha val="50196"/>
            </a:scheme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データ暗号化</a:t>
            </a:r>
          </a:p>
        </p:txBody>
      </p:sp>
      <p:sp>
        <p:nvSpPr>
          <p:cNvPr id="207" name="正方形/長方形 206"/>
          <p:cNvSpPr/>
          <p:nvPr/>
        </p:nvSpPr>
        <p:spPr>
          <a:xfrm>
            <a:off x="11093774" y="1300734"/>
            <a:ext cx="903215" cy="241795"/>
          </a:xfrm>
          <a:prstGeom prst="rect">
            <a:avLst/>
          </a:prstGeom>
          <a:solidFill>
            <a:srgbClr val="00A0C8">
              <a:alpha val="50196"/>
            </a:srgbClr>
          </a:solidFill>
          <a:ln/>
          <a:effectLst/>
        </p:spPr>
        <p:style>
          <a:lnRef idx="1">
            <a:schemeClr val="accent2"/>
          </a:lnRef>
          <a:fillRef idx="2">
            <a:schemeClr val="accent2"/>
          </a:fillRef>
          <a:effectRef idx="1">
            <a:schemeClr val="accent2"/>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通信暗号化</a:t>
            </a:r>
          </a:p>
        </p:txBody>
      </p:sp>
      <p:sp>
        <p:nvSpPr>
          <p:cNvPr id="208" name="テキスト ボックス 207"/>
          <p:cNvSpPr txBox="1"/>
          <p:nvPr/>
        </p:nvSpPr>
        <p:spPr>
          <a:xfrm>
            <a:off x="11093774" y="443949"/>
            <a:ext cx="903215" cy="297454"/>
          </a:xfrm>
          <a:prstGeom prst="rect">
            <a:avLst/>
          </a:prstGeom>
          <a:noFill/>
          <a:effectLst/>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凡例</a:t>
            </a:r>
          </a:p>
        </p:txBody>
      </p:sp>
      <p:sp>
        <p:nvSpPr>
          <p:cNvPr id="2" name="タイトル 1">
            <a:extLst>
              <a:ext uri="{FF2B5EF4-FFF2-40B4-BE49-F238E27FC236}">
                <a16:creationId xmlns:a16="http://schemas.microsoft.com/office/drawing/2014/main" id="{EC19CB97-6ADC-AC4C-985B-BD3C9E08DE25}"/>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におけるデータ暗号化 </a:t>
            </a:r>
            <a:r>
              <a:rPr lang="en-US" altLang="ja-JP" sz="2800" b="0" dirty="0"/>
              <a:t>– </a:t>
            </a:r>
            <a:r>
              <a:rPr lang="ja-JP" altLang="en-US" sz="2800" b="0"/>
              <a:t>全体像</a:t>
            </a:r>
          </a:p>
        </p:txBody>
      </p:sp>
      <p:pic>
        <p:nvPicPr>
          <p:cNvPr id="106" name="Graphic 21">
            <a:extLst>
              <a:ext uri="{FF2B5EF4-FFF2-40B4-BE49-F238E27FC236}">
                <a16:creationId xmlns:a16="http://schemas.microsoft.com/office/drawing/2014/main" id="{064A0CE0-A8AC-2243-AE37-F8AFC4337D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0882" y="3921203"/>
            <a:ext cx="217657" cy="217657"/>
          </a:xfrm>
          <a:prstGeom prst="rect">
            <a:avLst/>
          </a:prstGeom>
        </p:spPr>
      </p:pic>
      <p:pic>
        <p:nvPicPr>
          <p:cNvPr id="107" name="Graphic 21">
            <a:extLst>
              <a:ext uri="{FF2B5EF4-FFF2-40B4-BE49-F238E27FC236}">
                <a16:creationId xmlns:a16="http://schemas.microsoft.com/office/drawing/2014/main" id="{8BE7D82F-727C-2C4E-BBA9-966BE2A90D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4664" y="3937770"/>
            <a:ext cx="217657" cy="217657"/>
          </a:xfrm>
          <a:prstGeom prst="rect">
            <a:avLst/>
          </a:prstGeom>
        </p:spPr>
      </p:pic>
      <p:pic>
        <p:nvPicPr>
          <p:cNvPr id="108" name="Graphic 21">
            <a:extLst>
              <a:ext uri="{FF2B5EF4-FFF2-40B4-BE49-F238E27FC236}">
                <a16:creationId xmlns:a16="http://schemas.microsoft.com/office/drawing/2014/main" id="{0104E7D8-388A-1641-9BC3-9A100B3B90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50534" y="3943293"/>
            <a:ext cx="217657" cy="217657"/>
          </a:xfrm>
          <a:prstGeom prst="rect">
            <a:avLst/>
          </a:prstGeom>
        </p:spPr>
      </p:pic>
      <p:pic>
        <p:nvPicPr>
          <p:cNvPr id="109" name="Graphic 21">
            <a:extLst>
              <a:ext uri="{FF2B5EF4-FFF2-40B4-BE49-F238E27FC236}">
                <a16:creationId xmlns:a16="http://schemas.microsoft.com/office/drawing/2014/main" id="{D432B990-78F2-8142-8587-499F1863E0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1187" y="3926730"/>
            <a:ext cx="217657" cy="217657"/>
          </a:xfrm>
          <a:prstGeom prst="rect">
            <a:avLst/>
          </a:prstGeom>
        </p:spPr>
      </p:pic>
      <p:pic>
        <p:nvPicPr>
          <p:cNvPr id="110" name="Graphic 21">
            <a:extLst>
              <a:ext uri="{FF2B5EF4-FFF2-40B4-BE49-F238E27FC236}">
                <a16:creationId xmlns:a16="http://schemas.microsoft.com/office/drawing/2014/main" id="{4E57EAE5-5FD5-0346-A79D-8EA622E1EC0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4622" y="4881992"/>
            <a:ext cx="217657" cy="217657"/>
          </a:xfrm>
          <a:prstGeom prst="rect">
            <a:avLst/>
          </a:prstGeom>
        </p:spPr>
      </p:pic>
      <p:pic>
        <p:nvPicPr>
          <p:cNvPr id="111" name="Graphic 21">
            <a:extLst>
              <a:ext uri="{FF2B5EF4-FFF2-40B4-BE49-F238E27FC236}">
                <a16:creationId xmlns:a16="http://schemas.microsoft.com/office/drawing/2014/main" id="{F880BDAD-FFBB-4C43-BA23-108E739C07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1274" y="4887515"/>
            <a:ext cx="217657" cy="217657"/>
          </a:xfrm>
          <a:prstGeom prst="rect">
            <a:avLst/>
          </a:prstGeom>
        </p:spPr>
      </p:pic>
      <p:pic>
        <p:nvPicPr>
          <p:cNvPr id="146" name="Graphic 21">
            <a:extLst>
              <a:ext uri="{FF2B5EF4-FFF2-40B4-BE49-F238E27FC236}">
                <a16:creationId xmlns:a16="http://schemas.microsoft.com/office/drawing/2014/main" id="{DFA098A0-FE32-D34C-BE24-CB93FF8D17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00187" y="4893038"/>
            <a:ext cx="217657" cy="217657"/>
          </a:xfrm>
          <a:prstGeom prst="rect">
            <a:avLst/>
          </a:prstGeom>
        </p:spPr>
      </p:pic>
      <p:pic>
        <p:nvPicPr>
          <p:cNvPr id="147" name="Graphic 21">
            <a:extLst>
              <a:ext uri="{FF2B5EF4-FFF2-40B4-BE49-F238E27FC236}">
                <a16:creationId xmlns:a16="http://schemas.microsoft.com/office/drawing/2014/main" id="{458C16F3-78F4-0644-8490-64B71FE04B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0578" y="4887518"/>
            <a:ext cx="217657" cy="217657"/>
          </a:xfrm>
          <a:prstGeom prst="rect">
            <a:avLst/>
          </a:prstGeom>
        </p:spPr>
      </p:pic>
      <p:pic>
        <p:nvPicPr>
          <p:cNvPr id="150" name="Graphic 25">
            <a:extLst>
              <a:ext uri="{FF2B5EF4-FFF2-40B4-BE49-F238E27FC236}">
                <a16:creationId xmlns:a16="http://schemas.microsoft.com/office/drawing/2014/main" id="{39036DE8-DC16-F346-834C-611FEACDD8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0527" y="2330635"/>
            <a:ext cx="262942" cy="262942"/>
          </a:xfrm>
          <a:prstGeom prst="rect">
            <a:avLst/>
          </a:prstGeom>
        </p:spPr>
      </p:pic>
      <p:pic>
        <p:nvPicPr>
          <p:cNvPr id="151" name="Graphic 16">
            <a:extLst>
              <a:ext uri="{FF2B5EF4-FFF2-40B4-BE49-F238E27FC236}">
                <a16:creationId xmlns:a16="http://schemas.microsoft.com/office/drawing/2014/main" id="{2B74AE13-5736-2F41-BF2F-B46BF58E12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39246" y="2680594"/>
            <a:ext cx="262942" cy="262942"/>
          </a:xfrm>
          <a:prstGeom prst="rect">
            <a:avLst/>
          </a:prstGeom>
        </p:spPr>
      </p:pic>
      <p:pic>
        <p:nvPicPr>
          <p:cNvPr id="152" name="Graphic 27">
            <a:extLst>
              <a:ext uri="{FF2B5EF4-FFF2-40B4-BE49-F238E27FC236}">
                <a16:creationId xmlns:a16="http://schemas.microsoft.com/office/drawing/2014/main" id="{728451DE-82B8-574D-B7F3-E8ADE0900E9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60680" y="1983610"/>
            <a:ext cx="287290" cy="287290"/>
          </a:xfrm>
          <a:prstGeom prst="rect">
            <a:avLst/>
          </a:prstGeom>
        </p:spPr>
      </p:pic>
      <p:pic>
        <p:nvPicPr>
          <p:cNvPr id="153" name="Graphic 9">
            <a:extLst>
              <a:ext uri="{FF2B5EF4-FFF2-40B4-BE49-F238E27FC236}">
                <a16:creationId xmlns:a16="http://schemas.microsoft.com/office/drawing/2014/main" id="{6DAF5EB1-0B8C-D443-BE58-B4DC7BF93F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83679" y="5130295"/>
            <a:ext cx="324000" cy="324000"/>
          </a:xfrm>
          <a:prstGeom prst="rect">
            <a:avLst/>
          </a:prstGeom>
        </p:spPr>
      </p:pic>
      <p:pic>
        <p:nvPicPr>
          <p:cNvPr id="154" name="Graphic 8">
            <a:extLst>
              <a:ext uri="{FF2B5EF4-FFF2-40B4-BE49-F238E27FC236}">
                <a16:creationId xmlns:a16="http://schemas.microsoft.com/office/drawing/2014/main" id="{9366D32B-CB13-5848-B0EE-A7A7511124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40283" y="329550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 name="Graphic 60">
            <a:extLst>
              <a:ext uri="{FF2B5EF4-FFF2-40B4-BE49-F238E27FC236}">
                <a16:creationId xmlns:a16="http://schemas.microsoft.com/office/drawing/2014/main" id="{BA87C59C-1999-094F-9DC6-12FD9129D61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61136" y="4192519"/>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 name="Graphic 60">
            <a:extLst>
              <a:ext uri="{FF2B5EF4-FFF2-40B4-BE49-F238E27FC236}">
                <a16:creationId xmlns:a16="http://schemas.microsoft.com/office/drawing/2014/main" id="{93B41923-4EAA-0F4A-952D-B9D8FF6D859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96388" y="418724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Graphic 60">
            <a:extLst>
              <a:ext uri="{FF2B5EF4-FFF2-40B4-BE49-F238E27FC236}">
                <a16:creationId xmlns:a16="http://schemas.microsoft.com/office/drawing/2014/main" id="{ACBEEFC4-1618-9F4F-AAF9-75329CB90E1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49543" y="418724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Graphic 60">
            <a:extLst>
              <a:ext uri="{FF2B5EF4-FFF2-40B4-BE49-F238E27FC236}">
                <a16:creationId xmlns:a16="http://schemas.microsoft.com/office/drawing/2014/main" id="{394E258E-C01D-E541-A613-0678512E477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83325" y="4181727"/>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Graphic 35">
            <a:extLst>
              <a:ext uri="{FF2B5EF4-FFF2-40B4-BE49-F238E27FC236}">
                <a16:creationId xmlns:a16="http://schemas.microsoft.com/office/drawing/2014/main" id="{54B18166-9F93-154B-B440-192D432079E5}"/>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3896022" y="1980223"/>
            <a:ext cx="283060" cy="283060"/>
          </a:xfrm>
          <a:prstGeom prst="rect">
            <a:avLst/>
          </a:prstGeom>
        </p:spPr>
      </p:pic>
      <p:pic>
        <p:nvPicPr>
          <p:cNvPr id="167" name="Graphic 60">
            <a:extLst>
              <a:ext uri="{FF2B5EF4-FFF2-40B4-BE49-F238E27FC236}">
                <a16:creationId xmlns:a16="http://schemas.microsoft.com/office/drawing/2014/main" id="{4FD8A2E6-CC86-9340-84B5-0F27377FB3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166063" y="5087328"/>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Graphic 60">
            <a:extLst>
              <a:ext uri="{FF2B5EF4-FFF2-40B4-BE49-F238E27FC236}">
                <a16:creationId xmlns:a16="http://schemas.microsoft.com/office/drawing/2014/main" id="{CBEBA656-628D-7E4F-A17D-107CAC75F0F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63650" y="5103834"/>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 name="Graphic 9">
            <a:extLst>
              <a:ext uri="{FF2B5EF4-FFF2-40B4-BE49-F238E27FC236}">
                <a16:creationId xmlns:a16="http://schemas.microsoft.com/office/drawing/2014/main" id="{6C835204-2770-574D-9BFA-4C3992E920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51024" y="5146405"/>
            <a:ext cx="324000" cy="324000"/>
          </a:xfrm>
          <a:prstGeom prst="rect">
            <a:avLst/>
          </a:prstGeom>
        </p:spPr>
      </p:pic>
      <p:pic>
        <p:nvPicPr>
          <p:cNvPr id="174" name="Graphic 18">
            <a:extLst>
              <a:ext uri="{FF2B5EF4-FFF2-40B4-BE49-F238E27FC236}">
                <a16:creationId xmlns:a16="http://schemas.microsoft.com/office/drawing/2014/main" id="{4B32F19E-5638-E949-A092-B35377C920F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84579" y="3591464"/>
            <a:ext cx="447008" cy="44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 name="Graphic 17">
            <a:extLst>
              <a:ext uri="{FF2B5EF4-FFF2-40B4-BE49-F238E27FC236}">
                <a16:creationId xmlns:a16="http://schemas.microsoft.com/office/drawing/2014/main" id="{7A86C937-E6C8-0F4D-BD4C-BA9CAA04380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65219" y="5314009"/>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0" name="直線コネクタ 199"/>
          <p:cNvCxnSpPr>
            <a:cxnSpLocks/>
            <a:stCxn id="196" idx="1"/>
            <a:endCxn id="175" idx="3"/>
          </p:cNvCxnSpPr>
          <p:nvPr/>
        </p:nvCxnSpPr>
        <p:spPr>
          <a:xfrm flipH="1">
            <a:off x="8544462" y="5499297"/>
            <a:ext cx="408843" cy="4334"/>
          </a:xfrm>
          <a:prstGeom prst="line">
            <a:avLst/>
          </a:prstGeom>
          <a:ln w="9525">
            <a:solidFill>
              <a:schemeClr val="accent4"/>
            </a:solidFill>
            <a:tailEnd type="oval"/>
          </a:ln>
          <a:effectLst/>
        </p:spPr>
        <p:style>
          <a:lnRef idx="2">
            <a:schemeClr val="dk1"/>
          </a:lnRef>
          <a:fillRef idx="0">
            <a:schemeClr val="dk1"/>
          </a:fillRef>
          <a:effectRef idx="1">
            <a:schemeClr val="dk1"/>
          </a:effectRef>
          <a:fontRef idx="minor">
            <a:schemeClr val="tx1"/>
          </a:fontRef>
        </p:style>
      </p:cxnSp>
      <p:pic>
        <p:nvPicPr>
          <p:cNvPr id="176" name="Graphic 8">
            <a:extLst>
              <a:ext uri="{FF2B5EF4-FFF2-40B4-BE49-F238E27FC236}">
                <a16:creationId xmlns:a16="http://schemas.microsoft.com/office/drawing/2014/main" id="{51CA8681-CB82-334E-B199-8BECC4C7AB84}"/>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158053" y="4741478"/>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2" name="正方形/長方形 181"/>
          <p:cNvSpPr/>
          <p:nvPr/>
        </p:nvSpPr>
        <p:spPr>
          <a:xfrm>
            <a:off x="8140694" y="4008194"/>
            <a:ext cx="3063015" cy="710619"/>
          </a:xfrm>
          <a:prstGeom prst="rect">
            <a:avLst/>
          </a:prstGeom>
          <a:solidFill>
            <a:srgbClr val="69AE35">
              <a:alpha val="50196"/>
            </a:srgbClr>
          </a:solidFill>
          <a:ln/>
          <a:effectLst/>
        </p:spPr>
        <p:style>
          <a:lnRef idx="1">
            <a:schemeClr val="accent4"/>
          </a:lnRef>
          <a:fillRef idx="2">
            <a:schemeClr val="accent4"/>
          </a:fillRef>
          <a:effectRef idx="1">
            <a:schemeClr val="accent4"/>
          </a:effectRef>
          <a:fontRef idx="minor">
            <a:schemeClr val="dk1"/>
          </a:fontRef>
        </p:style>
        <p:txBody>
          <a:bodyPr lIns="48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クライアントサイド暗号化</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OS</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やアプリケーション上のデータをこれまで同様クライアントサイドで暗号化することも可能</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アプリケーション側での実装が必要</a:t>
            </a:r>
            <a:r>
              <a:rPr kumimoji="1" lang="en-US" altLang="ja-JP" sz="10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p:txBody>
      </p:sp>
      <p:pic>
        <p:nvPicPr>
          <p:cNvPr id="177" name="Graphic 19">
            <a:extLst>
              <a:ext uri="{FF2B5EF4-FFF2-40B4-BE49-F238E27FC236}">
                <a16:creationId xmlns:a16="http://schemas.microsoft.com/office/drawing/2014/main" id="{948AB856-DF3B-F44C-A9BD-C34987CDC52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159634" y="3474659"/>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8" name="Graphic 7">
            <a:extLst>
              <a:ext uri="{FF2B5EF4-FFF2-40B4-BE49-F238E27FC236}">
                <a16:creationId xmlns:a16="http://schemas.microsoft.com/office/drawing/2014/main" id="{263EDF8B-2015-C044-B568-1C57F1983A3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64564" y="2684978"/>
            <a:ext cx="375916" cy="37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5" name="直線コネクタ 104"/>
          <p:cNvCxnSpPr>
            <a:cxnSpLocks/>
            <a:stCxn id="104" idx="2"/>
            <a:endCxn id="178" idx="0"/>
          </p:cNvCxnSpPr>
          <p:nvPr/>
        </p:nvCxnSpPr>
        <p:spPr>
          <a:xfrm flipH="1">
            <a:off x="8352522" y="2294569"/>
            <a:ext cx="559" cy="390409"/>
          </a:xfrm>
          <a:prstGeom prst="line">
            <a:avLst/>
          </a:prstGeom>
          <a:ln w="9525">
            <a:solidFill>
              <a:schemeClr val="accent1"/>
            </a:solidFill>
            <a:tailEnd type="oval"/>
          </a:ln>
          <a:effectLst/>
        </p:spPr>
        <p:style>
          <a:lnRef idx="2">
            <a:schemeClr val="dk1"/>
          </a:lnRef>
          <a:fillRef idx="0">
            <a:schemeClr val="dk1"/>
          </a:fillRef>
          <a:effectRef idx="1">
            <a:schemeClr val="dk1"/>
          </a:effectRef>
          <a:fontRef idx="minor">
            <a:schemeClr val="tx1"/>
          </a:fontRef>
        </p:style>
      </p:cxnSp>
      <p:pic>
        <p:nvPicPr>
          <p:cNvPr id="181" name="Graphic 7">
            <a:extLst>
              <a:ext uri="{FF2B5EF4-FFF2-40B4-BE49-F238E27FC236}">
                <a16:creationId xmlns:a16="http://schemas.microsoft.com/office/drawing/2014/main" id="{4C51612F-5E4E-9445-80DF-70A1C8C3ED3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28907" y="2647009"/>
            <a:ext cx="379243" cy="37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3" name="直線コネクタ 102"/>
          <p:cNvCxnSpPr>
            <a:cxnSpLocks/>
            <a:stCxn id="102" idx="2"/>
            <a:endCxn id="181" idx="3"/>
          </p:cNvCxnSpPr>
          <p:nvPr/>
        </p:nvCxnSpPr>
        <p:spPr>
          <a:xfrm flipH="1">
            <a:off x="9508150" y="2309544"/>
            <a:ext cx="1229247" cy="527087"/>
          </a:xfrm>
          <a:prstGeom prst="line">
            <a:avLst/>
          </a:prstGeom>
          <a:ln w="9525">
            <a:solidFill>
              <a:schemeClr val="accent2"/>
            </a:solidFill>
            <a:tailEnd type="oval"/>
          </a:ln>
          <a:effectLst/>
        </p:spPr>
        <p:style>
          <a:lnRef idx="2">
            <a:schemeClr val="dk1"/>
          </a:lnRef>
          <a:fillRef idx="0">
            <a:schemeClr val="dk1"/>
          </a:fillRef>
          <a:effectRef idx="1">
            <a:schemeClr val="dk1"/>
          </a:effectRef>
          <a:fontRef idx="minor">
            <a:schemeClr val="tx1"/>
          </a:fontRef>
        </p:style>
      </p:cxnSp>
      <p:pic>
        <p:nvPicPr>
          <p:cNvPr id="184" name="Graphic 47">
            <a:extLst>
              <a:ext uri="{FF2B5EF4-FFF2-40B4-BE49-F238E27FC236}">
                <a16:creationId xmlns:a16="http://schemas.microsoft.com/office/drawing/2014/main" id="{98CF87DA-198E-8C45-8E7E-8BF559339C0D}"/>
              </a:ext>
            </a:extLst>
          </p:cNvPr>
          <p:cNvPicPr>
            <a:picLocks noChangeAspect="1" noChangeArrowheads="1"/>
          </p:cNvPicPr>
          <p:nvPr/>
        </p:nvPicPr>
        <p:blipFill>
          <a:blip r:embed="rId2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04999" y="3783774"/>
            <a:ext cx="517053" cy="51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7E676894-B9D3-AA4A-76F5-6EE60731AB9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93819201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6340799" y="1124086"/>
            <a:ext cx="5515842"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利用する暗号鍵</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6340799" y="1825560"/>
            <a:ext cx="5515842" cy="1328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AWS-KMS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でお客様が生成する鍵</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AWS-KMS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が生成する鍵</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リソースが生成する鍵</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お客様が独自で用意する暗号鍵</a:t>
            </a:r>
          </a:p>
        </p:txBody>
      </p:sp>
      <p:sp>
        <p:nvSpPr>
          <p:cNvPr id="10" name="正方形/長方形 56">
            <a:extLst>
              <a:ext uri="{FF2B5EF4-FFF2-40B4-BE49-F238E27FC236}">
                <a16:creationId xmlns:a16="http://schemas.microsoft.com/office/drawing/2014/main" id="{17CE9549-311B-45D2-83D4-715382A40E72}"/>
              </a:ext>
            </a:extLst>
          </p:cNvPr>
          <p:cNvSpPr/>
          <p:nvPr/>
        </p:nvSpPr>
        <p:spPr>
          <a:xfrm>
            <a:off x="388137" y="1124086"/>
            <a:ext cx="5515842"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暗号化の実施場所</a:t>
            </a:r>
          </a:p>
        </p:txBody>
      </p:sp>
      <p:sp>
        <p:nvSpPr>
          <p:cNvPr id="11" name="正方形/長方形 57">
            <a:extLst>
              <a:ext uri="{FF2B5EF4-FFF2-40B4-BE49-F238E27FC236}">
                <a16:creationId xmlns:a16="http://schemas.microsoft.com/office/drawing/2014/main" id="{89092AE6-C005-40E4-820D-0B3B11566313}"/>
              </a:ext>
            </a:extLst>
          </p:cNvPr>
          <p:cNvSpPr/>
          <p:nvPr/>
        </p:nvSpPr>
        <p:spPr>
          <a:xfrm>
            <a:off x="388137" y="1825559"/>
            <a:ext cx="5515842" cy="30212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Server-Side-Encryption(SSE)</a:t>
            </a: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サービスで受信後にデータを暗号化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アプリケーションは暗号化を意識しない</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en-US" altLang="ja-JP" sz="3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Client-Side-Encryption(CSE)</a:t>
            </a: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サービスへの送信前にデータを暗号化</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独自鍵または</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アカウント内の鍵を利用可能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717522" marR="0" lvl="1" indent="-357703" algn="l" defTabSz="609576" rtl="0" eaLnBrk="1" fontAlgn="auto" latinLnBrk="0" hangingPunct="1">
              <a:lnSpc>
                <a:spcPct val="100000"/>
              </a:lnSpc>
              <a:spcBef>
                <a:spcPts val="0"/>
              </a:spcBef>
              <a:spcAft>
                <a:spcPts val="0"/>
              </a:spcAft>
              <a:buClrTx/>
              <a:buSzTx/>
              <a:buFont typeface="Wingdings" panose="05000000000000000000" pitchFamily="2" charset="2"/>
              <a:buChar char="ü"/>
              <a:tabLst>
                <a:tab pos="717522" algn="l"/>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ローカルの暗号化ソフトウェアか、一部のサービス</a:t>
            </a:r>
            <a:r>
              <a:rPr kumimoji="1" lang="en-US" altLang="ja-JP" sz="1667" b="0" i="0" u="none" strike="noStrike" kern="1200" cap="none" spc="0" normalizeH="0" baseline="3000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に対応した</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クライアントを利用</a:t>
            </a:r>
            <a:b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※S3</a:t>
            </a:r>
            <a:r>
              <a:rPr kumimoji="1" lang="ja-JP" altLang="en-US"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DynamoDB</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13" name="正方形/長方形 56">
            <a:extLst>
              <a:ext uri="{FF2B5EF4-FFF2-40B4-BE49-F238E27FC236}">
                <a16:creationId xmlns:a16="http://schemas.microsoft.com/office/drawing/2014/main" id="{17CE9549-311B-45D2-83D4-715382A40E72}"/>
              </a:ext>
            </a:extLst>
          </p:cNvPr>
          <p:cNvSpPr/>
          <p:nvPr/>
        </p:nvSpPr>
        <p:spPr>
          <a:xfrm>
            <a:off x="6340799" y="3908150"/>
            <a:ext cx="5515842"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暗号鍵の管理方法</a:t>
            </a:r>
          </a:p>
        </p:txBody>
      </p:sp>
      <p:sp>
        <p:nvSpPr>
          <p:cNvPr id="14" name="正方形/長方形 57">
            <a:extLst>
              <a:ext uri="{FF2B5EF4-FFF2-40B4-BE49-F238E27FC236}">
                <a16:creationId xmlns:a16="http://schemas.microsoft.com/office/drawing/2014/main" id="{89092AE6-C005-40E4-820D-0B3B11566313}"/>
              </a:ext>
            </a:extLst>
          </p:cNvPr>
          <p:cNvSpPr/>
          <p:nvPr/>
        </p:nvSpPr>
        <p:spPr>
          <a:xfrm>
            <a:off x="6340799" y="4609623"/>
            <a:ext cx="5515842" cy="71249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AWS-KMS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にて管理</a:t>
            </a:r>
            <a:endPar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お客様の独自暗号鍵基盤</a:t>
            </a: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(KMI)</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で管理</a:t>
            </a:r>
          </a:p>
        </p:txBody>
      </p:sp>
      <p:sp>
        <p:nvSpPr>
          <p:cNvPr id="2" name="タイトル 1">
            <a:extLst>
              <a:ext uri="{FF2B5EF4-FFF2-40B4-BE49-F238E27FC236}">
                <a16:creationId xmlns:a16="http://schemas.microsoft.com/office/drawing/2014/main" id="{C71505DB-1F4C-1048-8908-D1D4E91A0BF3}"/>
              </a:ext>
            </a:extLst>
          </p:cNvPr>
          <p:cNvSpPr>
            <a:spLocks noGrp="1"/>
          </p:cNvSpPr>
          <p:nvPr>
            <p:ph type="title"/>
          </p:nvPr>
        </p:nvSpPr>
        <p:spPr/>
        <p:txBody>
          <a:bodyPr vert="horz" lIns="91440" tIns="45720" rIns="91440" bIns="45720" rtlCol="0" anchor="t">
            <a:noAutofit/>
          </a:bodyPr>
          <a:lstStyle/>
          <a:p>
            <a:r>
              <a:rPr lang="ja-JP" altLang="en-US" sz="2800" b="0"/>
              <a:t>参考：暗号化における選択肢</a:t>
            </a:r>
          </a:p>
        </p:txBody>
      </p:sp>
      <p:sp>
        <p:nvSpPr>
          <p:cNvPr id="3" name="テキスト ボックス 2">
            <a:extLst>
              <a:ext uri="{FF2B5EF4-FFF2-40B4-BE49-F238E27FC236}">
                <a16:creationId xmlns:a16="http://schemas.microsoft.com/office/drawing/2014/main" id="{AD9C263C-8B18-B5E7-F853-E5DD4262DE2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5123555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92AA2ED-9569-F149-A381-75FAC25DDCFB}"/>
              </a:ext>
            </a:extLst>
          </p:cNvPr>
          <p:cNvSpPr>
            <a:spLocks noGrp="1"/>
          </p:cNvSpPr>
          <p:nvPr>
            <p:ph type="title"/>
          </p:nvPr>
        </p:nvSpPr>
        <p:spPr/>
        <p:txBody>
          <a:bodyPr vert="horz" lIns="91440" tIns="45720" rIns="91440" bIns="45720" rtlCol="0" anchor="t">
            <a:noAutofit/>
          </a:bodyPr>
          <a:lstStyle/>
          <a:p>
            <a:r>
              <a:rPr lang="ja-JP" altLang="en-US" sz="2800" b="0"/>
              <a:t>暗号化方針</a:t>
            </a:r>
            <a:r>
              <a:rPr lang="en-US" altLang="ja-JP" sz="2800" b="0" dirty="0"/>
              <a:t> </a:t>
            </a:r>
            <a:r>
              <a:rPr lang="ja-JP" altLang="en-US" sz="2800" b="0"/>
              <a:t>例</a:t>
            </a:r>
            <a:br>
              <a:rPr lang="ja-JP" altLang="en-US" sz="2800" b="0" dirty="0"/>
            </a:br>
            <a:endParaRPr lang="ja-JP" altLang="en-US" sz="2800" b="0" dirty="0"/>
          </a:p>
        </p:txBody>
      </p:sp>
      <p:graphicFrame>
        <p:nvGraphicFramePr>
          <p:cNvPr id="10" name="コンテンツ プレースホルダー 2">
            <a:extLst>
              <a:ext uri="{FF2B5EF4-FFF2-40B4-BE49-F238E27FC236}">
                <a16:creationId xmlns:a16="http://schemas.microsoft.com/office/drawing/2014/main" id="{DD0BB826-2C5A-B046-BF2A-F5DA5BAC9317}"/>
              </a:ext>
            </a:extLst>
          </p:cNvPr>
          <p:cNvGraphicFramePr>
            <a:graphicFrameLocks/>
          </p:cNvGraphicFramePr>
          <p:nvPr/>
        </p:nvGraphicFramePr>
        <p:xfrm>
          <a:off x="580136" y="1900664"/>
          <a:ext cx="11363740" cy="4008000"/>
        </p:xfrm>
        <a:graphic>
          <a:graphicData uri="http://schemas.openxmlformats.org/drawingml/2006/table">
            <a:tbl>
              <a:tblPr firstRow="1" bandRow="1">
                <a:tableStyleId>{073A0DAA-6AF3-43AB-8588-CEC1D06C72B9}</a:tableStyleId>
              </a:tblPr>
              <a:tblGrid>
                <a:gridCol w="2234184">
                  <a:extLst>
                    <a:ext uri="{9D8B030D-6E8A-4147-A177-3AD203B41FA5}">
                      <a16:colId xmlns:a16="http://schemas.microsoft.com/office/drawing/2014/main" val="20000"/>
                    </a:ext>
                  </a:extLst>
                </a:gridCol>
                <a:gridCol w="1778000">
                  <a:extLst>
                    <a:ext uri="{9D8B030D-6E8A-4147-A177-3AD203B41FA5}">
                      <a16:colId xmlns:a16="http://schemas.microsoft.com/office/drawing/2014/main" val="953852662"/>
                    </a:ext>
                  </a:extLst>
                </a:gridCol>
                <a:gridCol w="1984425">
                  <a:extLst>
                    <a:ext uri="{9D8B030D-6E8A-4147-A177-3AD203B41FA5}">
                      <a16:colId xmlns:a16="http://schemas.microsoft.com/office/drawing/2014/main" val="1815556674"/>
                    </a:ext>
                  </a:extLst>
                </a:gridCol>
                <a:gridCol w="5367131">
                  <a:extLst>
                    <a:ext uri="{9D8B030D-6E8A-4147-A177-3AD203B41FA5}">
                      <a16:colId xmlns:a16="http://schemas.microsoft.com/office/drawing/2014/main" val="3370294210"/>
                    </a:ext>
                  </a:extLst>
                </a:gridCol>
              </a:tblGrid>
              <a:tr h="502400">
                <a:tc>
                  <a:txBody>
                    <a:bodyPr/>
                    <a:lstStyle/>
                    <a:p>
                      <a:pPr algn="ctr"/>
                      <a:r>
                        <a:rPr kumimoji="1" lang="ja-JP" altLang="en-US" sz="1300" dirty="0">
                          <a:latin typeface="Meiryo" panose="020B0604030504040204" pitchFamily="34" charset="-128"/>
                          <a:ea typeface="Meiryo" panose="020B0604030504040204" pitchFamily="34" charset="-128"/>
                        </a:rPr>
                        <a:t>保護対象データ</a:t>
                      </a:r>
                      <a:endParaRPr kumimoji="1" lang="ja-JP" altLang="en-US" sz="1300" b="1" dirty="0">
                        <a:solidFill>
                          <a:schemeClr val="bg1"/>
                        </a:solidFill>
                        <a:latin typeface="Meiryo" panose="020B0604030504040204" pitchFamily="34" charset="-128"/>
                        <a:ea typeface="Meiryo" panose="020B0604030504040204" pitchFamily="34" charset="-128"/>
                        <a:cs typeface="Meiryo" charset="-128"/>
                      </a:endParaRPr>
                    </a:p>
                  </a:txBody>
                  <a:tcPr marL="48000" marR="48000" marT="48000" marB="48000" anchor="ctr"/>
                </a:tc>
                <a:tc>
                  <a:txBody>
                    <a:bodyPr/>
                    <a:lstStyle/>
                    <a:p>
                      <a:pPr algn="ctr"/>
                      <a:r>
                        <a:rPr kumimoji="1" lang="ja-JP" altLang="en-US" sz="1300" dirty="0">
                          <a:latin typeface="Meiryo" panose="020B0604030504040204" pitchFamily="34" charset="-128"/>
                          <a:ea typeface="Meiryo" panose="020B0604030504040204" pitchFamily="34" charset="-128"/>
                        </a:rPr>
                        <a:t>格納先</a:t>
                      </a:r>
                      <a:endParaRPr kumimoji="1" lang="en-US" altLang="ja-JP" sz="1300" b="1" dirty="0">
                        <a:solidFill>
                          <a:schemeClr val="bg1"/>
                        </a:solidFill>
                        <a:latin typeface="Meiryo" panose="020B0604030504040204" pitchFamily="34" charset="-128"/>
                        <a:ea typeface="Meiryo" panose="020B0604030504040204" pitchFamily="34" charset="-128"/>
                        <a:cs typeface="Meiryo" charset="-128"/>
                      </a:endParaRPr>
                    </a:p>
                  </a:txBody>
                  <a:tcPr marL="48000" marR="48000" marT="48000" marB="48000" anchor="ctr"/>
                </a:tc>
                <a:tc>
                  <a:txBody>
                    <a:bodyPr/>
                    <a:lstStyle/>
                    <a:p>
                      <a:pPr algn="ctr"/>
                      <a:r>
                        <a:rPr kumimoji="1" lang="en-US" altLang="ja-JP" sz="1300" dirty="0">
                          <a:latin typeface="Meiryo" panose="020B0604030504040204" pitchFamily="34" charset="-128"/>
                          <a:ea typeface="Meiryo" panose="020B0604030504040204" pitchFamily="34" charset="-128"/>
                        </a:rPr>
                        <a:t>KMS</a:t>
                      </a:r>
                      <a:r>
                        <a:rPr kumimoji="1" lang="ja-JP" altLang="en-US" sz="1300" dirty="0">
                          <a:latin typeface="Meiryo" panose="020B0604030504040204" pitchFamily="34" charset="-128"/>
                          <a:ea typeface="Meiryo" panose="020B0604030504040204" pitchFamily="34" charset="-128"/>
                        </a:rPr>
                        <a:t>暗号化</a:t>
                      </a:r>
                      <a:endParaRPr kumimoji="1" lang="en-US" altLang="ja-JP" sz="1300" dirty="0">
                        <a:latin typeface="Meiryo" panose="020B0604030504040204" pitchFamily="34" charset="-128"/>
                        <a:ea typeface="Meiryo" panose="020B0604030504040204" pitchFamily="34" charset="-128"/>
                      </a:endParaRPr>
                    </a:p>
                    <a:p>
                      <a:pPr algn="ctr"/>
                      <a:r>
                        <a:rPr kumimoji="1" lang="en-US" altLang="ja-JP" sz="1300" b="1" dirty="0">
                          <a:solidFill>
                            <a:schemeClr val="bg1"/>
                          </a:solidFill>
                          <a:latin typeface="Meiryo" panose="020B0604030504040204" pitchFamily="34" charset="-128"/>
                          <a:ea typeface="Meiryo" panose="020B0604030504040204" pitchFamily="34" charset="-128"/>
                          <a:cs typeface="Meiryo" charset="-128"/>
                        </a:rPr>
                        <a:t>(</a:t>
                      </a:r>
                      <a:r>
                        <a:rPr kumimoji="1" lang="ja-JP" altLang="en-US" sz="1300" b="1" dirty="0">
                          <a:solidFill>
                            <a:schemeClr val="bg1"/>
                          </a:solidFill>
                          <a:latin typeface="Meiryo" panose="020B0604030504040204" pitchFamily="34" charset="-128"/>
                          <a:ea typeface="Meiryo" panose="020B0604030504040204" pitchFamily="34" charset="-128"/>
                          <a:cs typeface="Meiryo" charset="-128"/>
                        </a:rPr>
                        <a:t>サーバーサイド</a:t>
                      </a:r>
                      <a:r>
                        <a:rPr kumimoji="1" lang="en-US" altLang="ja-JP" sz="1300" b="1" dirty="0">
                          <a:solidFill>
                            <a:schemeClr val="bg1"/>
                          </a:solidFill>
                          <a:latin typeface="Meiryo" panose="020B0604030504040204" pitchFamily="34" charset="-128"/>
                          <a:ea typeface="Meiryo" panose="020B0604030504040204" pitchFamily="34" charset="-128"/>
                          <a:cs typeface="Meiryo" charset="-128"/>
                        </a:rPr>
                        <a:t>)</a:t>
                      </a:r>
                    </a:p>
                  </a:txBody>
                  <a:tcPr marL="48000" marR="48000" marT="48000" marB="48000" anchor="ctr"/>
                </a:tc>
                <a:tc>
                  <a:txBody>
                    <a:bodyPr/>
                    <a:lstStyle/>
                    <a:p>
                      <a:pPr algn="ctr"/>
                      <a:r>
                        <a:rPr kumimoji="1" lang="ja-JP" altLang="en-US" sz="1300" dirty="0">
                          <a:latin typeface="Meiryo" panose="020B0604030504040204" pitchFamily="34" charset="-128"/>
                          <a:ea typeface="Meiryo" panose="020B0604030504040204" pitchFamily="34" charset="-128"/>
                        </a:rPr>
                        <a:t>考え方</a:t>
                      </a:r>
                      <a:endParaRPr kumimoji="1" lang="en-US" altLang="ja-JP" sz="1300" b="1" dirty="0">
                        <a:solidFill>
                          <a:schemeClr val="bg1"/>
                        </a:solidFill>
                        <a:latin typeface="Meiryo" panose="020B0604030504040204" pitchFamily="34" charset="-128"/>
                        <a:ea typeface="Meiryo" panose="020B0604030504040204" pitchFamily="34" charset="-128"/>
                        <a:cs typeface="Meiryo" charset="-128"/>
                      </a:endParaRPr>
                    </a:p>
                  </a:txBody>
                  <a:tcPr marL="48000" marR="48000" marT="48000" marB="48000" anchor="ctr"/>
                </a:tc>
                <a:extLst>
                  <a:ext uri="{0D108BD9-81ED-4DB2-BD59-A6C34878D82A}">
                    <a16:rowId xmlns:a16="http://schemas.microsoft.com/office/drawing/2014/main" val="10000"/>
                  </a:ext>
                </a:extLst>
              </a:tr>
              <a:tr h="299200">
                <a:tc>
                  <a:txBody>
                    <a:bodyPr/>
                    <a:lstStyle/>
                    <a:p>
                      <a:pPr algn="ctr"/>
                      <a:r>
                        <a:rPr lang="en-US" altLang="ja-JP" sz="1200" dirty="0">
                          <a:solidFill>
                            <a:schemeClr val="tx1">
                              <a:lumMod val="75000"/>
                            </a:schemeClr>
                          </a:solidFill>
                          <a:latin typeface="Meiryo" panose="020B0604030504040204" pitchFamily="34" charset="-128"/>
                          <a:ea typeface="Meiryo" panose="020B0604030504040204" pitchFamily="34" charset="-128"/>
                        </a:rPr>
                        <a:t>DB</a:t>
                      </a:r>
                      <a:r>
                        <a:rPr lang="ja-JP" altLang="en-US" sz="1200" dirty="0">
                          <a:solidFill>
                            <a:schemeClr val="tx1">
                              <a:lumMod val="75000"/>
                            </a:schemeClr>
                          </a:solidFill>
                          <a:latin typeface="Meiryo" panose="020B0604030504040204" pitchFamily="34" charset="-128"/>
                          <a:ea typeface="Meiryo" panose="020B0604030504040204" pitchFamily="34" charset="-128"/>
                        </a:rPr>
                        <a:t>データ</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algn="ctr"/>
                      <a:r>
                        <a:rPr lang="en-US" altLang="ja-JP" sz="1200" b="0" dirty="0">
                          <a:solidFill>
                            <a:schemeClr val="tx1">
                              <a:lumMod val="75000"/>
                            </a:schemeClr>
                          </a:solidFill>
                          <a:latin typeface="Meiryo" panose="020B0604030504040204" pitchFamily="34" charset="-128"/>
                          <a:ea typeface="Meiryo" panose="020B0604030504040204" pitchFamily="34" charset="-128"/>
                          <a:cs typeface="Meiryo" charset="-128"/>
                        </a:rPr>
                        <a:t>EBS</a:t>
                      </a:r>
                      <a:endParaRPr lang="ja-JP" altLang="en-US" sz="1200" b="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algn="ctr"/>
                      <a:r>
                        <a:rPr lang="ja-JP" altLang="en-US" sz="1200" b="1" dirty="0">
                          <a:solidFill>
                            <a:srgbClr val="FF0000"/>
                          </a:solidFill>
                          <a:latin typeface="Meiryo" panose="020B0604030504040204" pitchFamily="34" charset="-128"/>
                          <a:ea typeface="Meiryo" panose="020B0604030504040204" pitchFamily="34" charset="-128"/>
                        </a:rPr>
                        <a:t>有効</a:t>
                      </a:r>
                      <a:endParaRPr lang="ja-JP" altLang="en-US" sz="1200" b="1" dirty="0">
                        <a:solidFill>
                          <a:srgbClr val="FF0000"/>
                        </a:solidFill>
                        <a:latin typeface="Meiryo" panose="020B0604030504040204" pitchFamily="34" charset="-128"/>
                        <a:ea typeface="Meiryo" panose="020B0604030504040204" pitchFamily="34" charset="-128"/>
                        <a:cs typeface="Meiryo" charset="-128"/>
                      </a:endParaRPr>
                    </a:p>
                  </a:txBody>
                  <a:tcPr anchor="ctr"/>
                </a:tc>
                <a:tc>
                  <a:txBody>
                    <a:bodyPr/>
                    <a:lstStyle/>
                    <a:p>
                      <a:pPr algn="l"/>
                      <a:r>
                        <a:rPr lang="ja-JP" altLang="en-US" sz="1200" dirty="0">
                          <a:solidFill>
                            <a:schemeClr val="tx1">
                              <a:lumMod val="75000"/>
                            </a:schemeClr>
                          </a:solidFill>
                          <a:latin typeface="Meiryo" panose="020B0604030504040204" pitchFamily="34" charset="-128"/>
                          <a:ea typeface="Meiryo" panose="020B0604030504040204" pitchFamily="34" charset="-128"/>
                        </a:rPr>
                        <a:t>機密性の高い業務データを格納するため暗号化する。</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extLst>
                  <a:ext uri="{0D108BD9-81ED-4DB2-BD59-A6C34878D82A}">
                    <a16:rowId xmlns:a16="http://schemas.microsoft.com/office/drawing/2014/main" val="10001"/>
                  </a:ext>
                </a:extLst>
              </a:tr>
              <a:tr h="299200">
                <a:tc rowSpan="3">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アプリケーション関連</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ファイル</a:t>
                      </a:r>
                      <a:r>
                        <a:rPr lang="ja-JP" altLang="en-US" sz="1200" baseline="0" dirty="0">
                          <a:solidFill>
                            <a:schemeClr val="tx1">
                              <a:lumMod val="75000"/>
                            </a:schemeClr>
                          </a:solidFill>
                          <a:latin typeface="Meiryo" panose="020B0604030504040204" pitchFamily="34" charset="-128"/>
                          <a:ea typeface="Meiryo" panose="020B0604030504040204" pitchFamily="34" charset="-128"/>
                        </a:rPr>
                        <a:t> </a:t>
                      </a:r>
                      <a:r>
                        <a:rPr lang="en-US" altLang="ja-JP" sz="1200" baseline="0" dirty="0">
                          <a:solidFill>
                            <a:schemeClr val="tx1">
                              <a:lumMod val="75000"/>
                            </a:schemeClr>
                          </a:solidFill>
                          <a:latin typeface="Meiryo" panose="020B0604030504040204" pitchFamily="34" charset="-128"/>
                          <a:ea typeface="Meiryo" panose="020B0604030504040204" pitchFamily="34" charset="-128"/>
                        </a:rPr>
                        <a:t>(</a:t>
                      </a:r>
                      <a:r>
                        <a:rPr lang="ja-JP" altLang="en-US" sz="1200" baseline="0" dirty="0">
                          <a:solidFill>
                            <a:schemeClr val="tx1">
                              <a:lumMod val="75000"/>
                            </a:schemeClr>
                          </a:solidFill>
                          <a:latin typeface="Meiryo" panose="020B0604030504040204" pitchFamily="34" charset="-128"/>
                          <a:ea typeface="Meiryo" panose="020B0604030504040204" pitchFamily="34" charset="-128"/>
                        </a:rPr>
                        <a:t>機密</a:t>
                      </a:r>
                      <a:r>
                        <a:rPr lang="en-US" altLang="ja-JP" sz="1200" baseline="0" dirty="0">
                          <a:solidFill>
                            <a:schemeClr val="tx1">
                              <a:lumMod val="75000"/>
                            </a:schemeClr>
                          </a:solidFill>
                          <a:latin typeface="Meiryo" panose="020B0604030504040204" pitchFamily="34" charset="-128"/>
                          <a:ea typeface="Meiryo" panose="020B0604030504040204" pitchFamily="34" charset="-128"/>
                        </a:rPr>
                        <a:t>)</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EBS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EC2</a:t>
                      </a:r>
                      <a:r>
                        <a:rPr lang="ja-JP" altLang="en-US" sz="1200" dirty="0">
                          <a:solidFill>
                            <a:schemeClr val="tx1">
                              <a:lumMod val="75000"/>
                            </a:schemeClr>
                          </a:solidFill>
                          <a:latin typeface="Meiryo" panose="020B0604030504040204" pitchFamily="34" charset="-128"/>
                          <a:ea typeface="Meiryo" panose="020B0604030504040204" pitchFamily="34" charset="-128"/>
                        </a:rPr>
                        <a:t>にアタッチされた全ての</a:t>
                      </a:r>
                      <a:r>
                        <a:rPr lang="en-US" altLang="ja-JP" sz="1200" dirty="0">
                          <a:solidFill>
                            <a:schemeClr val="tx1">
                              <a:lumMod val="75000"/>
                            </a:schemeClr>
                          </a:solidFill>
                          <a:latin typeface="Meiryo" panose="020B0604030504040204" pitchFamily="34" charset="-128"/>
                          <a:ea typeface="Meiryo" panose="020B0604030504040204" pitchFamily="34" charset="-128"/>
                        </a:rPr>
                        <a:t>EBS</a:t>
                      </a:r>
                      <a:r>
                        <a:rPr lang="ja-JP" altLang="en-US" sz="1200" dirty="0">
                          <a:solidFill>
                            <a:schemeClr val="tx1">
                              <a:lumMod val="75000"/>
                            </a:schemeClr>
                          </a:solidFill>
                          <a:latin typeface="Meiryo" panose="020B0604030504040204" pitchFamily="34" charset="-128"/>
                          <a:ea typeface="Meiryo" panose="020B0604030504040204" pitchFamily="34" charset="-128"/>
                        </a:rPr>
                        <a:t>は暗号化する。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461419005"/>
                  </a:ext>
                </a:extLst>
              </a:tr>
              <a:tr h="29920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ja-JP" altLang="en-US" sz="16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57600" marR="57600" marT="57600" marB="576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EFS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データ保管時の暗号化は有効とする。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3214318206"/>
                  </a:ext>
                </a:extLst>
              </a:tr>
              <a:tr h="29920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ja-JP" altLang="en-US" sz="16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marL="57600" marR="57600" marT="57600" marB="576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err="1">
                          <a:solidFill>
                            <a:schemeClr val="tx1">
                              <a:lumMod val="75000"/>
                            </a:schemeClr>
                          </a:solidFill>
                          <a:latin typeface="Meiryo" panose="020B0604030504040204" pitchFamily="34" charset="-128"/>
                          <a:ea typeface="Meiryo" panose="020B0604030504040204" pitchFamily="34" charset="-128"/>
                        </a:rPr>
                        <a:t>FSx</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データ保管時の暗号化は有効とする。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054583726"/>
                  </a:ext>
                </a:extLst>
              </a:tr>
              <a:tr h="5024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アプリケーション関連</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ファイル </a:t>
                      </a:r>
                      <a:r>
                        <a:rPr lang="en-US" altLang="ja-JP" sz="1200" dirty="0">
                          <a:solidFill>
                            <a:schemeClr val="tx1">
                              <a:lumMod val="75000"/>
                            </a:schemeClr>
                          </a:solidFill>
                          <a:latin typeface="Meiryo" panose="020B0604030504040204" pitchFamily="34" charset="-128"/>
                          <a:ea typeface="Meiryo" panose="020B0604030504040204" pitchFamily="34" charset="-128"/>
                        </a:rPr>
                        <a:t>(</a:t>
                      </a:r>
                      <a:r>
                        <a:rPr lang="ja-JP" altLang="en-US" sz="1200" dirty="0">
                          <a:solidFill>
                            <a:schemeClr val="tx1">
                              <a:lumMod val="75000"/>
                            </a:schemeClr>
                          </a:solidFill>
                          <a:latin typeface="Meiryo" panose="020B0604030504040204" pitchFamily="34" charset="-128"/>
                          <a:ea typeface="Meiryo" panose="020B0604030504040204" pitchFamily="34" charset="-128"/>
                        </a:rPr>
                        <a:t>一時ファイル</a:t>
                      </a:r>
                      <a:r>
                        <a:rPr lang="en-US" altLang="ja-JP" sz="1200" dirty="0">
                          <a:solidFill>
                            <a:schemeClr val="tx1">
                              <a:lumMod val="75000"/>
                            </a:schemeClr>
                          </a:solidFill>
                          <a:latin typeface="Meiryo" panose="020B0604030504040204" pitchFamily="34" charset="-128"/>
                          <a:ea typeface="Meiryo" panose="020B0604030504040204" pitchFamily="34" charset="-128"/>
                        </a:rPr>
                        <a:t>)</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EBS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50000"/>
                            </a:schemeClr>
                          </a:solidFill>
                          <a:latin typeface="Meiryo" panose="020B0604030504040204" pitchFamily="34" charset="-128"/>
                          <a:ea typeface="Meiryo" panose="020B0604030504040204" pitchFamily="34" charset="-128"/>
                        </a:rPr>
                        <a:t>無効</a:t>
                      </a:r>
                      <a:endParaRPr lang="en-US" altLang="ja-JP" sz="1200" b="1" dirty="0">
                        <a:solidFill>
                          <a:schemeClr val="tx1">
                            <a:lumMod val="50000"/>
                          </a:schemeClr>
                        </a:solidFill>
                        <a:latin typeface="Meiryo" panose="020B0604030504040204" pitchFamily="34" charset="-128"/>
                        <a:ea typeface="Meiryo" panose="020B0604030504040204" pitchFamily="34"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b="1" dirty="0">
                          <a:solidFill>
                            <a:schemeClr val="tx1">
                              <a:lumMod val="50000"/>
                            </a:schemeClr>
                          </a:solidFill>
                          <a:latin typeface="Meiryo" panose="020B0604030504040204" pitchFamily="34" charset="-128"/>
                          <a:ea typeface="Meiryo" panose="020B0604030504040204" pitchFamily="34" charset="-128"/>
                        </a:rPr>
                        <a:t>(</a:t>
                      </a:r>
                      <a:r>
                        <a:rPr lang="ja-JP" altLang="en-US" sz="1200" b="1" dirty="0">
                          <a:solidFill>
                            <a:schemeClr val="tx1">
                              <a:lumMod val="50000"/>
                            </a:schemeClr>
                          </a:solidFill>
                          <a:latin typeface="Meiryo" panose="020B0604030504040204" pitchFamily="34" charset="-128"/>
                          <a:ea typeface="Meiryo" panose="020B0604030504040204" pitchFamily="34" charset="-128"/>
                        </a:rPr>
                        <a:t>暗号化しない</a:t>
                      </a:r>
                      <a:r>
                        <a:rPr lang="en-US" altLang="ja-JP" sz="1200" b="1" dirty="0">
                          <a:solidFill>
                            <a:schemeClr val="tx1">
                              <a:lumMod val="50000"/>
                            </a:schemeClr>
                          </a:solidFill>
                          <a:latin typeface="Meiryo" panose="020B0604030504040204" pitchFamily="34" charset="-128"/>
                          <a:ea typeface="Meiryo" panose="020B0604030504040204" pitchFamily="34" charset="-128"/>
                        </a:rPr>
                        <a:t>)</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個人情報など機密性の高い情報が含まれないデータは、暗号化不要とする。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1889473323"/>
                  </a:ext>
                </a:extLst>
              </a:tr>
              <a:tr h="2992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r>
                        <a:rPr lang="ja-JP" altLang="en-US" sz="1200" dirty="0">
                          <a:solidFill>
                            <a:schemeClr val="tx1">
                              <a:lumMod val="75000"/>
                            </a:schemeClr>
                          </a:solidFill>
                          <a:latin typeface="Meiryo" panose="020B0604030504040204" pitchFamily="34" charset="-128"/>
                          <a:ea typeface="Meiryo" panose="020B0604030504040204" pitchFamily="34" charset="-128"/>
                        </a:rPr>
                        <a:t>格納データ</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200" b="1"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機密性の高い業務データを格納するため暗号化する。</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extLst>
                  <a:ext uri="{0D108BD9-81ED-4DB2-BD59-A6C34878D82A}">
                    <a16:rowId xmlns:a16="http://schemas.microsoft.com/office/drawing/2014/main" val="3213329332"/>
                  </a:ext>
                </a:extLst>
              </a:tr>
              <a:tr h="299200">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CloudTrail</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CloudWatch Logs</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AWS</a:t>
                      </a:r>
                      <a:r>
                        <a:rPr lang="ja-JP" altLang="en-US" sz="1200" dirty="0">
                          <a:solidFill>
                            <a:schemeClr val="tx1">
                              <a:lumMod val="75000"/>
                            </a:schemeClr>
                          </a:solidFill>
                          <a:latin typeface="Meiryo" panose="020B0604030504040204" pitchFamily="34" charset="-128"/>
                          <a:ea typeface="Meiryo" panose="020B0604030504040204" pitchFamily="34" charset="-128"/>
                        </a:rPr>
                        <a:t>上の操作ログであり監査目的で利用するため暗号化する。</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4054023398"/>
                  </a:ext>
                </a:extLst>
              </a:tr>
              <a:tr h="502400">
                <a:tc vMerge="1">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ja-JP" altLang="en-US" sz="1050" dirty="0">
                        <a:solidFill>
                          <a:srgbClr val="414042"/>
                        </a:solidFill>
                        <a:latin typeface="Meiryo UI" panose="020B0604030504040204" pitchFamily="34" charset="-128"/>
                        <a:ea typeface="Meiryo UI" panose="020B0604030504040204" pitchFamily="34" charset="-128"/>
                        <a:cs typeface="Meiryo" charset="-128"/>
                      </a:endParaRPr>
                    </a:p>
                  </a:txBody>
                  <a:tcPr marL="36000" marR="36000" marT="36000" marB="36000"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kern="1200" dirty="0">
                          <a:solidFill>
                            <a:srgbClr val="FF0000"/>
                          </a:solidFill>
                          <a:latin typeface="Meiryo" panose="020B0604030504040204" pitchFamily="34" charset="-128"/>
                          <a:ea typeface="Meiryo" panose="020B0604030504040204" pitchFamily="34" charset="-128"/>
                        </a:rPr>
                        <a:t>有効</a:t>
                      </a:r>
                      <a:endParaRPr lang="en-US" altLang="ja-JP" sz="1200" b="1" dirty="0">
                        <a:solidFill>
                          <a:srgbClr val="FF0000"/>
                        </a:solidFill>
                        <a:latin typeface="Meiryo" panose="020B0604030504040204" pitchFamily="34" charset="-128"/>
                        <a:ea typeface="Meiryo" panose="020B0604030504040204" pitchFamily="34" charset="-128"/>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同上。ただし、</a:t>
                      </a:r>
                      <a:r>
                        <a:rPr lang="en-US" altLang="ja-JP" sz="1200" dirty="0">
                          <a:solidFill>
                            <a:schemeClr val="tx1">
                              <a:lumMod val="75000"/>
                            </a:schemeClr>
                          </a:solidFill>
                          <a:latin typeface="Meiryo" panose="020B0604030504040204" pitchFamily="34" charset="-128"/>
                          <a:ea typeface="Meiryo" panose="020B0604030504040204" pitchFamily="34" charset="-128"/>
                        </a:rPr>
                        <a:t>S3</a:t>
                      </a:r>
                      <a:r>
                        <a:rPr lang="ja-JP" altLang="en-US" sz="1200" dirty="0">
                          <a:solidFill>
                            <a:schemeClr val="tx1">
                              <a:lumMod val="75000"/>
                            </a:schemeClr>
                          </a:solidFill>
                          <a:latin typeface="Meiryo" panose="020B0604030504040204" pitchFamily="34" charset="-128"/>
                          <a:ea typeface="Meiryo" panose="020B0604030504040204" pitchFamily="34" charset="-128"/>
                        </a:rPr>
                        <a:t>に格納するその他ログについては</a:t>
                      </a:r>
                      <a:r>
                        <a:rPr lang="en-US" altLang="ja-JP" sz="1200" dirty="0">
                          <a:solidFill>
                            <a:schemeClr val="tx1">
                              <a:lumMod val="75000"/>
                            </a:schemeClr>
                          </a:solidFill>
                          <a:latin typeface="Meiryo" panose="020B0604030504040204" pitchFamily="34" charset="-128"/>
                          <a:ea typeface="Meiryo" panose="020B0604030504040204" pitchFamily="34" charset="-128"/>
                        </a:rPr>
                        <a:t>KMS</a:t>
                      </a:r>
                      <a:r>
                        <a:rPr lang="ja-JP" altLang="en-US" sz="1200" dirty="0">
                          <a:solidFill>
                            <a:schemeClr val="tx1">
                              <a:lumMod val="75000"/>
                            </a:schemeClr>
                          </a:solidFill>
                          <a:latin typeface="Meiryo" panose="020B0604030504040204" pitchFamily="34" charset="-128"/>
                          <a:ea typeface="Meiryo" panose="020B0604030504040204" pitchFamily="34" charset="-128"/>
                        </a:rPr>
                        <a:t>を使用しない想定。</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017165481"/>
                  </a:ext>
                </a:extLst>
              </a:tr>
              <a:tr h="7056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ja-JP" altLang="en-US" sz="1200" dirty="0">
                          <a:solidFill>
                            <a:schemeClr val="tx1">
                              <a:lumMod val="75000"/>
                            </a:schemeClr>
                          </a:solidFill>
                          <a:latin typeface="Meiryo" panose="020B0604030504040204" pitchFamily="34" charset="-128"/>
                          <a:ea typeface="Meiryo" panose="020B0604030504040204" pitchFamily="34" charset="-128"/>
                        </a:rPr>
                        <a:t>その他</a:t>
                      </a:r>
                      <a:r>
                        <a:rPr lang="en-US" altLang="ja-JP" sz="1200" dirty="0">
                          <a:solidFill>
                            <a:schemeClr val="tx1">
                              <a:lumMod val="75000"/>
                            </a:schemeClr>
                          </a:solidFill>
                          <a:latin typeface="Meiryo" panose="020B0604030504040204" pitchFamily="34" charset="-128"/>
                          <a:ea typeface="Meiryo" panose="020B0604030504040204" pitchFamily="34" charset="-128"/>
                        </a:rPr>
                        <a:t>S3</a:t>
                      </a:r>
                      <a:r>
                        <a:rPr lang="ja-JP" altLang="en-US" sz="1200" dirty="0">
                          <a:solidFill>
                            <a:schemeClr val="tx1">
                              <a:lumMod val="75000"/>
                            </a:schemeClr>
                          </a:solidFill>
                          <a:latin typeface="Meiryo" panose="020B0604030504040204" pitchFamily="34" charset="-128"/>
                          <a:ea typeface="Meiryo" panose="020B0604030504040204" pitchFamily="34" charset="-128"/>
                        </a:rPr>
                        <a:t>格納ログ</a:t>
                      </a:r>
                      <a:endParaRPr lang="ja-JP" altLang="en-US" sz="1200" dirty="0">
                        <a:solidFill>
                          <a:schemeClr val="tx1">
                            <a:lumMod val="75000"/>
                          </a:schemeClr>
                        </a:solidFill>
                        <a:latin typeface="Meiryo" panose="020B0604030504040204" pitchFamily="34" charset="-128"/>
                        <a:ea typeface="Meiryo" panose="020B0604030504040204" pitchFamily="34" charset="-128"/>
                        <a:cs typeface="Meiryo" charset="-128"/>
                      </a:endParaRP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S3</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ja-JP" altLang="en-US" sz="1200" b="1" dirty="0">
                          <a:solidFill>
                            <a:schemeClr val="tx1">
                              <a:lumMod val="50000"/>
                            </a:schemeClr>
                          </a:solidFill>
                          <a:latin typeface="Meiryo" panose="020B0604030504040204" pitchFamily="34" charset="-128"/>
                          <a:ea typeface="Meiryo" panose="020B0604030504040204" pitchFamily="34" charset="-128"/>
                        </a:rPr>
                        <a:t>無効</a:t>
                      </a:r>
                      <a:endParaRPr lang="en-US" altLang="ja-JP" sz="1200" b="1" dirty="0">
                        <a:solidFill>
                          <a:schemeClr val="tx1">
                            <a:lumMod val="50000"/>
                          </a:schemeClr>
                        </a:solidFill>
                        <a:latin typeface="Meiryo" panose="020B0604030504040204" pitchFamily="34" charset="-128"/>
                        <a:ea typeface="Meiryo" panose="020B0604030504040204" pitchFamily="34"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ja-JP" sz="1200" b="1" dirty="0">
                          <a:solidFill>
                            <a:schemeClr val="tx1">
                              <a:lumMod val="50000"/>
                            </a:schemeClr>
                          </a:solidFill>
                          <a:latin typeface="Meiryo" panose="020B0604030504040204" pitchFamily="34" charset="-128"/>
                          <a:ea typeface="Meiryo" panose="020B0604030504040204" pitchFamily="34" charset="-128"/>
                        </a:rPr>
                        <a:t>(SSE-S3</a:t>
                      </a:r>
                      <a:r>
                        <a:rPr lang="ja-JP" altLang="en-US" sz="1200" b="1">
                          <a:solidFill>
                            <a:schemeClr val="tx1">
                              <a:lumMod val="50000"/>
                            </a:schemeClr>
                          </a:solidFill>
                          <a:latin typeface="Meiryo" panose="020B0604030504040204" pitchFamily="34" charset="-128"/>
                          <a:ea typeface="Meiryo" panose="020B0604030504040204" pitchFamily="34" charset="-128"/>
                        </a:rPr>
                        <a:t>での暗号化</a:t>
                      </a:r>
                      <a:r>
                        <a:rPr lang="en-US" altLang="ja-JP" sz="1200" b="1" dirty="0">
                          <a:solidFill>
                            <a:schemeClr val="tx1">
                              <a:lumMod val="50000"/>
                            </a:schemeClr>
                          </a:solidFill>
                          <a:latin typeface="Meiryo" panose="020B0604030504040204" pitchFamily="34" charset="-128"/>
                          <a:ea typeface="Meiryo" panose="020B0604030504040204" pitchFamily="34" charset="-128"/>
                        </a:rPr>
                        <a:t>)</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200" dirty="0">
                          <a:solidFill>
                            <a:schemeClr val="tx1">
                              <a:lumMod val="75000"/>
                            </a:schemeClr>
                          </a:solidFill>
                          <a:latin typeface="Meiryo" panose="020B0604030504040204" pitchFamily="34" charset="-128"/>
                          <a:ea typeface="Meiryo" panose="020B0604030504040204" pitchFamily="34" charset="-128"/>
                        </a:rPr>
                        <a:t>ELB</a:t>
                      </a:r>
                      <a:r>
                        <a:rPr lang="ja-JP" altLang="en-US" sz="1200" dirty="0">
                          <a:solidFill>
                            <a:schemeClr val="tx1">
                              <a:lumMod val="75000"/>
                            </a:schemeClr>
                          </a:solidFill>
                          <a:latin typeface="Meiryo" panose="020B0604030504040204" pitchFamily="34" charset="-128"/>
                          <a:ea typeface="Meiryo" panose="020B0604030504040204" pitchFamily="34" charset="-128"/>
                        </a:rPr>
                        <a:t>アクセスログ等を想定。これらのデータについては</a:t>
                      </a:r>
                      <a:r>
                        <a:rPr lang="en-US" altLang="ja-JP" sz="1200" dirty="0">
                          <a:solidFill>
                            <a:schemeClr val="tx1">
                              <a:lumMod val="75000"/>
                            </a:schemeClr>
                          </a:solidFill>
                          <a:latin typeface="Meiryo" panose="020B0604030504040204" pitchFamily="34" charset="-128"/>
                          <a:ea typeface="Meiryo" panose="020B0604030504040204" pitchFamily="34" charset="-128"/>
                        </a:rPr>
                        <a:t>KMS</a:t>
                      </a:r>
                      <a:r>
                        <a:rPr lang="ja-JP" altLang="en-US" sz="1200" dirty="0">
                          <a:solidFill>
                            <a:schemeClr val="tx1">
                              <a:lumMod val="75000"/>
                            </a:schemeClr>
                          </a:solidFill>
                          <a:latin typeface="Meiryo" panose="020B0604030504040204" pitchFamily="34" charset="-128"/>
                          <a:ea typeface="Meiryo" panose="020B0604030504040204" pitchFamily="34" charset="-128"/>
                        </a:rPr>
                        <a:t>をサポートしていないものあるため</a:t>
                      </a:r>
                      <a:r>
                        <a:rPr lang="en-US" altLang="ja-JP" sz="1200" dirty="0">
                          <a:solidFill>
                            <a:schemeClr val="tx1">
                              <a:lumMod val="75000"/>
                            </a:schemeClr>
                          </a:solidFill>
                          <a:latin typeface="Meiryo" panose="020B0604030504040204" pitchFamily="34" charset="-128"/>
                          <a:ea typeface="Meiryo" panose="020B0604030504040204" pitchFamily="34" charset="-128"/>
                        </a:rPr>
                        <a:t>SSE-S3</a:t>
                      </a:r>
                      <a:r>
                        <a:rPr lang="ja-JP" altLang="en-US" sz="1200" dirty="0">
                          <a:solidFill>
                            <a:schemeClr val="tx1">
                              <a:lumMod val="75000"/>
                            </a:schemeClr>
                          </a:solidFill>
                          <a:latin typeface="Meiryo" panose="020B0604030504040204" pitchFamily="34" charset="-128"/>
                          <a:ea typeface="Meiryo" panose="020B0604030504040204" pitchFamily="34" charset="-128"/>
                        </a:rPr>
                        <a:t>を利用した暗号化を想定。</a:t>
                      </a:r>
                      <a:endParaRPr lang="en-US" altLang="ja-JP" sz="1200" dirty="0">
                        <a:solidFill>
                          <a:schemeClr val="tx1">
                            <a:lumMod val="75000"/>
                          </a:schemeClr>
                        </a:solidFill>
                        <a:latin typeface="Meiryo" panose="020B0604030504040204" pitchFamily="34" charset="-128"/>
                        <a:ea typeface="Meiryo" panose="020B0604030504040204" pitchFamily="34" charset="-128"/>
                      </a:endParaRPr>
                    </a:p>
                  </a:txBody>
                  <a:tcPr anchor="ctr"/>
                </a:tc>
                <a:extLst>
                  <a:ext uri="{0D108BD9-81ED-4DB2-BD59-A6C34878D82A}">
                    <a16:rowId xmlns:a16="http://schemas.microsoft.com/office/drawing/2014/main" val="2104868082"/>
                  </a:ext>
                </a:extLst>
              </a:tr>
            </a:tbl>
          </a:graphicData>
        </a:graphic>
      </p:graphicFrame>
      <p:sp>
        <p:nvSpPr>
          <p:cNvPr id="12" name="Content Placeholder 2"/>
          <p:cNvSpPr txBox="1">
            <a:spLocks/>
          </p:cNvSpPr>
          <p:nvPr/>
        </p:nvSpPr>
        <p:spPr>
          <a:xfrm>
            <a:off x="485912" y="1187825"/>
            <a:ext cx="11457963" cy="698044"/>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46088" marR="0" lvl="0" indent="-446088" algn="l" defTabSz="380985" rtl="0" eaLnBrk="1" fontAlgn="auto" latinLnBrk="0" hangingPunct="1">
              <a:lnSpc>
                <a:spcPct val="100000"/>
              </a:lnSpc>
              <a:spcBef>
                <a:spcPct val="20000"/>
              </a:spcBef>
              <a:spcAft>
                <a:spcPts val="0"/>
              </a:spcAft>
              <a:buClrTx/>
              <a:buSzTx/>
              <a:buFontTx/>
              <a:buNone/>
              <a:tabLst/>
              <a:defRPr/>
            </a:pP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例</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a:t>
            </a:r>
            <a: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	</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保護</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対象データの格納先、暗号化有無を以下に</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整理。</a:t>
            </a:r>
            <a:br>
              <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b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保護</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対象データは、</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原則、暗号</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鍵</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管理基盤（</a:t>
            </a:r>
            <a:r>
              <a:rPr kumimoji="0" lang="en-US" altLang="ja-JP"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AWS KMS</a:t>
            </a: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の</a:t>
            </a:r>
            <a:r>
              <a:rPr kumimoji="0" lang="ja-JP" altLang="en-US" sz="1500" b="1"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カスタマー</a:t>
            </a:r>
            <a:r>
              <a:rPr kumimoji="0" lang="ja-JP" altLang="en-US" sz="1500" b="1"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管理鍵（</a:t>
            </a:r>
            <a:r>
              <a:rPr kumimoji="1" lang="en-US" altLang="ja-JP" sz="1500" b="1" i="0" u="none" strike="noStrike" kern="1200" cap="none" spc="0" normalizeH="0" baseline="0" noProof="0" dirty="0">
                <a:ln>
                  <a:noFill/>
                </a:ln>
                <a:gradFill>
                  <a:gsLst>
                    <a:gs pos="100000">
                      <a:srgbClr val="232F3E">
                        <a:lumMod val="75000"/>
                      </a:srgbClr>
                    </a:gs>
                    <a:gs pos="0">
                      <a:srgbClr val="232F3E">
                        <a:lumMod val="75000"/>
                      </a:srgbClr>
                    </a:gs>
                  </a:gsLst>
                  <a:lin ang="5400000" scaled="1"/>
                </a:gradFill>
                <a:effectLst/>
                <a:uLnTx/>
                <a:uFillTx/>
                <a:latin typeface="Meiryo" panose="020B0604030504040204" pitchFamily="34" charset="-128"/>
                <a:ea typeface="Meiryo" panose="020B0604030504040204" pitchFamily="34" charset="-128"/>
              </a:rPr>
              <a:t>AWS Origin</a:t>
            </a:r>
            <a:r>
              <a:rPr kumimoji="1" lang="ja-JP" altLang="en-US" sz="1500" b="1" i="0" u="none" strike="noStrike" kern="1200" cap="none" spc="0" normalizeH="0" baseline="0" noProof="0">
                <a:ln>
                  <a:noFill/>
                </a:ln>
                <a:gradFill>
                  <a:gsLst>
                    <a:gs pos="100000">
                      <a:srgbClr val="232F3E">
                        <a:lumMod val="75000"/>
                      </a:srgbClr>
                    </a:gs>
                    <a:gs pos="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5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に</a:t>
            </a:r>
            <a:r>
              <a:rPr kumimoji="0"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よる暗号化を実施する。</a:t>
            </a:r>
            <a:endParaRPr kumimoji="0" lang="en-US" altLang="ja-JP"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endParaRPr>
          </a:p>
        </p:txBody>
      </p:sp>
      <p:sp>
        <p:nvSpPr>
          <p:cNvPr id="14" name="Content Placeholder 2">
            <a:extLst>
              <a:ext uri="{FF2B5EF4-FFF2-40B4-BE49-F238E27FC236}">
                <a16:creationId xmlns:a16="http://schemas.microsoft.com/office/drawing/2014/main" id="{D546B489-18AB-4C61-BD02-DC14B339A5F6}"/>
              </a:ext>
            </a:extLst>
          </p:cNvPr>
          <p:cNvSpPr txBox="1">
            <a:spLocks/>
          </p:cNvSpPr>
          <p:nvPr/>
        </p:nvSpPr>
        <p:spPr>
          <a:xfrm>
            <a:off x="485913" y="740180"/>
            <a:ext cx="8011732" cy="271639"/>
          </a:xfrm>
          <a:prstGeom prst="rect">
            <a:avLst/>
          </a:prstGeo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ct val="20000"/>
              </a:spcBef>
              <a:spcAft>
                <a:spcPts val="0"/>
              </a:spcAft>
              <a:buClrTx/>
              <a:buSzTx/>
              <a:buFontTx/>
              <a:buNone/>
              <a:tabLst/>
              <a:defRPr/>
            </a:pPr>
            <a:r>
              <a:rPr kumimoji="0" lang="ja-JP" altLang="en-US"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rPr>
              <a:t>データの分類・種類や格納先における、暗号化の有無を</a:t>
            </a:r>
            <a:r>
              <a:rPr kumimoji="0" lang="ja-JP" altLang="en-US" sz="1667"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rPr>
              <a:t>検討する。</a:t>
            </a:r>
            <a:endParaRPr kumimoji="0" lang="en-US" altLang="ja-JP" sz="16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C85355E5-727E-384B-DC79-ECADD3CE184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46333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コンテンツ プレースホルダー 2">
            <a:extLst>
              <a:ext uri="{FF2B5EF4-FFF2-40B4-BE49-F238E27FC236}">
                <a16:creationId xmlns:a16="http://schemas.microsoft.com/office/drawing/2014/main" id="{5BE956DC-F54D-3342-821B-97EFC7A9C3A2}"/>
              </a:ext>
            </a:extLst>
          </p:cNvPr>
          <p:cNvSpPr txBox="1">
            <a:spLocks/>
          </p:cNvSpPr>
          <p:nvPr/>
        </p:nvSpPr>
        <p:spPr>
          <a:xfrm>
            <a:off x="454123" y="899735"/>
            <a:ext cx="11497878" cy="5285471"/>
          </a:xfrm>
        </p:spPr>
        <p:txBody>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182" indent="-457182">
              <a:buFont typeface="Arial" panose="020B0604020202020204" pitchFamily="34" charset="0"/>
              <a:buChar char="•"/>
            </a:pPr>
            <a:r>
              <a:rPr kumimoji="1" lang="en" altLang="ja-JP" sz="2333" dirty="0">
                <a:solidFill>
                  <a:schemeClr val="tx1">
                    <a:lumMod val="75000"/>
                  </a:schemeClr>
                </a:solidFill>
                <a:latin typeface="Meiryo" panose="020B0604030504040204" pitchFamily="34" charset="-128"/>
                <a:ea typeface="Meiryo" panose="020B0604030504040204" pitchFamily="34" charset="-128"/>
                <a:cs typeface="+mn-cs"/>
              </a:rPr>
              <a:t>AWS</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アカウントにはルートユーザと</a:t>
            </a:r>
            <a:r>
              <a:rPr kumimoji="1" lang="en" altLang="ja-JP" sz="2333" dirty="0">
                <a:solidFill>
                  <a:schemeClr val="tx1">
                    <a:lumMod val="75000"/>
                  </a:schemeClr>
                </a:solidFill>
                <a:latin typeface="Meiryo" panose="020B0604030504040204" pitchFamily="34" charset="-128"/>
                <a:ea typeface="Meiryo" panose="020B0604030504040204" pitchFamily="34" charset="-128"/>
                <a:cs typeface="+mn-cs"/>
              </a:rPr>
              <a:t>IAM</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ユーザと呼ばれる</a:t>
            </a:r>
            <a:r>
              <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rPr>
              <a:t>2</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種類のユーザがある</a:t>
            </a:r>
            <a:endPar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endParaRPr>
          </a:p>
          <a:p>
            <a:pPr marL="457182" indent="-457182">
              <a:buFont typeface="Arial" panose="020B0604020202020204" pitchFamily="34" charset="0"/>
              <a:buChar char="•"/>
            </a:pP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ルートユーザは通常は利用せずに厳重に管理</a:t>
            </a:r>
            <a:endPar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endParaRPr>
          </a:p>
          <a:p>
            <a:pPr marL="457182" indent="-457182">
              <a:buFont typeface="Arial" panose="020B0604020202020204" pitchFamily="34" charset="0"/>
              <a:buChar char="•"/>
            </a:pPr>
            <a:r>
              <a:rPr kumimoji="1" lang="en" altLang="ja-JP" sz="2333" dirty="0">
                <a:solidFill>
                  <a:schemeClr val="tx1">
                    <a:lumMod val="75000"/>
                  </a:schemeClr>
                </a:solidFill>
                <a:latin typeface="Meiryo" panose="020B0604030504040204" pitchFamily="34" charset="-128"/>
                <a:ea typeface="Meiryo" panose="020B0604030504040204" pitchFamily="34" charset="-128"/>
                <a:cs typeface="+mn-cs"/>
              </a:rPr>
              <a:t>IAM</a:t>
            </a:r>
            <a:r>
              <a:rPr kumimoji="1" lang="ja-JP" altLang="en-US" sz="2333" dirty="0">
                <a:solidFill>
                  <a:schemeClr val="tx1">
                    <a:lumMod val="75000"/>
                  </a:schemeClr>
                </a:solidFill>
                <a:latin typeface="Meiryo" panose="020B0604030504040204" pitchFamily="34" charset="-128"/>
                <a:ea typeface="Meiryo" panose="020B0604030504040204" pitchFamily="34" charset="-128"/>
                <a:cs typeface="+mn-cs"/>
              </a:rPr>
              <a:t>ユーザは、予め権限設計により許可された範囲の操作が可能</a:t>
            </a:r>
            <a:endParaRPr kumimoji="1" lang="en-US" altLang="ja-JP" sz="2333" dirty="0">
              <a:solidFill>
                <a:schemeClr val="tx1">
                  <a:lumMod val="75000"/>
                </a:schemeClr>
              </a:solidFill>
              <a:latin typeface="Meiryo" panose="020B0604030504040204" pitchFamily="34" charset="-128"/>
              <a:ea typeface="Meiryo" panose="020B0604030504040204" pitchFamily="34" charset="-128"/>
              <a:cs typeface="+mn-cs"/>
            </a:endParaRPr>
          </a:p>
        </p:txBody>
      </p:sp>
      <p:sp>
        <p:nvSpPr>
          <p:cNvPr id="20" name="TextBox 8">
            <a:extLst>
              <a:ext uri="{FF2B5EF4-FFF2-40B4-BE49-F238E27FC236}">
                <a16:creationId xmlns:a16="http://schemas.microsoft.com/office/drawing/2014/main" id="{7195E443-91DC-0F43-8B4C-6AB4A1278228}"/>
              </a:ext>
            </a:extLst>
          </p:cNvPr>
          <p:cNvSpPr txBox="1"/>
          <p:nvPr/>
        </p:nvSpPr>
        <p:spPr>
          <a:xfrm>
            <a:off x="2209013" y="4296059"/>
            <a:ext cx="1647632" cy="1355608"/>
          </a:xfrm>
          <a:prstGeom prst="rect">
            <a:avLst/>
          </a:prstGeom>
          <a:solidFill>
            <a:schemeClr val="bg1"/>
          </a:solidFill>
          <a:ln>
            <a:solidFill>
              <a:schemeClr val="bg1">
                <a:lumMod val="95000"/>
              </a:schemeClr>
            </a:solidFill>
          </a:ln>
        </p:spPr>
        <p:txBody>
          <a:bodyPr wrap="none" lIns="36000" tIns="36000" rIns="36000" bIns="720000" rtlCol="0" anchor="ctr" anchorCtr="0">
            <a:noAutofit/>
          </a:bodyPr>
          <a:lstStyle/>
          <a:p>
            <a:pPr algn="ctr"/>
            <a:r>
              <a:rPr lang="en-US" altLang="ja-JP" sz="1500" b="1" dirty="0">
                <a:solidFill>
                  <a:srgbClr val="414042"/>
                </a:solidFill>
                <a:latin typeface="Meiryo" panose="020B0604030504040204" pitchFamily="34" charset="-128"/>
                <a:ea typeface="Meiryo" panose="020B0604030504040204" pitchFamily="34" charset="-128"/>
                <a:cs typeface="Meiryo" charset="-128"/>
              </a:rPr>
              <a:t>IAM</a:t>
            </a:r>
            <a:br>
              <a:rPr lang="en-US" altLang="ja-JP" sz="1500" b="1" dirty="0">
                <a:solidFill>
                  <a:srgbClr val="414042"/>
                </a:solidFill>
                <a:latin typeface="Meiryo" panose="020B0604030504040204" pitchFamily="34" charset="-128"/>
                <a:ea typeface="Meiryo" panose="020B0604030504040204" pitchFamily="34" charset="-128"/>
                <a:cs typeface="Meiryo" charset="-128"/>
              </a:rPr>
            </a:br>
            <a:r>
              <a:rPr lang="ja-JP" altLang="en-US" sz="1500" b="1" dirty="0">
                <a:solidFill>
                  <a:srgbClr val="414042"/>
                </a:solidFill>
                <a:latin typeface="Meiryo" panose="020B0604030504040204" pitchFamily="34" charset="-128"/>
                <a:ea typeface="Meiryo" panose="020B0604030504040204" pitchFamily="34" charset="-128"/>
                <a:cs typeface="Meiryo" charset="-128"/>
              </a:rPr>
              <a:t>ユーザ</a:t>
            </a:r>
            <a:endParaRPr lang="en-US" sz="1500" b="1" dirty="0">
              <a:solidFill>
                <a:srgbClr val="414042"/>
              </a:solidFill>
              <a:latin typeface="Meiryo" panose="020B0604030504040204" pitchFamily="34" charset="-128"/>
              <a:ea typeface="Meiryo" panose="020B0604030504040204" pitchFamily="34" charset="-128"/>
              <a:cs typeface="Meiryo" charset="-128"/>
            </a:endParaRPr>
          </a:p>
        </p:txBody>
      </p:sp>
      <p:sp>
        <p:nvSpPr>
          <p:cNvPr id="21" name="TextBox 14">
            <a:extLst>
              <a:ext uri="{FF2B5EF4-FFF2-40B4-BE49-F238E27FC236}">
                <a16:creationId xmlns:a16="http://schemas.microsoft.com/office/drawing/2014/main" id="{4383EA0E-B4D6-F547-9D1E-6BDCE4461853}"/>
              </a:ext>
            </a:extLst>
          </p:cNvPr>
          <p:cNvSpPr txBox="1"/>
          <p:nvPr/>
        </p:nvSpPr>
        <p:spPr>
          <a:xfrm>
            <a:off x="4179942" y="4296058"/>
            <a:ext cx="5569313" cy="1357200"/>
          </a:xfrm>
          <a:prstGeom prst="rect">
            <a:avLst/>
          </a:prstGeom>
          <a:solidFill>
            <a:schemeClr val="bg1"/>
          </a:solidFill>
        </p:spPr>
        <p:txBody>
          <a:bodyPr wrap="square" lIns="36000" tIns="36000" rIns="36000" bIns="36000" rtlCol="0">
            <a:noAutofit/>
          </a:bodyPr>
          <a:lstStyle/>
          <a:p>
            <a:pPr marL="171444" indent="-171444">
              <a:buFont typeface="Arial" charset="0"/>
              <a:buChar char="•"/>
            </a:pPr>
            <a:r>
              <a:rPr lang="en-US" altLang="ja-JP" sz="1500" dirty="0">
                <a:solidFill>
                  <a:srgbClr val="414042"/>
                </a:solidFill>
                <a:latin typeface="Meiryo" panose="020B0604030504040204" pitchFamily="34" charset="-128"/>
                <a:ea typeface="Meiryo" panose="020B0604030504040204" pitchFamily="34" charset="-128"/>
                <a:cs typeface="Meiryo" charset="-128"/>
              </a:rPr>
              <a:t>AWS</a:t>
            </a:r>
            <a:r>
              <a:rPr lang="ja-JP" altLang="en-US" sz="1500" dirty="0">
                <a:solidFill>
                  <a:srgbClr val="414042"/>
                </a:solidFill>
                <a:latin typeface="Meiryo" panose="020B0604030504040204" pitchFamily="34" charset="-128"/>
                <a:ea typeface="Meiryo" panose="020B0604030504040204" pitchFamily="34" charset="-128"/>
                <a:cs typeface="Meiryo" charset="-128"/>
              </a:rPr>
              <a:t>のリソースへのアクセスを許可するために、ユーザーに対して提供される</a:t>
            </a:r>
            <a:r>
              <a:rPr lang="en-US" altLang="ja-JP" sz="1500" dirty="0">
                <a:solidFill>
                  <a:srgbClr val="414042"/>
                </a:solidFill>
                <a:latin typeface="Meiryo" panose="020B0604030504040204" pitchFamily="34" charset="-128"/>
                <a:ea typeface="Meiryo" panose="020B0604030504040204" pitchFamily="34" charset="-128"/>
                <a:cs typeface="Meiryo" charset="-128"/>
              </a:rPr>
              <a:t>ID</a:t>
            </a:r>
          </a:p>
          <a:p>
            <a:pPr marL="171444" indent="-171444">
              <a:buFont typeface="Arial" charset="0"/>
              <a:buChar char="•"/>
            </a:pPr>
            <a:r>
              <a:rPr lang="en-US" altLang="ja-JP" sz="1500" dirty="0">
                <a:solidFill>
                  <a:srgbClr val="414042"/>
                </a:solidFill>
                <a:latin typeface="Meiryo" panose="020B0604030504040204" pitchFamily="34" charset="-128"/>
                <a:ea typeface="Meiryo" panose="020B0604030504040204" pitchFamily="34" charset="-128"/>
                <a:cs typeface="Meiryo" charset="-128"/>
              </a:rPr>
              <a:t>AWS</a:t>
            </a:r>
            <a:r>
              <a:rPr lang="ja-JP" altLang="en-US" sz="1500" dirty="0">
                <a:solidFill>
                  <a:srgbClr val="414042"/>
                </a:solidFill>
                <a:latin typeface="Meiryo" panose="020B0604030504040204" pitchFamily="34" charset="-128"/>
                <a:ea typeface="Meiryo" panose="020B0604030504040204" pitchFamily="34" charset="-128"/>
                <a:cs typeface="Meiryo" charset="-128"/>
              </a:rPr>
              <a:t>アカウント保有者または、</a:t>
            </a:r>
            <a:r>
              <a:rPr lang="en-US" altLang="ja-JP" sz="1500" dirty="0">
                <a:solidFill>
                  <a:srgbClr val="414042"/>
                </a:solidFill>
                <a:latin typeface="Meiryo" panose="020B0604030504040204" pitchFamily="34" charset="-128"/>
                <a:ea typeface="Meiryo" panose="020B0604030504040204" pitchFamily="34" charset="-128"/>
                <a:cs typeface="Meiryo" charset="-128"/>
              </a:rPr>
              <a:t>IAM</a:t>
            </a:r>
            <a:r>
              <a:rPr lang="ja-JP" altLang="en-US" sz="1500" dirty="0">
                <a:solidFill>
                  <a:srgbClr val="414042"/>
                </a:solidFill>
                <a:latin typeface="Meiryo" panose="020B0604030504040204" pitchFamily="34" charset="-128"/>
                <a:ea typeface="Meiryo" panose="020B0604030504040204" pitchFamily="34" charset="-128"/>
                <a:cs typeface="Meiryo" charset="-128"/>
              </a:rPr>
              <a:t>管理者が許可した範囲でリソースへのアクセス権限を持つ</a:t>
            </a:r>
          </a:p>
        </p:txBody>
      </p:sp>
      <p:sp>
        <p:nvSpPr>
          <p:cNvPr id="22" name="TextBox 21">
            <a:extLst>
              <a:ext uri="{FF2B5EF4-FFF2-40B4-BE49-F238E27FC236}">
                <a16:creationId xmlns:a16="http://schemas.microsoft.com/office/drawing/2014/main" id="{AF9F5FFE-781D-A345-91DF-CD06ED49DF4D}"/>
              </a:ext>
            </a:extLst>
          </p:cNvPr>
          <p:cNvSpPr txBox="1"/>
          <p:nvPr/>
        </p:nvSpPr>
        <p:spPr>
          <a:xfrm>
            <a:off x="2209013" y="2847167"/>
            <a:ext cx="1647632" cy="1355608"/>
          </a:xfrm>
          <a:prstGeom prst="rect">
            <a:avLst/>
          </a:prstGeom>
          <a:solidFill>
            <a:schemeClr val="bg1"/>
          </a:solidFill>
          <a:ln>
            <a:solidFill>
              <a:schemeClr val="bg1">
                <a:lumMod val="95000"/>
              </a:schemeClr>
            </a:solidFill>
          </a:ln>
        </p:spPr>
        <p:txBody>
          <a:bodyPr wrap="none" lIns="36000" tIns="36000" rIns="36000" bIns="720000" rtlCol="0" anchor="ctr" anchorCtr="0">
            <a:noAutofit/>
          </a:bodyPr>
          <a:lstStyle>
            <a:defPPr>
              <a:defRPr lang="en-US"/>
            </a:defPPr>
            <a:lvl1pPr algn="ctr">
              <a:defRPr b="1"/>
            </a:lvl1pPr>
          </a:lstStyle>
          <a:p>
            <a:r>
              <a:rPr lang="ja-JP" altLang="en-US" sz="1500" dirty="0">
                <a:solidFill>
                  <a:srgbClr val="414042"/>
                </a:solidFill>
                <a:latin typeface="Meiryo" panose="020B0604030504040204" pitchFamily="34" charset="-128"/>
                <a:ea typeface="Meiryo" panose="020B0604030504040204" pitchFamily="34" charset="-128"/>
                <a:cs typeface="Meiryo" charset="-128"/>
              </a:rPr>
              <a:t>ルートユーザ</a:t>
            </a:r>
            <a:endParaRPr lang="en-US" sz="1500" dirty="0">
              <a:solidFill>
                <a:srgbClr val="414042"/>
              </a:solidFill>
              <a:latin typeface="Meiryo" panose="020B0604030504040204" pitchFamily="34" charset="-128"/>
              <a:ea typeface="Meiryo" panose="020B0604030504040204" pitchFamily="34" charset="-128"/>
              <a:cs typeface="Meiryo" charset="-128"/>
            </a:endParaRPr>
          </a:p>
        </p:txBody>
      </p:sp>
      <p:sp>
        <p:nvSpPr>
          <p:cNvPr id="24" name="正方形/長方形 9">
            <a:extLst>
              <a:ext uri="{FF2B5EF4-FFF2-40B4-BE49-F238E27FC236}">
                <a16:creationId xmlns:a16="http://schemas.microsoft.com/office/drawing/2014/main" id="{C8CDFADB-10C3-FC45-95EC-B63168CA21B1}"/>
              </a:ext>
            </a:extLst>
          </p:cNvPr>
          <p:cNvSpPr/>
          <p:nvPr/>
        </p:nvSpPr>
        <p:spPr>
          <a:xfrm>
            <a:off x="4179941" y="2469000"/>
            <a:ext cx="5569315"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a:latin typeface="Meiryo" panose="020B0604030504040204" pitchFamily="34" charset="-128"/>
                <a:ea typeface="Meiryo" panose="020B0604030504040204" pitchFamily="34" charset="-128"/>
              </a:rPr>
              <a:t>役割</a:t>
            </a:r>
            <a:endParaRPr lang="ja-JP" altLang="en-US" sz="1667" dirty="0">
              <a:latin typeface="Meiryo" panose="020B0604030504040204" pitchFamily="34" charset="-128"/>
              <a:ea typeface="Meiryo" panose="020B0604030504040204" pitchFamily="34" charset="-128"/>
            </a:endParaRPr>
          </a:p>
        </p:txBody>
      </p:sp>
      <p:sp>
        <p:nvSpPr>
          <p:cNvPr id="25" name="正方形/長方形 10">
            <a:extLst>
              <a:ext uri="{FF2B5EF4-FFF2-40B4-BE49-F238E27FC236}">
                <a16:creationId xmlns:a16="http://schemas.microsoft.com/office/drawing/2014/main" id="{FEAB39D6-7E68-7B4B-81F6-B5110314938A}"/>
              </a:ext>
            </a:extLst>
          </p:cNvPr>
          <p:cNvSpPr/>
          <p:nvPr/>
        </p:nvSpPr>
        <p:spPr>
          <a:xfrm>
            <a:off x="2209013" y="2469000"/>
            <a:ext cx="1647632"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dirty="0">
                <a:latin typeface="Meiryo" panose="020B0604030504040204" pitchFamily="34" charset="-128"/>
                <a:ea typeface="Meiryo" panose="020B0604030504040204" pitchFamily="34" charset="-128"/>
              </a:rPr>
              <a:t>ユーザ</a:t>
            </a:r>
          </a:p>
        </p:txBody>
      </p:sp>
      <p:sp>
        <p:nvSpPr>
          <p:cNvPr id="26" name="TextBox 14">
            <a:extLst>
              <a:ext uri="{FF2B5EF4-FFF2-40B4-BE49-F238E27FC236}">
                <a16:creationId xmlns:a16="http://schemas.microsoft.com/office/drawing/2014/main" id="{91DE88BB-0416-AA44-AD2F-08413CD59DCE}"/>
              </a:ext>
            </a:extLst>
          </p:cNvPr>
          <p:cNvSpPr txBox="1"/>
          <p:nvPr/>
        </p:nvSpPr>
        <p:spPr>
          <a:xfrm>
            <a:off x="9902862" y="4296058"/>
            <a:ext cx="1569138" cy="1357200"/>
          </a:xfrm>
          <a:prstGeom prst="rect">
            <a:avLst/>
          </a:prstGeom>
          <a:solidFill>
            <a:schemeClr val="bg1"/>
          </a:solidFill>
        </p:spPr>
        <p:txBody>
          <a:bodyPr wrap="square" lIns="36000" tIns="36000" rIns="36000" bIns="36000" rtlCol="0">
            <a:noAutofit/>
          </a:bodyPr>
          <a:lstStyle/>
          <a:p>
            <a:r>
              <a:rPr kumimoji="1" lang="en-US" altLang="ja-JP" sz="1500" dirty="0">
                <a:solidFill>
                  <a:srgbClr val="414042"/>
                </a:solidFill>
                <a:latin typeface="Meiryo" panose="020B0604030504040204" pitchFamily="34" charset="-128"/>
                <a:ea typeface="Meiryo" panose="020B0604030504040204" pitchFamily="34" charset="-128"/>
                <a:cs typeface="Meiryo" charset="-128"/>
              </a:rPr>
              <a:t>Linux</a:t>
            </a:r>
            <a:r>
              <a:rPr kumimoji="1" lang="ja-JP" altLang="en-US" sz="1500">
                <a:solidFill>
                  <a:srgbClr val="414042"/>
                </a:solidFill>
                <a:latin typeface="Meiryo" panose="020B0604030504040204" pitchFamily="34" charset="-128"/>
                <a:ea typeface="Meiryo" panose="020B0604030504040204" pitchFamily="34" charset="-128"/>
                <a:cs typeface="Meiryo" charset="-128"/>
              </a:rPr>
              <a:t>環境における、「一般ユーザー」に相当する</a:t>
            </a:r>
            <a:endParaRPr kumimoji="1" lang="en-US" altLang="ja-JP" sz="1500" dirty="0">
              <a:solidFill>
                <a:srgbClr val="414042"/>
              </a:solidFill>
              <a:latin typeface="Meiryo" panose="020B0604030504040204" pitchFamily="34" charset="-128"/>
              <a:ea typeface="Meiryo" panose="020B0604030504040204" pitchFamily="34" charset="-128"/>
              <a:cs typeface="Meiryo" charset="-128"/>
            </a:endParaRPr>
          </a:p>
        </p:txBody>
      </p:sp>
      <p:sp>
        <p:nvSpPr>
          <p:cNvPr id="27" name="Rectangle 10">
            <a:extLst>
              <a:ext uri="{FF2B5EF4-FFF2-40B4-BE49-F238E27FC236}">
                <a16:creationId xmlns:a16="http://schemas.microsoft.com/office/drawing/2014/main" id="{EDA49EDB-C229-3F4A-8E03-F94ED8A4D47C}"/>
              </a:ext>
            </a:extLst>
          </p:cNvPr>
          <p:cNvSpPr/>
          <p:nvPr/>
        </p:nvSpPr>
        <p:spPr>
          <a:xfrm>
            <a:off x="4179942" y="2847165"/>
            <a:ext cx="5569313" cy="1357200"/>
          </a:xfrm>
          <a:prstGeom prst="rect">
            <a:avLst/>
          </a:prstGeom>
          <a:solidFill>
            <a:schemeClr val="bg1"/>
          </a:solidFill>
        </p:spPr>
        <p:txBody>
          <a:bodyPr wrap="square" lIns="36000" tIns="36000" rIns="36000" bIns="36000">
            <a:noAutofit/>
          </a:bodyPr>
          <a:lstStyle/>
          <a:p>
            <a:pPr marL="171444" indent="-171444">
              <a:buFont typeface="Arial" charset="0"/>
              <a:buChar char="•"/>
            </a:pPr>
            <a:r>
              <a:rPr kumimoji="1" lang="en-US" altLang="ja-JP" sz="1500" dirty="0">
                <a:solidFill>
                  <a:srgbClr val="414042"/>
                </a:solidFill>
                <a:latin typeface="Meiryo" panose="020B0604030504040204" pitchFamily="34" charset="-128"/>
                <a:ea typeface="Meiryo" panose="020B0604030504040204" pitchFamily="34" charset="-128"/>
                <a:cs typeface="Meiryo" charset="-128"/>
              </a:rPr>
              <a:t>AWS</a:t>
            </a:r>
            <a:r>
              <a:rPr kumimoji="1" lang="ja-JP" altLang="en-US" sz="1500" dirty="0">
                <a:solidFill>
                  <a:srgbClr val="414042"/>
                </a:solidFill>
                <a:latin typeface="Meiryo" panose="020B0604030504040204" pitchFamily="34" charset="-128"/>
                <a:ea typeface="Meiryo" panose="020B0604030504040204" pitchFamily="34" charset="-128"/>
                <a:cs typeface="Meiryo" charset="-128"/>
              </a:rPr>
              <a:t>にサインアップした際に作成されるアカウント</a:t>
            </a:r>
            <a:r>
              <a:rPr kumimoji="1" lang="en-US" altLang="ja-JP" sz="1500" dirty="0">
                <a:solidFill>
                  <a:srgbClr val="414042"/>
                </a:solidFill>
                <a:latin typeface="Meiryo" panose="020B0604030504040204" pitchFamily="34" charset="-128"/>
                <a:ea typeface="Meiryo" panose="020B0604030504040204" pitchFamily="34" charset="-128"/>
                <a:cs typeface="Meiryo" charset="-128"/>
              </a:rPr>
              <a:t>ID</a:t>
            </a:r>
            <a:r>
              <a:rPr kumimoji="1" lang="ja-JP" altLang="en-US" sz="1500" dirty="0">
                <a:solidFill>
                  <a:srgbClr val="414042"/>
                </a:solidFill>
                <a:latin typeface="Meiryo" panose="020B0604030504040204" pitchFamily="34" charset="-128"/>
                <a:ea typeface="Meiryo" panose="020B0604030504040204" pitchFamily="34" charset="-128"/>
                <a:cs typeface="Meiryo" charset="-128"/>
              </a:rPr>
              <a:t>であり、アカウント内の全ての </a:t>
            </a:r>
            <a:r>
              <a:rPr kumimoji="1" lang="en-US" altLang="ja-JP" sz="1500" dirty="0">
                <a:solidFill>
                  <a:srgbClr val="414042"/>
                </a:solidFill>
                <a:latin typeface="Meiryo" panose="020B0604030504040204" pitchFamily="34" charset="-128"/>
                <a:ea typeface="Meiryo" panose="020B0604030504040204" pitchFamily="34" charset="-128"/>
                <a:cs typeface="Meiryo" charset="-128"/>
              </a:rPr>
              <a:t>AWS </a:t>
            </a:r>
            <a:r>
              <a:rPr kumimoji="1" lang="ja-JP" altLang="en-US" sz="1500" dirty="0">
                <a:solidFill>
                  <a:srgbClr val="414042"/>
                </a:solidFill>
                <a:latin typeface="Meiryo" panose="020B0604030504040204" pitchFamily="34" charset="-128"/>
                <a:ea typeface="Meiryo" panose="020B0604030504040204" pitchFamily="34" charset="-128"/>
                <a:cs typeface="Meiryo" charset="-128"/>
              </a:rPr>
              <a:t>サービスとリソースへの完全なアクセス権限を持つ（ルートユーザーに相当）</a:t>
            </a:r>
            <a:endParaRPr kumimoji="1" lang="en-US" altLang="ja-JP" sz="1500" dirty="0">
              <a:solidFill>
                <a:srgbClr val="414042"/>
              </a:solidFill>
              <a:latin typeface="Meiryo" panose="020B0604030504040204" pitchFamily="34" charset="-128"/>
              <a:ea typeface="Meiryo" panose="020B0604030504040204" pitchFamily="34" charset="-128"/>
              <a:cs typeface="Meiryo" charset="-128"/>
            </a:endParaRPr>
          </a:p>
          <a:p>
            <a:pPr marL="171444" indent="-171444">
              <a:buFont typeface="Arial" charset="0"/>
              <a:buChar char="•"/>
            </a:pPr>
            <a:r>
              <a:rPr kumimoji="1" lang="ja-JP" altLang="en-US" sz="1500" b="1" u="sng" dirty="0">
                <a:latin typeface="Meiryo" panose="020B0604030504040204" pitchFamily="34" charset="-128"/>
                <a:ea typeface="Meiryo" panose="020B0604030504040204" pitchFamily="34" charset="-128"/>
                <a:cs typeface="Meiryo" charset="-128"/>
              </a:rPr>
              <a:t>日常的なタスクには、それが管理者タスクであっても、ルートユーザを使用しないことが強く推奨されている</a:t>
            </a:r>
          </a:p>
        </p:txBody>
      </p:sp>
      <p:sp>
        <p:nvSpPr>
          <p:cNvPr id="28" name="Rectangle 10">
            <a:extLst>
              <a:ext uri="{FF2B5EF4-FFF2-40B4-BE49-F238E27FC236}">
                <a16:creationId xmlns:a16="http://schemas.microsoft.com/office/drawing/2014/main" id="{540A82E1-7269-B843-8A74-DA15385B10C6}"/>
              </a:ext>
            </a:extLst>
          </p:cNvPr>
          <p:cNvSpPr/>
          <p:nvPr/>
        </p:nvSpPr>
        <p:spPr>
          <a:xfrm>
            <a:off x="9902862" y="2847165"/>
            <a:ext cx="1569138" cy="1357200"/>
          </a:xfrm>
          <a:prstGeom prst="rect">
            <a:avLst/>
          </a:prstGeom>
          <a:solidFill>
            <a:schemeClr val="bg1"/>
          </a:solidFill>
        </p:spPr>
        <p:txBody>
          <a:bodyPr wrap="square" lIns="36000" tIns="36000" rIns="36000" bIns="36000">
            <a:noAutofit/>
          </a:bodyPr>
          <a:lstStyle/>
          <a:p>
            <a:r>
              <a:rPr kumimoji="1" lang="en-US" altLang="ja-JP" sz="1500" dirty="0">
                <a:solidFill>
                  <a:srgbClr val="414042"/>
                </a:solidFill>
                <a:latin typeface="Meiryo" panose="020B0604030504040204" pitchFamily="34" charset="-128"/>
                <a:ea typeface="Meiryo" panose="020B0604030504040204" pitchFamily="34" charset="-128"/>
                <a:cs typeface="Meiryo" charset="-128"/>
              </a:rPr>
              <a:t>Linux</a:t>
            </a:r>
            <a:r>
              <a:rPr kumimoji="1" lang="ja-JP" altLang="en-US" sz="1500">
                <a:solidFill>
                  <a:srgbClr val="414042"/>
                </a:solidFill>
                <a:latin typeface="Meiryo" panose="020B0604030504040204" pitchFamily="34" charset="-128"/>
                <a:ea typeface="Meiryo" panose="020B0604030504040204" pitchFamily="34" charset="-128"/>
                <a:cs typeface="Meiryo" charset="-128"/>
              </a:rPr>
              <a:t>環境における、「特権ユーザー</a:t>
            </a:r>
            <a:r>
              <a:rPr kumimoji="1" lang="en-US" altLang="ja-JP" sz="1500" dirty="0">
                <a:solidFill>
                  <a:srgbClr val="414042"/>
                </a:solidFill>
                <a:latin typeface="Meiryo" panose="020B0604030504040204" pitchFamily="34" charset="-128"/>
                <a:ea typeface="Meiryo" panose="020B0604030504040204" pitchFamily="34" charset="-128"/>
                <a:cs typeface="Meiryo" charset="-128"/>
              </a:rPr>
              <a:t>(root)</a:t>
            </a:r>
            <a:r>
              <a:rPr kumimoji="1" lang="ja-JP" altLang="en-US" sz="1500">
                <a:solidFill>
                  <a:srgbClr val="414042"/>
                </a:solidFill>
                <a:latin typeface="Meiryo" panose="020B0604030504040204" pitchFamily="34" charset="-128"/>
                <a:ea typeface="Meiryo" panose="020B0604030504040204" pitchFamily="34" charset="-128"/>
                <a:cs typeface="Meiryo" charset="-128"/>
              </a:rPr>
              <a:t>」に相当する</a:t>
            </a:r>
            <a:endParaRPr kumimoji="1" lang="en-US" altLang="ja-JP" sz="1500" dirty="0">
              <a:solidFill>
                <a:srgbClr val="414042"/>
              </a:solidFill>
              <a:latin typeface="Meiryo" panose="020B0604030504040204" pitchFamily="34" charset="-128"/>
              <a:ea typeface="Meiryo" panose="020B0604030504040204" pitchFamily="34" charset="-128"/>
              <a:cs typeface="Meiryo" charset="-128"/>
            </a:endParaRPr>
          </a:p>
        </p:txBody>
      </p:sp>
      <p:sp>
        <p:nvSpPr>
          <p:cNvPr id="29" name="正方形/長方形 14">
            <a:extLst>
              <a:ext uri="{FF2B5EF4-FFF2-40B4-BE49-F238E27FC236}">
                <a16:creationId xmlns:a16="http://schemas.microsoft.com/office/drawing/2014/main" id="{A21DC3BD-006F-6548-93CB-39F64993AABA}"/>
              </a:ext>
            </a:extLst>
          </p:cNvPr>
          <p:cNvSpPr/>
          <p:nvPr/>
        </p:nvSpPr>
        <p:spPr>
          <a:xfrm>
            <a:off x="9902449" y="2469000"/>
            <a:ext cx="1569387"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dirty="0">
                <a:latin typeface="Meiryo" panose="020B0604030504040204" pitchFamily="34" charset="-128"/>
                <a:ea typeface="Meiryo" panose="020B0604030504040204" pitchFamily="34" charset="-128"/>
              </a:rPr>
              <a:t>位置付け</a:t>
            </a:r>
            <a:r>
              <a:rPr lang="ja-JP" altLang="en-US" sz="1667">
                <a:latin typeface="Meiryo" panose="020B0604030504040204" pitchFamily="34" charset="-128"/>
                <a:ea typeface="Meiryo" panose="020B0604030504040204" pitchFamily="34" charset="-128"/>
              </a:rPr>
              <a:t>の例</a:t>
            </a:r>
            <a:endParaRPr lang="ja-JP" altLang="en-US" sz="1667" dirty="0">
              <a:latin typeface="Meiryo" panose="020B0604030504040204" pitchFamily="34" charset="-128"/>
              <a:ea typeface="Meiryo" panose="020B0604030504040204" pitchFamily="34" charset="-128"/>
            </a:endParaRPr>
          </a:p>
        </p:txBody>
      </p:sp>
      <p:cxnSp>
        <p:nvCxnSpPr>
          <p:cNvPr id="32" name="直線コネクタ 17">
            <a:extLst>
              <a:ext uri="{FF2B5EF4-FFF2-40B4-BE49-F238E27FC236}">
                <a16:creationId xmlns:a16="http://schemas.microsoft.com/office/drawing/2014/main" id="{4AB94AF3-1AD3-744F-9170-129BBADD853C}"/>
              </a:ext>
            </a:extLst>
          </p:cNvPr>
          <p:cNvCxnSpPr>
            <a:cxnSpLocks/>
            <a:stCxn id="22" idx="3"/>
            <a:endCxn id="27" idx="1"/>
          </p:cNvCxnSpPr>
          <p:nvPr/>
        </p:nvCxnSpPr>
        <p:spPr>
          <a:xfrm>
            <a:off x="3856646" y="3524971"/>
            <a:ext cx="323296" cy="795"/>
          </a:xfrm>
          <a:prstGeom prst="line">
            <a:avLst/>
          </a:prstGeom>
          <a:ln w="38100">
            <a:solidFill>
              <a:schemeClr val="bg1">
                <a:lumMod val="7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3" name="直線コネクタ 18">
            <a:extLst>
              <a:ext uri="{FF2B5EF4-FFF2-40B4-BE49-F238E27FC236}">
                <a16:creationId xmlns:a16="http://schemas.microsoft.com/office/drawing/2014/main" id="{D260AECD-0A24-294E-B272-B2EE221E5AD4}"/>
              </a:ext>
            </a:extLst>
          </p:cNvPr>
          <p:cNvCxnSpPr>
            <a:cxnSpLocks/>
            <a:stCxn id="20" idx="3"/>
            <a:endCxn id="21" idx="1"/>
          </p:cNvCxnSpPr>
          <p:nvPr/>
        </p:nvCxnSpPr>
        <p:spPr>
          <a:xfrm>
            <a:off x="3856646" y="4973864"/>
            <a:ext cx="323296" cy="796"/>
          </a:xfrm>
          <a:prstGeom prst="line">
            <a:avLst/>
          </a:prstGeom>
          <a:ln w="38100">
            <a:solidFill>
              <a:schemeClr val="bg1">
                <a:lumMod val="75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4" name="直線コネクタ 19">
            <a:extLst>
              <a:ext uri="{FF2B5EF4-FFF2-40B4-BE49-F238E27FC236}">
                <a16:creationId xmlns:a16="http://schemas.microsoft.com/office/drawing/2014/main" id="{768F7368-D282-DA48-B53A-738E6ACE0DF9}"/>
              </a:ext>
            </a:extLst>
          </p:cNvPr>
          <p:cNvCxnSpPr>
            <a:cxnSpLocks/>
          </p:cNvCxnSpPr>
          <p:nvPr/>
        </p:nvCxnSpPr>
        <p:spPr>
          <a:xfrm>
            <a:off x="3720183" y="4249415"/>
            <a:ext cx="495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35" name="Graphic 36">
            <a:extLst>
              <a:ext uri="{FF2B5EF4-FFF2-40B4-BE49-F238E27FC236}">
                <a16:creationId xmlns:a16="http://schemas.microsoft.com/office/drawing/2014/main" id="{B543B38D-2E3A-1244-B402-2E88522C2A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6577" y="4905991"/>
            <a:ext cx="552508" cy="552508"/>
          </a:xfrm>
          <a:prstGeom prst="rect">
            <a:avLst/>
          </a:prstGeom>
        </p:spPr>
      </p:pic>
      <p:pic>
        <p:nvPicPr>
          <p:cNvPr id="36" name="Graphic 29">
            <a:extLst>
              <a:ext uri="{FF2B5EF4-FFF2-40B4-BE49-F238E27FC236}">
                <a16:creationId xmlns:a16="http://schemas.microsoft.com/office/drawing/2014/main" id="{48C05E15-F215-EF4D-8BC2-F3A5B7FFC0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19563" y="3453312"/>
            <a:ext cx="626533" cy="626533"/>
          </a:xfrm>
          <a:prstGeom prst="rect">
            <a:avLst/>
          </a:prstGeom>
        </p:spPr>
      </p:pic>
      <p:sp>
        <p:nvSpPr>
          <p:cNvPr id="37" name="TextBox 36">
            <a:extLst>
              <a:ext uri="{FF2B5EF4-FFF2-40B4-BE49-F238E27FC236}">
                <a16:creationId xmlns:a16="http://schemas.microsoft.com/office/drawing/2014/main" id="{1A76A9A2-B1BF-4845-8104-0CB7F7CC5752}"/>
              </a:ext>
            </a:extLst>
          </p:cNvPr>
          <p:cNvSpPr txBox="1"/>
          <p:nvPr/>
        </p:nvSpPr>
        <p:spPr>
          <a:xfrm>
            <a:off x="623999" y="2856897"/>
            <a:ext cx="1465202" cy="2785036"/>
          </a:xfrm>
          <a:prstGeom prst="rect">
            <a:avLst/>
          </a:prstGeom>
          <a:solidFill>
            <a:schemeClr val="bg1"/>
          </a:solidFill>
          <a:ln>
            <a:solidFill>
              <a:schemeClr val="bg1">
                <a:lumMod val="95000"/>
              </a:schemeClr>
            </a:solidFill>
          </a:ln>
        </p:spPr>
        <p:txBody>
          <a:bodyPr wrap="none" lIns="36000" tIns="36000" rIns="36000" bIns="720000" rtlCol="0" anchor="ctr" anchorCtr="0">
            <a:noAutofit/>
          </a:bodyPr>
          <a:lstStyle>
            <a:defPPr>
              <a:defRPr lang="en-US"/>
            </a:defPPr>
            <a:lvl1pPr algn="ctr">
              <a:defRPr b="1"/>
            </a:lvl1pPr>
          </a:lstStyle>
          <a:p>
            <a:r>
              <a:rPr lang="en-US" sz="1500" dirty="0">
                <a:solidFill>
                  <a:srgbClr val="414042"/>
                </a:solidFill>
                <a:latin typeface="Meiryo" panose="020B0604030504040204" pitchFamily="34" charset="-128"/>
                <a:ea typeface="Meiryo" panose="020B0604030504040204" pitchFamily="34" charset="-128"/>
                <a:cs typeface="Meiryo" charset="-128"/>
              </a:rPr>
              <a:t>AWS</a:t>
            </a:r>
            <a:br>
              <a:rPr lang="en-US" sz="1500" dirty="0">
                <a:solidFill>
                  <a:srgbClr val="414042"/>
                </a:solidFill>
                <a:latin typeface="Meiryo" panose="020B0604030504040204" pitchFamily="34" charset="-128"/>
                <a:ea typeface="Meiryo" panose="020B0604030504040204" pitchFamily="34" charset="-128"/>
                <a:cs typeface="Meiryo" charset="-128"/>
              </a:rPr>
            </a:br>
            <a:r>
              <a:rPr lang="ja-JP" altLang="en-US" sz="1500" dirty="0">
                <a:solidFill>
                  <a:srgbClr val="414042"/>
                </a:solidFill>
                <a:latin typeface="Meiryo" panose="020B0604030504040204" pitchFamily="34" charset="-128"/>
                <a:ea typeface="Meiryo" panose="020B0604030504040204" pitchFamily="34" charset="-128"/>
                <a:cs typeface="Meiryo" charset="-128"/>
              </a:rPr>
              <a:t>アカウント</a:t>
            </a:r>
          </a:p>
        </p:txBody>
      </p:sp>
      <p:sp>
        <p:nvSpPr>
          <p:cNvPr id="38" name="正方形/長方形 10">
            <a:extLst>
              <a:ext uri="{FF2B5EF4-FFF2-40B4-BE49-F238E27FC236}">
                <a16:creationId xmlns:a16="http://schemas.microsoft.com/office/drawing/2014/main" id="{89318698-B858-5A40-B1DC-F465F4FA8C2E}"/>
              </a:ext>
            </a:extLst>
          </p:cNvPr>
          <p:cNvSpPr/>
          <p:nvPr/>
        </p:nvSpPr>
        <p:spPr>
          <a:xfrm>
            <a:off x="623999" y="2453649"/>
            <a:ext cx="1465202" cy="325283"/>
          </a:xfrm>
          <a:prstGeom prst="rect">
            <a:avLst/>
          </a:prstGeom>
          <a:solidFill>
            <a:schemeClr val="tx1"/>
          </a:solidFill>
          <a:ln w="41275">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anchor="ctr"/>
          <a:lstStyle/>
          <a:p>
            <a:pPr algn="ctr"/>
            <a:r>
              <a:rPr lang="ja-JP" altLang="en-US" sz="1667" dirty="0">
                <a:latin typeface="Meiryo" panose="020B0604030504040204" pitchFamily="34" charset="-128"/>
                <a:ea typeface="Meiryo" panose="020B0604030504040204" pitchFamily="34" charset="-128"/>
              </a:rPr>
              <a:t>アカウント</a:t>
            </a:r>
          </a:p>
        </p:txBody>
      </p:sp>
      <p:pic>
        <p:nvPicPr>
          <p:cNvPr id="39" name="Graphic 7">
            <a:extLst>
              <a:ext uri="{FF2B5EF4-FFF2-40B4-BE49-F238E27FC236}">
                <a16:creationId xmlns:a16="http://schemas.microsoft.com/office/drawing/2014/main" id="{EFAA4878-E5F6-FF46-AEF4-6DBAFC617B97}"/>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051798" y="4176082"/>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テキスト ボックス 10">
            <a:extLst>
              <a:ext uri="{FF2B5EF4-FFF2-40B4-BE49-F238E27FC236}">
                <a16:creationId xmlns:a16="http://schemas.microsoft.com/office/drawing/2014/main" id="{B1A2C424-D2EE-6C42-AB50-E887384E7B53}"/>
              </a:ext>
            </a:extLst>
          </p:cNvPr>
          <p:cNvSpPr txBox="1"/>
          <p:nvPr/>
        </p:nvSpPr>
        <p:spPr>
          <a:xfrm>
            <a:off x="233323" y="5793301"/>
            <a:ext cx="5965460" cy="400110"/>
          </a:xfrm>
          <a:prstGeom prst="rect">
            <a:avLst/>
          </a:prstGeom>
          <a:noFill/>
        </p:spPr>
        <p:txBody>
          <a:bodyPr wrap="square">
            <a:spAutoFit/>
          </a:bodyPr>
          <a:lstStyle>
            <a:defPPr>
              <a:defRPr lang="en-US"/>
            </a:defPPr>
            <a:lvl1pPr>
              <a:defRPr sz="1200" b="1" u="sng">
                <a:latin typeface="Meiryo" panose="020B0604030504040204" pitchFamily="34" charset="-128"/>
                <a:ea typeface="Meiryo" panose="020B0604030504040204" pitchFamily="34" charset="-128"/>
              </a:defRPr>
            </a:lvl1pPr>
          </a:lstStyle>
          <a:p>
            <a:r>
              <a:rPr lang="en-US" altLang="ja-JP" sz="1000" b="0" u="none" dirty="0"/>
              <a:t>【</a:t>
            </a:r>
            <a:r>
              <a:rPr lang="ja-JP" altLang="en-US" sz="1000" b="0" u="none" dirty="0"/>
              <a:t>参考</a:t>
            </a:r>
            <a:r>
              <a:rPr lang="en-US" altLang="ja-JP" sz="1000" b="0" u="none" dirty="0"/>
              <a:t>】AWS </a:t>
            </a:r>
            <a:r>
              <a:rPr lang="ja-JP" altLang="en-US" sz="1000" b="0" u="none" dirty="0"/>
              <a:t>アカウント ルートユーザーの認証情報と </a:t>
            </a:r>
            <a:r>
              <a:rPr lang="en-US" altLang="ja-JP" sz="1000" b="0" u="none" dirty="0"/>
              <a:t>IAM </a:t>
            </a:r>
            <a:r>
              <a:rPr lang="ja-JP" altLang="en-US" sz="1000" b="0" u="none" dirty="0"/>
              <a:t>ユーザーの認証情報</a:t>
            </a:r>
            <a:endParaRPr lang="en-US" altLang="ja-JP" sz="1000" b="0" u="none" dirty="0"/>
          </a:p>
          <a:p>
            <a:r>
              <a:rPr lang="en-US" altLang="ja-JP" sz="1000" b="0" dirty="0">
                <a:hlinkClick r:id="rId9"/>
              </a:rPr>
              <a:t>https://docs.aws.amazon.com/ja_jp/general/latest/gr/root-vs-iam.html</a:t>
            </a:r>
            <a:endParaRPr lang="en-US" altLang="ja-JP" sz="1000" b="0" dirty="0"/>
          </a:p>
        </p:txBody>
      </p:sp>
      <p:sp>
        <p:nvSpPr>
          <p:cNvPr id="2" name="タイトル 1">
            <a:extLst>
              <a:ext uri="{FF2B5EF4-FFF2-40B4-BE49-F238E27FC236}">
                <a16:creationId xmlns:a16="http://schemas.microsoft.com/office/drawing/2014/main" id="{EE06DCB0-11B2-A71F-D73F-EEFFDB49BCAE}"/>
              </a:ext>
            </a:extLst>
          </p:cNvPr>
          <p:cNvSpPr>
            <a:spLocks noGrp="1"/>
          </p:cNvSpPr>
          <p:nvPr>
            <p:ph type="title"/>
          </p:nvPr>
        </p:nvSpPr>
        <p:spPr/>
        <p:txBody>
          <a:bodyPr/>
          <a:lstStyle/>
          <a:p>
            <a:r>
              <a:rPr lang="ja-JP" altLang="en-US" sz="2800" b="0">
                <a:solidFill>
                  <a:srgbClr val="000000"/>
                </a:solidFill>
              </a:rPr>
              <a:t>参考</a:t>
            </a:r>
            <a:r>
              <a:rPr lang="en-US" altLang="ja-JP" sz="2800" b="0" dirty="0">
                <a:solidFill>
                  <a:srgbClr val="000000"/>
                </a:solidFill>
              </a:rPr>
              <a:t>: </a:t>
            </a:r>
            <a:r>
              <a:rPr lang="ja-JP" altLang="en-US" sz="2800" b="0">
                <a:solidFill>
                  <a:srgbClr val="000000"/>
                </a:solidFill>
              </a:rPr>
              <a:t>ルートユーザーとは</a:t>
            </a:r>
            <a:endParaRPr lang="ja-JP" altLang="en-US" sz="2800" b="0"/>
          </a:p>
        </p:txBody>
      </p:sp>
      <p:sp>
        <p:nvSpPr>
          <p:cNvPr id="3" name="テキスト ボックス 2">
            <a:extLst>
              <a:ext uri="{FF2B5EF4-FFF2-40B4-BE49-F238E27FC236}">
                <a16:creationId xmlns:a16="http://schemas.microsoft.com/office/drawing/2014/main" id="{A0C3C2CA-AF62-BB14-CF06-175879A2DAD9}"/>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2552842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BD74B4-F937-4782-8A32-C9EC23AF17A2}"/>
              </a:ext>
            </a:extLst>
          </p:cNvPr>
          <p:cNvSpPr txBox="1">
            <a:spLocks/>
          </p:cNvSpPr>
          <p:nvPr/>
        </p:nvSpPr>
        <p:spPr>
          <a:xfrm>
            <a:off x="282038" y="1173644"/>
            <a:ext cx="5045878"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鍵の作成単位の検討</a:t>
            </a:r>
          </a:p>
        </p:txBody>
      </p:sp>
      <p:sp>
        <p:nvSpPr>
          <p:cNvPr id="4" name="Title 1">
            <a:extLst>
              <a:ext uri="{FF2B5EF4-FFF2-40B4-BE49-F238E27FC236}">
                <a16:creationId xmlns:a16="http://schemas.microsoft.com/office/drawing/2014/main" id="{A662080E-9D26-4001-A307-BD83D9867329}"/>
              </a:ext>
            </a:extLst>
          </p:cNvPr>
          <p:cNvSpPr txBox="1">
            <a:spLocks/>
          </p:cNvSpPr>
          <p:nvPr/>
        </p:nvSpPr>
        <p:spPr>
          <a:xfrm>
            <a:off x="5677931" y="1173644"/>
            <a:ext cx="6146845"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algn="ctr"/>
            <a:r>
              <a:rPr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鍵の作成単位パターン</a:t>
            </a:r>
            <a:endParaRPr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5" name="直線コネクタ 4">
            <a:extLst>
              <a:ext uri="{FF2B5EF4-FFF2-40B4-BE49-F238E27FC236}">
                <a16:creationId xmlns:a16="http://schemas.microsoft.com/office/drawing/2014/main" id="{F055E300-4012-492C-9342-8E4C81612432}"/>
              </a:ext>
            </a:extLst>
          </p:cNvPr>
          <p:cNvCxnSpPr/>
          <p:nvPr/>
        </p:nvCxnSpPr>
        <p:spPr>
          <a:xfrm>
            <a:off x="5678261" y="1796791"/>
            <a:ext cx="6148873"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6" name="正方形/長方形 6">
            <a:extLst>
              <a:ext uri="{FF2B5EF4-FFF2-40B4-BE49-F238E27FC236}">
                <a16:creationId xmlns:a16="http://schemas.microsoft.com/office/drawing/2014/main" id="{DC2E9C6C-46D8-4876-99A5-B0437A6E4340}"/>
              </a:ext>
            </a:extLst>
          </p:cNvPr>
          <p:cNvSpPr/>
          <p:nvPr/>
        </p:nvSpPr>
        <p:spPr>
          <a:xfrm>
            <a:off x="282038" y="1877149"/>
            <a:ext cx="5045878" cy="47294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indent="-380985">
              <a:spcBef>
                <a:spcPts val="800"/>
              </a:spcBef>
              <a:buFont typeface="Arial" panose="020B0604020202020204" pitchFamily="34" charset="0"/>
              <a:buChar char="•"/>
            </a:pPr>
            <a:r>
              <a:rPr kumimoji="1" lang="ja-JP" altLang="en-US" sz="1667" dirty="0">
                <a:solidFill>
                  <a:srgbClr val="163D51"/>
                </a:solidFill>
                <a:latin typeface="Meiryo" panose="020B0604030504040204" pitchFamily="34" charset="-128"/>
                <a:ea typeface="Meiryo" panose="020B0604030504040204" pitchFamily="34" charset="-128"/>
              </a:rPr>
              <a:t>暗号鍵を適切に分割し、アクセス権を定義することで、データ自体に対するアクセスコントロールに加え、追加的な制御を行うことができる</a:t>
            </a:r>
            <a:endParaRPr kumimoji="1" lang="en-US" altLang="ja-JP" sz="1667" dirty="0">
              <a:solidFill>
                <a:srgbClr val="163D51"/>
              </a:solidFill>
              <a:latin typeface="Meiryo" panose="020B0604030504040204" pitchFamily="34" charset="-128"/>
              <a:ea typeface="Meiryo" panose="020B0604030504040204" pitchFamily="34" charset="-128"/>
            </a:endParaRPr>
          </a:p>
          <a:p>
            <a:pPr marL="380985" indent="-380985">
              <a:spcBef>
                <a:spcPts val="800"/>
              </a:spcBef>
              <a:buFont typeface="Arial" panose="020B0604020202020204" pitchFamily="34" charset="0"/>
              <a:buChar char="•"/>
            </a:pPr>
            <a:r>
              <a:rPr kumimoji="1" lang="ja-JP" altLang="en-US" sz="1667" dirty="0">
                <a:solidFill>
                  <a:srgbClr val="163D51"/>
                </a:solidFill>
                <a:latin typeface="Meiryo" panose="020B0604030504040204" pitchFamily="34" charset="-128"/>
                <a:ea typeface="Meiryo" panose="020B0604030504040204" pitchFamily="34" charset="-128"/>
              </a:rPr>
              <a:t>万一、バケットポリシーや</a:t>
            </a:r>
            <a:r>
              <a:rPr kumimoji="1" lang="en-US" altLang="ja-JP" sz="1667" dirty="0">
                <a:solidFill>
                  <a:srgbClr val="163D51"/>
                </a:solidFill>
                <a:latin typeface="Meiryo" panose="020B0604030504040204" pitchFamily="34" charset="-128"/>
                <a:ea typeface="Meiryo" panose="020B0604030504040204" pitchFamily="34" charset="-128"/>
              </a:rPr>
              <a:t>IAM</a:t>
            </a:r>
            <a:r>
              <a:rPr kumimoji="1" lang="ja-JP" altLang="en-US" sz="1667" dirty="0">
                <a:solidFill>
                  <a:srgbClr val="163D51"/>
                </a:solidFill>
                <a:latin typeface="Meiryo" panose="020B0604030504040204" pitchFamily="34" charset="-128"/>
                <a:ea typeface="Meiryo" panose="020B0604030504040204" pitchFamily="34" charset="-128"/>
              </a:rPr>
              <a:t>ポリシーの設定ミスがあった場合でも、暗号鍵のアクセス制御によってデータが保護できる可能性がある（データと暗号鍵両方の権限が必要となる</a:t>
            </a:r>
            <a:r>
              <a:rPr kumimoji="1" lang="ja-JP" altLang="en-US" sz="1667">
                <a:solidFill>
                  <a:srgbClr val="163D51"/>
                </a:solidFill>
                <a:latin typeface="Meiryo" panose="020B0604030504040204" pitchFamily="34" charset="-128"/>
                <a:ea typeface="Meiryo" panose="020B0604030504040204" pitchFamily="34" charset="-128"/>
              </a:rPr>
              <a:t>ため）</a:t>
            </a:r>
          </a:p>
        </p:txBody>
      </p:sp>
      <p:sp>
        <p:nvSpPr>
          <p:cNvPr id="7" name="Rectangle 6"/>
          <p:cNvSpPr/>
          <p:nvPr/>
        </p:nvSpPr>
        <p:spPr>
          <a:xfrm>
            <a:off x="5643905" y="2276872"/>
            <a:ext cx="610091"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単一</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29" name="Rectangle 28"/>
          <p:cNvSpPr/>
          <p:nvPr/>
        </p:nvSpPr>
        <p:spPr>
          <a:xfrm>
            <a:off x="6350005" y="2276872"/>
            <a:ext cx="2146262"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アカウント単位</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0" name="Rectangle 29"/>
          <p:cNvSpPr/>
          <p:nvPr/>
        </p:nvSpPr>
        <p:spPr>
          <a:xfrm>
            <a:off x="5643905" y="3525011"/>
            <a:ext cx="610091" cy="2400267"/>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複数</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2" name="Rectangle 31"/>
          <p:cNvSpPr/>
          <p:nvPr/>
        </p:nvSpPr>
        <p:spPr>
          <a:xfrm>
            <a:off x="6350005" y="3525011"/>
            <a:ext cx="2146262"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システム単位</a:t>
            </a:r>
            <a:endParaRPr lang="en-US" altLang="ja-JP"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など</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3" name="Rectangle 32"/>
          <p:cNvSpPr/>
          <p:nvPr/>
        </p:nvSpPr>
        <p:spPr>
          <a:xfrm>
            <a:off x="6350005" y="4773149"/>
            <a:ext cx="2146262" cy="1152128"/>
          </a:xfrm>
          <a:prstGeom prst="rect">
            <a:avLst/>
          </a:prstGeom>
          <a:solidFill>
            <a:schemeClr val="tx2"/>
          </a:solidFill>
        </p:spPr>
        <p:txBody>
          <a:bodyPr wrap="square" lIns="48000" tIns="48000" rIns="48000" bIns="48000" anchor="ctr" anchorCtr="0">
            <a:noAutofit/>
          </a:bodyPr>
          <a:lstStyle/>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データ種別</a:t>
            </a:r>
            <a:endParaRPr lang="en-US" altLang="ja-JP"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a:p>
            <a:pPr algn="ctr">
              <a:spcBef>
                <a:spcPct val="0"/>
              </a:spcBef>
            </a:pPr>
            <a:r>
              <a:rPr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rPr>
              <a:t>単位など</a:t>
            </a:r>
            <a:endParaRPr 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cs typeface="Meiryo" charset="-128"/>
            </a:endParaRPr>
          </a:p>
        </p:txBody>
      </p:sp>
      <p:sp>
        <p:nvSpPr>
          <p:cNvPr id="34" name="Rectangle 33"/>
          <p:cNvSpPr/>
          <p:nvPr/>
        </p:nvSpPr>
        <p:spPr>
          <a:xfrm>
            <a:off x="8558251" y="2276872"/>
            <a:ext cx="3266525" cy="1152128"/>
          </a:xfrm>
          <a:prstGeom prst="rect">
            <a:avLst/>
          </a:prstGeom>
          <a:solidFill>
            <a:schemeClr val="bg1"/>
          </a:solidFill>
        </p:spPr>
        <p:txBody>
          <a:bodyPr wrap="square" lIns="48000" tIns="48000" rIns="48000" bIns="48000" anchor="ctr" anchorCtr="0">
            <a:noAutofit/>
          </a:bodyPr>
          <a:lstStyle/>
          <a:p>
            <a:pPr marL="118529">
              <a:spcBef>
                <a:spcPct val="0"/>
              </a:spcBef>
            </a:pPr>
            <a:r>
              <a:rPr lang="ja-JP" altLang="en-US" sz="1667" dirty="0">
                <a:latin typeface="Meiryo" panose="020B0604030504040204" pitchFamily="34" charset="-128"/>
                <a:ea typeface="Meiryo" panose="020B0604030504040204" pitchFamily="34" charset="-128"/>
                <a:cs typeface="Meiryo" charset="-128"/>
              </a:rPr>
              <a:t>管理が容易だが、追加のアクセス制御とならない、無効化時に影響範囲が大きくなる等を考慮</a:t>
            </a:r>
            <a:endParaRPr lang="en-US" sz="1667" dirty="0">
              <a:latin typeface="Meiryo" panose="020B0604030504040204" pitchFamily="34" charset="-128"/>
              <a:ea typeface="Meiryo" panose="020B0604030504040204" pitchFamily="34" charset="-128"/>
              <a:cs typeface="Meiryo" charset="-128"/>
            </a:endParaRPr>
          </a:p>
        </p:txBody>
      </p:sp>
      <p:sp>
        <p:nvSpPr>
          <p:cNvPr id="35" name="Rectangle 34"/>
          <p:cNvSpPr/>
          <p:nvPr/>
        </p:nvSpPr>
        <p:spPr>
          <a:xfrm>
            <a:off x="8558251" y="3525011"/>
            <a:ext cx="3266525" cy="1152128"/>
          </a:xfrm>
          <a:prstGeom prst="rect">
            <a:avLst/>
          </a:prstGeom>
          <a:solidFill>
            <a:schemeClr val="bg1"/>
          </a:solidFill>
        </p:spPr>
        <p:txBody>
          <a:bodyPr wrap="square" lIns="48000" tIns="48000" rIns="48000" bIns="48000" anchor="ctr" anchorCtr="0">
            <a:noAutofit/>
          </a:bodyPr>
          <a:lstStyle/>
          <a:p>
            <a:pPr marL="118529">
              <a:spcBef>
                <a:spcPct val="0"/>
              </a:spcBef>
            </a:pPr>
            <a:r>
              <a:rPr lang="ja-JP" altLang="en-US" sz="1667" dirty="0">
                <a:latin typeface="Meiryo" panose="020B0604030504040204" pitchFamily="34" charset="-128"/>
                <a:ea typeface="Meiryo" panose="020B0604030504040204" pitchFamily="34" charset="-128"/>
                <a:cs typeface="Meiryo" charset="-128"/>
              </a:rPr>
              <a:t>アカウント内に複数システムがある場合、暗号鍵もそれぞれのシステムごとに分けておく等</a:t>
            </a:r>
            <a:endParaRPr lang="en-US" sz="1667" dirty="0">
              <a:latin typeface="Meiryo" panose="020B0604030504040204" pitchFamily="34" charset="-128"/>
              <a:ea typeface="Meiryo" panose="020B0604030504040204" pitchFamily="34" charset="-128"/>
              <a:cs typeface="Meiryo" charset="-128"/>
            </a:endParaRPr>
          </a:p>
        </p:txBody>
      </p:sp>
      <p:sp>
        <p:nvSpPr>
          <p:cNvPr id="36" name="Rectangle 35"/>
          <p:cNvSpPr/>
          <p:nvPr/>
        </p:nvSpPr>
        <p:spPr>
          <a:xfrm>
            <a:off x="8558251" y="4773149"/>
            <a:ext cx="3266525" cy="1152128"/>
          </a:xfrm>
          <a:prstGeom prst="rect">
            <a:avLst/>
          </a:prstGeom>
          <a:solidFill>
            <a:schemeClr val="bg1"/>
          </a:solidFill>
        </p:spPr>
        <p:txBody>
          <a:bodyPr wrap="square" lIns="48000" tIns="48000" rIns="48000" bIns="48000" anchor="ctr" anchorCtr="0">
            <a:noAutofit/>
          </a:bodyPr>
          <a:lstStyle/>
          <a:p>
            <a:pPr marL="118529">
              <a:spcBef>
                <a:spcPct val="0"/>
              </a:spcBef>
            </a:pPr>
            <a:r>
              <a:rPr lang="ja-JP" altLang="en-US" sz="1667" dirty="0">
                <a:latin typeface="Meiryo" panose="020B0604030504040204" pitchFamily="34" charset="-128"/>
                <a:ea typeface="Meiryo" panose="020B0604030504040204" pitchFamily="34" charset="-128"/>
                <a:cs typeface="Meiryo" charset="-128"/>
              </a:rPr>
              <a:t>重要度が異なるデータがアカウント内にある場合、それぞれのデータ種別ごとに分けておく等</a:t>
            </a:r>
            <a:endParaRPr lang="en-US" sz="1667" dirty="0">
              <a:latin typeface="Meiryo" panose="020B0604030504040204" pitchFamily="34" charset="-128"/>
              <a:ea typeface="Meiryo" panose="020B0604030504040204" pitchFamily="34" charset="-128"/>
              <a:cs typeface="Meiryo" charset="-128"/>
            </a:endParaRPr>
          </a:p>
        </p:txBody>
      </p:sp>
      <p:sp>
        <p:nvSpPr>
          <p:cNvPr id="8" name="タイトル 7">
            <a:extLst>
              <a:ext uri="{FF2B5EF4-FFF2-40B4-BE49-F238E27FC236}">
                <a16:creationId xmlns:a16="http://schemas.microsoft.com/office/drawing/2014/main" id="{B140EB7E-1CF1-234D-8C04-191E17778FAC}"/>
              </a:ext>
            </a:extLst>
          </p:cNvPr>
          <p:cNvSpPr>
            <a:spLocks noGrp="1"/>
          </p:cNvSpPr>
          <p:nvPr>
            <p:ph type="title"/>
          </p:nvPr>
        </p:nvSpPr>
        <p:spPr/>
        <p:txBody>
          <a:bodyPr vert="horz" lIns="91440" tIns="45720" rIns="91440" bIns="45720" rtlCol="0" anchor="t">
            <a:noAutofit/>
          </a:bodyPr>
          <a:lstStyle/>
          <a:p>
            <a:r>
              <a:rPr lang="ja-JP" altLang="en-US" sz="2800" b="0"/>
              <a:t>参考：暗号鍵の作成単位</a:t>
            </a:r>
          </a:p>
        </p:txBody>
      </p:sp>
      <p:sp>
        <p:nvSpPr>
          <p:cNvPr id="2" name="テキスト ボックス 1">
            <a:extLst>
              <a:ext uri="{FF2B5EF4-FFF2-40B4-BE49-F238E27FC236}">
                <a16:creationId xmlns:a16="http://schemas.microsoft.com/office/drawing/2014/main" id="{5BDE9457-AEBE-7B54-BBEC-0B54E34C8B4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9" name="Rectangle 5">
            <a:extLst>
              <a:ext uri="{FF2B5EF4-FFF2-40B4-BE49-F238E27FC236}">
                <a16:creationId xmlns:a16="http://schemas.microsoft.com/office/drawing/2014/main" id="{345A21BF-EF8C-A317-0F47-F74C0D672610}"/>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4060489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5">
            <a:extLst>
              <a:ext uri="{FF2B5EF4-FFF2-40B4-BE49-F238E27FC236}">
                <a16:creationId xmlns:a16="http://schemas.microsoft.com/office/drawing/2014/main" id="{E53625AE-84EC-6A1E-D3CE-06DEE6C5C47B}"/>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10619744" y="238183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保管中のデータの保護</a:t>
            </a:r>
            <a:br>
              <a:rPr lang="en-JP" sz="2000"/>
            </a:br>
            <a:r>
              <a:rPr lang="en-US" sz="2800" b="0" i="0" dirty="0">
                <a:solidFill>
                  <a:srgbClr val="16191F"/>
                </a:solidFill>
                <a:effectLst/>
                <a:latin typeface="Amazon Ember" panose="020B0603020204020204" pitchFamily="34" charset="0"/>
              </a:rPr>
              <a:t>SEC08-BP03 </a:t>
            </a:r>
            <a:r>
              <a:rPr lang="ja-JP" altLang="en-US" sz="2800" b="0" i="0">
                <a:solidFill>
                  <a:srgbClr val="16191F"/>
                </a:solidFill>
                <a:effectLst/>
                <a:latin typeface="Amazon Ember" panose="020B0603020204020204" pitchFamily="34" charset="0"/>
              </a:rPr>
              <a:t>保管時のデータの保護を自動化する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自動化ツールを使用して、すべてのストレージリソースが暗号化されていることを継続的に確認する。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US" altLang="ja-JP" sz="1400" dirty="0"/>
              <a:t>EBS</a:t>
            </a:r>
            <a:r>
              <a:rPr lang="ja-JP" altLang="en-US" sz="1400"/>
              <a:t>ボリュームをデフォルトで暗号化するように設定しているか？</a:t>
            </a:r>
            <a:endParaRPr lang="en-US" altLang="ja-JP" sz="1400" dirty="0"/>
          </a:p>
          <a:p>
            <a:pPr marL="285750" indent="-285750">
              <a:buFont typeface="Arial" panose="020B0604020202020204" pitchFamily="34" charset="0"/>
              <a:buChar char="•"/>
            </a:pPr>
            <a:r>
              <a:rPr lang="ja-JP" altLang="en-US" sz="1400"/>
              <a:t>すべての</a:t>
            </a:r>
            <a:r>
              <a:rPr lang="en-US" altLang="ja-JP" sz="1400" dirty="0"/>
              <a:t>EBS</a:t>
            </a:r>
            <a:r>
              <a:rPr lang="ja-JP" altLang="en-US" sz="1400"/>
              <a:t>ボリューム、</a:t>
            </a:r>
            <a:r>
              <a:rPr lang="en-US" altLang="ja-JP" sz="1400" dirty="0"/>
              <a:t>Amazon RDS</a:t>
            </a:r>
            <a:r>
              <a:rPr lang="ja-JP" altLang="en-US" sz="1400"/>
              <a:t>インスタンス、</a:t>
            </a:r>
            <a:r>
              <a:rPr lang="en-US" altLang="ja-JP" sz="1400" dirty="0"/>
              <a:t>S3</a:t>
            </a:r>
            <a:r>
              <a:rPr lang="ja-JP" altLang="en-US" sz="1400"/>
              <a:t>バケットが暗号化されていることを自動で確認しているか？</a:t>
            </a:r>
            <a:endParaRPr lang="en-US" altLang="ja-JP" sz="1400" dirty="0"/>
          </a:p>
          <a:p>
            <a:pPr marL="285750" indent="-285750">
              <a:buFont typeface="Arial" panose="020B0604020202020204" pitchFamily="34" charset="0"/>
              <a:buChar char="•"/>
            </a:pPr>
            <a:r>
              <a:rPr lang="en" altLang="ja-JP" sz="1400" dirty="0"/>
              <a:t>EBS</a:t>
            </a:r>
            <a:r>
              <a:rPr lang="ja-JP" altLang="en-US" sz="1400"/>
              <a:t>ボリュームがデフォルトで暗号化されるように設定されていない場合は、デフォルトで暗号化されるように自動で修復するようになっているか？</a:t>
            </a:r>
            <a:endParaRPr lang="en-US" altLang="ja-JP" sz="1400" dirty="0"/>
          </a:p>
        </p:txBody>
      </p:sp>
      <p:pic>
        <p:nvPicPr>
          <p:cNvPr id="4" name="Graphic 8">
            <a:extLst>
              <a:ext uri="{FF2B5EF4-FFF2-40B4-BE49-F238E27FC236}">
                <a16:creationId xmlns:a16="http://schemas.microsoft.com/office/drawing/2014/main" id="{1BBAA237-5E61-464E-AFF2-1124E6FC4B66}"/>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7015453" y="2381831"/>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1">
            <a:extLst>
              <a:ext uri="{FF2B5EF4-FFF2-40B4-BE49-F238E27FC236}">
                <a16:creationId xmlns:a16="http://schemas.microsoft.com/office/drawing/2014/main" id="{A49DB3C4-AE4E-848D-CEE3-7676232ABA76}"/>
              </a:ext>
            </a:extLst>
          </p:cNvPr>
          <p:cNvSpPr txBox="1">
            <a:spLocks noChangeArrowheads="1"/>
          </p:cNvSpPr>
          <p:nvPr/>
        </p:nvSpPr>
        <p:spPr bwMode="auto">
          <a:xfrm>
            <a:off x="6679896" y="2827225"/>
            <a:ext cx="110311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Config</a:t>
            </a:r>
          </a:p>
        </p:txBody>
      </p:sp>
      <p:sp>
        <p:nvSpPr>
          <p:cNvPr id="6" name="TextBox 12">
            <a:extLst>
              <a:ext uri="{FF2B5EF4-FFF2-40B4-BE49-F238E27FC236}">
                <a16:creationId xmlns:a16="http://schemas.microsoft.com/office/drawing/2014/main" id="{5C8B3BEE-8B6D-F85C-1BEE-2A0888AD14DF}"/>
              </a:ext>
            </a:extLst>
          </p:cNvPr>
          <p:cNvSpPr txBox="1">
            <a:spLocks noChangeArrowheads="1"/>
          </p:cNvSpPr>
          <p:nvPr/>
        </p:nvSpPr>
        <p:spPr bwMode="auto">
          <a:xfrm>
            <a:off x="8263248" y="2827225"/>
            <a:ext cx="15478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SSM Automation</a:t>
            </a:r>
          </a:p>
        </p:txBody>
      </p:sp>
      <p:sp>
        <p:nvSpPr>
          <p:cNvPr id="7" name="TextBox 16">
            <a:extLst>
              <a:ext uri="{FF2B5EF4-FFF2-40B4-BE49-F238E27FC236}">
                <a16:creationId xmlns:a16="http://schemas.microsoft.com/office/drawing/2014/main" id="{74C3EC85-7906-3132-FF90-7DA4643E9ECC}"/>
              </a:ext>
            </a:extLst>
          </p:cNvPr>
          <p:cNvSpPr txBox="1">
            <a:spLocks noChangeArrowheads="1"/>
          </p:cNvSpPr>
          <p:nvPr/>
        </p:nvSpPr>
        <p:spPr bwMode="auto">
          <a:xfrm>
            <a:off x="8048357" y="3629685"/>
            <a:ext cx="11652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SSM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Documents</a:t>
            </a:r>
          </a:p>
        </p:txBody>
      </p:sp>
      <p:pic>
        <p:nvPicPr>
          <p:cNvPr id="8" name="Graphic 57">
            <a:extLst>
              <a:ext uri="{FF2B5EF4-FFF2-40B4-BE49-F238E27FC236}">
                <a16:creationId xmlns:a16="http://schemas.microsoft.com/office/drawing/2014/main" id="{DEC4F7BF-1B65-C347-BE1C-9B8A289C97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13126" y="3200458"/>
            <a:ext cx="432000" cy="432000"/>
          </a:xfrm>
          <a:prstGeom prst="rect">
            <a:avLst/>
          </a:prstGeom>
        </p:spPr>
      </p:pic>
      <p:pic>
        <p:nvPicPr>
          <p:cNvPr id="9" name="Graphic 62">
            <a:extLst>
              <a:ext uri="{FF2B5EF4-FFF2-40B4-BE49-F238E27FC236}">
                <a16:creationId xmlns:a16="http://schemas.microsoft.com/office/drawing/2014/main" id="{151365B9-E049-426E-8299-D80637BC661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7599" y="2381831"/>
            <a:ext cx="432000" cy="432000"/>
          </a:xfrm>
          <a:prstGeom prst="rect">
            <a:avLst/>
          </a:prstGeom>
        </p:spPr>
      </p:pic>
      <p:sp>
        <p:nvSpPr>
          <p:cNvPr id="10" name="TextBox 29">
            <a:extLst>
              <a:ext uri="{FF2B5EF4-FFF2-40B4-BE49-F238E27FC236}">
                <a16:creationId xmlns:a16="http://schemas.microsoft.com/office/drawing/2014/main" id="{FC1A3CE5-4001-3A03-563D-920AAF9FD799}"/>
              </a:ext>
            </a:extLst>
          </p:cNvPr>
          <p:cNvSpPr txBox="1">
            <a:spLocks noChangeArrowheads="1"/>
          </p:cNvSpPr>
          <p:nvPr/>
        </p:nvSpPr>
        <p:spPr bwMode="auto">
          <a:xfrm>
            <a:off x="9142490" y="3623846"/>
            <a:ext cx="6611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IAM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Role</a:t>
            </a:r>
          </a:p>
        </p:txBody>
      </p:sp>
      <p:pic>
        <p:nvPicPr>
          <p:cNvPr id="11" name="Graphic 37">
            <a:extLst>
              <a:ext uri="{FF2B5EF4-FFF2-40B4-BE49-F238E27FC236}">
                <a16:creationId xmlns:a16="http://schemas.microsoft.com/office/drawing/2014/main" id="{A16FC62E-A981-BC4E-CFEA-B797DC9592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49599" y="3200458"/>
            <a:ext cx="432000" cy="432000"/>
          </a:xfrm>
          <a:prstGeom prst="rect">
            <a:avLst/>
          </a:prstGeom>
        </p:spPr>
      </p:pic>
      <p:sp>
        <p:nvSpPr>
          <p:cNvPr id="13" name="TextBox 9">
            <a:extLst>
              <a:ext uri="{FF2B5EF4-FFF2-40B4-BE49-F238E27FC236}">
                <a16:creationId xmlns:a16="http://schemas.microsoft.com/office/drawing/2014/main" id="{BED9C81C-6B27-D665-088D-9F2D26C86925}"/>
              </a:ext>
            </a:extLst>
          </p:cNvPr>
          <p:cNvSpPr txBox="1">
            <a:spLocks noChangeArrowheads="1"/>
          </p:cNvSpPr>
          <p:nvPr/>
        </p:nvSpPr>
        <p:spPr bwMode="auto">
          <a:xfrm>
            <a:off x="10282044" y="2827225"/>
            <a:ext cx="11073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Amazon EC2</a:t>
            </a:r>
          </a:p>
        </p:txBody>
      </p:sp>
      <p:cxnSp>
        <p:nvCxnSpPr>
          <p:cNvPr id="15" name="直線矢印コネクタ 14">
            <a:extLst>
              <a:ext uri="{FF2B5EF4-FFF2-40B4-BE49-F238E27FC236}">
                <a16:creationId xmlns:a16="http://schemas.microsoft.com/office/drawing/2014/main" id="{92EA7C36-035B-04E6-C10C-F999646229F8}"/>
              </a:ext>
            </a:extLst>
          </p:cNvPr>
          <p:cNvCxnSpPr>
            <a:stCxn id="4" idx="3"/>
            <a:endCxn id="9" idx="1"/>
          </p:cNvCxnSpPr>
          <p:nvPr/>
        </p:nvCxnSpPr>
        <p:spPr>
          <a:xfrm>
            <a:off x="7447453" y="2597831"/>
            <a:ext cx="137014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6" name="直線矢印コネクタ 15">
            <a:extLst>
              <a:ext uri="{FF2B5EF4-FFF2-40B4-BE49-F238E27FC236}">
                <a16:creationId xmlns:a16="http://schemas.microsoft.com/office/drawing/2014/main" id="{EB12DA0B-A4AC-7D41-AD87-F5B683DF7821}"/>
              </a:ext>
            </a:extLst>
          </p:cNvPr>
          <p:cNvCxnSpPr>
            <a:cxnSpLocks/>
            <a:stCxn id="9" idx="3"/>
          </p:cNvCxnSpPr>
          <p:nvPr/>
        </p:nvCxnSpPr>
        <p:spPr>
          <a:xfrm>
            <a:off x="9249599" y="2597831"/>
            <a:ext cx="1370145"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7" name="Text Placeholder 2">
            <a:extLst>
              <a:ext uri="{FF2B5EF4-FFF2-40B4-BE49-F238E27FC236}">
                <a16:creationId xmlns:a16="http://schemas.microsoft.com/office/drawing/2014/main" id="{6E7D8113-4B1B-CE03-D829-7AE871953A90}"/>
              </a:ext>
            </a:extLst>
          </p:cNvPr>
          <p:cNvSpPr txBox="1">
            <a:spLocks/>
          </p:cNvSpPr>
          <p:nvPr/>
        </p:nvSpPr>
        <p:spPr>
          <a:xfrm>
            <a:off x="6431280" y="1371600"/>
            <a:ext cx="5284470" cy="827827"/>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EBS</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ボリュームがデフォルトで暗号化されるように設定されていないことを自動で検出して修復する実装例。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18" name="テキスト ボックス 17">
            <a:extLst>
              <a:ext uri="{FF2B5EF4-FFF2-40B4-BE49-F238E27FC236}">
                <a16:creationId xmlns:a16="http://schemas.microsoft.com/office/drawing/2014/main" id="{CCD78161-A416-4FF6-9ACB-FF438D64513A}"/>
              </a:ext>
            </a:extLst>
          </p:cNvPr>
          <p:cNvSpPr txBox="1"/>
          <p:nvPr/>
        </p:nvSpPr>
        <p:spPr>
          <a:xfrm>
            <a:off x="6679896" y="4260169"/>
            <a:ext cx="5284469" cy="1776384"/>
          </a:xfrm>
          <a:prstGeom prst="rect">
            <a:avLst/>
          </a:prstGeom>
          <a:noFill/>
        </p:spPr>
        <p:txBody>
          <a:bodyPr wrap="square" rtlCol="0">
            <a:spAutoFit/>
          </a:bodyPr>
          <a:lstStyle/>
          <a:p>
            <a:pPr marL="228600" marR="0" lvl="0" indent="-228600" algn="l" defTabSz="914400" rtl="0" eaLnBrk="1" fontAlgn="auto" latinLnBrk="0" hangingPunct="1">
              <a:lnSpc>
                <a:spcPct val="114000"/>
              </a:lnSpc>
              <a:spcBef>
                <a:spcPts val="0"/>
              </a:spcBef>
              <a:spcAft>
                <a:spcPts val="0"/>
              </a:spcAft>
              <a:buClrTx/>
              <a:buSzTx/>
              <a:buFont typeface="+mj-lt"/>
              <a:buAutoNum type="arabicPeriod"/>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Config</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マネージド型ルール「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ec2-ebs-encryption-by-default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」を追加する。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228600" marR="0" lvl="0" indent="-228600" algn="l" defTabSz="914400" rtl="0" eaLnBrk="1" fontAlgn="auto" latinLnBrk="0" hangingPunct="1">
              <a:lnSpc>
                <a:spcPct val="114000"/>
              </a:lnSpc>
              <a:spcBef>
                <a:spcPts val="0"/>
              </a:spcBef>
              <a:spcAft>
                <a:spcPts val="0"/>
              </a:spcAft>
              <a:buClrTx/>
              <a:buSzTx/>
              <a:buFont typeface="+mj-lt"/>
              <a:buAutoNum type="arabicPeriod"/>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作成したルールに自動修復のアクションを追加する。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496888" marR="0" lvl="1" indent="-173038"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修復アクションは</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 Systems Manager Automation</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a:t>
            </a:r>
            <a:r>
              <a:rPr kumimoji="1" lang="en" altLang="ja-JP"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AWSConfigRemediation-EnableEbsEncryptionByDefault</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runbook</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を使用する。</a:t>
            </a:r>
            <a:endPar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496888" marR="0" lvl="1" indent="-173038" algn="l" defTabSz="914400"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Systems Manager</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EC2</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EBS</a:t>
            </a:r>
            <a:r>
              <a:rPr kumimoji="1"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に関する設定を変更する許可を与える必要がある。</a:t>
            </a:r>
          </a:p>
        </p:txBody>
      </p:sp>
    </p:spTree>
    <p:extLst>
      <p:ext uri="{BB962C8B-B14F-4D97-AF65-F5344CB8AC3E}">
        <p14:creationId xmlns:p14="http://schemas.microsoft.com/office/powerpoint/2010/main" val="4315074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保管中のデータの保護</a:t>
            </a:r>
            <a:br>
              <a:rPr lang="en-JP" sz="2000"/>
            </a:br>
            <a:r>
              <a:rPr lang="en-US" sz="2800" b="0" i="0" dirty="0">
                <a:solidFill>
                  <a:srgbClr val="16191F"/>
                </a:solidFill>
                <a:effectLst/>
                <a:latin typeface="Amazon Ember" panose="020B0603020204020204" pitchFamily="34" charset="0"/>
              </a:rPr>
              <a:t>SEC08-BP04 </a:t>
            </a:r>
            <a:r>
              <a:rPr lang="ja-JP" altLang="en-US" sz="2800" b="0" i="0">
                <a:solidFill>
                  <a:srgbClr val="16191F"/>
                </a:solidFill>
                <a:effectLst/>
                <a:latin typeface="Amazon Ember" panose="020B0603020204020204" pitchFamily="34" charset="0"/>
              </a:rPr>
              <a:t>アクセスコントロールを適用する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定期的なバックアップとバージョニングでデータを保護し、意図しない、または不注意によるデータの改ざんや削除を防止する。</a:t>
            </a:r>
            <a:endParaRPr lang="en-US" altLang="ja-JP" sz="1400" dirty="0"/>
          </a:p>
          <a:p>
            <a:pPr marL="285750" indent="-285750">
              <a:buFont typeface="Arial" panose="020B0604020202020204" pitchFamily="34" charset="0"/>
              <a:buChar char="•"/>
            </a:pPr>
            <a:r>
              <a:rPr lang="ja-JP" altLang="en-US" sz="1400"/>
              <a:t>重要なデータを他のデータから分離して、機密性とデータ整合性を保護する。</a:t>
            </a:r>
            <a:endParaRPr lang="en-US" altLang="ja-JP" sz="1400" dirty="0"/>
          </a:p>
          <a:p>
            <a:pPr marL="285750" indent="-285750">
              <a:buFont typeface="Arial" panose="020B0604020202020204" pitchFamily="34" charset="0"/>
              <a:buChar char="•"/>
            </a:pPr>
            <a:r>
              <a:rPr lang="ja-JP" altLang="en-US" sz="1400"/>
              <a:t>「知る必要」に基づき、認証されたユーザーのみがデータへアクセスできるようにする。（最小権限の原則）</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 altLang="ja-JP" sz="1400" dirty="0"/>
              <a:t>IAM </a:t>
            </a:r>
            <a:r>
              <a:rPr lang="ja-JP" altLang="en-US" sz="1400"/>
              <a:t>ポリシーやバケットポリシーを用いてアクセス権限をコントロールしているか？</a:t>
            </a:r>
            <a:endParaRPr lang="en-US" altLang="ja-JP" sz="1400" dirty="0"/>
          </a:p>
          <a:p>
            <a:pPr marL="285750" indent="-285750">
              <a:buFont typeface="Arial" panose="020B0604020202020204" pitchFamily="34" charset="0"/>
              <a:buChar char="•"/>
            </a:pPr>
            <a:r>
              <a:rPr lang="ja-JP" altLang="en-US" sz="1400"/>
              <a:t>バックアップやバージョニングを用いて、意図しないデータの更新や削除を防いでいるか？</a:t>
            </a:r>
            <a:endParaRPr lang="en-US" altLang="ja-JP" sz="1400" dirty="0"/>
          </a:p>
          <a:p>
            <a:pPr marL="285750" indent="-285750">
              <a:buFont typeface="Arial" panose="020B0604020202020204" pitchFamily="34" charset="0"/>
              <a:buChar char="•"/>
            </a:pPr>
            <a:r>
              <a:rPr lang="ja-JP" altLang="en-US" sz="1400"/>
              <a:t>データアクセスを監査したり、定期的にアクセス許可を審査したりしているか？</a:t>
            </a:r>
            <a:endParaRPr lang="en-US" altLang="ja-JP" sz="1400" dirty="0"/>
          </a:p>
        </p:txBody>
      </p:sp>
      <p:sp>
        <p:nvSpPr>
          <p:cNvPr id="12" name="Text Placeholder 2">
            <a:extLst>
              <a:ext uri="{FF2B5EF4-FFF2-40B4-BE49-F238E27FC236}">
                <a16:creationId xmlns:a16="http://schemas.microsoft.com/office/drawing/2014/main" id="{4875DB5B-FB09-AFA0-3B07-474154F89841}"/>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バージョニングとオブジェクトロック、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Glacier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ボールトロックを使用する。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レプリケーションを使用する。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インベントリを使用して、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オブジェクトのステータスを監査する。 </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 Access Analyzer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を有効にして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バケットを分析し、</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ポリシーが外部エンティティにアクセスを付与した時点で検出結果を生成する。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Config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を使用して公開されている</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バケットを検出し、</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内のコンテンツは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Amazon CloudFront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を使用して提供することを検討する。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Key Management Service (AWS KMS)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ポリシーを定期的にレビューする。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4" name="Rectangle 5">
            <a:extLst>
              <a:ext uri="{FF2B5EF4-FFF2-40B4-BE49-F238E27FC236}">
                <a16:creationId xmlns:a16="http://schemas.microsoft.com/office/drawing/2014/main" id="{6E33403E-8299-2665-4C5C-FD7B6E639EFC}"/>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修正</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8697681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1951" y="153248"/>
            <a:ext cx="11525248" cy="727655"/>
          </a:xfrm>
          <a:prstGeom prst="rect">
            <a:avLst/>
          </a:prstGeom>
        </p:spPr>
        <p:txBody>
          <a:bodyPr vert="horz" lIns="91440" tIns="45720" rIns="91440" bIns="45720" rtlCol="0" anchor="t">
            <a:noAutofit/>
          </a:bodyPr>
          <a:lstStyle/>
          <a:p>
            <a:r>
              <a:rPr lang="ja-JP" altLang="en-US" sz="2800" b="0">
                <a:solidFill>
                  <a:schemeClr val="tx1"/>
                </a:solidFill>
              </a:rPr>
              <a:t>参考：</a:t>
            </a:r>
            <a:r>
              <a:rPr lang="en-US" altLang="ja-JP" sz="2800" b="0" dirty="0">
                <a:solidFill>
                  <a:schemeClr val="tx1"/>
                </a:solidFill>
              </a:rPr>
              <a:t>S3</a:t>
            </a:r>
            <a:r>
              <a:rPr lang="ja-JP" altLang="en-US" sz="2800" b="0">
                <a:solidFill>
                  <a:schemeClr val="tx1"/>
                </a:solidFill>
              </a:rPr>
              <a:t>のバージョン管理機能</a:t>
            </a:r>
          </a:p>
        </p:txBody>
      </p:sp>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062729"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バージョン管理機能の概要</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バージョン管理機能が有効時のイメージ</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9" y="1872437"/>
            <a:ext cx="5062728" cy="31239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オブジェクト更新時に「前世代オブジェクト」を複製として自動的に保管</a:t>
            </a:r>
            <a:endParaRPr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400"/>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操作ミスによる削除や上書きの防止</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（論理障害の対応）</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バケット単位で設定</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バージョニングで保管されているオブジェクト分も課金される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ライフサイクル管理と連携し、保存世代数を</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指定することでコストの抑制ができる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indent="-215991">
              <a:spcBef>
                <a:spcPts val="133"/>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バージョン保管されている任意のオブジェクトを参照できる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4" name="四角形: メモ 43">
            <a:extLst>
              <a:ext uri="{FF2B5EF4-FFF2-40B4-BE49-F238E27FC236}">
                <a16:creationId xmlns:a16="http://schemas.microsoft.com/office/drawing/2014/main" id="{76E6A816-88FF-4654-95A7-C74F21867908}"/>
              </a:ext>
            </a:extLst>
          </p:cNvPr>
          <p:cNvSpPr/>
          <p:nvPr/>
        </p:nvSpPr>
        <p:spPr>
          <a:xfrm flipV="1">
            <a:off x="9520174" y="2477346"/>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5" name="四角形: メモ 44">
            <a:extLst>
              <a:ext uri="{FF2B5EF4-FFF2-40B4-BE49-F238E27FC236}">
                <a16:creationId xmlns:a16="http://schemas.microsoft.com/office/drawing/2014/main" id="{905A533B-314C-4D42-A24C-F8DFA532F872}"/>
              </a:ext>
            </a:extLst>
          </p:cNvPr>
          <p:cNvSpPr/>
          <p:nvPr/>
        </p:nvSpPr>
        <p:spPr>
          <a:xfrm flipV="1">
            <a:off x="9520174" y="3218135"/>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6" name="四角形: メモ 45">
            <a:extLst>
              <a:ext uri="{FF2B5EF4-FFF2-40B4-BE49-F238E27FC236}">
                <a16:creationId xmlns:a16="http://schemas.microsoft.com/office/drawing/2014/main" id="{616EE3B2-CF81-4713-A560-FC9DCAFB5BD7}"/>
              </a:ext>
            </a:extLst>
          </p:cNvPr>
          <p:cNvSpPr/>
          <p:nvPr/>
        </p:nvSpPr>
        <p:spPr>
          <a:xfrm flipV="1">
            <a:off x="7194720" y="2477346"/>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7" name="四角形: メモ 46">
            <a:extLst>
              <a:ext uri="{FF2B5EF4-FFF2-40B4-BE49-F238E27FC236}">
                <a16:creationId xmlns:a16="http://schemas.microsoft.com/office/drawing/2014/main" id="{FD111986-D41E-475A-BF96-BDFB5D579B6F}"/>
              </a:ext>
            </a:extLst>
          </p:cNvPr>
          <p:cNvSpPr/>
          <p:nvPr/>
        </p:nvSpPr>
        <p:spPr>
          <a:xfrm flipV="1">
            <a:off x="9520174" y="4254026"/>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8" name="四角形: メモ 47">
            <a:extLst>
              <a:ext uri="{FF2B5EF4-FFF2-40B4-BE49-F238E27FC236}">
                <a16:creationId xmlns:a16="http://schemas.microsoft.com/office/drawing/2014/main" id="{C42E9195-F639-42E4-BC82-AC148173C952}"/>
              </a:ext>
            </a:extLst>
          </p:cNvPr>
          <p:cNvSpPr/>
          <p:nvPr/>
        </p:nvSpPr>
        <p:spPr>
          <a:xfrm flipV="1">
            <a:off x="9520174" y="4932122"/>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49" name="四角形: メモ 48">
            <a:extLst>
              <a:ext uri="{FF2B5EF4-FFF2-40B4-BE49-F238E27FC236}">
                <a16:creationId xmlns:a16="http://schemas.microsoft.com/office/drawing/2014/main" id="{E3061086-41D3-4101-BAC4-29545C0B9F75}"/>
              </a:ext>
            </a:extLst>
          </p:cNvPr>
          <p:cNvSpPr/>
          <p:nvPr/>
        </p:nvSpPr>
        <p:spPr>
          <a:xfrm flipV="1">
            <a:off x="9520174" y="5590350"/>
            <a:ext cx="498416" cy="599071"/>
          </a:xfrm>
          <a:prstGeom prst="foldedCorner">
            <a:avLst>
              <a:gd name="adj" fmla="val 31832"/>
            </a:avLst>
          </a:prstGeom>
          <a:solidFill>
            <a:schemeClr val="bg1"/>
          </a:solidFill>
          <a:ln w="127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sp>
        <p:nvSpPr>
          <p:cNvPr id="50" name="正方形/長方形 49">
            <a:extLst>
              <a:ext uri="{FF2B5EF4-FFF2-40B4-BE49-F238E27FC236}">
                <a16:creationId xmlns:a16="http://schemas.microsoft.com/office/drawing/2014/main" id="{3D36BDEE-D6BA-4462-827A-191ED10D66D5}"/>
              </a:ext>
            </a:extLst>
          </p:cNvPr>
          <p:cNvSpPr/>
          <p:nvPr/>
        </p:nvSpPr>
        <p:spPr>
          <a:xfrm>
            <a:off x="10304896" y="4222604"/>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Photo.gif</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ID=543843</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最新バージョン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1" name="正方形/長方形 50">
            <a:extLst>
              <a:ext uri="{FF2B5EF4-FFF2-40B4-BE49-F238E27FC236}">
                <a16:creationId xmlns:a16="http://schemas.microsoft.com/office/drawing/2014/main" id="{5227CC27-D2E6-4A0C-9BFA-7F5844D63625}"/>
              </a:ext>
            </a:extLst>
          </p:cNvPr>
          <p:cNvSpPr/>
          <p:nvPr/>
        </p:nvSpPr>
        <p:spPr>
          <a:xfrm>
            <a:off x="10304896" y="4900701"/>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Photo.gif</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ID=459432</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旧バージョン </a:t>
            </a: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lang="ja-JP" altLang="en-US" sz="1167" b="1" dirty="0">
                <a:gradFill>
                  <a:gsLst>
                    <a:gs pos="0">
                      <a:srgbClr val="FF0000"/>
                    </a:gs>
                    <a:gs pos="100000">
                      <a:srgbClr val="FF0000"/>
                    </a:gs>
                  </a:gsLst>
                  <a:lin ang="5400000" scaled="1"/>
                </a:gradFill>
                <a:latin typeface="Meiryo" panose="020B0604030504040204" pitchFamily="34" charset="-128"/>
                <a:ea typeface="Meiryo" panose="020B0604030504040204" pitchFamily="34" charset="-128"/>
              </a:rPr>
              <a:t>削除</a:t>
            </a: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p:txBody>
      </p:sp>
      <p:sp>
        <p:nvSpPr>
          <p:cNvPr id="52" name="正方形/長方形 51">
            <a:extLst>
              <a:ext uri="{FF2B5EF4-FFF2-40B4-BE49-F238E27FC236}">
                <a16:creationId xmlns:a16="http://schemas.microsoft.com/office/drawing/2014/main" id="{C2ECF5CE-299C-4CEA-AD3E-16DB7BC73C93}"/>
              </a:ext>
            </a:extLst>
          </p:cNvPr>
          <p:cNvSpPr/>
          <p:nvPr/>
        </p:nvSpPr>
        <p:spPr>
          <a:xfrm>
            <a:off x="10304896" y="5558928"/>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Photo.gif</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ID=422813</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旧バージョン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3" name="正方形/長方形 52">
            <a:extLst>
              <a:ext uri="{FF2B5EF4-FFF2-40B4-BE49-F238E27FC236}">
                <a16:creationId xmlns:a16="http://schemas.microsoft.com/office/drawing/2014/main" id="{185604CA-D7B8-48C1-90E0-31B4E28D5B14}"/>
              </a:ext>
            </a:extLst>
          </p:cNvPr>
          <p:cNvSpPr/>
          <p:nvPr/>
        </p:nvSpPr>
        <p:spPr>
          <a:xfrm>
            <a:off x="10304896" y="2459604"/>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Excel.xlsx</a:t>
            </a:r>
          </a:p>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ID=987654</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最新バージョン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4" name="正方形/長方形 53">
            <a:extLst>
              <a:ext uri="{FF2B5EF4-FFF2-40B4-BE49-F238E27FC236}">
                <a16:creationId xmlns:a16="http://schemas.microsoft.com/office/drawing/2014/main" id="{05349E98-7534-43AD-9A83-EA353C715A41}"/>
              </a:ext>
            </a:extLst>
          </p:cNvPr>
          <p:cNvSpPr/>
          <p:nvPr/>
        </p:nvSpPr>
        <p:spPr>
          <a:xfrm>
            <a:off x="10304896" y="3186713"/>
            <a:ext cx="1472576" cy="587271"/>
          </a:xfrm>
          <a:prstGeom prst="rect">
            <a:avLst/>
          </a:prstGeom>
        </p:spPr>
        <p:txBody>
          <a:bodyPr wrap="square" lIns="24000" tIns="24000" rIns="24000" bIns="24000" anchor="ctr" anchorCtr="0">
            <a:spAutoFit/>
          </a:bodyPr>
          <a:lstStyle/>
          <a:p>
            <a:pPr algn="ct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Key = Excel.xlsx ID=459432</a:t>
            </a:r>
          </a:p>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旧バージョン</a:t>
            </a:r>
            <a:endPar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5" name="正方形/長方形 54">
            <a:extLst>
              <a:ext uri="{FF2B5EF4-FFF2-40B4-BE49-F238E27FC236}">
                <a16:creationId xmlns:a16="http://schemas.microsoft.com/office/drawing/2014/main" id="{1882BAFC-7508-4A14-99CB-BDE4A443DFF3}"/>
              </a:ext>
            </a:extLst>
          </p:cNvPr>
          <p:cNvSpPr/>
          <p:nvPr/>
        </p:nvSpPr>
        <p:spPr>
          <a:xfrm>
            <a:off x="7693135" y="2567981"/>
            <a:ext cx="1063960" cy="407670"/>
          </a:xfrm>
          <a:prstGeom prst="rect">
            <a:avLst/>
          </a:prstGeom>
        </p:spPr>
        <p:txBody>
          <a:bodyPr wrap="square" lIns="24000" tIns="24000" rIns="24000" bIns="24000">
            <a:spAutoFit/>
          </a:bodyPr>
          <a:lstStyle/>
          <a:p>
            <a:pPr algn="ctr"/>
            <a:r>
              <a:rPr lang="ja-JP" altLang="en-US"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ファイル名</a:t>
            </a:r>
            <a:b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en-US" altLang="ja-JP" sz="11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Excel.xlsx</a:t>
            </a:r>
          </a:p>
        </p:txBody>
      </p:sp>
      <p:sp>
        <p:nvSpPr>
          <p:cNvPr id="56" name="矢印: 右 55">
            <a:extLst>
              <a:ext uri="{FF2B5EF4-FFF2-40B4-BE49-F238E27FC236}">
                <a16:creationId xmlns:a16="http://schemas.microsoft.com/office/drawing/2014/main" id="{ED47E4FE-A547-43AA-BC78-CA3D060AF3D7}"/>
              </a:ext>
            </a:extLst>
          </p:cNvPr>
          <p:cNvSpPr/>
          <p:nvPr/>
        </p:nvSpPr>
        <p:spPr>
          <a:xfrm>
            <a:off x="8812025" y="2584427"/>
            <a:ext cx="564995" cy="384907"/>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kumimoji="1" lang="en-US" altLang="ja-JP" sz="91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PUT</a:t>
            </a:r>
            <a:endParaRPr kumimoji="1" lang="ja-JP" altLang="en-US" sz="91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7" name="正方形/長方形 56">
            <a:extLst>
              <a:ext uri="{FF2B5EF4-FFF2-40B4-BE49-F238E27FC236}">
                <a16:creationId xmlns:a16="http://schemas.microsoft.com/office/drawing/2014/main" id="{6F4FC318-8AE3-45BD-90D5-D47F5364649F}"/>
              </a:ext>
            </a:extLst>
          </p:cNvPr>
          <p:cNvSpPr/>
          <p:nvPr/>
        </p:nvSpPr>
        <p:spPr>
          <a:xfrm>
            <a:off x="6292312" y="3185137"/>
            <a:ext cx="2712091" cy="66793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上書時は、一意の</a:t>
            </a:r>
            <a: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ID</a:t>
            </a: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が付与され</a:t>
            </a:r>
            <a:b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b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別オブジェクトとして保持される</a:t>
            </a:r>
          </a:p>
        </p:txBody>
      </p:sp>
      <p:sp>
        <p:nvSpPr>
          <p:cNvPr id="58" name="正方形/長方形 57">
            <a:extLst>
              <a:ext uri="{FF2B5EF4-FFF2-40B4-BE49-F238E27FC236}">
                <a16:creationId xmlns:a16="http://schemas.microsoft.com/office/drawing/2014/main" id="{503F9F24-8482-4066-B948-A6B5591E7D55}"/>
              </a:ext>
            </a:extLst>
          </p:cNvPr>
          <p:cNvSpPr/>
          <p:nvPr/>
        </p:nvSpPr>
        <p:spPr>
          <a:xfrm>
            <a:off x="6343973" y="4887755"/>
            <a:ext cx="2659227" cy="66793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削除された場合は削除フラグが</a:t>
            </a:r>
            <a:b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b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立つ</a:t>
            </a:r>
            <a:r>
              <a:rPr kumimoji="1" lang="ja-JP" altLang="en-US" sz="11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（オブジェクトは削除されない）</a:t>
            </a:r>
            <a:endPar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59" name="十字形 58">
            <a:extLst>
              <a:ext uri="{FF2B5EF4-FFF2-40B4-BE49-F238E27FC236}">
                <a16:creationId xmlns:a16="http://schemas.microsoft.com/office/drawing/2014/main" id="{72EF8AD1-751F-430B-9936-0A0E32610F76}"/>
              </a:ext>
            </a:extLst>
          </p:cNvPr>
          <p:cNvSpPr/>
          <p:nvPr/>
        </p:nvSpPr>
        <p:spPr>
          <a:xfrm rot="18900000">
            <a:off x="9471699" y="4955272"/>
            <a:ext cx="557263" cy="557263"/>
          </a:xfrm>
          <a:prstGeom prst="plus">
            <a:avLst>
              <a:gd name="adj" fmla="val 38539"/>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a:latin typeface="Meiryo" panose="020B0604030504040204" pitchFamily="34" charset="-128"/>
              <a:ea typeface="Meiryo" panose="020B0604030504040204" pitchFamily="34" charset="-128"/>
            </a:endParaRPr>
          </a:p>
        </p:txBody>
      </p:sp>
      <p:cxnSp>
        <p:nvCxnSpPr>
          <p:cNvPr id="60" name="直線矢印コネクタ 59">
            <a:extLst>
              <a:ext uri="{FF2B5EF4-FFF2-40B4-BE49-F238E27FC236}">
                <a16:creationId xmlns:a16="http://schemas.microsoft.com/office/drawing/2014/main" id="{189E1A2A-DFEF-4B38-926B-C36B0D7A71B9}"/>
              </a:ext>
            </a:extLst>
          </p:cNvPr>
          <p:cNvCxnSpPr>
            <a:cxnSpLocks/>
          </p:cNvCxnSpPr>
          <p:nvPr/>
        </p:nvCxnSpPr>
        <p:spPr>
          <a:xfrm flipV="1">
            <a:off x="9090795" y="3517669"/>
            <a:ext cx="342988" cy="1435"/>
          </a:xfrm>
          <a:prstGeom prst="straightConnector1">
            <a:avLst/>
          </a:prstGeom>
          <a:ln w="31750">
            <a:solidFill>
              <a:schemeClr val="bg1">
                <a:lumMod val="75000"/>
              </a:schemeClr>
            </a:solidFill>
            <a:prstDash val="solid"/>
            <a:tailEnd type="oval"/>
          </a:ln>
          <a:effectLst/>
        </p:spPr>
        <p:style>
          <a:lnRef idx="2">
            <a:schemeClr val="accent1"/>
          </a:lnRef>
          <a:fillRef idx="0">
            <a:schemeClr val="accent1"/>
          </a:fillRef>
          <a:effectRef idx="1">
            <a:schemeClr val="accent1"/>
          </a:effectRef>
          <a:fontRef idx="minor">
            <a:schemeClr val="tx1"/>
          </a:fontRef>
        </p:style>
      </p:cxnSp>
      <p:cxnSp>
        <p:nvCxnSpPr>
          <p:cNvPr id="61" name="直線矢印コネクタ 60">
            <a:extLst>
              <a:ext uri="{FF2B5EF4-FFF2-40B4-BE49-F238E27FC236}">
                <a16:creationId xmlns:a16="http://schemas.microsoft.com/office/drawing/2014/main" id="{B4489BF6-CB1B-46F8-BB45-D6F3E6225031}"/>
              </a:ext>
            </a:extLst>
          </p:cNvPr>
          <p:cNvCxnSpPr>
            <a:cxnSpLocks/>
          </p:cNvCxnSpPr>
          <p:nvPr/>
        </p:nvCxnSpPr>
        <p:spPr>
          <a:xfrm flipV="1">
            <a:off x="9090795" y="5221005"/>
            <a:ext cx="342988" cy="1435"/>
          </a:xfrm>
          <a:prstGeom prst="straightConnector1">
            <a:avLst/>
          </a:prstGeom>
          <a:ln w="31750">
            <a:solidFill>
              <a:schemeClr val="bg1">
                <a:lumMod val="75000"/>
              </a:schemeClr>
            </a:solidFill>
            <a:prstDash val="solid"/>
            <a:tailEnd type="oval"/>
          </a:ln>
          <a:effectLst/>
        </p:spPr>
        <p:style>
          <a:lnRef idx="2">
            <a:schemeClr val="accent1"/>
          </a:lnRef>
          <a:fillRef idx="0">
            <a:schemeClr val="accent1"/>
          </a:fillRef>
          <a:effectRef idx="1">
            <a:schemeClr val="accent1"/>
          </a:effectRef>
          <a:fontRef idx="minor">
            <a:schemeClr val="tx1"/>
          </a:fontRef>
        </p:style>
      </p:cxnSp>
      <p:sp>
        <p:nvSpPr>
          <p:cNvPr id="62" name="正方形/長方形 61">
            <a:extLst>
              <a:ext uri="{FF2B5EF4-FFF2-40B4-BE49-F238E27FC236}">
                <a16:creationId xmlns:a16="http://schemas.microsoft.com/office/drawing/2014/main" id="{678779DD-33C6-4805-BDEB-375ACD086AA8}"/>
              </a:ext>
            </a:extLst>
          </p:cNvPr>
          <p:cNvSpPr/>
          <p:nvPr/>
        </p:nvSpPr>
        <p:spPr>
          <a:xfrm>
            <a:off x="6060595" y="2150628"/>
            <a:ext cx="2438245" cy="259228"/>
          </a:xfrm>
          <a:prstGeom prst="rect">
            <a:avLst/>
          </a:prstGeom>
          <a:solidFill>
            <a:srgbClr val="EB6DC7"/>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オブジェクト</a:t>
            </a:r>
            <a: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PUT</a:t>
            </a: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のケース</a:t>
            </a:r>
          </a:p>
        </p:txBody>
      </p:sp>
      <p:sp>
        <p:nvSpPr>
          <p:cNvPr id="77" name="正方形/長方形 76">
            <a:extLst>
              <a:ext uri="{FF2B5EF4-FFF2-40B4-BE49-F238E27FC236}">
                <a16:creationId xmlns:a16="http://schemas.microsoft.com/office/drawing/2014/main" id="{F0445F11-DED5-46AD-B5B3-17BF73446678}"/>
              </a:ext>
            </a:extLst>
          </p:cNvPr>
          <p:cNvSpPr/>
          <p:nvPr/>
        </p:nvSpPr>
        <p:spPr>
          <a:xfrm>
            <a:off x="6060595" y="4034640"/>
            <a:ext cx="2659227" cy="31249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オブジェクト</a:t>
            </a:r>
            <a:r>
              <a:rPr kumimoji="1" lang="en-US" altLang="ja-JP"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DELETE</a:t>
            </a:r>
            <a:r>
              <a:rPr kumimoji="1" lang="ja-JP" altLang="en-US" sz="1333"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のケース</a:t>
            </a:r>
          </a:p>
        </p:txBody>
      </p:sp>
      <p:cxnSp>
        <p:nvCxnSpPr>
          <p:cNvPr id="78" name="直線コネクタ 77">
            <a:extLst>
              <a:ext uri="{FF2B5EF4-FFF2-40B4-BE49-F238E27FC236}">
                <a16:creationId xmlns:a16="http://schemas.microsoft.com/office/drawing/2014/main" id="{D8F60B85-8610-4EE3-AAD0-CA535B761AAE}"/>
              </a:ext>
            </a:extLst>
          </p:cNvPr>
          <p:cNvCxnSpPr/>
          <p:nvPr/>
        </p:nvCxnSpPr>
        <p:spPr>
          <a:xfrm>
            <a:off x="6047834" y="3943353"/>
            <a:ext cx="5821064" cy="0"/>
          </a:xfrm>
          <a:prstGeom prst="line">
            <a:avLst/>
          </a:prstGeom>
          <a:ln w="9525">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30" name="Rectangle 7">
            <a:extLst>
              <a:ext uri="{FF2B5EF4-FFF2-40B4-BE49-F238E27FC236}">
                <a16:creationId xmlns:a16="http://schemas.microsoft.com/office/drawing/2014/main" id="{68B0E3E8-8253-437C-8CA7-3CA10E89A827}"/>
              </a:ext>
            </a:extLst>
          </p:cNvPr>
          <p:cNvSpPr/>
          <p:nvPr/>
        </p:nvSpPr>
        <p:spPr>
          <a:xfrm>
            <a:off x="442699" y="5785318"/>
            <a:ext cx="7382575" cy="587271"/>
          </a:xfrm>
          <a:prstGeom prst="rect">
            <a:avLst/>
          </a:prstGeom>
        </p:spPr>
        <p:txBody>
          <a:bodyPr wrap="square" lIns="24000" tIns="24000" rIns="24000" bIns="24000" anchor="ctr" anchorCtr="0">
            <a:spAutoFit/>
          </a:bodyPr>
          <a:lstStyle/>
          <a:p>
            <a:r>
              <a:rPr lang="ja-JP" altLang="en-US" sz="1167" dirty="0">
                <a:solidFill>
                  <a:schemeClr val="tx1">
                    <a:lumMod val="75000"/>
                  </a:schemeClr>
                </a:solidFill>
                <a:latin typeface="Meiryo" panose="020B0604030504040204" pitchFamily="34" charset="-128"/>
                <a:ea typeface="Meiryo" panose="020B0604030504040204" pitchFamily="34" charset="-128"/>
                <a:cs typeface="メイリオ"/>
              </a:rPr>
              <a:t>詳細は下記</a:t>
            </a:r>
            <a:r>
              <a:rPr lang="en-US" altLang="ja-JP" sz="1167" dirty="0">
                <a:solidFill>
                  <a:schemeClr val="tx1">
                    <a:lumMod val="75000"/>
                  </a:schemeClr>
                </a:solidFill>
                <a:latin typeface="Meiryo" panose="020B0604030504040204" pitchFamily="34" charset="-128"/>
                <a:ea typeface="Meiryo" panose="020B0604030504040204" pitchFamily="34" charset="-128"/>
                <a:cs typeface="メイリオ"/>
              </a:rPr>
              <a:t>URL</a:t>
            </a:r>
            <a:r>
              <a:rPr lang="ja-JP" altLang="en-US" sz="1167" dirty="0">
                <a:solidFill>
                  <a:schemeClr val="tx1">
                    <a:lumMod val="75000"/>
                  </a:schemeClr>
                </a:solidFill>
                <a:latin typeface="Meiryo" panose="020B0604030504040204" pitchFamily="34" charset="-128"/>
                <a:ea typeface="Meiryo" panose="020B0604030504040204" pitchFamily="34" charset="-128"/>
                <a:cs typeface="メイリオ"/>
              </a:rPr>
              <a:t>を参照</a:t>
            </a:r>
            <a:br>
              <a:rPr lang="en-US" sz="1167" dirty="0">
                <a:solidFill>
                  <a:schemeClr val="tx1">
                    <a:lumMod val="75000"/>
                  </a:schemeClr>
                </a:solidFill>
                <a:latin typeface="Meiryo" panose="020B0604030504040204" pitchFamily="34" charset="-128"/>
                <a:ea typeface="Meiryo" panose="020B0604030504040204" pitchFamily="34" charset="-128"/>
                <a:cs typeface="メイリオ"/>
              </a:rPr>
            </a:br>
            <a:r>
              <a:rPr lang="en-US" altLang="ja-JP" sz="1167" dirty="0">
                <a:solidFill>
                  <a:schemeClr val="tx1">
                    <a:lumMod val="75000"/>
                  </a:schemeClr>
                </a:solidFill>
                <a:latin typeface="Meiryo" panose="020B0604030504040204" pitchFamily="34" charset="-128"/>
                <a:ea typeface="Meiryo" panose="020B0604030504040204" pitchFamily="34" charset="-128"/>
                <a:cs typeface="メイリオ"/>
                <a:hlinkClick r:id="rId3"/>
              </a:rPr>
              <a:t>https://docs.aws.amazon.com/ja_jp/AmazonS3/latest/userguide/Versioning.html</a:t>
            </a:r>
            <a:endParaRPr lang="en-US" altLang="ja-JP" sz="1167" dirty="0">
              <a:solidFill>
                <a:schemeClr val="tx1">
                  <a:lumMod val="75000"/>
                </a:schemeClr>
              </a:solidFill>
              <a:latin typeface="Meiryo" panose="020B0604030504040204" pitchFamily="34" charset="-128"/>
              <a:ea typeface="Meiryo" panose="020B0604030504040204" pitchFamily="34" charset="-128"/>
              <a:cs typeface="メイリオ"/>
            </a:endParaRPr>
          </a:p>
          <a:p>
            <a:r>
              <a:rPr lang="en-US" altLang="ja-JP" sz="1167" dirty="0">
                <a:solidFill>
                  <a:schemeClr val="tx1">
                    <a:lumMod val="75000"/>
                  </a:schemeClr>
                </a:solidFill>
                <a:latin typeface="Meiryo" panose="020B0604030504040204" pitchFamily="34" charset="-128"/>
                <a:ea typeface="Meiryo" panose="020B0604030504040204" pitchFamily="34" charset="-128"/>
                <a:cs typeface="メイリオ"/>
              </a:rPr>
              <a:t>S3 </a:t>
            </a:r>
            <a:r>
              <a:rPr lang="ja-JP" altLang="en-US" sz="1167" dirty="0">
                <a:solidFill>
                  <a:schemeClr val="tx1">
                    <a:lumMod val="75000"/>
                  </a:schemeClr>
                </a:solidFill>
                <a:latin typeface="Meiryo" panose="020B0604030504040204" pitchFamily="34" charset="-128"/>
                <a:ea typeface="Meiryo" panose="020B0604030504040204" pitchFamily="34" charset="-128"/>
                <a:cs typeface="メイリオ"/>
              </a:rPr>
              <a:t>バケットでのバージョニングの使用</a:t>
            </a:r>
            <a:endParaRPr lang="en-US" altLang="ja-JP" sz="1167" dirty="0">
              <a:solidFill>
                <a:schemeClr val="tx1">
                  <a:lumMod val="75000"/>
                </a:schemeClr>
              </a:solidFill>
              <a:latin typeface="Meiryo" panose="020B0604030504040204" pitchFamily="34" charset="-128"/>
              <a:ea typeface="Meiryo" panose="020B0604030504040204" pitchFamily="34" charset="-128"/>
              <a:cs typeface="メイリオ"/>
            </a:endParaRPr>
          </a:p>
        </p:txBody>
      </p:sp>
      <p:sp>
        <p:nvSpPr>
          <p:cNvPr id="2" name="テキスト ボックス 1">
            <a:extLst>
              <a:ext uri="{FF2B5EF4-FFF2-40B4-BE49-F238E27FC236}">
                <a16:creationId xmlns:a16="http://schemas.microsoft.com/office/drawing/2014/main" id="{67BAFC61-71F6-2BA5-0AAF-9CFDCCAFEB9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3" name="Rectangle 5">
            <a:extLst>
              <a:ext uri="{FF2B5EF4-FFF2-40B4-BE49-F238E27FC236}">
                <a16:creationId xmlns:a16="http://schemas.microsoft.com/office/drawing/2014/main" id="{AB487238-7F80-B839-A535-E1CDB35F2C26}"/>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8177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正方形/長方形 64">
            <a:extLst>
              <a:ext uri="{FF2B5EF4-FFF2-40B4-BE49-F238E27FC236}">
                <a16:creationId xmlns:a16="http://schemas.microsoft.com/office/drawing/2014/main" id="{6ABF2175-1016-4D77-9EE6-8986CF15116C}"/>
              </a:ext>
            </a:extLst>
          </p:cNvPr>
          <p:cNvSpPr/>
          <p:nvPr/>
        </p:nvSpPr>
        <p:spPr>
          <a:xfrm>
            <a:off x="442699" y="1173646"/>
            <a:ext cx="5426243"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レプリケーション機能概要</a:t>
            </a:r>
          </a:p>
        </p:txBody>
      </p:sp>
      <p:sp>
        <p:nvSpPr>
          <p:cNvPr id="66" name="正方形/長方形 65">
            <a:extLst>
              <a:ext uri="{FF2B5EF4-FFF2-40B4-BE49-F238E27FC236}">
                <a16:creationId xmlns:a16="http://schemas.microsoft.com/office/drawing/2014/main" id="{29F09D6F-EA89-4E0F-85D0-156791107FE3}"/>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レプリケーション機能のイメージ</a:t>
            </a:r>
          </a:p>
        </p:txBody>
      </p:sp>
      <p:cxnSp>
        <p:nvCxnSpPr>
          <p:cNvPr id="67" name="直線コネクタ 66">
            <a:extLst>
              <a:ext uri="{FF2B5EF4-FFF2-40B4-BE49-F238E27FC236}">
                <a16:creationId xmlns:a16="http://schemas.microsoft.com/office/drawing/2014/main" id="{BB082597-D76F-4BA6-95B1-F23BC6A355DD}"/>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06" name="正方形/長方形 105">
            <a:extLst>
              <a:ext uri="{FF2B5EF4-FFF2-40B4-BE49-F238E27FC236}">
                <a16:creationId xmlns:a16="http://schemas.microsoft.com/office/drawing/2014/main" id="{B1B9CBAB-639B-4884-9FE2-058FA6885EF7}"/>
              </a:ext>
            </a:extLst>
          </p:cNvPr>
          <p:cNvSpPr/>
          <p:nvPr/>
        </p:nvSpPr>
        <p:spPr>
          <a:xfrm>
            <a:off x="442697" y="1813509"/>
            <a:ext cx="5727142" cy="473987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800"/>
              </a:spcBef>
              <a:buFont typeface="Arial" panose="020B0604020202020204" pitchFamily="34" charset="0"/>
              <a:buChar char="•"/>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リージョン間やリージョン内で</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S3</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バケット</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オブジェクトのレプリケーションができる</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57703" lvl="1" indent="-239175">
              <a:buFont typeface="Wingdings" panose="05000000000000000000" pitchFamily="2" charset="2"/>
              <a:buChar char="Ø"/>
            </a:pPr>
            <a:r>
              <a:rPr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リージョン間の場合はデータ転送料金が発生</a:t>
            </a:r>
            <a:endParaRPr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267"/>
              </a:spcBef>
              <a:buFont typeface="Arial" panose="020B0604020202020204" pitchFamily="34" charset="0"/>
              <a:buChar char="•"/>
            </a:pPr>
            <a:endParaRPr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267"/>
              </a:spcBef>
              <a:buFont typeface="Arial" panose="020B0604020202020204" pitchFamily="34" charset="0"/>
              <a:buChar char="•"/>
            </a:pP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オブジェクト</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の作成、更新および削除を</a:t>
            </a:r>
            <a:b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トリガーに非同期で実行</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311988" lvl="1" indent="-215991">
              <a:spcBef>
                <a:spcPts val="267"/>
              </a:spcBef>
              <a:buFont typeface="Wingdings" panose="05000000000000000000" pitchFamily="2" charset="2"/>
              <a:buChar char="Ø"/>
            </a:pPr>
            <a:r>
              <a:rPr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設定実施前のオブジェクトは</a:t>
            </a:r>
            <a:r>
              <a:rPr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複製</a:t>
            </a:r>
            <a:r>
              <a:rPr lang="ja-JP" altLang="en-US" sz="1500" u="sng">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されない</a:t>
            </a:r>
            <a:endParaRPr lang="en-US" altLang="ja-JP" sz="15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endParaRPr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バッチレプリケーションによるコピー</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45806" lvl="1" indent="-285739">
              <a:spcBef>
                <a:spcPts val="667"/>
              </a:spcBef>
              <a:buFont typeface="Wingdings" pitchFamily="2" charset="2"/>
              <a:buChar char="Ø"/>
            </a:pPr>
            <a:r>
              <a:rPr lang="ja-JP" altLang="en-US" sz="15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レプリケーション設定前の既存オブジェクト、レプリケーションに失敗したオブジェクト、レプリケートされたオブジェクトなどのレプリケーションに使用</a:t>
            </a:r>
            <a:endParaRPr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バージョニング</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機能の利用が前提</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複製元と先双方バケットにバージョニング設定</a:t>
            </a:r>
            <a:endParaRPr lang="en-US" altLang="ja-JP" sz="15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マルチディスティネーション </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複数の宛先</a:t>
            </a:r>
            <a:r>
              <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lang="en-US" altLang="ja-JP" sz="1667" dirty="0">
              <a:solidFill>
                <a:srgbClr val="FF0000"/>
              </a:solidFill>
              <a:latin typeface="Meiryo" panose="020B0604030504040204" pitchFamily="34" charset="-128"/>
              <a:ea typeface="Meiryo" panose="020B0604030504040204" pitchFamily="34" charset="-128"/>
            </a:endParaRPr>
          </a:p>
          <a:p>
            <a:pPr marL="119995" indent="-119995">
              <a:spcBef>
                <a:spcPts val="667"/>
              </a:spcBef>
              <a:buFont typeface="Arial" panose="020B0604020202020204" pitchFamily="34" charset="0"/>
              <a:buChar char="•"/>
            </a:pPr>
            <a:r>
              <a:rPr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双方向レプリケーション</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4" name="Rounded Rectangle 3">
            <a:extLst>
              <a:ext uri="{FF2B5EF4-FFF2-40B4-BE49-F238E27FC236}">
                <a16:creationId xmlns:a16="http://schemas.microsoft.com/office/drawing/2014/main" id="{3EBD63AC-4713-460E-A93E-1D51B64A68A1}"/>
              </a:ext>
            </a:extLst>
          </p:cNvPr>
          <p:cNvSpPr/>
          <p:nvPr/>
        </p:nvSpPr>
        <p:spPr>
          <a:xfrm>
            <a:off x="6629529" y="4503318"/>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sp>
        <p:nvSpPr>
          <p:cNvPr id="16" name="Rounded Rectangle 3">
            <a:extLst>
              <a:ext uri="{FF2B5EF4-FFF2-40B4-BE49-F238E27FC236}">
                <a16:creationId xmlns:a16="http://schemas.microsoft.com/office/drawing/2014/main" id="{14DBFAB6-A155-40FB-9F69-FF7E86799839}"/>
              </a:ext>
            </a:extLst>
          </p:cNvPr>
          <p:cNvSpPr/>
          <p:nvPr/>
        </p:nvSpPr>
        <p:spPr>
          <a:xfrm>
            <a:off x="9546959" y="4503318"/>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pic>
        <p:nvPicPr>
          <p:cNvPr id="17" name="Graphic 56">
            <a:extLst>
              <a:ext uri="{FF2B5EF4-FFF2-40B4-BE49-F238E27FC236}">
                <a16:creationId xmlns:a16="http://schemas.microsoft.com/office/drawing/2014/main" id="{69F8A7C4-9944-4E3A-9B5F-58253E942A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1787" y="5283505"/>
            <a:ext cx="523795" cy="523795"/>
          </a:xfrm>
          <a:prstGeom prst="rect">
            <a:avLst/>
          </a:prstGeom>
        </p:spPr>
      </p:pic>
      <p:grpSp>
        <p:nvGrpSpPr>
          <p:cNvPr id="3" name="グループ化 2">
            <a:extLst>
              <a:ext uri="{FF2B5EF4-FFF2-40B4-BE49-F238E27FC236}">
                <a16:creationId xmlns:a16="http://schemas.microsoft.com/office/drawing/2014/main" id="{68CD0FD8-5F7E-4345-A8FC-4868B7116840}"/>
              </a:ext>
            </a:extLst>
          </p:cNvPr>
          <p:cNvGrpSpPr/>
          <p:nvPr/>
        </p:nvGrpSpPr>
        <p:grpSpPr>
          <a:xfrm>
            <a:off x="6801018" y="4882478"/>
            <a:ext cx="2005335" cy="1229915"/>
            <a:chOff x="4795199" y="3579714"/>
            <a:chExt cx="1504001" cy="922436"/>
          </a:xfrm>
        </p:grpSpPr>
        <p:pic>
          <p:nvPicPr>
            <p:cNvPr id="18" name="Graphic 53">
              <a:extLst>
                <a:ext uri="{FF2B5EF4-FFF2-40B4-BE49-F238E27FC236}">
                  <a16:creationId xmlns:a16="http://schemas.microsoft.com/office/drawing/2014/main" id="{0F3EC10D-3562-4AB3-882D-095E9B83E4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5199" y="3579714"/>
              <a:ext cx="234000" cy="234000"/>
            </a:xfrm>
            <a:prstGeom prst="rect">
              <a:avLst/>
            </a:prstGeom>
          </p:spPr>
        </p:pic>
        <p:sp>
          <p:nvSpPr>
            <p:cNvPr id="19" name="Rounded Rectangle 3">
              <a:extLst>
                <a:ext uri="{FF2B5EF4-FFF2-40B4-BE49-F238E27FC236}">
                  <a16:creationId xmlns:a16="http://schemas.microsoft.com/office/drawing/2014/main" id="{BD7D0D49-87C5-4110-8A98-ADC4C82DB333}"/>
                </a:ext>
              </a:extLst>
            </p:cNvPr>
            <p:cNvSpPr/>
            <p:nvPr/>
          </p:nvSpPr>
          <p:spPr>
            <a:xfrm>
              <a:off x="4795199"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grpSp>
        <p:nvGrpSpPr>
          <p:cNvPr id="2" name="グループ化 1">
            <a:extLst>
              <a:ext uri="{FF2B5EF4-FFF2-40B4-BE49-F238E27FC236}">
                <a16:creationId xmlns:a16="http://schemas.microsoft.com/office/drawing/2014/main" id="{0043D3D5-6A16-43B3-AAC9-31ED44D45530}"/>
              </a:ext>
            </a:extLst>
          </p:cNvPr>
          <p:cNvGrpSpPr/>
          <p:nvPr/>
        </p:nvGrpSpPr>
        <p:grpSpPr>
          <a:xfrm>
            <a:off x="9718448" y="4882478"/>
            <a:ext cx="2005335" cy="1229915"/>
            <a:chOff x="7307975" y="3579714"/>
            <a:chExt cx="1504001" cy="922436"/>
          </a:xfrm>
        </p:grpSpPr>
        <p:pic>
          <p:nvPicPr>
            <p:cNvPr id="20" name="Graphic 53">
              <a:extLst>
                <a:ext uri="{FF2B5EF4-FFF2-40B4-BE49-F238E27FC236}">
                  <a16:creationId xmlns:a16="http://schemas.microsoft.com/office/drawing/2014/main" id="{456F0188-02B3-4BE3-A912-87841DA51F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7975" y="3579714"/>
              <a:ext cx="234000" cy="234000"/>
            </a:xfrm>
            <a:prstGeom prst="rect">
              <a:avLst/>
            </a:prstGeom>
          </p:spPr>
        </p:pic>
        <p:sp>
          <p:nvSpPr>
            <p:cNvPr id="21" name="Rounded Rectangle 3">
              <a:extLst>
                <a:ext uri="{FF2B5EF4-FFF2-40B4-BE49-F238E27FC236}">
                  <a16:creationId xmlns:a16="http://schemas.microsoft.com/office/drawing/2014/main" id="{E88ADA14-E87B-4774-95BE-F3958B7455D8}"/>
                </a:ext>
              </a:extLst>
            </p:cNvPr>
            <p:cNvSpPr/>
            <p:nvPr/>
          </p:nvSpPr>
          <p:spPr>
            <a:xfrm>
              <a:off x="7307975"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pic>
        <p:nvPicPr>
          <p:cNvPr id="24" name="Graphic 56">
            <a:extLst>
              <a:ext uri="{FF2B5EF4-FFF2-40B4-BE49-F238E27FC236}">
                <a16:creationId xmlns:a16="http://schemas.microsoft.com/office/drawing/2014/main" id="{7A410EE6-8F6E-4510-BE0A-90BFFDBCDE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59216" y="5283505"/>
            <a:ext cx="523795" cy="523795"/>
          </a:xfrm>
          <a:prstGeom prst="rect">
            <a:avLst/>
          </a:prstGeom>
        </p:spPr>
      </p:pic>
      <p:cxnSp>
        <p:nvCxnSpPr>
          <p:cNvPr id="27" name="直線矢印コネクタ 26">
            <a:extLst>
              <a:ext uri="{FF2B5EF4-FFF2-40B4-BE49-F238E27FC236}">
                <a16:creationId xmlns:a16="http://schemas.microsoft.com/office/drawing/2014/main" id="{6F79F901-1D4D-4F3E-8B87-674B5C9D238C}"/>
              </a:ext>
            </a:extLst>
          </p:cNvPr>
          <p:cNvCxnSpPr>
            <a:cxnSpLocks/>
          </p:cNvCxnSpPr>
          <p:nvPr/>
        </p:nvCxnSpPr>
        <p:spPr>
          <a:xfrm>
            <a:off x="8154257" y="5545403"/>
            <a:ext cx="2183208" cy="0"/>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正方形/長方形 36">
            <a:extLst>
              <a:ext uri="{FF2B5EF4-FFF2-40B4-BE49-F238E27FC236}">
                <a16:creationId xmlns:a16="http://schemas.microsoft.com/office/drawing/2014/main" id="{0184E4AE-7930-4838-8FA8-9A41CEED1794}"/>
              </a:ext>
            </a:extLst>
          </p:cNvPr>
          <p:cNvSpPr/>
          <p:nvPr/>
        </p:nvSpPr>
        <p:spPr>
          <a:xfrm>
            <a:off x="6396721" y="1872438"/>
            <a:ext cx="5874387" cy="3534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800"/>
              </a:spcBef>
              <a:buFont typeface="Arial" panose="020B0604020202020204" pitchFamily="34" charset="0"/>
              <a:buChar char="•"/>
            </a:pPr>
            <a:r>
              <a:rPr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同一アカウント内のバケット間でのレプリケーション</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8" name="正方形/長方形 37">
            <a:extLst>
              <a:ext uri="{FF2B5EF4-FFF2-40B4-BE49-F238E27FC236}">
                <a16:creationId xmlns:a16="http://schemas.microsoft.com/office/drawing/2014/main" id="{29B67C2C-A5B6-4C24-9D38-CB3B6A2B7C8A}"/>
              </a:ext>
            </a:extLst>
          </p:cNvPr>
          <p:cNvSpPr/>
          <p:nvPr/>
        </p:nvSpPr>
        <p:spPr>
          <a:xfrm>
            <a:off x="6396721" y="4089910"/>
            <a:ext cx="5874387" cy="3534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19995" indent="-119995">
              <a:spcBef>
                <a:spcPts val="800"/>
              </a:spcBef>
              <a:buFont typeface="Arial" panose="020B0604020202020204" pitchFamily="34" charset="0"/>
              <a:buChar char="•"/>
            </a:pPr>
            <a:r>
              <a:rPr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異なる</a:t>
            </a:r>
            <a:r>
              <a:rPr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lang="ja-JP" altLang="en-US" sz="1667"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アカウント間でのレプリケーション</a:t>
            </a:r>
            <a:endParaRPr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0" name="Rounded Rectangle 3">
            <a:extLst>
              <a:ext uri="{FF2B5EF4-FFF2-40B4-BE49-F238E27FC236}">
                <a16:creationId xmlns:a16="http://schemas.microsoft.com/office/drawing/2014/main" id="{A65FDC6F-69AA-42D1-A394-67606BBC8CEC}"/>
              </a:ext>
            </a:extLst>
          </p:cNvPr>
          <p:cNvSpPr/>
          <p:nvPr/>
        </p:nvSpPr>
        <p:spPr>
          <a:xfrm>
            <a:off x="6629529" y="2309197"/>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sp>
        <p:nvSpPr>
          <p:cNvPr id="42" name="Rounded Rectangle 3">
            <a:extLst>
              <a:ext uri="{FF2B5EF4-FFF2-40B4-BE49-F238E27FC236}">
                <a16:creationId xmlns:a16="http://schemas.microsoft.com/office/drawing/2014/main" id="{850BC6E8-D74F-4EC5-A120-6E3B56222EC0}"/>
              </a:ext>
            </a:extLst>
          </p:cNvPr>
          <p:cNvSpPr/>
          <p:nvPr/>
        </p:nvSpPr>
        <p:spPr>
          <a:xfrm>
            <a:off x="9546959" y="2309197"/>
            <a:ext cx="2348313" cy="1728147"/>
          </a:xfrm>
          <a:prstGeom prst="roundRect">
            <a:avLst>
              <a:gd name="adj" fmla="val 0"/>
            </a:avLst>
          </a:prstGeom>
          <a:noFill/>
          <a:ln w="12700">
            <a:solidFill>
              <a:schemeClr val="bg1">
                <a:lumMod val="65000"/>
              </a:schemeClr>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pic>
        <p:nvPicPr>
          <p:cNvPr id="43" name="Graphic 56">
            <a:extLst>
              <a:ext uri="{FF2B5EF4-FFF2-40B4-BE49-F238E27FC236}">
                <a16:creationId xmlns:a16="http://schemas.microsoft.com/office/drawing/2014/main" id="{49820FA3-10B1-42CA-8F52-F6EF7774D3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7799" y="3104563"/>
            <a:ext cx="493438" cy="493438"/>
          </a:xfrm>
          <a:prstGeom prst="rect">
            <a:avLst/>
          </a:prstGeom>
        </p:spPr>
      </p:pic>
      <p:grpSp>
        <p:nvGrpSpPr>
          <p:cNvPr id="44" name="グループ化 43">
            <a:extLst>
              <a:ext uri="{FF2B5EF4-FFF2-40B4-BE49-F238E27FC236}">
                <a16:creationId xmlns:a16="http://schemas.microsoft.com/office/drawing/2014/main" id="{D564BC8D-F58A-47C2-A9C4-2553653BD855}"/>
              </a:ext>
            </a:extLst>
          </p:cNvPr>
          <p:cNvGrpSpPr/>
          <p:nvPr/>
        </p:nvGrpSpPr>
        <p:grpSpPr>
          <a:xfrm>
            <a:off x="6801018" y="2688358"/>
            <a:ext cx="2005335" cy="1229915"/>
            <a:chOff x="4795199" y="3579714"/>
            <a:chExt cx="1504001" cy="922436"/>
          </a:xfrm>
        </p:grpSpPr>
        <p:pic>
          <p:nvPicPr>
            <p:cNvPr id="45" name="Graphic 53">
              <a:extLst>
                <a:ext uri="{FF2B5EF4-FFF2-40B4-BE49-F238E27FC236}">
                  <a16:creationId xmlns:a16="http://schemas.microsoft.com/office/drawing/2014/main" id="{09703A8F-AFD1-4F01-BF98-97A6E174A1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95199" y="3579714"/>
              <a:ext cx="234000" cy="234000"/>
            </a:xfrm>
            <a:prstGeom prst="rect">
              <a:avLst/>
            </a:prstGeom>
          </p:spPr>
        </p:pic>
        <p:sp>
          <p:nvSpPr>
            <p:cNvPr id="46" name="Rounded Rectangle 3">
              <a:extLst>
                <a:ext uri="{FF2B5EF4-FFF2-40B4-BE49-F238E27FC236}">
                  <a16:creationId xmlns:a16="http://schemas.microsoft.com/office/drawing/2014/main" id="{BE726E0D-D531-4649-AB8D-95ECF63C8CC5}"/>
                </a:ext>
              </a:extLst>
            </p:cNvPr>
            <p:cNvSpPr/>
            <p:nvPr/>
          </p:nvSpPr>
          <p:spPr>
            <a:xfrm>
              <a:off x="4795199"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grpSp>
        <p:nvGrpSpPr>
          <p:cNvPr id="47" name="グループ化 46">
            <a:extLst>
              <a:ext uri="{FF2B5EF4-FFF2-40B4-BE49-F238E27FC236}">
                <a16:creationId xmlns:a16="http://schemas.microsoft.com/office/drawing/2014/main" id="{B3F2AA92-AF55-4E71-AAF2-0BBBBC4CDC69}"/>
              </a:ext>
            </a:extLst>
          </p:cNvPr>
          <p:cNvGrpSpPr/>
          <p:nvPr/>
        </p:nvGrpSpPr>
        <p:grpSpPr>
          <a:xfrm>
            <a:off x="9718448" y="2688358"/>
            <a:ext cx="2005335" cy="1229915"/>
            <a:chOff x="7307975" y="3579714"/>
            <a:chExt cx="1504001" cy="922436"/>
          </a:xfrm>
        </p:grpSpPr>
        <p:pic>
          <p:nvPicPr>
            <p:cNvPr id="48" name="Graphic 53">
              <a:extLst>
                <a:ext uri="{FF2B5EF4-FFF2-40B4-BE49-F238E27FC236}">
                  <a16:creationId xmlns:a16="http://schemas.microsoft.com/office/drawing/2014/main" id="{A4916B41-7B70-44A3-B4EF-96A3B64D6C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07975" y="3579714"/>
              <a:ext cx="234000" cy="234000"/>
            </a:xfrm>
            <a:prstGeom prst="rect">
              <a:avLst/>
            </a:prstGeom>
          </p:spPr>
        </p:pic>
        <p:sp>
          <p:nvSpPr>
            <p:cNvPr id="49" name="Rounded Rectangle 3">
              <a:extLst>
                <a:ext uri="{FF2B5EF4-FFF2-40B4-BE49-F238E27FC236}">
                  <a16:creationId xmlns:a16="http://schemas.microsoft.com/office/drawing/2014/main" id="{45F2C1AA-1A33-4066-933E-11BA6DD08A3C}"/>
                </a:ext>
              </a:extLst>
            </p:cNvPr>
            <p:cNvSpPr/>
            <p:nvPr/>
          </p:nvSpPr>
          <p:spPr>
            <a:xfrm>
              <a:off x="7307975" y="3579714"/>
              <a:ext cx="1504001" cy="922436"/>
            </a:xfrm>
            <a:prstGeom prst="roundRect">
              <a:avLst>
                <a:gd name="adj" fmla="val 0"/>
              </a:avLst>
            </a:prstGeom>
            <a:noFill/>
            <a:ln w="12700">
              <a:solidFill>
                <a:srgbClr val="6CAE3E"/>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tx1"/>
                </a:solidFill>
                <a:latin typeface="Meiryo" panose="020B0604030504040204" pitchFamily="34" charset="-128"/>
                <a:ea typeface="Meiryo" panose="020B0604030504040204" pitchFamily="34" charset="-128"/>
                <a:cs typeface="Arial"/>
              </a:endParaRPr>
            </a:p>
          </p:txBody>
        </p:sp>
      </p:grpSp>
      <p:pic>
        <p:nvPicPr>
          <p:cNvPr id="50" name="Graphic 56">
            <a:extLst>
              <a:ext uri="{FF2B5EF4-FFF2-40B4-BE49-F238E27FC236}">
                <a16:creationId xmlns:a16="http://schemas.microsoft.com/office/drawing/2014/main" id="{F2AB11C5-F0BB-476A-BCD3-984DA7FEC3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54257" y="3104563"/>
            <a:ext cx="493438" cy="493438"/>
          </a:xfrm>
          <a:prstGeom prst="rect">
            <a:avLst/>
          </a:prstGeom>
        </p:spPr>
      </p:pic>
      <p:pic>
        <p:nvPicPr>
          <p:cNvPr id="54" name="Graphic 56">
            <a:extLst>
              <a:ext uri="{FF2B5EF4-FFF2-40B4-BE49-F238E27FC236}">
                <a16:creationId xmlns:a16="http://schemas.microsoft.com/office/drawing/2014/main" id="{C5C70915-D0A4-4259-908F-B514FCB758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1749" y="3104563"/>
            <a:ext cx="493438" cy="493438"/>
          </a:xfrm>
          <a:prstGeom prst="rect">
            <a:avLst/>
          </a:prstGeom>
        </p:spPr>
      </p:pic>
      <p:pic>
        <p:nvPicPr>
          <p:cNvPr id="55" name="Graphic 56">
            <a:extLst>
              <a:ext uri="{FF2B5EF4-FFF2-40B4-BE49-F238E27FC236}">
                <a16:creationId xmlns:a16="http://schemas.microsoft.com/office/drawing/2014/main" id="{C0D5F1E6-1329-4817-BB2D-F050A3546D4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48205" y="3104563"/>
            <a:ext cx="493438" cy="493438"/>
          </a:xfrm>
          <a:prstGeom prst="rect">
            <a:avLst/>
          </a:prstGeom>
        </p:spPr>
      </p:pic>
      <p:cxnSp>
        <p:nvCxnSpPr>
          <p:cNvPr id="57" name="直線矢印コネクタ 56">
            <a:extLst>
              <a:ext uri="{FF2B5EF4-FFF2-40B4-BE49-F238E27FC236}">
                <a16:creationId xmlns:a16="http://schemas.microsoft.com/office/drawing/2014/main" id="{ADBEB56E-7C9F-4657-A91A-563A09C84DA8}"/>
              </a:ext>
            </a:extLst>
          </p:cNvPr>
          <p:cNvCxnSpPr>
            <a:cxnSpLocks/>
          </p:cNvCxnSpPr>
          <p:nvPr/>
        </p:nvCxnSpPr>
        <p:spPr>
          <a:xfrm>
            <a:off x="7516126" y="3351282"/>
            <a:ext cx="603244" cy="0"/>
          </a:xfrm>
          <a:prstGeom prst="straightConnector1">
            <a:avLst/>
          </a:prstGeom>
          <a:ln w="381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直線矢印コネクタ 57">
            <a:extLst>
              <a:ext uri="{FF2B5EF4-FFF2-40B4-BE49-F238E27FC236}">
                <a16:creationId xmlns:a16="http://schemas.microsoft.com/office/drawing/2014/main" id="{FDA0A1DE-D00A-4315-8DCA-876A3214EF43}"/>
              </a:ext>
            </a:extLst>
          </p:cNvPr>
          <p:cNvCxnSpPr>
            <a:cxnSpLocks/>
          </p:cNvCxnSpPr>
          <p:nvPr/>
        </p:nvCxnSpPr>
        <p:spPr>
          <a:xfrm>
            <a:off x="10410075" y="3351282"/>
            <a:ext cx="603244" cy="0"/>
          </a:xfrm>
          <a:prstGeom prst="straightConnector1">
            <a:avLst/>
          </a:prstGeom>
          <a:ln w="3810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9" name="図 58">
            <a:extLst>
              <a:ext uri="{FF2B5EF4-FFF2-40B4-BE49-F238E27FC236}">
                <a16:creationId xmlns:a16="http://schemas.microsoft.com/office/drawing/2014/main" id="{5183F82F-F9AF-490E-A665-05B8AA59E8B1}"/>
              </a:ext>
            </a:extLst>
          </p:cNvPr>
          <p:cNvPicPr>
            <a:picLocks noChangeAspect="1"/>
          </p:cNvPicPr>
          <p:nvPr/>
        </p:nvPicPr>
        <p:blipFill>
          <a:blip r:embed="rId7"/>
          <a:stretch>
            <a:fillRect/>
          </a:stretch>
        </p:blipFill>
        <p:spPr>
          <a:xfrm>
            <a:off x="11119125" y="3561898"/>
            <a:ext cx="355200" cy="355200"/>
          </a:xfrm>
          <a:prstGeom prst="rect">
            <a:avLst/>
          </a:prstGeom>
        </p:spPr>
      </p:pic>
      <p:pic>
        <p:nvPicPr>
          <p:cNvPr id="60" name="図 59">
            <a:extLst>
              <a:ext uri="{FF2B5EF4-FFF2-40B4-BE49-F238E27FC236}">
                <a16:creationId xmlns:a16="http://schemas.microsoft.com/office/drawing/2014/main" id="{8D928FBF-255E-493C-93E5-652C0B8B528A}"/>
              </a:ext>
            </a:extLst>
          </p:cNvPr>
          <p:cNvPicPr>
            <a:picLocks noChangeAspect="1"/>
          </p:cNvPicPr>
          <p:nvPr/>
        </p:nvPicPr>
        <p:blipFill>
          <a:blip r:embed="rId8"/>
          <a:stretch>
            <a:fillRect/>
          </a:stretch>
        </p:blipFill>
        <p:spPr>
          <a:xfrm>
            <a:off x="7057743" y="3563545"/>
            <a:ext cx="353553" cy="353553"/>
          </a:xfrm>
          <a:prstGeom prst="rect">
            <a:avLst/>
          </a:prstGeom>
        </p:spPr>
      </p:pic>
      <p:pic>
        <p:nvPicPr>
          <p:cNvPr id="61" name="図 60">
            <a:extLst>
              <a:ext uri="{FF2B5EF4-FFF2-40B4-BE49-F238E27FC236}">
                <a16:creationId xmlns:a16="http://schemas.microsoft.com/office/drawing/2014/main" id="{659D040A-A932-4FCC-9589-DAC16702288F}"/>
              </a:ext>
            </a:extLst>
          </p:cNvPr>
          <p:cNvPicPr>
            <a:picLocks noChangeAspect="1"/>
          </p:cNvPicPr>
          <p:nvPr/>
        </p:nvPicPr>
        <p:blipFill>
          <a:blip r:embed="rId8"/>
          <a:stretch>
            <a:fillRect/>
          </a:stretch>
        </p:blipFill>
        <p:spPr>
          <a:xfrm>
            <a:off x="8224200" y="3563545"/>
            <a:ext cx="353553" cy="353553"/>
          </a:xfrm>
          <a:prstGeom prst="rect">
            <a:avLst/>
          </a:prstGeom>
        </p:spPr>
      </p:pic>
      <p:pic>
        <p:nvPicPr>
          <p:cNvPr id="62" name="図 61">
            <a:extLst>
              <a:ext uri="{FF2B5EF4-FFF2-40B4-BE49-F238E27FC236}">
                <a16:creationId xmlns:a16="http://schemas.microsoft.com/office/drawing/2014/main" id="{C7C50594-C6F1-4C15-9BD5-A218031BBFD1}"/>
              </a:ext>
            </a:extLst>
          </p:cNvPr>
          <p:cNvPicPr>
            <a:picLocks noChangeAspect="1"/>
          </p:cNvPicPr>
          <p:nvPr/>
        </p:nvPicPr>
        <p:blipFill>
          <a:blip r:embed="rId8"/>
          <a:stretch>
            <a:fillRect/>
          </a:stretch>
        </p:blipFill>
        <p:spPr>
          <a:xfrm>
            <a:off x="10534919" y="5760212"/>
            <a:ext cx="353553" cy="353553"/>
          </a:xfrm>
          <a:prstGeom prst="rect">
            <a:avLst/>
          </a:prstGeom>
        </p:spPr>
      </p:pic>
      <p:pic>
        <p:nvPicPr>
          <p:cNvPr id="64" name="図 63">
            <a:extLst>
              <a:ext uri="{FF2B5EF4-FFF2-40B4-BE49-F238E27FC236}">
                <a16:creationId xmlns:a16="http://schemas.microsoft.com/office/drawing/2014/main" id="{D9F7E023-3B6F-477E-9215-ECF633862DD9}"/>
              </a:ext>
            </a:extLst>
          </p:cNvPr>
          <p:cNvPicPr>
            <a:picLocks noChangeAspect="1"/>
          </p:cNvPicPr>
          <p:nvPr/>
        </p:nvPicPr>
        <p:blipFill>
          <a:blip r:embed="rId8"/>
          <a:stretch>
            <a:fillRect/>
          </a:stretch>
        </p:blipFill>
        <p:spPr>
          <a:xfrm>
            <a:off x="7640969" y="5760212"/>
            <a:ext cx="353553" cy="353553"/>
          </a:xfrm>
          <a:prstGeom prst="rect">
            <a:avLst/>
          </a:prstGeom>
        </p:spPr>
      </p:pic>
      <p:pic>
        <p:nvPicPr>
          <p:cNvPr id="68" name="図 67">
            <a:extLst>
              <a:ext uri="{FF2B5EF4-FFF2-40B4-BE49-F238E27FC236}">
                <a16:creationId xmlns:a16="http://schemas.microsoft.com/office/drawing/2014/main" id="{3CBD747A-B4C3-4133-A3AD-FE0568542089}"/>
              </a:ext>
            </a:extLst>
          </p:cNvPr>
          <p:cNvPicPr>
            <a:picLocks noChangeAspect="1"/>
          </p:cNvPicPr>
          <p:nvPr/>
        </p:nvPicPr>
        <p:blipFill>
          <a:blip r:embed="rId8"/>
          <a:stretch>
            <a:fillRect/>
          </a:stretch>
        </p:blipFill>
        <p:spPr>
          <a:xfrm>
            <a:off x="9951690" y="3563545"/>
            <a:ext cx="353553" cy="353553"/>
          </a:xfrm>
          <a:prstGeom prst="rect">
            <a:avLst/>
          </a:prstGeom>
        </p:spPr>
      </p:pic>
      <p:pic>
        <p:nvPicPr>
          <p:cNvPr id="51"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4623" y="2313845"/>
            <a:ext cx="240000" cy="240000"/>
          </a:xfrm>
          <a:prstGeom prst="rect">
            <a:avLst/>
          </a:prstGeom>
        </p:spPr>
      </p:pic>
      <p:pic>
        <p:nvPicPr>
          <p:cNvPr id="52"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6956" y="2311918"/>
            <a:ext cx="240000" cy="240000"/>
          </a:xfrm>
          <a:prstGeom prst="rect">
            <a:avLst/>
          </a:prstGeom>
        </p:spPr>
      </p:pic>
      <p:pic>
        <p:nvPicPr>
          <p:cNvPr id="53"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4623" y="4501948"/>
            <a:ext cx="240000" cy="240000"/>
          </a:xfrm>
          <a:prstGeom prst="rect">
            <a:avLst/>
          </a:prstGeom>
        </p:spPr>
      </p:pic>
      <p:pic>
        <p:nvPicPr>
          <p:cNvPr id="56" name="Graphic 10">
            <a:extLst>
              <a:ext uri="{FF2B5EF4-FFF2-40B4-BE49-F238E27FC236}">
                <a16:creationId xmlns:a16="http://schemas.microsoft.com/office/drawing/2014/main" id="{CFBA858E-1F39-BC4A-8A1C-B3B0FE9B32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46956" y="4499663"/>
            <a:ext cx="240000" cy="240000"/>
          </a:xfrm>
          <a:prstGeom prst="rect">
            <a:avLst/>
          </a:prstGeom>
        </p:spPr>
      </p:pic>
      <p:sp>
        <p:nvSpPr>
          <p:cNvPr id="63" name="Rectangle 7">
            <a:extLst>
              <a:ext uri="{FF2B5EF4-FFF2-40B4-BE49-F238E27FC236}">
                <a16:creationId xmlns:a16="http://schemas.microsoft.com/office/drawing/2014/main" id="{68B0E3E8-8253-437C-8CA7-3CA10E89A827}"/>
              </a:ext>
            </a:extLst>
          </p:cNvPr>
          <p:cNvSpPr/>
          <p:nvPr/>
        </p:nvSpPr>
        <p:spPr>
          <a:xfrm>
            <a:off x="4260648" y="6303900"/>
            <a:ext cx="7382575" cy="510134"/>
          </a:xfrm>
          <a:prstGeom prst="rect">
            <a:avLst/>
          </a:prstGeom>
        </p:spPr>
        <p:txBody>
          <a:bodyPr wrap="square" lIns="24000" tIns="24000" rIns="24000" bIns="24000" anchor="ctr" anchorCtr="0">
            <a:spAutoFit/>
          </a:bodyPr>
          <a:lstStyle/>
          <a:p>
            <a:r>
              <a:rPr lang="ja-JP" altLang="en-US" sz="1000" dirty="0">
                <a:solidFill>
                  <a:schemeClr val="tx1">
                    <a:lumMod val="75000"/>
                  </a:schemeClr>
                </a:solidFill>
                <a:latin typeface="Meiryo" panose="020B0604030504040204" pitchFamily="34" charset="-128"/>
                <a:ea typeface="Meiryo" panose="020B0604030504040204" pitchFamily="34" charset="-128"/>
                <a:cs typeface="メイリオ"/>
              </a:rPr>
              <a:t>詳細は下記</a:t>
            </a:r>
            <a:r>
              <a:rPr lang="en-US" altLang="ja-JP" sz="1000" dirty="0">
                <a:solidFill>
                  <a:schemeClr val="tx1">
                    <a:lumMod val="75000"/>
                  </a:schemeClr>
                </a:solidFill>
                <a:latin typeface="Meiryo" panose="020B0604030504040204" pitchFamily="34" charset="-128"/>
                <a:ea typeface="Meiryo" panose="020B0604030504040204" pitchFamily="34" charset="-128"/>
                <a:cs typeface="メイリオ"/>
              </a:rPr>
              <a:t>URL</a:t>
            </a:r>
            <a:r>
              <a:rPr lang="ja-JP" altLang="en-US" sz="1000" dirty="0">
                <a:solidFill>
                  <a:schemeClr val="tx1">
                    <a:lumMod val="75000"/>
                  </a:schemeClr>
                </a:solidFill>
                <a:latin typeface="Meiryo" panose="020B0604030504040204" pitchFamily="34" charset="-128"/>
                <a:ea typeface="Meiryo" panose="020B0604030504040204" pitchFamily="34" charset="-128"/>
                <a:cs typeface="メイリオ"/>
              </a:rPr>
              <a:t>を参照</a:t>
            </a:r>
            <a:br>
              <a:rPr lang="en-US" sz="1000" dirty="0">
                <a:solidFill>
                  <a:schemeClr val="tx1">
                    <a:lumMod val="75000"/>
                  </a:schemeClr>
                </a:solidFill>
                <a:latin typeface="Meiryo" panose="020B0604030504040204" pitchFamily="34" charset="-128"/>
                <a:ea typeface="Meiryo" panose="020B0604030504040204" pitchFamily="34" charset="-128"/>
                <a:cs typeface="メイリオ"/>
              </a:rPr>
            </a:br>
            <a:r>
              <a:rPr lang="en-US" sz="1000" dirty="0">
                <a:solidFill>
                  <a:schemeClr val="tx1">
                    <a:lumMod val="75000"/>
                  </a:schemeClr>
                </a:solidFill>
                <a:latin typeface="Meiryo" panose="020B0604030504040204" pitchFamily="34" charset="-128"/>
                <a:ea typeface="Meiryo" panose="020B0604030504040204" pitchFamily="34" charset="-128"/>
                <a:cs typeface="メイリオ"/>
                <a:hlinkClick r:id="rId11"/>
              </a:rPr>
              <a:t>https://docs.aws.amazon.com/ja_jp/AmazonS3/latest/userguide/replication.html</a:t>
            </a:r>
            <a:endParaRPr lang="en-US" sz="1000" dirty="0">
              <a:solidFill>
                <a:schemeClr val="tx1">
                  <a:lumMod val="75000"/>
                </a:schemeClr>
              </a:solidFill>
              <a:latin typeface="Meiryo" panose="020B0604030504040204" pitchFamily="34" charset="-128"/>
              <a:ea typeface="Meiryo" panose="020B0604030504040204" pitchFamily="34" charset="-128"/>
              <a:cs typeface="メイリオ"/>
            </a:endParaRPr>
          </a:p>
          <a:p>
            <a:r>
              <a:rPr lang="ja-JP" altLang="en-US" sz="1000" dirty="0">
                <a:solidFill>
                  <a:schemeClr val="tx1">
                    <a:lumMod val="75000"/>
                  </a:schemeClr>
                </a:solidFill>
                <a:latin typeface="Meiryo" panose="020B0604030504040204" pitchFamily="34" charset="-128"/>
                <a:ea typeface="Meiryo" panose="020B0604030504040204" pitchFamily="34" charset="-128"/>
                <a:cs typeface="メイリオ"/>
              </a:rPr>
              <a:t>オブジェクトのレプリケーション</a:t>
            </a:r>
            <a:endParaRPr lang="en-US" sz="1000" dirty="0">
              <a:solidFill>
                <a:schemeClr val="tx1">
                  <a:lumMod val="75000"/>
                </a:schemeClr>
              </a:solidFill>
              <a:latin typeface="Meiryo" panose="020B0604030504040204" pitchFamily="34" charset="-128"/>
              <a:ea typeface="Meiryo" panose="020B0604030504040204" pitchFamily="34" charset="-128"/>
              <a:cs typeface="メイリオ"/>
            </a:endParaRPr>
          </a:p>
        </p:txBody>
      </p:sp>
      <p:sp>
        <p:nvSpPr>
          <p:cNvPr id="4" name="タイトル 3">
            <a:extLst>
              <a:ext uri="{FF2B5EF4-FFF2-40B4-BE49-F238E27FC236}">
                <a16:creationId xmlns:a16="http://schemas.microsoft.com/office/drawing/2014/main" id="{9C8CD43A-F03A-EE40-B558-49FED6AEB7C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S3</a:t>
            </a:r>
            <a:r>
              <a:rPr lang="ja-JP" altLang="en-US" sz="2800" b="0"/>
              <a:t>のレプリケーション機能</a:t>
            </a:r>
          </a:p>
        </p:txBody>
      </p:sp>
      <p:sp>
        <p:nvSpPr>
          <p:cNvPr id="5" name="テキスト ボックス 4">
            <a:extLst>
              <a:ext uri="{FF2B5EF4-FFF2-40B4-BE49-F238E27FC236}">
                <a16:creationId xmlns:a16="http://schemas.microsoft.com/office/drawing/2014/main" id="{CDCFBD09-4D19-3F93-8377-7656172F3B3A}"/>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SEC08-BP04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6" name="Rectangle 5">
            <a:extLst>
              <a:ext uri="{FF2B5EF4-FFF2-40B4-BE49-F238E27FC236}">
                <a16:creationId xmlns:a16="http://schemas.microsoft.com/office/drawing/2014/main" id="{4DF6D634-37AE-D290-ECFA-573F5D31290D}"/>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588206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 </a:t>
            </a:r>
            <a:r>
              <a:rPr lang="ja-JP" altLang="en-US" sz="2000"/>
              <a:t>データ保護</a:t>
            </a:r>
            <a:r>
              <a:rPr lang="en-JP" sz="2000" dirty="0"/>
              <a:t>/</a:t>
            </a:r>
            <a:r>
              <a:rPr lang="ja-JP" altLang="en-US" sz="2000"/>
              <a:t>保管中のデータの保護</a:t>
            </a:r>
            <a:br>
              <a:rPr lang="en-JP" sz="2000" dirty="0"/>
            </a:br>
            <a:r>
              <a:rPr lang="en-US" sz="2800" b="0" i="0" dirty="0">
                <a:solidFill>
                  <a:srgbClr val="16191F"/>
                </a:solidFill>
                <a:effectLst/>
                <a:latin typeface="Amazon Ember" panose="020B0603020204020204" pitchFamily="34" charset="0"/>
              </a:rPr>
              <a:t>SEC08-BP05 </a:t>
            </a:r>
            <a:r>
              <a:rPr lang="ja-JP" altLang="en-US" sz="2800" b="0" i="0">
                <a:solidFill>
                  <a:srgbClr val="16191F"/>
                </a:solidFill>
                <a:effectLst/>
                <a:latin typeface="Amazon Ember" panose="020B0603020204020204" pitchFamily="34" charset="0"/>
              </a:rPr>
              <a:t>人をデータから遠ざけるメカニズムを使用する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通常の運用状況で、すべてのユーザーが機密データおよびシステムに直接アクセスできないようにする。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US" sz="1400" dirty="0" err="1"/>
              <a:t>ビジネスユーザーがQuickSightなどのダッシュボードを使用せずに、直接データにアクセスしていないか</a:t>
            </a:r>
            <a:r>
              <a:rPr lang="en-US" sz="1400" dirty="0"/>
              <a:t>？</a:t>
            </a:r>
          </a:p>
        </p:txBody>
      </p:sp>
    </p:spTree>
    <p:extLst>
      <p:ext uri="{BB962C8B-B14F-4D97-AF65-F5344CB8AC3E}">
        <p14:creationId xmlns:p14="http://schemas.microsoft.com/office/powerpoint/2010/main" val="5718049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SEC09-BP01 </a:t>
            </a:r>
            <a:r>
              <a:rPr lang="ja-JP" altLang="en-US" sz="2800" b="0" i="0">
                <a:solidFill>
                  <a:srgbClr val="16191F"/>
                </a:solidFill>
                <a:effectLst/>
                <a:latin typeface="Amazon Ember" panose="020B0603020204020204" pitchFamily="34" charset="0"/>
              </a:rPr>
              <a:t>安全な鍵および証明書管理を実装する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認証と機密性を提供する安全なプロトコル（</a:t>
            </a:r>
            <a:r>
              <a:rPr lang="en-US" altLang="ja-JP" sz="1400" dirty="0"/>
              <a:t>Transport Layer Security</a:t>
            </a:r>
            <a:r>
              <a:rPr lang="ja-JP" altLang="en-US" sz="1400"/>
              <a:t>（</a:t>
            </a:r>
            <a:r>
              <a:rPr lang="en-US" altLang="ja-JP" sz="1400" dirty="0"/>
              <a:t>TLS</a:t>
            </a:r>
            <a:r>
              <a:rPr lang="ja-JP" altLang="en-US" sz="1400"/>
              <a:t>）や </a:t>
            </a:r>
            <a:r>
              <a:rPr lang="en-US" altLang="ja-JP" sz="1400" dirty="0"/>
              <a:t>IPsec </a:t>
            </a:r>
            <a:r>
              <a:rPr lang="ja-JP" altLang="en-US" sz="1400"/>
              <a:t>など）を使用し、データの改ざんや損失のリスクを軽減する。</a:t>
            </a:r>
            <a:endParaRPr lang="en-US" altLang="ja-JP" sz="1400" dirty="0"/>
          </a:p>
          <a:p>
            <a:pPr marL="285750" indent="-285750">
              <a:buFont typeface="Arial" panose="020B0604020202020204" pitchFamily="34" charset="0"/>
              <a:buChar char="•"/>
            </a:pPr>
            <a:r>
              <a:rPr lang="ja-JP" altLang="en-US" sz="1400"/>
              <a:t>暗号化キーと証明書は、厳格なアクセスコントロールによって安全に保存し、適切な時間間隔でローテーションする。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インターネットを介した通信に</a:t>
            </a:r>
            <a:r>
              <a:rPr lang="en-US" altLang="ja-JP" sz="1400" dirty="0"/>
              <a:t>HTTPS</a:t>
            </a:r>
            <a:r>
              <a:rPr lang="ja-JP" altLang="en-US" sz="1400"/>
              <a:t>を使っているか？</a:t>
            </a:r>
            <a:endParaRPr lang="en-US" altLang="ja-JP" sz="1400" dirty="0"/>
          </a:p>
          <a:p>
            <a:pPr marL="285750" indent="-285750">
              <a:buFont typeface="Arial" panose="020B0604020202020204" pitchFamily="34" charset="0"/>
              <a:buChar char="•"/>
            </a:pPr>
            <a:r>
              <a:rPr lang="en-US" altLang="ja-JP" sz="1400" dirty="0"/>
              <a:t>X.509 </a:t>
            </a:r>
            <a:r>
              <a:rPr lang="ja-JP" altLang="en-US" sz="1400"/>
              <a:t>証明書を期限が切れる前に交換するようになっているか？</a:t>
            </a:r>
            <a:endParaRPr lang="en-US" altLang="ja-JP" sz="1400" dirty="0"/>
          </a:p>
          <a:p>
            <a:pPr marL="285750" indent="-285750">
              <a:buFont typeface="Arial" panose="020B0604020202020204" pitchFamily="34" charset="0"/>
              <a:buChar char="•"/>
            </a:pPr>
            <a:r>
              <a:rPr lang="en-US" altLang="ja-JP" sz="1400" dirty="0"/>
              <a:t>TLS </a:t>
            </a:r>
            <a:r>
              <a:rPr lang="ja-JP" altLang="en-US" sz="1400"/>
              <a:t>に自己署名 </a:t>
            </a:r>
            <a:r>
              <a:rPr lang="en-US" altLang="ja-JP" sz="1400" dirty="0"/>
              <a:t>X.509 </a:t>
            </a:r>
            <a:r>
              <a:rPr lang="ja-JP" altLang="en-US" sz="1400"/>
              <a:t>証明書を使用していないか？</a:t>
            </a:r>
          </a:p>
          <a:p>
            <a:pPr marL="285750" indent="-285750">
              <a:buFont typeface="Arial" panose="020B0604020202020204" pitchFamily="34" charset="0"/>
              <a:buChar char="•"/>
            </a:pPr>
            <a:r>
              <a:rPr lang="en-US" altLang="ja-JP" sz="1400" dirty="0"/>
              <a:t>TLS</a:t>
            </a:r>
            <a:r>
              <a:rPr lang="ja-JP" altLang="en-US" sz="1400"/>
              <a:t>証明書の管理に</a:t>
            </a:r>
            <a:r>
              <a:rPr lang="en" altLang="ja-JP" sz="1400" dirty="0"/>
              <a:t>AWS Certificate Manager</a:t>
            </a:r>
            <a:r>
              <a:rPr lang="ja-JP" altLang="en-US" sz="1400"/>
              <a:t>（</a:t>
            </a:r>
            <a:r>
              <a:rPr lang="en" altLang="ja-JP" sz="1400" dirty="0"/>
              <a:t>ACM</a:t>
            </a:r>
            <a:r>
              <a:rPr lang="ja-JP" altLang="en-US" sz="1400"/>
              <a:t>）を使用しているか？</a:t>
            </a:r>
          </a:p>
        </p:txBody>
      </p:sp>
      <p:pic>
        <p:nvPicPr>
          <p:cNvPr id="12" name="Graphic 6">
            <a:extLst>
              <a:ext uri="{FF2B5EF4-FFF2-40B4-BE49-F238E27FC236}">
                <a16:creationId xmlns:a16="http://schemas.microsoft.com/office/drawing/2014/main" id="{4121DC3D-E7D5-FDCB-548D-A825DB587FCB}"/>
              </a:ext>
            </a:extLst>
          </p:cNvPr>
          <p:cNvPicPr>
            <a:picLocks noChangeAspect="1" noChangeArrowheads="1"/>
          </p:cNvPicPr>
          <p:nvPr/>
        </p:nvPicPr>
        <p:blipFill>
          <a:blip r:embed="rId2"/>
          <a:srcRect/>
          <a:stretch/>
        </p:blipFill>
        <p:spPr bwMode="auto">
          <a:xfrm>
            <a:off x="9769255" y="377968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22">
            <a:extLst>
              <a:ext uri="{FF2B5EF4-FFF2-40B4-BE49-F238E27FC236}">
                <a16:creationId xmlns:a16="http://schemas.microsoft.com/office/drawing/2014/main" id="{53AA3244-D66D-5976-EDFA-A65DF8A913B0}"/>
              </a:ext>
            </a:extLst>
          </p:cNvPr>
          <p:cNvSpPr txBox="1"/>
          <p:nvPr/>
        </p:nvSpPr>
        <p:spPr>
          <a:xfrm>
            <a:off x="6400186" y="3236898"/>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37" name="Graphic 24">
            <a:extLst>
              <a:ext uri="{FF2B5EF4-FFF2-40B4-BE49-F238E27FC236}">
                <a16:creationId xmlns:a16="http://schemas.microsoft.com/office/drawing/2014/main" id="{3B1280A5-05C4-A623-D5A3-15E29BC9A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16"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59">
            <a:extLst>
              <a:ext uri="{FF2B5EF4-FFF2-40B4-BE49-F238E27FC236}">
                <a16:creationId xmlns:a16="http://schemas.microsoft.com/office/drawing/2014/main" id="{DE92F0FD-D0A0-E4C9-DE40-2FA7166ECCF2}"/>
              </a:ext>
            </a:extLst>
          </p:cNvPr>
          <p:cNvSpPr/>
          <p:nvPr/>
        </p:nvSpPr>
        <p:spPr>
          <a:xfrm>
            <a:off x="7425961" y="2224755"/>
            <a:ext cx="4295278" cy="331089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09600" tIns="121920"/>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40" name="Graphic 20">
            <a:extLst>
              <a:ext uri="{FF2B5EF4-FFF2-40B4-BE49-F238E27FC236}">
                <a16:creationId xmlns:a16="http://schemas.microsoft.com/office/drawing/2014/main" id="{36B59C81-CA35-F910-DDB9-3266297A3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5960" y="2224754"/>
            <a:ext cx="440267" cy="44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05">
            <a:extLst>
              <a:ext uri="{FF2B5EF4-FFF2-40B4-BE49-F238E27FC236}">
                <a16:creationId xmlns:a16="http://schemas.microsoft.com/office/drawing/2014/main" id="{A270499C-F979-23B5-9AEC-12D350FBB7F7}"/>
              </a:ext>
            </a:extLst>
          </p:cNvPr>
          <p:cNvSpPr txBox="1"/>
          <p:nvPr/>
        </p:nvSpPr>
        <p:spPr>
          <a:xfrm>
            <a:off x="7801588" y="3236898"/>
            <a:ext cx="1300480" cy="276678"/>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CloudFront</a:t>
            </a:r>
          </a:p>
        </p:txBody>
      </p:sp>
      <p:pic>
        <p:nvPicPr>
          <p:cNvPr id="42" name="Graphic 19">
            <a:extLst>
              <a:ext uri="{FF2B5EF4-FFF2-40B4-BE49-F238E27FC236}">
                <a16:creationId xmlns:a16="http://schemas.microsoft.com/office/drawing/2014/main" id="{A5FAE074-428E-1128-EFE6-3BEE0A6D9F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5828"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105">
            <a:extLst>
              <a:ext uri="{FF2B5EF4-FFF2-40B4-BE49-F238E27FC236}">
                <a16:creationId xmlns:a16="http://schemas.microsoft.com/office/drawing/2014/main" id="{91C3874A-2E92-B512-9D5D-EFD6B390EC79}"/>
              </a:ext>
            </a:extLst>
          </p:cNvPr>
          <p:cNvSpPr txBox="1"/>
          <p:nvPr/>
        </p:nvSpPr>
        <p:spPr>
          <a:xfrm>
            <a:off x="9335015" y="3236898"/>
            <a:ext cx="1300480"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45" name="TextBox 105">
            <a:extLst>
              <a:ext uri="{FF2B5EF4-FFF2-40B4-BE49-F238E27FC236}">
                <a16:creationId xmlns:a16="http://schemas.microsoft.com/office/drawing/2014/main" id="{071D8EED-5DCB-A76E-141D-02B0FBD47FAF}"/>
              </a:ext>
            </a:extLst>
          </p:cNvPr>
          <p:cNvSpPr txBox="1"/>
          <p:nvPr/>
        </p:nvSpPr>
        <p:spPr>
          <a:xfrm>
            <a:off x="10855807" y="3236898"/>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46" name="Graphic 62">
            <a:extLst>
              <a:ext uri="{FF2B5EF4-FFF2-40B4-BE49-F238E27FC236}">
                <a16:creationId xmlns:a16="http://schemas.microsoft.com/office/drawing/2014/main" id="{09CF6F1E-0D12-2F7A-24DC-96BDB8A3C5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3556"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Graphic 20">
            <a:extLst>
              <a:ext uri="{FF2B5EF4-FFF2-40B4-BE49-F238E27FC236}">
                <a16:creationId xmlns:a16="http://schemas.microsoft.com/office/drawing/2014/main" id="{772DA845-A856-4B5C-E050-FB0B95B28A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1651" y="4596879"/>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Box 22">
            <a:extLst>
              <a:ext uri="{FF2B5EF4-FFF2-40B4-BE49-F238E27FC236}">
                <a16:creationId xmlns:a16="http://schemas.microsoft.com/office/drawing/2014/main" id="{E3EEE6DE-EBA2-EB59-F2EB-1B3FA7A1C432}"/>
              </a:ext>
            </a:extLst>
          </p:cNvPr>
          <p:cNvSpPr txBox="1"/>
          <p:nvPr/>
        </p:nvSpPr>
        <p:spPr>
          <a:xfrm>
            <a:off x="8289848" y="5200397"/>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ACM</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endParaRPr>
          </a:p>
        </p:txBody>
      </p:sp>
      <p:cxnSp>
        <p:nvCxnSpPr>
          <p:cNvPr id="50" name="Straight Connector 8">
            <a:extLst>
              <a:ext uri="{FF2B5EF4-FFF2-40B4-BE49-F238E27FC236}">
                <a16:creationId xmlns:a16="http://schemas.microsoft.com/office/drawing/2014/main" id="{87523476-49CE-50D2-93D7-4042060AB465}"/>
              </a:ext>
            </a:extLst>
          </p:cNvPr>
          <p:cNvCxnSpPr>
            <a:cxnSpLocks/>
            <a:stCxn id="47" idx="0"/>
            <a:endCxn id="61" idx="1"/>
          </p:cNvCxnSpPr>
          <p:nvPr/>
        </p:nvCxnSpPr>
        <p:spPr>
          <a:xfrm flipV="1">
            <a:off x="8719651" y="4365765"/>
            <a:ext cx="945596" cy="231114"/>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8">
            <a:extLst>
              <a:ext uri="{FF2B5EF4-FFF2-40B4-BE49-F238E27FC236}">
                <a16:creationId xmlns:a16="http://schemas.microsoft.com/office/drawing/2014/main" id="{2775BD82-6EFE-CBD2-E74B-9B75DA478542}"/>
              </a:ext>
            </a:extLst>
          </p:cNvPr>
          <p:cNvCxnSpPr>
            <a:cxnSpLocks/>
            <a:stCxn id="47" idx="0"/>
            <a:endCxn id="41" idx="2"/>
          </p:cNvCxnSpPr>
          <p:nvPr/>
        </p:nvCxnSpPr>
        <p:spPr>
          <a:xfrm flipH="1" flipV="1">
            <a:off x="8451828" y="3513576"/>
            <a:ext cx="267823"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8">
            <a:extLst>
              <a:ext uri="{FF2B5EF4-FFF2-40B4-BE49-F238E27FC236}">
                <a16:creationId xmlns:a16="http://schemas.microsoft.com/office/drawing/2014/main" id="{60596C94-8DD5-A0D2-9933-6B957F674CE9}"/>
              </a:ext>
            </a:extLst>
          </p:cNvPr>
          <p:cNvCxnSpPr>
            <a:cxnSpLocks/>
            <a:stCxn id="37" idx="3"/>
            <a:endCxn id="42" idx="1"/>
          </p:cNvCxnSpPr>
          <p:nvPr/>
        </p:nvCxnSpPr>
        <p:spPr>
          <a:xfrm>
            <a:off x="7063616" y="3003463"/>
            <a:ext cx="1172212"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4" name="グループ化 3">
            <a:extLst>
              <a:ext uri="{FF2B5EF4-FFF2-40B4-BE49-F238E27FC236}">
                <a16:creationId xmlns:a16="http://schemas.microsoft.com/office/drawing/2014/main" id="{DF10C8B5-1768-5CC9-69CD-8BEB088C7322}"/>
              </a:ext>
            </a:extLst>
          </p:cNvPr>
          <p:cNvGrpSpPr/>
          <p:nvPr/>
        </p:nvGrpSpPr>
        <p:grpSpPr>
          <a:xfrm>
            <a:off x="8667828" y="2857664"/>
            <a:ext cx="1117766" cy="291598"/>
            <a:chOff x="8673351" y="2249587"/>
            <a:chExt cx="953318" cy="291598"/>
          </a:xfrm>
        </p:grpSpPr>
        <p:cxnSp>
          <p:nvCxnSpPr>
            <p:cNvPr id="53" name="Straight Connector 8">
              <a:extLst>
                <a:ext uri="{FF2B5EF4-FFF2-40B4-BE49-F238E27FC236}">
                  <a16:creationId xmlns:a16="http://schemas.microsoft.com/office/drawing/2014/main" id="{1D1C6911-DCCF-B895-C8D3-E52A4797B876}"/>
                </a:ext>
              </a:extLst>
            </p:cNvPr>
            <p:cNvCxnSpPr>
              <a:cxnSpLocks/>
            </p:cNvCxnSpPr>
            <p:nvPr/>
          </p:nvCxnSpPr>
          <p:spPr>
            <a:xfrm flipV="1">
              <a:off x="8673351" y="2249587"/>
              <a:ext cx="953318"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8">
              <a:extLst>
                <a:ext uri="{FF2B5EF4-FFF2-40B4-BE49-F238E27FC236}">
                  <a16:creationId xmlns:a16="http://schemas.microsoft.com/office/drawing/2014/main" id="{561CE361-9FC1-952D-2D9E-1FDAA911986B}"/>
                </a:ext>
              </a:extLst>
            </p:cNvPr>
            <p:cNvCxnSpPr>
              <a:cxnSpLocks/>
            </p:cNvCxnSpPr>
            <p:nvPr/>
          </p:nvCxnSpPr>
          <p:spPr>
            <a:xfrm flipV="1">
              <a:off x="8673351" y="2541183"/>
              <a:ext cx="953318"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55" name="Straight Connector 8">
            <a:extLst>
              <a:ext uri="{FF2B5EF4-FFF2-40B4-BE49-F238E27FC236}">
                <a16:creationId xmlns:a16="http://schemas.microsoft.com/office/drawing/2014/main" id="{AC7D9137-BAB4-2F3C-8705-11C33DAC6935}"/>
              </a:ext>
            </a:extLst>
          </p:cNvPr>
          <p:cNvCxnSpPr>
            <a:cxnSpLocks/>
            <a:stCxn id="67" idx="3"/>
            <a:endCxn id="46" idx="1"/>
          </p:cNvCxnSpPr>
          <p:nvPr/>
        </p:nvCxnSpPr>
        <p:spPr>
          <a:xfrm>
            <a:off x="10201255" y="3003463"/>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5E90DA8D-B10E-5CDB-8542-28E4779D86D3}"/>
              </a:ext>
            </a:extLst>
          </p:cNvPr>
          <p:cNvSpPr txBox="1">
            <a:spLocks/>
          </p:cNvSpPr>
          <p:nvPr/>
        </p:nvSpPr>
        <p:spPr>
          <a:xfrm>
            <a:off x="7425960" y="5558424"/>
            <a:ext cx="3573943"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凡例</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暗号化通信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(HTTPS)</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  </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p>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12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非暗号化</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 :</a:t>
            </a:r>
          </a:p>
        </p:txBody>
      </p:sp>
      <p:cxnSp>
        <p:nvCxnSpPr>
          <p:cNvPr id="57" name="Straight Connector 8">
            <a:extLst>
              <a:ext uri="{FF2B5EF4-FFF2-40B4-BE49-F238E27FC236}">
                <a16:creationId xmlns:a16="http://schemas.microsoft.com/office/drawing/2014/main" id="{1CA86008-8546-F6F0-02D9-D090BFF0B9BE}"/>
              </a:ext>
            </a:extLst>
          </p:cNvPr>
          <p:cNvCxnSpPr>
            <a:cxnSpLocks/>
          </p:cNvCxnSpPr>
          <p:nvPr/>
        </p:nvCxnSpPr>
        <p:spPr>
          <a:xfrm flipV="1">
            <a:off x="9768262" y="5776796"/>
            <a:ext cx="591935"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8" name="Straight Connector 8">
            <a:extLst>
              <a:ext uri="{FF2B5EF4-FFF2-40B4-BE49-F238E27FC236}">
                <a16:creationId xmlns:a16="http://schemas.microsoft.com/office/drawing/2014/main" id="{C431AB9D-3AC8-B52A-62DB-8AAB51305131}"/>
              </a:ext>
            </a:extLst>
          </p:cNvPr>
          <p:cNvCxnSpPr>
            <a:cxnSpLocks/>
          </p:cNvCxnSpPr>
          <p:nvPr/>
        </p:nvCxnSpPr>
        <p:spPr>
          <a:xfrm flipV="1">
            <a:off x="9768262" y="5947527"/>
            <a:ext cx="591935"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9" name="TextBox 22">
            <a:extLst>
              <a:ext uri="{FF2B5EF4-FFF2-40B4-BE49-F238E27FC236}">
                <a16:creationId xmlns:a16="http://schemas.microsoft.com/office/drawing/2014/main" id="{2E46A1EC-AC0F-B0BE-D3B8-58B24859F50E}"/>
              </a:ext>
            </a:extLst>
          </p:cNvPr>
          <p:cNvSpPr txBox="1"/>
          <p:nvPr/>
        </p:nvSpPr>
        <p:spPr>
          <a:xfrm>
            <a:off x="6400186" y="4227424"/>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60" name="Graphic 24">
            <a:extLst>
              <a:ext uri="{FF2B5EF4-FFF2-40B4-BE49-F238E27FC236}">
                <a16:creationId xmlns:a16="http://schemas.microsoft.com/office/drawing/2014/main" id="{93D1F8E9-8436-2600-43F8-2A4CB16FA8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616" y="377968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TextBox 105">
            <a:extLst>
              <a:ext uri="{FF2B5EF4-FFF2-40B4-BE49-F238E27FC236}">
                <a16:creationId xmlns:a16="http://schemas.microsoft.com/office/drawing/2014/main" id="{6517B49C-88BB-B6D9-6599-95C6616F34C5}"/>
              </a:ext>
            </a:extLst>
          </p:cNvPr>
          <p:cNvSpPr txBox="1"/>
          <p:nvPr/>
        </p:nvSpPr>
        <p:spPr>
          <a:xfrm>
            <a:off x="9665247" y="4227428"/>
            <a:ext cx="672925" cy="276674"/>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62" name="TextBox 105">
            <a:extLst>
              <a:ext uri="{FF2B5EF4-FFF2-40B4-BE49-F238E27FC236}">
                <a16:creationId xmlns:a16="http://schemas.microsoft.com/office/drawing/2014/main" id="{EA4BB921-08DA-2B4C-3C10-478F9D950EF8}"/>
              </a:ext>
            </a:extLst>
          </p:cNvPr>
          <p:cNvSpPr txBox="1"/>
          <p:nvPr/>
        </p:nvSpPr>
        <p:spPr>
          <a:xfrm>
            <a:off x="10855807" y="4227424"/>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63" name="Graphic 62">
            <a:extLst>
              <a:ext uri="{FF2B5EF4-FFF2-40B4-BE49-F238E27FC236}">
                <a16:creationId xmlns:a16="http://schemas.microsoft.com/office/drawing/2014/main" id="{1FD3B438-F43D-E3A6-FD3A-A524ABF254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3556" y="377968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4" name="Straight Connector 8">
            <a:extLst>
              <a:ext uri="{FF2B5EF4-FFF2-40B4-BE49-F238E27FC236}">
                <a16:creationId xmlns:a16="http://schemas.microsoft.com/office/drawing/2014/main" id="{3AC4FE7E-35C6-1DFC-6586-EED6149FBB17}"/>
              </a:ext>
            </a:extLst>
          </p:cNvPr>
          <p:cNvCxnSpPr>
            <a:cxnSpLocks/>
            <a:stCxn id="60" idx="3"/>
            <a:endCxn id="12" idx="1"/>
          </p:cNvCxnSpPr>
          <p:nvPr/>
        </p:nvCxnSpPr>
        <p:spPr>
          <a:xfrm>
            <a:off x="7063616" y="3995680"/>
            <a:ext cx="2705639"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Straight Connector 8">
            <a:extLst>
              <a:ext uri="{FF2B5EF4-FFF2-40B4-BE49-F238E27FC236}">
                <a16:creationId xmlns:a16="http://schemas.microsoft.com/office/drawing/2014/main" id="{424171AF-7B28-DFFE-7E55-BF46C3F01953}"/>
              </a:ext>
            </a:extLst>
          </p:cNvPr>
          <p:cNvCxnSpPr>
            <a:cxnSpLocks/>
            <a:stCxn id="12" idx="3"/>
            <a:endCxn id="63" idx="1"/>
          </p:cNvCxnSpPr>
          <p:nvPr/>
        </p:nvCxnSpPr>
        <p:spPr>
          <a:xfrm>
            <a:off x="10201255" y="3995680"/>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Straight Connector 8">
            <a:extLst>
              <a:ext uri="{FF2B5EF4-FFF2-40B4-BE49-F238E27FC236}">
                <a16:creationId xmlns:a16="http://schemas.microsoft.com/office/drawing/2014/main" id="{733D731E-58CB-9B1A-741E-233918027D56}"/>
              </a:ext>
            </a:extLst>
          </p:cNvPr>
          <p:cNvCxnSpPr>
            <a:cxnSpLocks/>
            <a:stCxn id="47" idx="0"/>
            <a:endCxn id="44" idx="2"/>
          </p:cNvCxnSpPr>
          <p:nvPr/>
        </p:nvCxnSpPr>
        <p:spPr>
          <a:xfrm flipV="1">
            <a:off x="8719651" y="3513576"/>
            <a:ext cx="1265604"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7" name="Graphic 6">
            <a:extLst>
              <a:ext uri="{FF2B5EF4-FFF2-40B4-BE49-F238E27FC236}">
                <a16:creationId xmlns:a16="http://schemas.microsoft.com/office/drawing/2014/main" id="{10AD2032-5669-E0D9-57DA-A74E8846497A}"/>
              </a:ext>
            </a:extLst>
          </p:cNvPr>
          <p:cNvPicPr>
            <a:picLocks noChangeAspect="1" noChangeArrowheads="1"/>
          </p:cNvPicPr>
          <p:nvPr/>
        </p:nvPicPr>
        <p:blipFill>
          <a:blip r:embed="rId2"/>
          <a:srcRect/>
          <a:stretch/>
        </p:blipFill>
        <p:spPr bwMode="auto">
          <a:xfrm>
            <a:off x="9769255" y="278746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Placeholder 2">
            <a:extLst>
              <a:ext uri="{FF2B5EF4-FFF2-40B4-BE49-F238E27FC236}">
                <a16:creationId xmlns:a16="http://schemas.microsoft.com/office/drawing/2014/main" id="{947652C4-8B09-4C54-8F67-1FA50C945901}"/>
              </a:ext>
            </a:extLst>
          </p:cNvPr>
          <p:cNvSpPr txBox="1">
            <a:spLocks/>
          </p:cNvSpPr>
          <p:nvPr/>
        </p:nvSpPr>
        <p:spPr>
          <a:xfrm>
            <a:off x="6431279" y="1371600"/>
            <a:ext cx="5303521" cy="827827"/>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バックエンドが</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EC2</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である場合、</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ACM</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の証明書は、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CloudFront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または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ELB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にデプロイする。</a:t>
            </a:r>
          </a:p>
        </p:txBody>
      </p:sp>
    </p:spTree>
    <p:extLst>
      <p:ext uri="{BB962C8B-B14F-4D97-AF65-F5344CB8AC3E}">
        <p14:creationId xmlns:p14="http://schemas.microsoft.com/office/powerpoint/2010/main" val="42125943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3B0EEC59-C8C8-4292-ABE2-F49009709129}"/>
              </a:ext>
            </a:extLst>
          </p:cNvPr>
          <p:cNvSpPr/>
          <p:nvPr/>
        </p:nvSpPr>
        <p:spPr>
          <a:xfrm>
            <a:off x="427943" y="1040291"/>
            <a:ext cx="11576168" cy="1279575"/>
          </a:xfrm>
          <a:prstGeom prst="rect">
            <a:avLst/>
          </a:prstGeom>
        </p:spPr>
        <p:txBody>
          <a:bodyPr wrap="square" lIns="24000" tIns="24000" rIns="24000" bIns="24000">
            <a:spAutoFit/>
          </a:bodyPr>
          <a:lstStyle/>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利用時にデータがネットワーク上に流れる際、第三者の通信盗聴によるデータ漏洩リスクを抑えるため、適切な暗号化を実施する。</a:t>
            </a:r>
          </a:p>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暗号化を検討する</a:t>
            </a:r>
            <a:r>
              <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データ</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の経路として、①オンプレミス接続、②</a:t>
            </a:r>
            <a:r>
              <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 </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インターネット接続、</a:t>
            </a:r>
            <a:r>
              <a:rPr kumimoji="1" lang="en-US" altLang="ja-JP"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③AWS</a:t>
            </a: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rPr>
              <a:t>環境内の通信などが考えられる</a:t>
            </a:r>
            <a:endParaRPr kumimoji="1" lang="ja-JP" altLang="en-US" sz="2000"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0" name="Rectangle 100">
            <a:extLst>
              <a:ext uri="{FF2B5EF4-FFF2-40B4-BE49-F238E27FC236}">
                <a16:creationId xmlns:a16="http://schemas.microsoft.com/office/drawing/2014/main" id="{C2B0DC98-D81D-3A4A-9F8A-1E4E03E1DDFB}"/>
              </a:ext>
            </a:extLst>
          </p:cNvPr>
          <p:cNvSpPr/>
          <p:nvPr/>
        </p:nvSpPr>
        <p:spPr>
          <a:xfrm>
            <a:off x="1469223" y="2454121"/>
            <a:ext cx="1218864" cy="1784562"/>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280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A6B86"/>
              </a:solidFill>
              <a:effectLst/>
              <a:uLnTx/>
              <a:uFillTx/>
              <a:latin typeface="Meiryo" panose="020B0604030504040204" pitchFamily="34" charset="-128"/>
              <a:ea typeface="Meiryo" panose="020B0604030504040204" pitchFamily="34" charset="-128"/>
              <a:cs typeface="+mn-cs"/>
            </a:endParaRPr>
          </a:p>
        </p:txBody>
      </p:sp>
      <p:pic>
        <p:nvPicPr>
          <p:cNvPr id="13" name="Graphic 19">
            <a:extLst>
              <a:ext uri="{FF2B5EF4-FFF2-40B4-BE49-F238E27FC236}">
                <a16:creationId xmlns:a16="http://schemas.microsoft.com/office/drawing/2014/main" id="{554BE262-FEDF-CA48-BE16-12FD63300B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69223" y="2455195"/>
            <a:ext cx="366476" cy="366476"/>
          </a:xfrm>
          <a:prstGeom prst="rect">
            <a:avLst/>
          </a:prstGeom>
        </p:spPr>
      </p:pic>
      <p:sp>
        <p:nvSpPr>
          <p:cNvPr id="14" name="TextBox 45">
            <a:extLst>
              <a:ext uri="{FF2B5EF4-FFF2-40B4-BE49-F238E27FC236}">
                <a16:creationId xmlns:a16="http://schemas.microsoft.com/office/drawing/2014/main" id="{644C45E1-28CD-BE4D-B9FD-616AE01BBA54}"/>
              </a:ext>
            </a:extLst>
          </p:cNvPr>
          <p:cNvSpPr txBox="1"/>
          <p:nvPr/>
        </p:nvSpPr>
        <p:spPr>
          <a:xfrm>
            <a:off x="1457860" y="3918961"/>
            <a:ext cx="1213794" cy="297454"/>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380985"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eiryo" charset="-128"/>
              </a:rPr>
              <a:t>オンプレミス</a:t>
            </a:r>
            <a:endParaRPr kumimoji="0" 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eiryo" charset="-128"/>
            </a:endParaRPr>
          </a:p>
        </p:txBody>
      </p:sp>
      <p:sp>
        <p:nvSpPr>
          <p:cNvPr id="15" name="Rectangle 6">
            <a:extLst>
              <a:ext uri="{FF2B5EF4-FFF2-40B4-BE49-F238E27FC236}">
                <a16:creationId xmlns:a16="http://schemas.microsoft.com/office/drawing/2014/main" id="{5A8EDC32-EE86-3442-BCF4-96C28AE386E0}"/>
              </a:ext>
            </a:extLst>
          </p:cNvPr>
          <p:cNvSpPr/>
          <p:nvPr/>
        </p:nvSpPr>
        <p:spPr>
          <a:xfrm>
            <a:off x="4584580" y="2454124"/>
            <a:ext cx="3390189" cy="18175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280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endParaRPr>
          </a:p>
        </p:txBody>
      </p:sp>
      <p:pic>
        <p:nvPicPr>
          <p:cNvPr id="16" name="Graphic 10">
            <a:extLst>
              <a:ext uri="{FF2B5EF4-FFF2-40B4-BE49-F238E27FC236}">
                <a16:creationId xmlns:a16="http://schemas.microsoft.com/office/drawing/2014/main" id="{B6F43229-47FB-2549-9A6A-E9D7D0425E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3961" y="2454121"/>
            <a:ext cx="366476" cy="366476"/>
          </a:xfrm>
          <a:prstGeom prst="rect">
            <a:avLst/>
          </a:prstGeom>
        </p:spPr>
      </p:pic>
      <p:sp>
        <p:nvSpPr>
          <p:cNvPr id="17" name="Rectangle 25">
            <a:extLst>
              <a:ext uri="{FF2B5EF4-FFF2-40B4-BE49-F238E27FC236}">
                <a16:creationId xmlns:a16="http://schemas.microsoft.com/office/drawing/2014/main" id="{4967587B-7485-C144-98BA-BBC2EE836075}"/>
              </a:ext>
            </a:extLst>
          </p:cNvPr>
          <p:cNvSpPr/>
          <p:nvPr/>
        </p:nvSpPr>
        <p:spPr>
          <a:xfrm>
            <a:off x="5098239" y="2631541"/>
            <a:ext cx="2738728" cy="1464872"/>
          </a:xfrm>
          <a:prstGeom prst="rect">
            <a:avLst/>
          </a:prstGeom>
          <a:noFill/>
          <a:ln w="12700" cap="flat" cmpd="sng" algn="ctr">
            <a:solidFill>
              <a:srgbClr val="1D8900"/>
            </a:solidFill>
            <a:prstDash val="solid"/>
            <a:miter lim="800000"/>
          </a:ln>
          <a:effectLst/>
        </p:spPr>
        <p:txBody>
          <a:bodyPr rot="0" spcFirstLastPara="0" vertOverflow="overflow" horzOverflow="overflow" vert="horz" wrap="none" lIns="480000" tIns="12192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rPr>
              <a:t>VPC</a:t>
            </a:r>
            <a:endParaRPr kumimoji="0" lang="en-US"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18" name="Graphic 66">
            <a:extLst>
              <a:ext uri="{FF2B5EF4-FFF2-40B4-BE49-F238E27FC236}">
                <a16:creationId xmlns:a16="http://schemas.microsoft.com/office/drawing/2014/main" id="{485B63C5-72F4-854A-B488-73FC826E0E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8241" y="2631541"/>
            <a:ext cx="301994" cy="301994"/>
          </a:xfrm>
          <a:prstGeom prst="rect">
            <a:avLst/>
          </a:prstGeom>
        </p:spPr>
      </p:pic>
      <p:sp>
        <p:nvSpPr>
          <p:cNvPr id="19" name="TextBox 163">
            <a:extLst>
              <a:ext uri="{FF2B5EF4-FFF2-40B4-BE49-F238E27FC236}">
                <a16:creationId xmlns:a16="http://schemas.microsoft.com/office/drawing/2014/main" id="{ED5846F0-8153-F141-8746-52DAE910DDAE}"/>
              </a:ext>
            </a:extLst>
          </p:cNvPr>
          <p:cNvSpPr txBox="1"/>
          <p:nvPr/>
        </p:nvSpPr>
        <p:spPr>
          <a:xfrm>
            <a:off x="2626308" y="3641644"/>
            <a:ext cx="1458808" cy="359201"/>
          </a:xfrm>
          <a:prstGeom prst="rect">
            <a:avLst/>
          </a:prstGeom>
          <a:noFill/>
        </p:spPr>
        <p:txBody>
          <a:bodyPr wrap="square" lIns="0" tIns="0" rIns="0" bIns="0" rtlCol="0">
            <a:spAutoFit/>
          </a:bodyP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Direct </a:t>
            </a:r>
            <a:br>
              <a:rPr kumimoji="1"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br>
            <a:r>
              <a:rPr kumimoji="1" lang="en-US" altLang="ja-JP" sz="116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rPr>
              <a:t>Connect</a:t>
            </a:r>
            <a:endParaRPr kumimoji="1" lang="ja-JP" altLang="en-US" sz="917" b="0" i="0" u="none" strike="noStrike" kern="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メイリオ"/>
            </a:endParaRPr>
          </a:p>
        </p:txBody>
      </p:sp>
      <p:pic>
        <p:nvPicPr>
          <p:cNvPr id="21" name="Graphic 9">
            <a:extLst>
              <a:ext uri="{FF2B5EF4-FFF2-40B4-BE49-F238E27FC236}">
                <a16:creationId xmlns:a16="http://schemas.microsoft.com/office/drawing/2014/main" id="{4B65E8E0-A31A-E146-AFCF-85F419AFF13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319174" y="3131555"/>
            <a:ext cx="471462" cy="471462"/>
          </a:xfrm>
          <a:prstGeom prst="rect">
            <a:avLst/>
          </a:prstGeom>
        </p:spPr>
      </p:pic>
      <p:pic>
        <p:nvPicPr>
          <p:cNvPr id="22" name="Graphic 15">
            <a:extLst>
              <a:ext uri="{FF2B5EF4-FFF2-40B4-BE49-F238E27FC236}">
                <a16:creationId xmlns:a16="http://schemas.microsoft.com/office/drawing/2014/main" id="{93AC2E5E-4B97-2A48-A0AF-AE2F5F3A17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08734" y="3290386"/>
            <a:ext cx="521523" cy="521523"/>
          </a:xfrm>
          <a:prstGeom prst="rect">
            <a:avLst/>
          </a:prstGeom>
        </p:spPr>
      </p:pic>
      <p:sp>
        <p:nvSpPr>
          <p:cNvPr id="23" name="TextBox 163">
            <a:extLst>
              <a:ext uri="{FF2B5EF4-FFF2-40B4-BE49-F238E27FC236}">
                <a16:creationId xmlns:a16="http://schemas.microsoft.com/office/drawing/2014/main" id="{CFA3DD19-1C7D-0B48-945F-60CA18F6FB99}"/>
              </a:ext>
            </a:extLst>
          </p:cNvPr>
          <p:cNvSpPr txBox="1"/>
          <p:nvPr/>
        </p:nvSpPr>
        <p:spPr>
          <a:xfrm>
            <a:off x="9078912" y="3811914"/>
            <a:ext cx="1286178" cy="205121"/>
          </a:xfrm>
          <a:prstGeom prst="rect">
            <a:avLst/>
          </a:prstGeom>
          <a:noFill/>
        </p:spPr>
        <p:txBody>
          <a:bodyPr wrap="square" lIns="0" tIns="0" rIns="0" bIns="0" rtlCol="0">
            <a:spAutoFit/>
          </a:bodyP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en-US" altLang="ja-JP"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Internet</a:t>
            </a:r>
          </a:p>
        </p:txBody>
      </p:sp>
      <p:cxnSp>
        <p:nvCxnSpPr>
          <p:cNvPr id="25" name="Straight Arrow Connector 5">
            <a:extLst>
              <a:ext uri="{FF2B5EF4-FFF2-40B4-BE49-F238E27FC236}">
                <a16:creationId xmlns:a16="http://schemas.microsoft.com/office/drawing/2014/main" id="{3ED5786D-6058-4644-8FE0-675099920927}"/>
              </a:ext>
            </a:extLst>
          </p:cNvPr>
          <p:cNvCxnSpPr/>
          <p:nvPr/>
        </p:nvCxnSpPr>
        <p:spPr>
          <a:xfrm>
            <a:off x="2688087" y="3064643"/>
            <a:ext cx="2410152" cy="0"/>
          </a:xfrm>
          <a:prstGeom prst="straightConnector1">
            <a:avLst/>
          </a:prstGeom>
          <a:ln w="5715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6" name="Oval 6">
            <a:extLst>
              <a:ext uri="{FF2B5EF4-FFF2-40B4-BE49-F238E27FC236}">
                <a16:creationId xmlns:a16="http://schemas.microsoft.com/office/drawing/2014/main" id="{6D5C3D4E-AAF3-DA46-A56C-0DA271E2C2B4}"/>
              </a:ext>
            </a:extLst>
          </p:cNvPr>
          <p:cNvSpPr/>
          <p:nvPr/>
        </p:nvSpPr>
        <p:spPr>
          <a:xfrm>
            <a:off x="3321678" y="2648171"/>
            <a:ext cx="359228" cy="3520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p>
        </p:txBody>
      </p:sp>
      <p:cxnSp>
        <p:nvCxnSpPr>
          <p:cNvPr id="27" name="直線コネクタ 26">
            <a:extLst>
              <a:ext uri="{FF2B5EF4-FFF2-40B4-BE49-F238E27FC236}">
                <a16:creationId xmlns:a16="http://schemas.microsoft.com/office/drawing/2014/main" id="{7E5F8A6A-1949-D042-9624-1BC4F02C0E46}"/>
              </a:ext>
            </a:extLst>
          </p:cNvPr>
          <p:cNvCxnSpPr>
            <a:cxnSpLocks/>
            <a:stCxn id="21" idx="3"/>
            <a:endCxn id="17" idx="1"/>
          </p:cNvCxnSpPr>
          <p:nvPr/>
        </p:nvCxnSpPr>
        <p:spPr>
          <a:xfrm flipV="1">
            <a:off x="2790636" y="3363977"/>
            <a:ext cx="2307603" cy="3309"/>
          </a:xfrm>
          <a:prstGeom prst="line">
            <a:avLst/>
          </a:prstGeom>
          <a:noFill/>
          <a:ln w="19050" cap="flat" cmpd="sng" algn="ctr">
            <a:solidFill>
              <a:srgbClr val="535B63"/>
            </a:solidFill>
            <a:prstDash val="solid"/>
            <a:miter lim="800000"/>
            <a:headEnd type="none"/>
            <a:tailEnd type="none"/>
          </a:ln>
          <a:effectLst/>
        </p:spPr>
      </p:cxnSp>
      <p:cxnSp>
        <p:nvCxnSpPr>
          <p:cNvPr id="28" name="Straight Arrow Connector 5">
            <a:extLst>
              <a:ext uri="{FF2B5EF4-FFF2-40B4-BE49-F238E27FC236}">
                <a16:creationId xmlns:a16="http://schemas.microsoft.com/office/drawing/2014/main" id="{99731A0C-F570-3C40-A319-FBF1652A144E}"/>
              </a:ext>
            </a:extLst>
          </p:cNvPr>
          <p:cNvCxnSpPr/>
          <p:nvPr/>
        </p:nvCxnSpPr>
        <p:spPr>
          <a:xfrm>
            <a:off x="8062747" y="3692560"/>
            <a:ext cx="1345988" cy="0"/>
          </a:xfrm>
          <a:prstGeom prst="straightConnector1">
            <a:avLst/>
          </a:prstGeom>
          <a:ln w="57150">
            <a:solidFill>
              <a:schemeClr val="accent1"/>
            </a:solidFill>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9" name="Oval 6">
            <a:extLst>
              <a:ext uri="{FF2B5EF4-FFF2-40B4-BE49-F238E27FC236}">
                <a16:creationId xmlns:a16="http://schemas.microsoft.com/office/drawing/2014/main" id="{58DF7722-CB6D-1546-8C05-FF2F95CA952A}"/>
              </a:ext>
            </a:extLst>
          </p:cNvPr>
          <p:cNvSpPr/>
          <p:nvPr/>
        </p:nvSpPr>
        <p:spPr>
          <a:xfrm>
            <a:off x="8555031" y="3919662"/>
            <a:ext cx="359228" cy="3520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p>
        </p:txBody>
      </p:sp>
      <p:pic>
        <p:nvPicPr>
          <p:cNvPr id="30" name="Graphic 64">
            <a:extLst>
              <a:ext uri="{FF2B5EF4-FFF2-40B4-BE49-F238E27FC236}">
                <a16:creationId xmlns:a16="http://schemas.microsoft.com/office/drawing/2014/main" id="{E06D4E31-2878-ED41-AB6C-1230B31F57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575923" y="3328731"/>
            <a:ext cx="464538" cy="464538"/>
          </a:xfrm>
          <a:prstGeom prst="rect">
            <a:avLst/>
          </a:prstGeom>
        </p:spPr>
      </p:pic>
      <p:cxnSp>
        <p:nvCxnSpPr>
          <p:cNvPr id="31" name="直線コネクタ 30">
            <a:extLst>
              <a:ext uri="{FF2B5EF4-FFF2-40B4-BE49-F238E27FC236}">
                <a16:creationId xmlns:a16="http://schemas.microsoft.com/office/drawing/2014/main" id="{A5B75BE9-0600-1544-AA3A-8D785D47788A}"/>
              </a:ext>
            </a:extLst>
          </p:cNvPr>
          <p:cNvCxnSpPr>
            <a:cxnSpLocks/>
            <a:stCxn id="30" idx="3"/>
            <a:endCxn id="22" idx="1"/>
          </p:cNvCxnSpPr>
          <p:nvPr/>
        </p:nvCxnSpPr>
        <p:spPr>
          <a:xfrm flipV="1">
            <a:off x="8040461" y="3551148"/>
            <a:ext cx="1368274" cy="9853"/>
          </a:xfrm>
          <a:prstGeom prst="line">
            <a:avLst/>
          </a:prstGeom>
          <a:noFill/>
          <a:ln w="19050" cap="flat" cmpd="sng" algn="ctr">
            <a:solidFill>
              <a:srgbClr val="535B63"/>
            </a:solidFill>
            <a:prstDash val="solid"/>
            <a:miter lim="800000"/>
            <a:headEnd type="none"/>
            <a:tailEnd type="none"/>
          </a:ln>
          <a:effectLst/>
        </p:spPr>
      </p:cxnSp>
      <p:sp>
        <p:nvSpPr>
          <p:cNvPr id="32" name="Rectangle 28">
            <a:extLst>
              <a:ext uri="{FF2B5EF4-FFF2-40B4-BE49-F238E27FC236}">
                <a16:creationId xmlns:a16="http://schemas.microsoft.com/office/drawing/2014/main" id="{B0519A9B-481B-DB49-A9A1-76EA93ABC53B}"/>
              </a:ext>
            </a:extLst>
          </p:cNvPr>
          <p:cNvSpPr/>
          <p:nvPr/>
        </p:nvSpPr>
        <p:spPr>
          <a:xfrm>
            <a:off x="5225203" y="2992669"/>
            <a:ext cx="1208131" cy="993113"/>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007CBC"/>
                </a:solidFill>
                <a:effectLst/>
                <a:uLnTx/>
                <a:uFillTx/>
                <a:latin typeface="Meiryo" panose="020B0604030504040204" pitchFamily="34" charset="-128"/>
                <a:ea typeface="Meiryo" panose="020B0604030504040204" pitchFamily="34" charset="-128"/>
                <a:cs typeface="+mn-cs"/>
              </a:rPr>
              <a:t>Private subnet</a:t>
            </a:r>
          </a:p>
        </p:txBody>
      </p:sp>
      <p:sp>
        <p:nvSpPr>
          <p:cNvPr id="33" name="Rectangle 38">
            <a:extLst>
              <a:ext uri="{FF2B5EF4-FFF2-40B4-BE49-F238E27FC236}">
                <a16:creationId xmlns:a16="http://schemas.microsoft.com/office/drawing/2014/main" id="{56F0C371-D4BD-4D4A-8FFA-DB07A69428E8}"/>
              </a:ext>
            </a:extLst>
          </p:cNvPr>
          <p:cNvSpPr/>
          <p:nvPr/>
        </p:nvSpPr>
        <p:spPr>
          <a:xfrm>
            <a:off x="6530515" y="2992669"/>
            <a:ext cx="1208131" cy="993113"/>
          </a:xfrm>
          <a:prstGeom prst="rect">
            <a:avLst/>
          </a:prstGeom>
          <a:solidFill>
            <a:srgbClr val="1D8900">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1D8900"/>
                </a:solidFill>
                <a:effectLst/>
                <a:uLnTx/>
                <a:uFillTx/>
                <a:latin typeface="Meiryo" panose="020B0604030504040204" pitchFamily="34" charset="-128"/>
                <a:ea typeface="Meiryo" panose="020B0604030504040204" pitchFamily="34" charset="-128"/>
                <a:cs typeface="+mn-cs"/>
              </a:rPr>
              <a:t>Public subnet</a:t>
            </a:r>
          </a:p>
        </p:txBody>
      </p:sp>
      <p:pic>
        <p:nvPicPr>
          <p:cNvPr id="34" name="Graphic 10">
            <a:extLst>
              <a:ext uri="{FF2B5EF4-FFF2-40B4-BE49-F238E27FC236}">
                <a16:creationId xmlns:a16="http://schemas.microsoft.com/office/drawing/2014/main" id="{85D220D5-469A-A54B-8CB8-021BDC5D61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530514" y="2989522"/>
            <a:ext cx="304457" cy="304457"/>
          </a:xfrm>
          <a:prstGeom prst="rect">
            <a:avLst/>
          </a:prstGeom>
        </p:spPr>
      </p:pic>
      <p:pic>
        <p:nvPicPr>
          <p:cNvPr id="35" name="Graphic 13">
            <a:extLst>
              <a:ext uri="{FF2B5EF4-FFF2-40B4-BE49-F238E27FC236}">
                <a16:creationId xmlns:a16="http://schemas.microsoft.com/office/drawing/2014/main" id="{C73AFE08-F224-0042-9ED7-59155EF548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225202" y="2989522"/>
            <a:ext cx="304457" cy="304457"/>
          </a:xfrm>
          <a:prstGeom prst="rect">
            <a:avLst/>
          </a:prstGeom>
        </p:spPr>
      </p:pic>
      <p:pic>
        <p:nvPicPr>
          <p:cNvPr id="37" name="Graphic 135">
            <a:extLst>
              <a:ext uri="{FF2B5EF4-FFF2-40B4-BE49-F238E27FC236}">
                <a16:creationId xmlns:a16="http://schemas.microsoft.com/office/drawing/2014/main" id="{BA207F72-3F65-0445-A615-A10DD8F967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908058" y="3440983"/>
            <a:ext cx="388550" cy="388550"/>
          </a:xfrm>
          <a:prstGeom prst="rect">
            <a:avLst/>
          </a:prstGeom>
        </p:spPr>
      </p:pic>
      <p:pic>
        <p:nvPicPr>
          <p:cNvPr id="38" name="Graphic 135">
            <a:extLst>
              <a:ext uri="{FF2B5EF4-FFF2-40B4-BE49-F238E27FC236}">
                <a16:creationId xmlns:a16="http://schemas.microsoft.com/office/drawing/2014/main" id="{8CBD9630-53D0-8E4D-94FE-8C273506B2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599705" y="3440983"/>
            <a:ext cx="388550" cy="388550"/>
          </a:xfrm>
          <a:prstGeom prst="rect">
            <a:avLst/>
          </a:prstGeom>
        </p:spPr>
      </p:pic>
      <p:sp>
        <p:nvSpPr>
          <p:cNvPr id="41" name="テキスト ボックス 40"/>
          <p:cNvSpPr txBox="1"/>
          <p:nvPr/>
        </p:nvSpPr>
        <p:spPr>
          <a:xfrm>
            <a:off x="8123356" y="5353735"/>
            <a:ext cx="3197289" cy="861967"/>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① オンプレミス－</a:t>
            </a: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AWS</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② </a:t>
            </a: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ーインターネット</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③</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 </a:t>
            </a:r>
            <a:r>
              <a:rPr kumimoji="1" lang="en-US" altLang="ja-JP"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環境内</a:t>
            </a:r>
            <a:endParaRPr kumimoji="1" lang="ja-JP" alt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A1CA6D86-554E-9A40-A085-2B2EF9C2E620}"/>
              </a:ext>
            </a:extLst>
          </p:cNvPr>
          <p:cNvSpPr>
            <a:spLocks noGrp="1"/>
          </p:cNvSpPr>
          <p:nvPr>
            <p:ph type="title"/>
          </p:nvPr>
        </p:nvSpPr>
        <p:spPr/>
        <p:txBody>
          <a:bodyPr vert="horz" lIns="91440" tIns="45720" rIns="91440" bIns="45720" rtlCol="0" anchor="t">
            <a:noAutofit/>
          </a:bodyPr>
          <a:lstStyle/>
          <a:p>
            <a:r>
              <a:rPr lang="ja-JP" altLang="en-US" sz="2800" b="0"/>
              <a:t>参考：暗号化通信</a:t>
            </a:r>
          </a:p>
        </p:txBody>
      </p:sp>
      <p:pic>
        <p:nvPicPr>
          <p:cNvPr id="20" name="Graphic 11">
            <a:extLst>
              <a:ext uri="{FF2B5EF4-FFF2-40B4-BE49-F238E27FC236}">
                <a16:creationId xmlns:a16="http://schemas.microsoft.com/office/drawing/2014/main" id="{34621168-313E-5146-80F0-D88BD673D40B}"/>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6492" y="3133846"/>
            <a:ext cx="471462" cy="471462"/>
          </a:xfrm>
          <a:prstGeom prst="rect">
            <a:avLst/>
          </a:prstGeom>
        </p:spPr>
      </p:pic>
      <p:pic>
        <p:nvPicPr>
          <p:cNvPr id="24" name="Graphic 19">
            <a:extLst>
              <a:ext uri="{FF2B5EF4-FFF2-40B4-BE49-F238E27FC236}">
                <a16:creationId xmlns:a16="http://schemas.microsoft.com/office/drawing/2014/main" id="{445F7B18-452F-4944-8D3F-227422C7A93E}"/>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4023336" y="3167204"/>
            <a:ext cx="467143" cy="467143"/>
          </a:xfrm>
          <a:prstGeom prst="rect">
            <a:avLst/>
          </a:prstGeom>
        </p:spPr>
      </p:pic>
      <p:sp>
        <p:nvSpPr>
          <p:cNvPr id="51" name="Rectangle 6">
            <a:extLst>
              <a:ext uri="{FF2B5EF4-FFF2-40B4-BE49-F238E27FC236}">
                <a16:creationId xmlns:a16="http://schemas.microsoft.com/office/drawing/2014/main" id="{6BA54701-AF34-8740-9691-FD9B71892D18}"/>
              </a:ext>
            </a:extLst>
          </p:cNvPr>
          <p:cNvSpPr/>
          <p:nvPr/>
        </p:nvSpPr>
        <p:spPr>
          <a:xfrm>
            <a:off x="4578849" y="4375835"/>
            <a:ext cx="3390189" cy="18175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28000" tIns="121920" rIns="121920" bIns="6096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mn-cs"/>
            </a:endParaRPr>
          </a:p>
        </p:txBody>
      </p:sp>
      <p:pic>
        <p:nvPicPr>
          <p:cNvPr id="52" name="Graphic 10">
            <a:extLst>
              <a:ext uri="{FF2B5EF4-FFF2-40B4-BE49-F238E27FC236}">
                <a16:creationId xmlns:a16="http://schemas.microsoft.com/office/drawing/2014/main" id="{DA8ABA30-911F-F44F-8F92-D5251008C3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8230" y="4375832"/>
            <a:ext cx="366476" cy="366476"/>
          </a:xfrm>
          <a:prstGeom prst="rect">
            <a:avLst/>
          </a:prstGeom>
        </p:spPr>
      </p:pic>
      <p:sp>
        <p:nvSpPr>
          <p:cNvPr id="53" name="Rectangle 25">
            <a:extLst>
              <a:ext uri="{FF2B5EF4-FFF2-40B4-BE49-F238E27FC236}">
                <a16:creationId xmlns:a16="http://schemas.microsoft.com/office/drawing/2014/main" id="{4E12B459-95CC-CB49-BB17-7CF708783279}"/>
              </a:ext>
            </a:extLst>
          </p:cNvPr>
          <p:cNvSpPr/>
          <p:nvPr/>
        </p:nvSpPr>
        <p:spPr>
          <a:xfrm>
            <a:off x="5092508" y="4553252"/>
            <a:ext cx="2738728" cy="1464872"/>
          </a:xfrm>
          <a:prstGeom prst="rect">
            <a:avLst/>
          </a:prstGeom>
          <a:noFill/>
          <a:ln w="12700" cap="flat" cmpd="sng" algn="ctr">
            <a:solidFill>
              <a:srgbClr val="1D8900"/>
            </a:solidFill>
            <a:prstDash val="solid"/>
            <a:miter lim="800000"/>
          </a:ln>
          <a:effectLst/>
        </p:spPr>
        <p:txBody>
          <a:bodyPr rot="0" spcFirstLastPara="0" vertOverflow="overflow" horzOverflow="overflow" vert="horz" wrap="none" lIns="480000" tIns="12192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altLang="ja-JP"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rPr>
              <a:t>VPC</a:t>
            </a:r>
            <a:endParaRPr kumimoji="0" lang="en-US" sz="1333" b="0" i="0" u="none" strike="noStrike" kern="0" cap="none" spc="0" normalizeH="0" baseline="0" noProof="0" dirty="0">
              <a:ln w="0"/>
              <a:solidFill>
                <a:srgbClr val="1D8900"/>
              </a:solidFill>
              <a:effectLst/>
              <a:uLnTx/>
              <a:uFillTx/>
              <a:latin typeface="Meiryo" panose="020B0604030504040204" pitchFamily="34" charset="-128"/>
              <a:ea typeface="Meiryo" panose="020B0604030504040204" pitchFamily="34" charset="-128"/>
              <a:cs typeface="+mn-cs"/>
            </a:endParaRPr>
          </a:p>
        </p:txBody>
      </p:sp>
      <p:pic>
        <p:nvPicPr>
          <p:cNvPr id="54" name="Graphic 66">
            <a:extLst>
              <a:ext uri="{FF2B5EF4-FFF2-40B4-BE49-F238E27FC236}">
                <a16:creationId xmlns:a16="http://schemas.microsoft.com/office/drawing/2014/main" id="{0FBCC6C6-BA14-A642-B8ED-B11BC4E31C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2510" y="4553251"/>
            <a:ext cx="301994" cy="301994"/>
          </a:xfrm>
          <a:prstGeom prst="rect">
            <a:avLst/>
          </a:prstGeom>
        </p:spPr>
      </p:pic>
      <p:sp>
        <p:nvSpPr>
          <p:cNvPr id="56" name="Rectangle 28">
            <a:extLst>
              <a:ext uri="{FF2B5EF4-FFF2-40B4-BE49-F238E27FC236}">
                <a16:creationId xmlns:a16="http://schemas.microsoft.com/office/drawing/2014/main" id="{EB5F157C-9590-1346-A329-6EF1088E5C18}"/>
              </a:ext>
            </a:extLst>
          </p:cNvPr>
          <p:cNvSpPr/>
          <p:nvPr/>
        </p:nvSpPr>
        <p:spPr>
          <a:xfrm>
            <a:off x="5891064" y="4914380"/>
            <a:ext cx="1208131" cy="993113"/>
          </a:xfrm>
          <a:prstGeom prst="rect">
            <a:avLst/>
          </a:prstGeom>
          <a:solidFill>
            <a:srgbClr val="007CBC">
              <a:alpha val="9804"/>
            </a:srgbClr>
          </a:solidFill>
          <a:ln w="12700" cap="flat" cmpd="sng" algn="ctr">
            <a:noFill/>
            <a:prstDash val="dash"/>
            <a:miter lim="800000"/>
          </a:ln>
          <a:effectLst/>
        </p:spPr>
        <p:txBody>
          <a:bodyPr rot="0" spcFirstLastPara="0" vertOverflow="overflow" horzOverflow="overflow" vert="horz" wrap="square" lIns="451104" tIns="60960" rIns="121920" bIns="60960" numCol="1" spcCol="0" rtlCol="0" fromWordArt="0" anchor="t" anchorCtr="0" forceAA="0" compatLnSpc="1">
            <a:prstTxWarp prst="textNoShape">
              <a:avLst/>
            </a:prstTxWarp>
            <a:noAutofit/>
          </a:bodyPr>
          <a:lstStyle/>
          <a:p>
            <a:pPr marL="0" marR="0" lvl="0" indent="0" algn="l" defTabSz="1219151" rtl="0" eaLnBrk="1" fontAlgn="auto" latinLnBrk="0" hangingPunct="1">
              <a:lnSpc>
                <a:spcPct val="100000"/>
              </a:lnSpc>
              <a:spcBef>
                <a:spcPts val="0"/>
              </a:spcBef>
              <a:spcAft>
                <a:spcPts val="0"/>
              </a:spcAft>
              <a:buClrTx/>
              <a:buSzTx/>
              <a:buFontTx/>
              <a:buNone/>
              <a:tabLst/>
              <a:defRPr/>
            </a:pPr>
            <a:r>
              <a:rPr kumimoji="0" lang="en-US" sz="1167" b="0" i="0" u="none" strike="noStrike" kern="0" cap="none" spc="0" normalizeH="0" baseline="0" noProof="0" dirty="0">
                <a:ln>
                  <a:noFill/>
                </a:ln>
                <a:solidFill>
                  <a:srgbClr val="007CBC"/>
                </a:solidFill>
                <a:effectLst/>
                <a:uLnTx/>
                <a:uFillTx/>
                <a:latin typeface="Meiryo" panose="020B0604030504040204" pitchFamily="34" charset="-128"/>
                <a:ea typeface="Meiryo" panose="020B0604030504040204" pitchFamily="34" charset="-128"/>
                <a:cs typeface="+mn-cs"/>
              </a:rPr>
              <a:t>Private subnet</a:t>
            </a:r>
          </a:p>
        </p:txBody>
      </p:sp>
      <p:pic>
        <p:nvPicPr>
          <p:cNvPr id="59" name="Graphic 13">
            <a:extLst>
              <a:ext uri="{FF2B5EF4-FFF2-40B4-BE49-F238E27FC236}">
                <a16:creationId xmlns:a16="http://schemas.microsoft.com/office/drawing/2014/main" id="{9B5EE81C-BEBD-C54F-8AAA-BB2F85E0766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91063" y="4911233"/>
            <a:ext cx="304457" cy="304457"/>
          </a:xfrm>
          <a:prstGeom prst="rect">
            <a:avLst/>
          </a:prstGeom>
        </p:spPr>
      </p:pic>
      <p:pic>
        <p:nvPicPr>
          <p:cNvPr id="61" name="Graphic 135">
            <a:extLst>
              <a:ext uri="{FF2B5EF4-FFF2-40B4-BE49-F238E27FC236}">
                <a16:creationId xmlns:a16="http://schemas.microsoft.com/office/drawing/2014/main" id="{76FC92DC-7499-2F46-90DE-151ED878F34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265566" y="5362694"/>
            <a:ext cx="388550" cy="388550"/>
          </a:xfrm>
          <a:prstGeom prst="rect">
            <a:avLst/>
          </a:prstGeom>
        </p:spPr>
      </p:pic>
      <p:cxnSp>
        <p:nvCxnSpPr>
          <p:cNvPr id="62" name="カギ線コネクタ 61">
            <a:extLst>
              <a:ext uri="{FF2B5EF4-FFF2-40B4-BE49-F238E27FC236}">
                <a16:creationId xmlns:a16="http://schemas.microsoft.com/office/drawing/2014/main" id="{5F79214B-3469-AF47-89CE-48F0BEF5F929}"/>
              </a:ext>
            </a:extLst>
          </p:cNvPr>
          <p:cNvCxnSpPr>
            <a:cxnSpLocks/>
            <a:endCxn id="53" idx="1"/>
          </p:cNvCxnSpPr>
          <p:nvPr/>
        </p:nvCxnSpPr>
        <p:spPr>
          <a:xfrm rot="5400000">
            <a:off x="4225238" y="4418418"/>
            <a:ext cx="1734540" cy="10583"/>
          </a:xfrm>
          <a:prstGeom prst="bentConnector4">
            <a:avLst>
              <a:gd name="adj1" fmla="val 1028"/>
              <a:gd name="adj2" fmla="val 2426827"/>
            </a:avLst>
          </a:prstGeom>
          <a:ln w="60325">
            <a:tailEnd type="triangle"/>
          </a:ln>
          <a:effectLst/>
        </p:spPr>
        <p:style>
          <a:lnRef idx="2">
            <a:schemeClr val="accent1"/>
          </a:lnRef>
          <a:fillRef idx="0">
            <a:schemeClr val="accent1"/>
          </a:fillRef>
          <a:effectRef idx="1">
            <a:schemeClr val="accent1"/>
          </a:effectRef>
          <a:fontRef idx="minor">
            <a:schemeClr val="tx1"/>
          </a:fontRef>
        </p:style>
      </p:cxnSp>
      <p:sp>
        <p:nvSpPr>
          <p:cNvPr id="71" name="Oval 6">
            <a:extLst>
              <a:ext uri="{FF2B5EF4-FFF2-40B4-BE49-F238E27FC236}">
                <a16:creationId xmlns:a16="http://schemas.microsoft.com/office/drawing/2014/main" id="{2F70B524-384E-7147-8997-21B03DF9FB3B}"/>
              </a:ext>
            </a:extLst>
          </p:cNvPr>
          <p:cNvSpPr/>
          <p:nvPr/>
        </p:nvSpPr>
        <p:spPr>
          <a:xfrm>
            <a:off x="3773514" y="4142089"/>
            <a:ext cx="359228" cy="352037"/>
          </a:xfrm>
          <a:prstGeom prst="ellips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p>
        </p:txBody>
      </p:sp>
      <p:sp>
        <p:nvSpPr>
          <p:cNvPr id="3" name="テキスト ボックス 2">
            <a:extLst>
              <a:ext uri="{FF2B5EF4-FFF2-40B4-BE49-F238E27FC236}">
                <a16:creationId xmlns:a16="http://schemas.microsoft.com/office/drawing/2014/main" id="{420B92DD-07C8-E261-B556-25229EB1940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67235021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750129" y="1124086"/>
            <a:ext cx="6209958" cy="639864"/>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750128" y="1825559"/>
            <a:ext cx="6127547" cy="330345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フルマネージドサービス</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管理・運用は</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が実施</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証明書の発行</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675984" marR="0" lvl="1" indent="-305582"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パブリック</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DV</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証明書</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(DNS or </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メールによるドメイン検証</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p>
          <a:p>
            <a:pPr marL="675984" marR="0" lvl="1" indent="-305582"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プライベート証明書</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Private CA</a:t>
            </a:r>
            <a:r>
              <a:rPr kumimoji="1" lang="en-US" altLang="ja-JP" sz="1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で発行した証明書を</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に連携</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発行した証明書またはインポートした証明書の展開</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r>
              <a:rPr kumimoji="1" lang="ja-JP" altLang="en-US"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に統</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合される</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サービスで利用する証明書は無料</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675984" marR="0" lvl="1" indent="-305582"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ELB</a:t>
            </a:r>
            <a:r>
              <a:rPr kumimoji="1" lang="ja-JP" altLang="en-US"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CloudFront</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ディストリビューション、</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API Gateway</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上の</a:t>
            </a:r>
            <a:r>
              <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API</a:t>
            </a:r>
            <a:r>
              <a:rPr kumimoji="1" lang="ja-JP" altLang="en-US"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のカスタムドメインで利用可能</a:t>
            </a:r>
            <a:endParaRPr kumimoji="1"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CloudTrail</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との統合</a:t>
            </a:r>
            <a:endPar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92" marR="0" lvl="0" indent="-191992"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ELB</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や</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CloudFront</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サービスに関連付けられている</a:t>
            </a:r>
            <a:r>
              <a:rPr kumimoji="1"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r>
              <a:rPr kumimoji="1"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の証明書は自動更新</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7"/>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リソースで利用するための、信頼できる</a:t>
            </a: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SSL/TLS</a:t>
            </a:r>
            <a:r>
              <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証明書を提供</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1" lang="en-US" altLang="ja-JP"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ACM</a:t>
            </a:r>
            <a:endParaRPr kumimoji="0" lang="ja-JP" altLang="en-US" sz="2333"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pic>
        <p:nvPicPr>
          <p:cNvPr id="11" name="Graphic 29">
            <a:extLst>
              <a:ext uri="{FF2B5EF4-FFF2-40B4-BE49-F238E27FC236}">
                <a16:creationId xmlns:a16="http://schemas.microsoft.com/office/drawing/2014/main" id="{78DB82A7-3B56-3A40-92BA-9332F8B47A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7819" y="1630357"/>
            <a:ext cx="2459562" cy="2459562"/>
          </a:xfrm>
          <a:prstGeom prst="rect">
            <a:avLst/>
          </a:prstGeom>
        </p:spPr>
      </p:pic>
      <p:sp>
        <p:nvSpPr>
          <p:cNvPr id="10" name="テキスト ボックス 9"/>
          <p:cNvSpPr txBox="1"/>
          <p:nvPr/>
        </p:nvSpPr>
        <p:spPr>
          <a:xfrm>
            <a:off x="5461131" y="5094052"/>
            <a:ext cx="3327197" cy="1245919"/>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5"/>
              </a:rPr>
              <a:t>https://aws.amazon.com/jp/certificate-manager/</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Certificate Manager</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6"/>
              </a:rPr>
              <a:t>https://aws.amazon.com/jp/certificate-manager/faqs/?nc=sn&amp;loc=5</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Certificate Manager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のよくある質問</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7"/>
              </a:rPr>
              <a:t>https://d1.awsstatic.com/webinars/jp/pdf/services/20181219_BlackBeltSeminar_AWS_Certificate_Manager.pdf</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Black Belt Online Seminar] AWS Certificate Manager</a:t>
            </a:r>
          </a:p>
        </p:txBody>
      </p:sp>
      <p:sp>
        <p:nvSpPr>
          <p:cNvPr id="2" name="タイトル 1">
            <a:extLst>
              <a:ext uri="{FF2B5EF4-FFF2-40B4-BE49-F238E27FC236}">
                <a16:creationId xmlns:a16="http://schemas.microsoft.com/office/drawing/2014/main" id="{E48E9868-D409-7E4A-97EC-CBC69965FD98}"/>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 Certificate Manager (ACM) </a:t>
            </a:r>
            <a:r>
              <a:rPr lang="ja-JP" altLang="en-US" sz="2800" b="0"/>
              <a:t>概要</a:t>
            </a:r>
          </a:p>
        </p:txBody>
      </p:sp>
      <p:sp>
        <p:nvSpPr>
          <p:cNvPr id="12" name="テキスト ボックス 11">
            <a:extLst>
              <a:ext uri="{FF2B5EF4-FFF2-40B4-BE49-F238E27FC236}">
                <a16:creationId xmlns:a16="http://schemas.microsoft.com/office/drawing/2014/main" id="{26D0B29A-1212-41BD-930D-31ACC8E260C5}"/>
              </a:ext>
            </a:extLst>
          </p:cNvPr>
          <p:cNvSpPr txBox="1"/>
          <p:nvPr/>
        </p:nvSpPr>
        <p:spPr>
          <a:xfrm>
            <a:off x="8788328" y="5083513"/>
            <a:ext cx="3171759" cy="137409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補足：</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Private 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は ルート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や下位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を含むプライベート認証機関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の作成やプライベート証明書の発行ができるマネージドサービスです。</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Private CA</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の利用では、汎用モード（任意の有効期間の証明書用）で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$400/</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月、短期間証明書モード（有効期間が最大</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7</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日間の証明書用）で </a:t>
            </a: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$50/</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月の料金が発生します。</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8"/>
              </a:rPr>
              <a:t>https://docs.aws.amazon.com/ja_jp/privateca/latest/userguide/PcaWelcome.html</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 Private CA </a:t>
            </a:r>
            <a:r>
              <a:rPr kumimoji="1" lang="ja-JP" altLang="en-US"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の概要</a:t>
            </a:r>
            <a:endParaRPr kumimoji="1" lang="en-US" altLang="ja-JP" sz="8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0368FAC2-D62B-9D58-6322-AFC3CDEB208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9867029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6">
            <a:extLst>
              <a:ext uri="{FF2B5EF4-FFF2-40B4-BE49-F238E27FC236}">
                <a16:creationId xmlns:a16="http://schemas.microsoft.com/office/drawing/2014/main" id="{DC2E9C6C-46D8-4876-99A5-B0437A6E4340}"/>
              </a:ext>
            </a:extLst>
          </p:cNvPr>
          <p:cNvSpPr/>
          <p:nvPr/>
        </p:nvSpPr>
        <p:spPr>
          <a:xfrm>
            <a:off x="315168" y="1458173"/>
            <a:ext cx="6198367"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609576" rtl="0" eaLnBrk="1" fontAlgn="auto" latinLnBrk="0" hangingPunct="1">
              <a:lnSpc>
                <a:spcPct val="100000"/>
              </a:lnSpc>
              <a:spcBef>
                <a:spcPts val="500"/>
              </a:spcBef>
              <a:spcAft>
                <a:spcPts val="0"/>
              </a:spcAft>
              <a:buClrTx/>
              <a:buSzTx/>
              <a:buFontTx/>
              <a:buNone/>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ACM</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の機能の一つで、プライベート</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運用のマネージドサービス</a:t>
            </a: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AWS </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マネージド型</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HSM</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を使用</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IAM</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を利用したアクセスコントロール</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証明書失効リストの利用が可能</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監査レポートの出力が可能</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99505" marR="0" lvl="1" indent="-285739"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ユースケース</a:t>
            </a: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サーバー証明書</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370487" marR="0" lvl="3" indent="-183878" algn="l" defTabSz="609576" rtl="0" eaLnBrk="1" fontAlgn="auto" latinLnBrk="0" hangingPunct="1">
              <a:lnSpc>
                <a:spcPct val="100000"/>
              </a:lnSpc>
              <a:spcBef>
                <a:spcPts val="500"/>
              </a:spcBef>
              <a:spcAft>
                <a:spcPts val="0"/>
              </a:spcAft>
              <a:buClrTx/>
              <a:buSzTx/>
              <a:buFont typeface="Wingdings" pitchFamily="2" charset="2"/>
              <a:buChar char="Ø"/>
              <a:tabLst/>
              <a:defRPr/>
            </a:pP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EC2</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ECS</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、オンプレサーバー</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370487" marR="0" lvl="3" indent="-183878" algn="l" defTabSz="609576" rtl="0" eaLnBrk="1" fontAlgn="auto" latinLnBrk="0" hangingPunct="1">
              <a:lnSpc>
                <a:spcPct val="100000"/>
              </a:lnSpc>
              <a:spcBef>
                <a:spcPts val="500"/>
              </a:spcBef>
              <a:spcAft>
                <a:spcPts val="0"/>
              </a:spcAft>
              <a:buClrTx/>
              <a:buSzTx/>
              <a:buFont typeface="Wingdings" pitchFamily="2" charset="2"/>
              <a:buChar char="Ø"/>
              <a:tabLst/>
              <a:defRPr/>
            </a:pP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ELB</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CloudFront</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API Gateway</a:t>
            </a: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クライアント証明書</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自己署名証明書の代替</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1104591" marR="0" lvl="2" indent="-285739" algn="l" defTabSz="609576" rtl="0" eaLnBrk="1" fontAlgn="auto" latinLnBrk="0" hangingPunct="1">
              <a:lnSpc>
                <a:spcPct val="100000"/>
              </a:lnSpc>
              <a:spcBef>
                <a:spcPts val="500"/>
              </a:spcBef>
              <a:spcAft>
                <a:spcPts val="0"/>
              </a:spcAft>
              <a:buClrTx/>
              <a:buSzTx/>
              <a:buFont typeface="+mj-lt"/>
              <a:buAutoNum type="arabicPeriod"/>
              <a:tabLst/>
              <a:defRPr/>
            </a:pPr>
            <a:r>
              <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IoT</a:t>
            </a:r>
            <a:r>
              <a:rPr kumimoji="1" lang="ja-JP" altLang="en-US" sz="15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デバイス証明書</a:t>
            </a:r>
            <a:endParaRPr kumimoji="1" lang="en-US" altLang="ja-JP" sz="15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414057" marR="0" lvl="0" indent="-300290" algn="l" defTabSz="609576"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パブリック証明書と異なり有償</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(Private 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および証明書</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t>
            </a:r>
          </a:p>
          <a:p>
            <a:pPr marL="407442" marR="0" lvl="1" indent="0" algn="l" defTabSz="609576" rtl="0" eaLnBrk="1" fontAlgn="auto" latinLnBrk="0" hangingPunct="1">
              <a:lnSpc>
                <a:spcPct val="100000"/>
              </a:lnSpc>
              <a:spcBef>
                <a:spcPts val="500"/>
              </a:spcBef>
              <a:spcAft>
                <a:spcPts val="0"/>
              </a:spcAft>
              <a:buClrTx/>
              <a:buSzTx/>
              <a:buFontTx/>
              <a:buNone/>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Private 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は</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$400.0/</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月</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7" name="タイトル 6">
            <a:extLst>
              <a:ext uri="{FF2B5EF4-FFF2-40B4-BE49-F238E27FC236}">
                <a16:creationId xmlns:a16="http://schemas.microsoft.com/office/drawing/2014/main" id="{CD8937AD-C937-124D-A6DD-299EDDE75829}"/>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ACM Private CA</a:t>
            </a:r>
            <a:endParaRPr lang="ja-JP" altLang="en-US" sz="2800" b="0"/>
          </a:p>
        </p:txBody>
      </p:sp>
      <p:pic>
        <p:nvPicPr>
          <p:cNvPr id="8" name="Picture 7">
            <a:extLst>
              <a:ext uri="{FF2B5EF4-FFF2-40B4-BE49-F238E27FC236}">
                <a16:creationId xmlns:a16="http://schemas.microsoft.com/office/drawing/2014/main" id="{19550615-FA66-FA4D-A4C8-22768293288D}"/>
              </a:ext>
            </a:extLst>
          </p:cNvPr>
          <p:cNvPicPr>
            <a:picLocks noChangeAspect="1"/>
          </p:cNvPicPr>
          <p:nvPr/>
        </p:nvPicPr>
        <p:blipFill>
          <a:blip r:embed="rId2"/>
          <a:stretch>
            <a:fillRect/>
          </a:stretch>
        </p:blipFill>
        <p:spPr>
          <a:xfrm>
            <a:off x="9060494" y="3429000"/>
            <a:ext cx="2582903" cy="2814035"/>
          </a:xfrm>
          <a:prstGeom prst="rect">
            <a:avLst/>
          </a:prstGeom>
        </p:spPr>
      </p:pic>
      <p:sp>
        <p:nvSpPr>
          <p:cNvPr id="9" name="正方形/長方形 6">
            <a:extLst>
              <a:ext uri="{FF2B5EF4-FFF2-40B4-BE49-F238E27FC236}">
                <a16:creationId xmlns:a16="http://schemas.microsoft.com/office/drawing/2014/main" id="{5DCFAF77-71AE-B74E-935E-C08DA06ED2FD}"/>
              </a:ext>
            </a:extLst>
          </p:cNvPr>
          <p:cNvSpPr/>
          <p:nvPr/>
        </p:nvSpPr>
        <p:spPr>
          <a:xfrm>
            <a:off x="6626087" y="1480018"/>
            <a:ext cx="5370767"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41299" marR="0" lvl="1" indent="-330716" algn="l" defTabSz="609576" rtl="0" eaLnBrk="1" fontAlgn="auto" latinLnBrk="0" hangingPunct="1">
              <a:lnSpc>
                <a:spcPct val="100000"/>
              </a:lnSpc>
              <a:spcBef>
                <a:spcPts val="800"/>
              </a:spcBef>
              <a:spcAft>
                <a:spcPts val="0"/>
              </a:spcAft>
              <a:buClrTx/>
              <a:buSzTx/>
              <a:buFont typeface="+mj-lt"/>
              <a:buAutoNum type="arabicPeriod"/>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ACM Private CA</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の作成</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41299" marR="0" lvl="1" indent="-330716" algn="l" defTabSz="609576" rtl="0" eaLnBrk="1" fontAlgn="auto" latinLnBrk="0" hangingPunct="1">
              <a:lnSpc>
                <a:spcPct val="100000"/>
              </a:lnSpc>
              <a:spcBef>
                <a:spcPts val="800"/>
              </a:spcBef>
              <a:spcAft>
                <a:spcPts val="0"/>
              </a:spcAft>
              <a:buClrTx/>
              <a:buSzTx/>
              <a:buFont typeface="+mj-lt"/>
              <a:buAutoNum type="arabicPeriod"/>
              <a:tabLst/>
              <a:defRPr/>
            </a:pP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ルート</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に信頼するチェーンの構築</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892933" marR="0" lvl="2" indent="-253990" algn="l" defTabSz="609576" rtl="0" eaLnBrk="1" fontAlgn="auto" latinLnBrk="0" hangingPunct="1">
              <a:lnSpc>
                <a:spcPct val="100000"/>
              </a:lnSpc>
              <a:spcBef>
                <a:spcPts val="800"/>
              </a:spcBef>
              <a:spcAft>
                <a:spcPts val="0"/>
              </a:spcAft>
              <a:buClrTx/>
              <a:buSzTx/>
              <a:buFont typeface="Wingdings" pitchFamily="2" charset="2"/>
              <a:buChar char="ü"/>
              <a:tabLst/>
              <a:defRPr/>
            </a:pP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CSR</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出力し、親</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が署名</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892933" marR="0" lvl="2" indent="-253990" algn="l" defTabSz="609576" rtl="0" eaLnBrk="1" fontAlgn="auto" latinLnBrk="0" hangingPunct="1">
              <a:lnSpc>
                <a:spcPct val="100000"/>
              </a:lnSpc>
              <a:spcBef>
                <a:spcPts val="800"/>
              </a:spcBef>
              <a:spcAft>
                <a:spcPts val="0"/>
              </a:spcAft>
              <a:buClrTx/>
              <a:buSzTx/>
              <a:buFont typeface="Wingdings" pitchFamily="2" charset="2"/>
              <a:buChar char="ü"/>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署名済み</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証明書のインポート</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892933" marR="0" lvl="2" indent="-253990" algn="l" defTabSz="609576" rtl="0" eaLnBrk="1" fontAlgn="auto" latinLnBrk="0" hangingPunct="1">
              <a:lnSpc>
                <a:spcPct val="100000"/>
              </a:lnSpc>
              <a:spcBef>
                <a:spcPts val="800"/>
              </a:spcBef>
              <a:spcAft>
                <a:spcPts val="0"/>
              </a:spcAft>
              <a:buClrTx/>
              <a:buSzTx/>
              <a:buFont typeface="Wingdings" pitchFamily="2" charset="2"/>
              <a:buChar char="ü"/>
              <a:tabLst/>
              <a:defRPr/>
            </a:pP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外部</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CA</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と階層</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上位、下位</a:t>
            </a:r>
            <a:r>
              <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の構築が可能</a:t>
            </a:r>
            <a:endParaRPr kumimoji="1" lang="en-US" altLang="ja-JP" sz="1667"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41299" marR="0" lvl="1" indent="-330716" algn="l" defTabSz="609576" rtl="0" eaLnBrk="1" fontAlgn="auto" latinLnBrk="0" hangingPunct="1">
              <a:lnSpc>
                <a:spcPct val="100000"/>
              </a:lnSpc>
              <a:spcBef>
                <a:spcPts val="800"/>
              </a:spcBef>
              <a:spcAft>
                <a:spcPts val="0"/>
              </a:spcAft>
              <a:buClrTx/>
              <a:buSzTx/>
              <a:buFont typeface="+mj-lt"/>
              <a:buAutoNum type="arabicPeriod"/>
              <a:tabLst/>
              <a:defRPr/>
            </a:pP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証明書の発行</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10" name="Title 1">
            <a:extLst>
              <a:ext uri="{FF2B5EF4-FFF2-40B4-BE49-F238E27FC236}">
                <a16:creationId xmlns:a16="http://schemas.microsoft.com/office/drawing/2014/main" id="{C8E3E9E4-F0DB-854E-A199-7DCA0885E143}"/>
              </a:ext>
            </a:extLst>
          </p:cNvPr>
          <p:cNvSpPr txBox="1">
            <a:spLocks/>
          </p:cNvSpPr>
          <p:nvPr/>
        </p:nvSpPr>
        <p:spPr>
          <a:xfrm>
            <a:off x="315168" y="880904"/>
            <a:ext cx="6096783" cy="496661"/>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特徴</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endParaRPr>
          </a:p>
        </p:txBody>
      </p:sp>
      <p:sp>
        <p:nvSpPr>
          <p:cNvPr id="11" name="Title 1">
            <a:extLst>
              <a:ext uri="{FF2B5EF4-FFF2-40B4-BE49-F238E27FC236}">
                <a16:creationId xmlns:a16="http://schemas.microsoft.com/office/drawing/2014/main" id="{9DD93DC6-25D0-8B4E-B8B1-19265D5073B1}"/>
              </a:ext>
            </a:extLst>
          </p:cNvPr>
          <p:cNvSpPr txBox="1">
            <a:spLocks/>
          </p:cNvSpPr>
          <p:nvPr/>
        </p:nvSpPr>
        <p:spPr>
          <a:xfrm>
            <a:off x="6812028" y="880904"/>
            <a:ext cx="5045878" cy="496661"/>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仕組み</a:t>
            </a:r>
            <a:endParaRPr kumimoji="0"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cxnSp>
        <p:nvCxnSpPr>
          <p:cNvPr id="12" name="直線コネクタ 11">
            <a:extLst>
              <a:ext uri="{FF2B5EF4-FFF2-40B4-BE49-F238E27FC236}">
                <a16:creationId xmlns:a16="http://schemas.microsoft.com/office/drawing/2014/main" id="{A9D8963A-58FE-C54C-8EB7-A61207C228DE}"/>
              </a:ext>
            </a:extLst>
          </p:cNvPr>
          <p:cNvCxnSpPr>
            <a:cxnSpLocks/>
          </p:cNvCxnSpPr>
          <p:nvPr/>
        </p:nvCxnSpPr>
        <p:spPr>
          <a:xfrm>
            <a:off x="6626087" y="1383248"/>
            <a:ext cx="5234178"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16" name="テキスト ボックス 15">
            <a:extLst>
              <a:ext uri="{FF2B5EF4-FFF2-40B4-BE49-F238E27FC236}">
                <a16:creationId xmlns:a16="http://schemas.microsoft.com/office/drawing/2014/main" id="{A4EFD2F3-E756-4C41-BC7F-2F9F3CDB5C0D}"/>
              </a:ext>
            </a:extLst>
          </p:cNvPr>
          <p:cNvSpPr txBox="1"/>
          <p:nvPr/>
        </p:nvSpPr>
        <p:spPr>
          <a:xfrm>
            <a:off x="4658244" y="6326551"/>
            <a:ext cx="3296293" cy="361637"/>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875" b="0" i="0" u="none" strike="noStrike" kern="1200" cap="none" spc="0" normalizeH="0" baseline="0" noProof="0">
                <a:ln>
                  <a:noFill/>
                </a:ln>
                <a:solidFill>
                  <a:srgbClr val="232F3E"/>
                </a:solidFill>
                <a:effectLst/>
                <a:uLnTx/>
                <a:uFillTx/>
                <a:latin typeface="メイリオ" panose="020B0604030504040204" pitchFamily="50" charset="-128"/>
                <a:ea typeface="メイリオ" panose="020B0604030504040204" pitchFamily="50" charset="-128"/>
                <a:cs typeface="+mn-cs"/>
              </a:rPr>
              <a:t>ご参考：</a:t>
            </a:r>
            <a:r>
              <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rPr>
              <a:t>ACM</a:t>
            </a:r>
            <a:r>
              <a:rPr kumimoji="1" lang="ja-JP" altLang="en-US" sz="875" b="0" i="0" u="none" strike="noStrike" kern="1200" cap="none" spc="0" normalizeH="0" baseline="0" noProof="0">
                <a:ln>
                  <a:noFill/>
                </a:ln>
                <a:solidFill>
                  <a:srgbClr val="232F3E"/>
                </a:solidFill>
                <a:effectLst/>
                <a:uLnTx/>
                <a:uFillTx/>
                <a:latin typeface="メイリオ" panose="020B0604030504040204" pitchFamily="50" charset="-128"/>
                <a:ea typeface="メイリオ" panose="020B0604030504040204" pitchFamily="50" charset="-128"/>
                <a:cs typeface="+mn-cs"/>
              </a:rPr>
              <a:t>料金</a:t>
            </a:r>
            <a:endPar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hlinkClick r:id="rId3"/>
              </a:rPr>
              <a:t>https://aws.amazon.com/jp/certificate-manager/pricing/</a:t>
            </a:r>
            <a:endParaRPr kumimoji="1" lang="en-US" altLang="ja-JP" sz="875" b="0" i="0" u="none" strike="noStrike" kern="1200" cap="none" spc="0" normalizeH="0" baseline="0" noProof="0" dirty="0">
              <a:ln>
                <a:noFill/>
              </a:ln>
              <a:solidFill>
                <a:srgbClr val="232F3E"/>
              </a:solidFill>
              <a:effectLst/>
              <a:uLnTx/>
              <a:uFillTx/>
              <a:latin typeface="メイリオ" panose="020B0604030504040204" pitchFamily="50" charset="-128"/>
              <a:ea typeface="メイリオ" panose="020B0604030504040204" pitchFamily="50" charset="-128"/>
              <a:cs typeface="+mn-cs"/>
            </a:endParaRPr>
          </a:p>
        </p:txBody>
      </p:sp>
      <p:sp>
        <p:nvSpPr>
          <p:cNvPr id="2" name="テキスト ボックス 1">
            <a:extLst>
              <a:ext uri="{FF2B5EF4-FFF2-40B4-BE49-F238E27FC236}">
                <a16:creationId xmlns:a16="http://schemas.microsoft.com/office/drawing/2014/main" id="{6418E456-10FA-6CCC-F5F1-046F3B144B4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14016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2">
            <a:extLst>
              <a:ext uri="{FF2B5EF4-FFF2-40B4-BE49-F238E27FC236}">
                <a16:creationId xmlns:a16="http://schemas.microsoft.com/office/drawing/2014/main" id="{8B8ACDC1-F2DB-5C4B-ADE5-F4124B546AE5}"/>
              </a:ext>
            </a:extLst>
          </p:cNvPr>
          <p:cNvSpPr txBox="1"/>
          <p:nvPr/>
        </p:nvSpPr>
        <p:spPr>
          <a:xfrm>
            <a:off x="197148" y="819568"/>
            <a:ext cx="11334751" cy="1224502"/>
          </a:xfrm>
          <a:prstGeom prst="rect">
            <a:avLst/>
          </a:prstGeom>
          <a:noFill/>
          <a:ln w="38100">
            <a:noFill/>
          </a:ln>
        </p:spPr>
        <p:txBody>
          <a:bodyPr wrap="square" lIns="152400" tIns="121920" rIns="152400" bIns="121920" rtlCol="0">
            <a:spAutoFit/>
          </a:bodyPr>
          <a:lstStyle/>
          <a:p>
            <a:pPr>
              <a:lnSpc>
                <a:spcPct val="90000"/>
              </a:lnSpc>
              <a:spcAft>
                <a:spcPts val="1500"/>
              </a:spcAft>
            </a:pPr>
            <a:r>
              <a:rPr kumimoji="1" lang="en-US" altLang="ja-JP" sz="2333" dirty="0">
                <a:solidFill>
                  <a:schemeClr val="tx1">
                    <a:lumMod val="75000"/>
                  </a:schemeClr>
                </a:solidFill>
                <a:latin typeface="Meiryo" panose="020B0604030504040204" pitchFamily="34" charset="-128"/>
                <a:ea typeface="Meiryo" panose="020B0604030504040204" pitchFamily="34" charset="-128"/>
              </a:rPr>
              <a:t>AWS</a:t>
            </a:r>
            <a:r>
              <a:rPr kumimoji="1" lang="ja-JP" altLang="en-US" sz="2333">
                <a:solidFill>
                  <a:schemeClr val="tx1">
                    <a:lumMod val="75000"/>
                  </a:schemeClr>
                </a:solidFill>
                <a:latin typeface="Meiryo" panose="020B0604030504040204" pitchFamily="34" charset="-128"/>
                <a:ea typeface="Meiryo" panose="020B0604030504040204" pitchFamily="34" charset="-128"/>
              </a:rPr>
              <a:t>アカウントのルートユーザは、強力な権限を持つことと、必要な作業は限定されるため原則利用しない。アカウントの乗っ取りが発生した場合のリスクが大きいため、</a:t>
            </a:r>
            <a:r>
              <a:rPr kumimoji="1" lang="en-US" altLang="ja-JP" sz="2333" dirty="0">
                <a:solidFill>
                  <a:schemeClr val="tx1">
                    <a:lumMod val="75000"/>
                  </a:schemeClr>
                </a:solidFill>
                <a:latin typeface="Meiryo" panose="020B0604030504040204" pitchFamily="34" charset="-128"/>
                <a:ea typeface="Meiryo" panose="020B0604030504040204" pitchFamily="34" charset="-128"/>
              </a:rPr>
              <a:t>MFA </a:t>
            </a:r>
            <a:r>
              <a:rPr kumimoji="1" lang="ja-JP" altLang="en-US" sz="2333">
                <a:solidFill>
                  <a:schemeClr val="tx1">
                    <a:lumMod val="75000"/>
                  </a:schemeClr>
                </a:solidFill>
                <a:latin typeface="Meiryo" panose="020B0604030504040204" pitchFamily="34" charset="-128"/>
                <a:ea typeface="Meiryo" panose="020B0604030504040204" pitchFamily="34" charset="-128"/>
              </a:rPr>
              <a:t>を有効化し、アクセスキーを削除する。</a:t>
            </a:r>
            <a:endParaRPr kumimoji="1" lang="ja-JP" altLang="en-US" sz="2333" dirty="0">
              <a:solidFill>
                <a:schemeClr val="tx1">
                  <a:lumMod val="75000"/>
                </a:schemeClr>
              </a:solidFill>
              <a:latin typeface="Meiryo" panose="020B0604030504040204" pitchFamily="34" charset="-128"/>
              <a:ea typeface="Meiryo" panose="020B0604030504040204" pitchFamily="34" charset="-128"/>
            </a:endParaRPr>
          </a:p>
        </p:txBody>
      </p:sp>
      <p:pic>
        <p:nvPicPr>
          <p:cNvPr id="11" name="図 6">
            <a:extLst>
              <a:ext uri="{FF2B5EF4-FFF2-40B4-BE49-F238E27FC236}">
                <a16:creationId xmlns:a16="http://schemas.microsoft.com/office/drawing/2014/main" id="{0460C6F1-C1EA-CA43-8BD0-68E61F5B0BF1}"/>
              </a:ext>
            </a:extLst>
          </p:cNvPr>
          <p:cNvPicPr>
            <a:picLocks noChangeAspect="1"/>
          </p:cNvPicPr>
          <p:nvPr/>
        </p:nvPicPr>
        <p:blipFill rotWithShape="1">
          <a:blip r:embed="rId3"/>
          <a:srcRect b="32914"/>
          <a:stretch/>
        </p:blipFill>
        <p:spPr>
          <a:xfrm>
            <a:off x="6493233" y="2175409"/>
            <a:ext cx="5149125" cy="2466585"/>
          </a:xfrm>
          <a:prstGeom prst="rect">
            <a:avLst/>
          </a:prstGeom>
        </p:spPr>
      </p:pic>
      <p:sp>
        <p:nvSpPr>
          <p:cNvPr id="12" name="角丸四角形 7">
            <a:extLst>
              <a:ext uri="{FF2B5EF4-FFF2-40B4-BE49-F238E27FC236}">
                <a16:creationId xmlns:a16="http://schemas.microsoft.com/office/drawing/2014/main" id="{74199C1F-8A0C-7642-B63D-EF9F3F13EBCE}"/>
              </a:ext>
            </a:extLst>
          </p:cNvPr>
          <p:cNvSpPr/>
          <p:nvPr/>
        </p:nvSpPr>
        <p:spPr bwMode="auto">
          <a:xfrm>
            <a:off x="10407753" y="2945419"/>
            <a:ext cx="1234605" cy="324695"/>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ctr" anchorCtr="0" forceAA="0" compatLnSpc="1">
            <a:prstTxWarp prst="textNoShape">
              <a:avLst/>
            </a:prstTxWarp>
            <a:noAutofit/>
          </a:bodyPr>
          <a:lstStyle/>
          <a:p>
            <a:pPr algn="ctr" defTabSz="777029" fontAlgn="base">
              <a:lnSpc>
                <a:spcPct val="90000"/>
              </a:lnSpc>
              <a:spcBef>
                <a:spcPct val="0"/>
              </a:spcBef>
              <a:spcAft>
                <a:spcPct val="0"/>
              </a:spcAft>
            </a:pPr>
            <a:endParaRPr kumimoji="1" lang="ja-JP" altLang="en-US" sz="2000" dirty="0">
              <a:solidFill>
                <a:schemeClr val="tx1"/>
              </a:solidFill>
              <a:latin typeface="Meiryo" panose="020B0604030504040204" pitchFamily="34" charset="-128"/>
              <a:ea typeface="Meiryo" panose="020B0604030504040204" pitchFamily="34" charset="-128"/>
              <a:cs typeface="Segoe UI" pitchFamily="34" charset="0"/>
            </a:endParaRPr>
          </a:p>
        </p:txBody>
      </p:sp>
      <p:sp>
        <p:nvSpPr>
          <p:cNvPr id="14" name="テキスト ボックス 10">
            <a:extLst>
              <a:ext uri="{FF2B5EF4-FFF2-40B4-BE49-F238E27FC236}">
                <a16:creationId xmlns:a16="http://schemas.microsoft.com/office/drawing/2014/main" id="{0ABCAB87-76D2-2445-97FC-D8373C02741B}"/>
              </a:ext>
            </a:extLst>
          </p:cNvPr>
          <p:cNvSpPr txBox="1"/>
          <p:nvPr/>
        </p:nvSpPr>
        <p:spPr>
          <a:xfrm>
            <a:off x="215208" y="5087386"/>
            <a:ext cx="5965460" cy="400110"/>
          </a:xfrm>
          <a:prstGeom prst="rect">
            <a:avLst/>
          </a:prstGeom>
          <a:noFill/>
        </p:spPr>
        <p:txBody>
          <a:bodyPr wrap="square">
            <a:spAutoFit/>
          </a:bodyPr>
          <a:lstStyle>
            <a:defPPr>
              <a:defRPr lang="en-US"/>
            </a:defPPr>
            <a:lvl1pPr>
              <a:defRPr sz="1200" b="1" u="sng">
                <a:latin typeface="Meiryo" panose="020B0604030504040204" pitchFamily="34" charset="-128"/>
                <a:ea typeface="Meiryo" panose="020B0604030504040204" pitchFamily="34" charset="-128"/>
              </a:defRPr>
            </a:lvl1pPr>
          </a:lstStyle>
          <a:p>
            <a:r>
              <a:rPr lang="en-US" altLang="ja-JP" sz="1000" b="0" u="none" dirty="0"/>
              <a:t>【</a:t>
            </a:r>
            <a:r>
              <a:rPr lang="ja-JP" altLang="en-US" sz="1000" b="0" u="none" dirty="0"/>
              <a:t>参考</a:t>
            </a:r>
            <a:r>
              <a:rPr lang="en-US" altLang="ja-JP" sz="1000" b="0" u="none" dirty="0"/>
              <a:t>】AWS </a:t>
            </a:r>
            <a:r>
              <a:rPr lang="ja-JP" altLang="en-US" sz="1000" b="0" u="none"/>
              <a:t>アカウントのルートユーザー 認証情報が必要な </a:t>
            </a:r>
            <a:r>
              <a:rPr lang="en-US" altLang="ja-JP" sz="1000" b="0" u="none" dirty="0"/>
              <a:t>AWS </a:t>
            </a:r>
            <a:r>
              <a:rPr lang="ja-JP" altLang="en-US" sz="1000" b="0" u="none"/>
              <a:t>タスク</a:t>
            </a:r>
            <a:endParaRPr lang="en-US" altLang="ja-JP" sz="1000" b="0" u="none" dirty="0"/>
          </a:p>
          <a:p>
            <a:r>
              <a:rPr lang="en-US" altLang="ja-JP" sz="1000" b="0" dirty="0">
                <a:hlinkClick r:id="rId4"/>
              </a:rPr>
              <a:t>https://docs.aws.amazon.com/ja_jp/general/latest/gr/aws_tasks-that-require-root.html</a:t>
            </a:r>
            <a:endParaRPr lang="en-US" altLang="ja-JP" sz="1000" b="0" dirty="0"/>
          </a:p>
        </p:txBody>
      </p:sp>
      <p:sp>
        <p:nvSpPr>
          <p:cNvPr id="15" name="テキスト ボックス 8">
            <a:extLst>
              <a:ext uri="{FF2B5EF4-FFF2-40B4-BE49-F238E27FC236}">
                <a16:creationId xmlns:a16="http://schemas.microsoft.com/office/drawing/2014/main" id="{094D4BFA-19B2-A443-B617-0498AD95787B}"/>
              </a:ext>
            </a:extLst>
          </p:cNvPr>
          <p:cNvSpPr txBox="1"/>
          <p:nvPr/>
        </p:nvSpPr>
        <p:spPr>
          <a:xfrm>
            <a:off x="197149" y="2773017"/>
            <a:ext cx="5983518" cy="2144690"/>
          </a:xfrm>
          <a:prstGeom prst="rect">
            <a:avLst/>
          </a:prstGeom>
          <a:noFill/>
        </p:spPr>
        <p:txBody>
          <a:bodyPr wrap="square" rtlCol="0">
            <a:spAutoFit/>
          </a:bodyPr>
          <a:lstStyle/>
          <a:p>
            <a:pPr marL="380985" indent="-380985">
              <a:buFont typeface="Arial" panose="020B0604020202020204" pitchFamily="34" charset="0"/>
              <a:buChar char="•"/>
            </a:pPr>
            <a:r>
              <a:rPr lang="ja-JP" alt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アカウントのメールアドレスやルートユーザーパスワードの変更</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IAM</a:t>
            </a:r>
            <a:r>
              <a:rPr lang="ja-JP" alt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 </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ユーザーのアクセス許可のリストア</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GovCloud</a:t>
            </a:r>
            <a:r>
              <a:rPr lang="ja-JP" alt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 へのサインアップ</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AWS</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アカウントの解約</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EC2</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インスタンスからのメール送信の許可</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r>
              <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rPr>
              <a:t>S3 </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バケットに対する</a:t>
            </a:r>
            <a:r>
              <a:rPr lang="en-US" altLang="ja-JP" sz="1667">
                <a:solidFill>
                  <a:srgbClr val="414042"/>
                </a:solidFill>
                <a:latin typeface="Meiryo" panose="020B0604030504040204" pitchFamily="34" charset="-128"/>
                <a:ea typeface="Meiryo" panose="020B0604030504040204" pitchFamily="34" charset="-128"/>
                <a:cs typeface="メイリオ" panose="020B0604030504040204" pitchFamily="50" charset="-128"/>
              </a:rPr>
              <a:t>MFA Delete</a:t>
            </a:r>
            <a:r>
              <a:rPr lang="ja-JP" altLang="en-US" sz="1667">
                <a:solidFill>
                  <a:srgbClr val="414042"/>
                </a:solidFill>
                <a:latin typeface="Meiryo" panose="020B0604030504040204" pitchFamily="34" charset="-128"/>
                <a:ea typeface="Meiryo" panose="020B0604030504040204" pitchFamily="34" charset="-128"/>
                <a:cs typeface="メイリオ" panose="020B0604030504040204" pitchFamily="50" charset="-128"/>
              </a:rPr>
              <a:t>設定</a:t>
            </a: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a:p>
            <a:pPr marL="380985" indent="-380985">
              <a:buFont typeface="Arial" panose="020B0604020202020204" pitchFamily="34" charset="0"/>
              <a:buChar char="•"/>
            </a:pPr>
            <a:endParaRPr lang="en-US" altLang="ja-JP" sz="1667" dirty="0">
              <a:solidFill>
                <a:srgbClr val="414042"/>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16" name="正方形/長方形 35">
            <a:extLst>
              <a:ext uri="{FF2B5EF4-FFF2-40B4-BE49-F238E27FC236}">
                <a16:creationId xmlns:a16="http://schemas.microsoft.com/office/drawing/2014/main" id="{41B854FF-D2BF-DA4B-989A-218481881E71}"/>
              </a:ext>
            </a:extLst>
          </p:cNvPr>
          <p:cNvSpPr/>
          <p:nvPr/>
        </p:nvSpPr>
        <p:spPr>
          <a:xfrm>
            <a:off x="293648" y="2086777"/>
            <a:ext cx="5762275" cy="668438"/>
          </a:xfrm>
          <a:prstGeom prst="rect">
            <a:avLst/>
          </a:prstGeom>
          <a:solidFill>
            <a:srgbClr val="163D51"/>
          </a:solidFill>
        </p:spPr>
        <p:txBody>
          <a:bodyPr wrap="square" lIns="48000" tIns="48000" rIns="48000" bIns="48000" anchor="ctr" anchorCtr="0">
            <a:noAutofit/>
          </a:bodyPr>
          <a:lstStyle/>
          <a:p>
            <a:pPr algn="ctr">
              <a:spcBef>
                <a:spcPct val="0"/>
              </a:spcBef>
            </a:pPr>
            <a: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AWS</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アカウントのルートユーザ が</a:t>
            </a:r>
            <a:b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b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必要な </a:t>
            </a:r>
            <a: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AWS </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タスクの例</a:t>
            </a:r>
          </a:p>
        </p:txBody>
      </p:sp>
      <p:sp>
        <p:nvSpPr>
          <p:cNvPr id="17" name="正方形/長方形 35">
            <a:extLst>
              <a:ext uri="{FF2B5EF4-FFF2-40B4-BE49-F238E27FC236}">
                <a16:creationId xmlns:a16="http://schemas.microsoft.com/office/drawing/2014/main" id="{84B3FF44-0D14-424D-9C40-4349B92CCE1B}"/>
              </a:ext>
            </a:extLst>
          </p:cNvPr>
          <p:cNvSpPr/>
          <p:nvPr/>
        </p:nvSpPr>
        <p:spPr>
          <a:xfrm>
            <a:off x="6228032" y="2085001"/>
            <a:ext cx="5762275" cy="668438"/>
          </a:xfrm>
          <a:prstGeom prst="rect">
            <a:avLst/>
          </a:prstGeom>
          <a:solidFill>
            <a:srgbClr val="163D51"/>
          </a:solidFill>
        </p:spPr>
        <p:txBody>
          <a:bodyPr wrap="square" lIns="48000" tIns="48000" rIns="48000" bIns="48000" anchor="ctr" anchorCtr="0">
            <a:noAutofit/>
          </a:bodyPr>
          <a:lstStyle/>
          <a:p>
            <a:pPr algn="ctr">
              <a:spcBef>
                <a:spcPct val="0"/>
              </a:spcBef>
            </a:pPr>
            <a:r>
              <a:rPr lang="ja-JP" altLang="en-US" sz="1667">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推奨：</a:t>
            </a:r>
            <a:endPar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endParaRPr>
          </a:p>
          <a:p>
            <a:pPr algn="ctr">
              <a:spcBef>
                <a:spcPct val="0"/>
              </a:spcBef>
            </a:pPr>
            <a:r>
              <a:rPr lang="ja-JP" altLang="en-US" sz="1667">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ルートユーザ</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の </a:t>
            </a:r>
            <a:r>
              <a:rPr lang="en-US" altLang="ja-JP"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MFA </a:t>
            </a:r>
            <a:r>
              <a:rPr lang="ja-JP" altLang="en-US" sz="1667"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を有効化しアクセスキーを削除</a:t>
            </a:r>
          </a:p>
        </p:txBody>
      </p:sp>
      <p:sp>
        <p:nvSpPr>
          <p:cNvPr id="2" name="タイトル 1">
            <a:extLst>
              <a:ext uri="{FF2B5EF4-FFF2-40B4-BE49-F238E27FC236}">
                <a16:creationId xmlns:a16="http://schemas.microsoft.com/office/drawing/2014/main" id="{C056D4B4-3C24-ECD0-2B23-6A4825E58EFF}"/>
              </a:ext>
            </a:extLst>
          </p:cNvPr>
          <p:cNvSpPr>
            <a:spLocks noGrp="1"/>
          </p:cNvSpPr>
          <p:nvPr>
            <p:ph type="title"/>
          </p:nvPr>
        </p:nvSpPr>
        <p:spPr/>
        <p:txBody>
          <a:bodyPr/>
          <a:lstStyle/>
          <a:p>
            <a:r>
              <a:rPr lang="ja-JP" altLang="en-US" sz="2800" b="0">
                <a:solidFill>
                  <a:srgbClr val="000000"/>
                </a:solidFill>
              </a:rPr>
              <a:t>参考</a:t>
            </a:r>
            <a:r>
              <a:rPr lang="en-US" altLang="ja-JP" sz="2800" b="0" dirty="0">
                <a:solidFill>
                  <a:srgbClr val="000000"/>
                </a:solidFill>
              </a:rPr>
              <a:t>: </a:t>
            </a:r>
            <a:r>
              <a:rPr lang="ja-JP" altLang="en-US" sz="2800" b="0">
                <a:solidFill>
                  <a:srgbClr val="000000"/>
                </a:solidFill>
              </a:rPr>
              <a:t>ルートユーザーの管理</a:t>
            </a:r>
            <a:endParaRPr lang="ja-JP" altLang="en-US" sz="2800" b="0"/>
          </a:p>
        </p:txBody>
      </p:sp>
      <p:sp>
        <p:nvSpPr>
          <p:cNvPr id="3" name="テキスト ボックス 2">
            <a:extLst>
              <a:ext uri="{FF2B5EF4-FFF2-40B4-BE49-F238E27FC236}">
                <a16:creationId xmlns:a16="http://schemas.microsoft.com/office/drawing/2014/main" id="{87A480E8-8BAD-BFBF-B700-11BCA89A3C5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5212323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7BD74B4-F937-4782-8A32-C9EC23AF17A2}"/>
              </a:ext>
            </a:extLst>
          </p:cNvPr>
          <p:cNvSpPr txBox="1">
            <a:spLocks/>
          </p:cNvSpPr>
          <p:nvPr/>
        </p:nvSpPr>
        <p:spPr>
          <a:xfrm>
            <a:off x="282038" y="1173644"/>
            <a:ext cx="5045878"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メリット・機能</a:t>
            </a:r>
          </a:p>
        </p:txBody>
      </p:sp>
      <p:sp>
        <p:nvSpPr>
          <p:cNvPr id="4" name="Title 1">
            <a:extLst>
              <a:ext uri="{FF2B5EF4-FFF2-40B4-BE49-F238E27FC236}">
                <a16:creationId xmlns:a16="http://schemas.microsoft.com/office/drawing/2014/main" id="{A662080E-9D26-4001-A307-BD83D9867329}"/>
              </a:ext>
            </a:extLst>
          </p:cNvPr>
          <p:cNvSpPr txBox="1">
            <a:spLocks/>
          </p:cNvSpPr>
          <p:nvPr/>
        </p:nvSpPr>
        <p:spPr>
          <a:xfrm>
            <a:off x="5677931" y="1173644"/>
            <a:ext cx="6146845"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考慮点</a:t>
            </a:r>
            <a:endParaRPr kumimoji="0"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endParaRPr>
          </a:p>
        </p:txBody>
      </p:sp>
      <p:cxnSp>
        <p:nvCxnSpPr>
          <p:cNvPr id="5" name="直線コネクタ 4">
            <a:extLst>
              <a:ext uri="{FF2B5EF4-FFF2-40B4-BE49-F238E27FC236}">
                <a16:creationId xmlns:a16="http://schemas.microsoft.com/office/drawing/2014/main" id="{F055E300-4012-492C-9342-8E4C81612432}"/>
              </a:ext>
            </a:extLst>
          </p:cNvPr>
          <p:cNvCxnSpPr/>
          <p:nvPr/>
        </p:nvCxnSpPr>
        <p:spPr>
          <a:xfrm>
            <a:off x="5678261" y="1796791"/>
            <a:ext cx="6148873" cy="0"/>
          </a:xfrm>
          <a:prstGeom prst="line">
            <a:avLst/>
          </a:prstGeom>
          <a:ln>
            <a:solidFill>
              <a:srgbClr val="163D51"/>
            </a:solidFill>
          </a:ln>
          <a:effectLst/>
        </p:spPr>
        <p:style>
          <a:lnRef idx="2">
            <a:schemeClr val="accent1"/>
          </a:lnRef>
          <a:fillRef idx="0">
            <a:schemeClr val="accent1"/>
          </a:fillRef>
          <a:effectRef idx="1">
            <a:schemeClr val="accent1"/>
          </a:effectRef>
          <a:fontRef idx="minor">
            <a:schemeClr val="tx1"/>
          </a:fontRef>
        </p:style>
      </p:cxnSp>
      <p:sp>
        <p:nvSpPr>
          <p:cNvPr id="6" name="正方形/長方形 6">
            <a:extLst>
              <a:ext uri="{FF2B5EF4-FFF2-40B4-BE49-F238E27FC236}">
                <a16:creationId xmlns:a16="http://schemas.microsoft.com/office/drawing/2014/main" id="{DC2E9C6C-46D8-4876-99A5-B0437A6E4340}"/>
              </a:ext>
            </a:extLst>
          </p:cNvPr>
          <p:cNvSpPr/>
          <p:nvPr/>
        </p:nvSpPr>
        <p:spPr>
          <a:xfrm>
            <a:off x="282038" y="1877149"/>
            <a:ext cx="5045878"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ACM</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により、安全なウェブサービスやアプリケーションに対する </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TLS </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の設定と維持が自動化される（証明書の期限切れによるダウンタイムを回避する運用が</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不要）</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endPar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同じリージョンの複数の </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ELB</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や複数の </a:t>
            </a:r>
            <a:r>
              <a:rPr kumimoji="1" lang="en-US" altLang="ja-JP" sz="2000" b="0" i="0" u="none" strike="noStrike" kern="1200" cap="none" spc="0" normalizeH="0" baseline="0" noProof="0" dirty="0" err="1">
                <a:ln>
                  <a:noFill/>
                </a:ln>
                <a:solidFill>
                  <a:srgbClr val="161E2C"/>
                </a:solidFill>
                <a:effectLst/>
                <a:uLnTx/>
                <a:uFillTx/>
                <a:latin typeface="Meiryo" panose="020B0604030504040204" pitchFamily="34" charset="-128"/>
                <a:ea typeface="Meiryo" panose="020B0604030504040204" pitchFamily="34" charset="-128"/>
                <a:cs typeface="+mn-cs"/>
              </a:rPr>
              <a:t>CloudFront</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 </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ディストリビューションで同じ証明書を使用可能</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15" name="正方形/長方形 6">
            <a:extLst>
              <a:ext uri="{FF2B5EF4-FFF2-40B4-BE49-F238E27FC236}">
                <a16:creationId xmlns:a16="http://schemas.microsoft.com/office/drawing/2014/main" id="{DC2E9C6C-46D8-4876-99A5-B0437A6E4340}"/>
              </a:ext>
            </a:extLst>
          </p:cNvPr>
          <p:cNvSpPr/>
          <p:nvPr/>
        </p:nvSpPr>
        <p:spPr>
          <a:xfrm>
            <a:off x="5696141" y="1877149"/>
            <a:ext cx="6128635"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EC2 </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インスタンス</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やオンプレミス環境ではプライベート証明書のみ</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利用可能</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EV</a:t>
            </a:r>
            <a:r>
              <a:rPr kumimoji="1" lang="ja-JP" altLang="en-US" sz="2000" b="0" i="0" u="none" strike="noStrike" kern="1200" cap="none" spc="0" normalizeH="0" baseline="0" noProof="0" dirty="0" err="1">
                <a:ln>
                  <a:noFill/>
                </a:ln>
                <a:solidFill>
                  <a:srgbClr val="161E2C"/>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OV</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証明書</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は未提供（インポートは可能）の</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ため</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、要件</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次第で証明書の発行</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は外部</a:t>
            </a: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 CA </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の</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利用を検討</a:t>
            </a: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CloudFront </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で</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使用する</a:t>
            </a:r>
            <a:r>
              <a:rPr kumimoji="1" lang="ja-JP" altLang="en-US" sz="2000" b="0" i="0" u="none" strike="noStrike" kern="1200" cap="none" spc="0" normalizeH="0" baseline="0" noProof="0">
                <a:ln>
                  <a:noFill/>
                </a:ln>
                <a:solidFill>
                  <a:srgbClr val="161E2C"/>
                </a:solidFill>
                <a:effectLst/>
                <a:uLnTx/>
                <a:uFillTx/>
                <a:latin typeface="Meiryo" panose="020B0604030504040204" pitchFamily="34" charset="-128"/>
                <a:ea typeface="Meiryo" panose="020B0604030504040204" pitchFamily="34" charset="-128"/>
                <a:cs typeface="+mn-cs"/>
              </a:rPr>
              <a:t>証明書は米国東部（バージニア北部）リージョン</a:t>
            </a:r>
            <a:r>
              <a:rPr kumimoji="1" lang="ja-JP" altLang="en-US"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rPr>
              <a:t>にて設定を行う必要がある</a:t>
            </a:r>
            <a:endParaRPr kumimoji="1" lang="en-US" altLang="ja-JP" sz="2000"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7" name="タイトル 6">
            <a:extLst>
              <a:ext uri="{FF2B5EF4-FFF2-40B4-BE49-F238E27FC236}">
                <a16:creationId xmlns:a16="http://schemas.microsoft.com/office/drawing/2014/main" id="{CD8937AD-C937-124D-A6DD-299EDDE75829}"/>
              </a:ext>
            </a:extLst>
          </p:cNvPr>
          <p:cNvSpPr>
            <a:spLocks noGrp="1"/>
          </p:cNvSpPr>
          <p:nvPr>
            <p:ph type="title"/>
          </p:nvPr>
        </p:nvSpPr>
        <p:spPr/>
        <p:txBody>
          <a:bodyPr vert="horz" lIns="91440" tIns="45720" rIns="91440" bIns="45720" rtlCol="0" anchor="t">
            <a:noAutofit/>
          </a:bodyPr>
          <a:lstStyle/>
          <a:p>
            <a:r>
              <a:rPr lang="ja-JP" altLang="en-US" sz="2800" b="0"/>
              <a:t>参考：採用における考慮点</a:t>
            </a:r>
          </a:p>
        </p:txBody>
      </p:sp>
      <p:sp>
        <p:nvSpPr>
          <p:cNvPr id="2" name="テキスト ボックス 1">
            <a:extLst>
              <a:ext uri="{FF2B5EF4-FFF2-40B4-BE49-F238E27FC236}">
                <a16:creationId xmlns:a16="http://schemas.microsoft.com/office/drawing/2014/main" id="{011553D5-707D-296C-0406-B07F2DB4024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281055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円/楕円 59">
            <a:extLst>
              <a:ext uri="{FF2B5EF4-FFF2-40B4-BE49-F238E27FC236}">
                <a16:creationId xmlns:a16="http://schemas.microsoft.com/office/drawing/2014/main" id="{5D43753F-8315-3202-0101-6921BB8CD0F1}"/>
              </a:ext>
            </a:extLst>
          </p:cNvPr>
          <p:cNvSpPr/>
          <p:nvPr/>
        </p:nvSpPr>
        <p:spPr>
          <a:xfrm>
            <a:off x="8701904" y="3287998"/>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 name="Title 1">
            <a:extLst>
              <a:ext uri="{FF2B5EF4-FFF2-40B4-BE49-F238E27FC236}">
                <a16:creationId xmlns:a16="http://schemas.microsoft.com/office/drawing/2014/main" id="{07BD74B4-F937-4782-8A32-C9EC23AF17A2}"/>
              </a:ext>
            </a:extLst>
          </p:cNvPr>
          <p:cNvSpPr txBox="1">
            <a:spLocks/>
          </p:cNvSpPr>
          <p:nvPr/>
        </p:nvSpPr>
        <p:spPr>
          <a:xfrm>
            <a:off x="282035" y="1173644"/>
            <a:ext cx="5655431" cy="623147"/>
          </a:xfrm>
          <a:prstGeom prst="rect">
            <a:avLst/>
          </a:prstGeom>
          <a:solidFill>
            <a:schemeClr val="tx2"/>
          </a:solid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ctr" defTabSz="380985" rtl="0" eaLnBrk="1" fontAlgn="auto" latinLnBrk="0" hangingPunct="1">
              <a:lnSpc>
                <a:spcPct val="100000"/>
              </a:lnSpc>
              <a:spcBef>
                <a:spcPct val="0"/>
              </a:spcBef>
              <a:spcAft>
                <a:spcPts val="0"/>
              </a:spcAft>
              <a:buClrTx/>
              <a:buSzTx/>
              <a:buFontTx/>
              <a:buNone/>
              <a:tabLst/>
              <a:defRPr/>
            </a:pPr>
            <a:r>
              <a:rPr kumimoji="0" lang="ja-JP" altLang="en-US" sz="2667"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rPr>
              <a:t>方式の説明</a:t>
            </a:r>
          </a:p>
        </p:txBody>
      </p:sp>
      <p:sp>
        <p:nvSpPr>
          <p:cNvPr id="6" name="正方形/長方形 6">
            <a:extLst>
              <a:ext uri="{FF2B5EF4-FFF2-40B4-BE49-F238E27FC236}">
                <a16:creationId xmlns:a16="http://schemas.microsoft.com/office/drawing/2014/main" id="{DC2E9C6C-46D8-4876-99A5-B0437A6E4340}"/>
              </a:ext>
            </a:extLst>
          </p:cNvPr>
          <p:cNvSpPr/>
          <p:nvPr/>
        </p:nvSpPr>
        <p:spPr>
          <a:xfrm>
            <a:off x="282035" y="1877149"/>
            <a:ext cx="5655431" cy="4432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バックエンドが</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EC2</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である場合、</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ACM</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の証明書は</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CloudFront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または</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ELB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にデプロイする（右図</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A</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SSL/TLS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終端（</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CloudFront</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or</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 </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ELB</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）以降</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の通信は</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HTTP</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で行われる（右図</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 B</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EC2</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を終端としたい場合は</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ACM </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プライベート</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証明書また</a:t>
            </a:r>
            <a:r>
              <a:rPr kumimoji="1" lang="ja-JP" altLang="en-US" sz="2000" b="0" i="0" u="none" strike="noStrike" kern="1200" cap="none" spc="0" normalizeH="0" baseline="0" noProof="0">
                <a:ln>
                  <a:noFill/>
                </a:ln>
                <a:solidFill>
                  <a:srgbClr val="163D51"/>
                </a:solidFill>
                <a:effectLst/>
                <a:uLnTx/>
                <a:uFillTx/>
                <a:latin typeface="Meiryo" panose="020B0604030504040204" pitchFamily="34" charset="-128"/>
                <a:ea typeface="Meiryo" panose="020B0604030504040204" pitchFamily="34" charset="-128"/>
                <a:cs typeface="+mn-cs"/>
              </a:rPr>
              <a:t>は外部</a:t>
            </a:r>
            <a:r>
              <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CA</a:t>
            </a:r>
            <a:r>
              <a:rPr kumimoji="1" lang="ja-JP" altLang="en-US"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を利用する</a:t>
            </a:r>
            <a:endParaRPr kumimoji="1" lang="en-US" altLang="ja-JP" sz="2000"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endParaRPr>
          </a:p>
        </p:txBody>
      </p:sp>
      <p:sp>
        <p:nvSpPr>
          <p:cNvPr id="12" name="テキスト ボックス 11"/>
          <p:cNvSpPr txBox="1"/>
          <p:nvPr/>
        </p:nvSpPr>
        <p:spPr>
          <a:xfrm>
            <a:off x="299741" y="5155159"/>
            <a:ext cx="6633840" cy="1169551"/>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参考</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2"/>
              </a:rPr>
              <a:t>https://docs.aws.amazon.com/ja_jp/acm/latest/userguide/gs.html</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証明書の発行と管理</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3"/>
              </a:rPr>
              <a:t>https://aws.amazon.com/jp/premiumsupport/knowledge-center/configure-acm-certificates-ec2/</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インスタンスでホストされているウェブサイトの </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ACM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証明書を設定する方法を教えてください。</a:t>
            </a: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4"/>
              </a:rPr>
              <a:t>https://docs.aws.amazon.com/ja_jp/AWSEC2/latest/UserGuide/SSL-on-amazon-linux-2.html</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チュートリアル</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Amazon Linux 2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に </a:t>
            </a: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SSL/TLS </a:t>
            </a:r>
            <a:r>
              <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を設定する</a:t>
            </a:r>
          </a:p>
        </p:txBody>
      </p:sp>
      <p:sp>
        <p:nvSpPr>
          <p:cNvPr id="7" name="タイトル 6">
            <a:extLst>
              <a:ext uri="{FF2B5EF4-FFF2-40B4-BE49-F238E27FC236}">
                <a16:creationId xmlns:a16="http://schemas.microsoft.com/office/drawing/2014/main" id="{ABAEC8B6-E74A-5846-B945-4FA87A4F8FC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SSL/TLS</a:t>
            </a:r>
            <a:r>
              <a:rPr lang="ja-JP" altLang="en-US" sz="2800" b="0"/>
              <a:t>終端の選択</a:t>
            </a:r>
          </a:p>
        </p:txBody>
      </p:sp>
      <p:sp>
        <p:nvSpPr>
          <p:cNvPr id="2" name="テキスト ボックス 1">
            <a:extLst>
              <a:ext uri="{FF2B5EF4-FFF2-40B4-BE49-F238E27FC236}">
                <a16:creationId xmlns:a16="http://schemas.microsoft.com/office/drawing/2014/main" id="{C32E25F1-D581-8EFE-EE9A-04C99D96575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pic>
        <p:nvPicPr>
          <p:cNvPr id="8" name="Graphic 6">
            <a:extLst>
              <a:ext uri="{FF2B5EF4-FFF2-40B4-BE49-F238E27FC236}">
                <a16:creationId xmlns:a16="http://schemas.microsoft.com/office/drawing/2014/main" id="{4E0C76F0-D25F-C261-4D8E-3631A6F8676F}"/>
              </a:ext>
            </a:extLst>
          </p:cNvPr>
          <p:cNvPicPr>
            <a:picLocks noChangeAspect="1" noChangeArrowheads="1"/>
          </p:cNvPicPr>
          <p:nvPr/>
        </p:nvPicPr>
        <p:blipFill>
          <a:blip r:embed="rId5"/>
          <a:srcRect/>
          <a:stretch/>
        </p:blipFill>
        <p:spPr bwMode="auto">
          <a:xfrm>
            <a:off x="9722956" y="291158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22">
            <a:extLst>
              <a:ext uri="{FF2B5EF4-FFF2-40B4-BE49-F238E27FC236}">
                <a16:creationId xmlns:a16="http://schemas.microsoft.com/office/drawing/2014/main" id="{2C6DB5AC-AF0E-B731-0BC1-87497CF47EEC}"/>
              </a:ext>
            </a:extLst>
          </p:cNvPr>
          <p:cNvSpPr txBox="1"/>
          <p:nvPr/>
        </p:nvSpPr>
        <p:spPr>
          <a:xfrm>
            <a:off x="6353887" y="2368802"/>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10" name="Graphic 24">
            <a:extLst>
              <a:ext uri="{FF2B5EF4-FFF2-40B4-BE49-F238E27FC236}">
                <a16:creationId xmlns:a16="http://schemas.microsoft.com/office/drawing/2014/main" id="{C5E3C8B1-78AC-B499-D5D5-5C5D719C05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5317"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9">
            <a:extLst>
              <a:ext uri="{FF2B5EF4-FFF2-40B4-BE49-F238E27FC236}">
                <a16:creationId xmlns:a16="http://schemas.microsoft.com/office/drawing/2014/main" id="{CDA75A56-8906-6CE4-5CAC-9D3A7DF9C900}"/>
              </a:ext>
            </a:extLst>
          </p:cNvPr>
          <p:cNvSpPr/>
          <p:nvPr/>
        </p:nvSpPr>
        <p:spPr>
          <a:xfrm>
            <a:off x="7379662" y="1356659"/>
            <a:ext cx="4295278" cy="331089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09600" tIns="121920"/>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ysClr val="windowText" lastClr="000000"/>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3" name="Graphic 20">
            <a:extLst>
              <a:ext uri="{FF2B5EF4-FFF2-40B4-BE49-F238E27FC236}">
                <a16:creationId xmlns:a16="http://schemas.microsoft.com/office/drawing/2014/main" id="{D10B1863-B937-A63E-F3F6-868D3E2A8A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9661" y="1356658"/>
            <a:ext cx="440267" cy="440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05">
            <a:extLst>
              <a:ext uri="{FF2B5EF4-FFF2-40B4-BE49-F238E27FC236}">
                <a16:creationId xmlns:a16="http://schemas.microsoft.com/office/drawing/2014/main" id="{63358B5C-23E4-A99A-F18B-ABFC05EB4303}"/>
              </a:ext>
            </a:extLst>
          </p:cNvPr>
          <p:cNvSpPr txBox="1"/>
          <p:nvPr/>
        </p:nvSpPr>
        <p:spPr>
          <a:xfrm>
            <a:off x="7755289" y="2368802"/>
            <a:ext cx="1300480" cy="276678"/>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CloudFront</a:t>
            </a:r>
          </a:p>
        </p:txBody>
      </p:sp>
      <p:pic>
        <p:nvPicPr>
          <p:cNvPr id="15" name="Graphic 19">
            <a:extLst>
              <a:ext uri="{FF2B5EF4-FFF2-40B4-BE49-F238E27FC236}">
                <a16:creationId xmlns:a16="http://schemas.microsoft.com/office/drawing/2014/main" id="{BD2DE0D6-D0DD-66B4-EC4B-3237ADE6C9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9529"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05">
            <a:extLst>
              <a:ext uri="{FF2B5EF4-FFF2-40B4-BE49-F238E27FC236}">
                <a16:creationId xmlns:a16="http://schemas.microsoft.com/office/drawing/2014/main" id="{C7160B6D-E15B-03C7-F2DF-1CD75B9AD103}"/>
              </a:ext>
            </a:extLst>
          </p:cNvPr>
          <p:cNvSpPr txBox="1"/>
          <p:nvPr/>
        </p:nvSpPr>
        <p:spPr>
          <a:xfrm>
            <a:off x="9288716" y="2368802"/>
            <a:ext cx="1300480"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17" name="TextBox 105">
            <a:extLst>
              <a:ext uri="{FF2B5EF4-FFF2-40B4-BE49-F238E27FC236}">
                <a16:creationId xmlns:a16="http://schemas.microsoft.com/office/drawing/2014/main" id="{B6240738-1CDA-AB73-61BA-EAAB304F9ACB}"/>
              </a:ext>
            </a:extLst>
          </p:cNvPr>
          <p:cNvSpPr txBox="1"/>
          <p:nvPr/>
        </p:nvSpPr>
        <p:spPr>
          <a:xfrm>
            <a:off x="10809508" y="2368802"/>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18" name="Graphic 62">
            <a:extLst>
              <a:ext uri="{FF2B5EF4-FFF2-40B4-BE49-F238E27FC236}">
                <a16:creationId xmlns:a16="http://schemas.microsoft.com/office/drawing/2014/main" id="{1219D698-2074-FD4F-3C26-9FA07071BD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7257"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0">
            <a:extLst>
              <a:ext uri="{FF2B5EF4-FFF2-40B4-BE49-F238E27FC236}">
                <a16:creationId xmlns:a16="http://schemas.microsoft.com/office/drawing/2014/main" id="{1C60F19C-58AB-631A-D698-7EED383471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85352" y="3728783"/>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2">
            <a:extLst>
              <a:ext uri="{FF2B5EF4-FFF2-40B4-BE49-F238E27FC236}">
                <a16:creationId xmlns:a16="http://schemas.microsoft.com/office/drawing/2014/main" id="{7C038ED2-69BE-B8F4-C7B1-919EAB709A27}"/>
              </a:ext>
            </a:extLst>
          </p:cNvPr>
          <p:cNvSpPr txBox="1"/>
          <p:nvPr/>
        </p:nvSpPr>
        <p:spPr>
          <a:xfrm>
            <a:off x="8243549" y="4332301"/>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ACM</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endParaRPr>
          </a:p>
        </p:txBody>
      </p:sp>
      <p:cxnSp>
        <p:nvCxnSpPr>
          <p:cNvPr id="21" name="Straight Connector 8">
            <a:extLst>
              <a:ext uri="{FF2B5EF4-FFF2-40B4-BE49-F238E27FC236}">
                <a16:creationId xmlns:a16="http://schemas.microsoft.com/office/drawing/2014/main" id="{703A6F62-B392-6EF9-BC9B-DE78503A0268}"/>
              </a:ext>
            </a:extLst>
          </p:cNvPr>
          <p:cNvCxnSpPr>
            <a:cxnSpLocks/>
            <a:stCxn id="19" idx="0"/>
            <a:endCxn id="40" idx="1"/>
          </p:cNvCxnSpPr>
          <p:nvPr/>
        </p:nvCxnSpPr>
        <p:spPr>
          <a:xfrm flipV="1">
            <a:off x="8673352" y="3497669"/>
            <a:ext cx="945596" cy="231114"/>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8">
            <a:extLst>
              <a:ext uri="{FF2B5EF4-FFF2-40B4-BE49-F238E27FC236}">
                <a16:creationId xmlns:a16="http://schemas.microsoft.com/office/drawing/2014/main" id="{EE86AE38-2AEE-97FC-1C1F-940B7A52FF35}"/>
              </a:ext>
            </a:extLst>
          </p:cNvPr>
          <p:cNvCxnSpPr>
            <a:cxnSpLocks/>
            <a:stCxn id="19" idx="0"/>
            <a:endCxn id="14" idx="2"/>
          </p:cNvCxnSpPr>
          <p:nvPr/>
        </p:nvCxnSpPr>
        <p:spPr>
          <a:xfrm flipH="1" flipV="1">
            <a:off x="8405529" y="2645480"/>
            <a:ext cx="267823"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8">
            <a:extLst>
              <a:ext uri="{FF2B5EF4-FFF2-40B4-BE49-F238E27FC236}">
                <a16:creationId xmlns:a16="http://schemas.microsoft.com/office/drawing/2014/main" id="{D7DB30BB-0D76-38D9-AE3E-CA0709AAE8B6}"/>
              </a:ext>
            </a:extLst>
          </p:cNvPr>
          <p:cNvCxnSpPr>
            <a:cxnSpLocks/>
            <a:stCxn id="10" idx="3"/>
            <a:endCxn id="15" idx="1"/>
          </p:cNvCxnSpPr>
          <p:nvPr/>
        </p:nvCxnSpPr>
        <p:spPr>
          <a:xfrm>
            <a:off x="7017317" y="2135367"/>
            <a:ext cx="1172212"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24" name="グループ化 23">
            <a:extLst>
              <a:ext uri="{FF2B5EF4-FFF2-40B4-BE49-F238E27FC236}">
                <a16:creationId xmlns:a16="http://schemas.microsoft.com/office/drawing/2014/main" id="{E1855B3C-2DFF-F130-1B0F-33D02D8C8778}"/>
              </a:ext>
            </a:extLst>
          </p:cNvPr>
          <p:cNvGrpSpPr/>
          <p:nvPr/>
        </p:nvGrpSpPr>
        <p:grpSpPr>
          <a:xfrm>
            <a:off x="8621529" y="1989568"/>
            <a:ext cx="1117766" cy="291598"/>
            <a:chOff x="8673351" y="2249587"/>
            <a:chExt cx="953318" cy="291598"/>
          </a:xfrm>
        </p:grpSpPr>
        <p:cxnSp>
          <p:nvCxnSpPr>
            <p:cNvPr id="25" name="Straight Connector 8">
              <a:extLst>
                <a:ext uri="{FF2B5EF4-FFF2-40B4-BE49-F238E27FC236}">
                  <a16:creationId xmlns:a16="http://schemas.microsoft.com/office/drawing/2014/main" id="{E6F1C998-2D6D-2DD7-1883-3D9803B33163}"/>
                </a:ext>
              </a:extLst>
            </p:cNvPr>
            <p:cNvCxnSpPr>
              <a:cxnSpLocks/>
            </p:cNvCxnSpPr>
            <p:nvPr/>
          </p:nvCxnSpPr>
          <p:spPr>
            <a:xfrm flipV="1">
              <a:off x="8673351" y="2249587"/>
              <a:ext cx="953318"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8">
              <a:extLst>
                <a:ext uri="{FF2B5EF4-FFF2-40B4-BE49-F238E27FC236}">
                  <a16:creationId xmlns:a16="http://schemas.microsoft.com/office/drawing/2014/main" id="{A183666D-EE50-0887-452A-9ED02ADF6526}"/>
                </a:ext>
              </a:extLst>
            </p:cNvPr>
            <p:cNvCxnSpPr>
              <a:cxnSpLocks/>
            </p:cNvCxnSpPr>
            <p:nvPr/>
          </p:nvCxnSpPr>
          <p:spPr>
            <a:xfrm flipV="1">
              <a:off x="8673351" y="2541183"/>
              <a:ext cx="953318"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grpSp>
      <p:cxnSp>
        <p:nvCxnSpPr>
          <p:cNvPr id="27" name="Straight Connector 8">
            <a:extLst>
              <a:ext uri="{FF2B5EF4-FFF2-40B4-BE49-F238E27FC236}">
                <a16:creationId xmlns:a16="http://schemas.microsoft.com/office/drawing/2014/main" id="{CA85DF3F-7303-5549-6FAE-D55AC5ADB8C5}"/>
              </a:ext>
            </a:extLst>
          </p:cNvPr>
          <p:cNvCxnSpPr>
            <a:cxnSpLocks/>
            <a:stCxn id="56" idx="3"/>
            <a:endCxn id="18" idx="1"/>
          </p:cNvCxnSpPr>
          <p:nvPr/>
        </p:nvCxnSpPr>
        <p:spPr>
          <a:xfrm>
            <a:off x="10154956" y="2135367"/>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37853923-DDCA-9936-B4BC-E2FCE7EDD367}"/>
              </a:ext>
            </a:extLst>
          </p:cNvPr>
          <p:cNvSpPr txBox="1">
            <a:spLocks/>
          </p:cNvSpPr>
          <p:nvPr/>
        </p:nvSpPr>
        <p:spPr>
          <a:xfrm>
            <a:off x="7379661" y="4690328"/>
            <a:ext cx="3573943" cy="623147"/>
          </a:xfrm>
          <a:prstGeom prst="rect">
            <a:avLst/>
          </a:prstGeom>
          <a:noFill/>
        </p:spPr>
        <p:txBody>
          <a:bodyPr wrap="square" lIns="48000" tIns="48000" rIns="48000" bIns="48000" anchor="ctr" anchorCtr="0">
            <a:noAutofit/>
          </a:bodyPr>
          <a:lstStyle>
            <a:lvl1pPr algn="l" defTabSz="457200" rtl="0" eaLnBrk="1" latinLnBrk="0" hangingPunct="1">
              <a:spcBef>
                <a:spcPct val="0"/>
              </a:spcBef>
              <a:buNone/>
              <a:defRPr sz="2800" b="0" i="0" kern="1200">
                <a:solidFill>
                  <a:srgbClr val="0E2735"/>
                </a:solidFill>
                <a:latin typeface="Meiryo" charset="-128"/>
                <a:ea typeface="Meiryo" charset="-128"/>
                <a:cs typeface="Meiryo" charset="-128"/>
              </a:defRPr>
            </a:lvl1pPr>
          </a:lstStyle>
          <a:p>
            <a:pPr marL="0" marR="0" lvl="0" indent="0" algn="l" defTabSz="380985" rtl="0" eaLnBrk="1" fontAlgn="auto" latinLnBrk="0" hangingPunct="1">
              <a:lnSpc>
                <a:spcPct val="100000"/>
              </a:lnSpc>
              <a:spcBef>
                <a:spcPct val="0"/>
              </a:spcBef>
              <a:spcAft>
                <a:spcPts val="0"/>
              </a:spcAft>
              <a:buClrTx/>
              <a:buSzTx/>
              <a:buFontTx/>
              <a:buNone/>
              <a:tabLst/>
              <a:defRPr/>
            </a:pP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凡例</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暗号化通信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(HTTPS)</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  </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a:t>
            </a:r>
          </a:p>
          <a:p>
            <a:pPr marL="0" marR="0" lvl="0" indent="0" algn="l" defTabSz="380985" rtl="0" eaLnBrk="1" fontAlgn="auto" latinLnBrk="0" hangingPunct="1">
              <a:lnSpc>
                <a:spcPct val="100000"/>
              </a:lnSpc>
              <a:spcBef>
                <a:spcPct val="0"/>
              </a:spcBef>
              <a:spcAft>
                <a:spcPts val="0"/>
              </a:spcAft>
              <a:buClrTx/>
              <a:buSzTx/>
              <a:buFontTx/>
              <a:buNone/>
              <a:tabLst/>
              <a:defRPr/>
            </a:pPr>
            <a:r>
              <a:rPr kumimoji="0" lang="ja-JP" altLang="en-US" sz="12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非暗号化</a:t>
            </a:r>
            <a:r>
              <a:rPr kumimoji="0" lang="ja-JP" altLang="en-US"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通信</a:t>
            </a:r>
            <a:r>
              <a:rPr kumimoji="0" lang="en-US" altLang="ja-JP" sz="12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rPr>
              <a:t>(HTTP) :</a:t>
            </a:r>
          </a:p>
        </p:txBody>
      </p:sp>
      <p:cxnSp>
        <p:nvCxnSpPr>
          <p:cNvPr id="29" name="Straight Connector 8">
            <a:extLst>
              <a:ext uri="{FF2B5EF4-FFF2-40B4-BE49-F238E27FC236}">
                <a16:creationId xmlns:a16="http://schemas.microsoft.com/office/drawing/2014/main" id="{690A2A82-200A-B69E-4E51-F5121678CBBA}"/>
              </a:ext>
            </a:extLst>
          </p:cNvPr>
          <p:cNvCxnSpPr>
            <a:cxnSpLocks/>
          </p:cNvCxnSpPr>
          <p:nvPr/>
        </p:nvCxnSpPr>
        <p:spPr>
          <a:xfrm flipV="1">
            <a:off x="9721963" y="4908700"/>
            <a:ext cx="591935" cy="2"/>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8">
            <a:extLst>
              <a:ext uri="{FF2B5EF4-FFF2-40B4-BE49-F238E27FC236}">
                <a16:creationId xmlns:a16="http://schemas.microsoft.com/office/drawing/2014/main" id="{2C36C492-A66A-7F8E-B670-C440B4FB4E2C}"/>
              </a:ext>
            </a:extLst>
          </p:cNvPr>
          <p:cNvCxnSpPr>
            <a:cxnSpLocks/>
          </p:cNvCxnSpPr>
          <p:nvPr/>
        </p:nvCxnSpPr>
        <p:spPr>
          <a:xfrm flipV="1">
            <a:off x="9721963" y="5079431"/>
            <a:ext cx="591935" cy="2"/>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TextBox 22">
            <a:extLst>
              <a:ext uri="{FF2B5EF4-FFF2-40B4-BE49-F238E27FC236}">
                <a16:creationId xmlns:a16="http://schemas.microsoft.com/office/drawing/2014/main" id="{7E1C74A2-63C0-58EA-1635-27711916823D}"/>
              </a:ext>
            </a:extLst>
          </p:cNvPr>
          <p:cNvSpPr txBox="1"/>
          <p:nvPr/>
        </p:nvSpPr>
        <p:spPr>
          <a:xfrm>
            <a:off x="6353887" y="3359328"/>
            <a:ext cx="894860" cy="228391"/>
          </a:xfrm>
          <a:prstGeom prst="rect">
            <a:avLst/>
          </a:prstGeom>
          <a:noFill/>
        </p:spPr>
        <p:txBody>
          <a:bodyPr wrap="square" lIns="0" tIns="0" rIns="0" bIns="0" rtlCol="0"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elvetica Neue"/>
              </a:rPr>
              <a:t>Client</a:t>
            </a:r>
          </a:p>
        </p:txBody>
      </p:sp>
      <p:pic>
        <p:nvPicPr>
          <p:cNvPr id="35" name="Graphic 24">
            <a:extLst>
              <a:ext uri="{FF2B5EF4-FFF2-40B4-BE49-F238E27FC236}">
                <a16:creationId xmlns:a16="http://schemas.microsoft.com/office/drawing/2014/main" id="{83AB9CCB-1345-4300-3F61-A7B5E045E6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5317" y="291158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105">
            <a:extLst>
              <a:ext uri="{FF2B5EF4-FFF2-40B4-BE49-F238E27FC236}">
                <a16:creationId xmlns:a16="http://schemas.microsoft.com/office/drawing/2014/main" id="{4CCBE508-20C7-DD2C-D964-7224186FF222}"/>
              </a:ext>
            </a:extLst>
          </p:cNvPr>
          <p:cNvSpPr txBox="1"/>
          <p:nvPr/>
        </p:nvSpPr>
        <p:spPr>
          <a:xfrm>
            <a:off x="9618948" y="3359332"/>
            <a:ext cx="672925" cy="276674"/>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ELB</a:t>
            </a:r>
          </a:p>
        </p:txBody>
      </p:sp>
      <p:sp>
        <p:nvSpPr>
          <p:cNvPr id="42" name="TextBox 105">
            <a:extLst>
              <a:ext uri="{FF2B5EF4-FFF2-40B4-BE49-F238E27FC236}">
                <a16:creationId xmlns:a16="http://schemas.microsoft.com/office/drawing/2014/main" id="{D44678C4-B0C7-25C5-6D2A-7E48397464C2}"/>
              </a:ext>
            </a:extLst>
          </p:cNvPr>
          <p:cNvSpPr txBox="1"/>
          <p:nvPr/>
        </p:nvSpPr>
        <p:spPr>
          <a:xfrm>
            <a:off x="10809508" y="3359328"/>
            <a:ext cx="807498" cy="276678"/>
          </a:xfrm>
          <a:prstGeom prst="rect">
            <a:avLst/>
          </a:prstGeom>
          <a:noFill/>
        </p:spPr>
        <p:txBody>
          <a:bodyPr wrap="square" lIns="0" tIns="0" rIns="0" bIns="0" rtlCol="0" anchor="ctr">
            <a:noAutofit/>
          </a:bodyPr>
          <a:lstStyle>
            <a:defPPr>
              <a:defRPr lang="en-US"/>
            </a:defPPr>
            <a:lvl1pPr algn="ctr">
              <a:defRPr sz="1333">
                <a:latin typeface="Meiryo" panose="020B0604030504040204" pitchFamily="34" charset="-128"/>
                <a:ea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p>
        </p:txBody>
      </p:sp>
      <p:pic>
        <p:nvPicPr>
          <p:cNvPr id="45" name="Graphic 62">
            <a:extLst>
              <a:ext uri="{FF2B5EF4-FFF2-40B4-BE49-F238E27FC236}">
                <a16:creationId xmlns:a16="http://schemas.microsoft.com/office/drawing/2014/main" id="{450AB75E-6833-0123-AB74-0BF2E90486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97257" y="291158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Connector 8">
            <a:extLst>
              <a:ext uri="{FF2B5EF4-FFF2-40B4-BE49-F238E27FC236}">
                <a16:creationId xmlns:a16="http://schemas.microsoft.com/office/drawing/2014/main" id="{B1A05BCC-A032-7437-9801-073475A25155}"/>
              </a:ext>
            </a:extLst>
          </p:cNvPr>
          <p:cNvCxnSpPr>
            <a:cxnSpLocks/>
            <a:stCxn id="35" idx="3"/>
            <a:endCxn id="8" idx="1"/>
          </p:cNvCxnSpPr>
          <p:nvPr/>
        </p:nvCxnSpPr>
        <p:spPr>
          <a:xfrm>
            <a:off x="7017317" y="3127584"/>
            <a:ext cx="2705639" cy="0"/>
          </a:xfrm>
          <a:prstGeom prst="line">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Straight Connector 8">
            <a:extLst>
              <a:ext uri="{FF2B5EF4-FFF2-40B4-BE49-F238E27FC236}">
                <a16:creationId xmlns:a16="http://schemas.microsoft.com/office/drawing/2014/main" id="{1058AF3C-1F61-0BCA-11FA-74ED164A5227}"/>
              </a:ext>
            </a:extLst>
          </p:cNvPr>
          <p:cNvCxnSpPr>
            <a:cxnSpLocks/>
            <a:stCxn id="8" idx="3"/>
            <a:endCxn id="45" idx="1"/>
          </p:cNvCxnSpPr>
          <p:nvPr/>
        </p:nvCxnSpPr>
        <p:spPr>
          <a:xfrm>
            <a:off x="10154956" y="3127584"/>
            <a:ext cx="842301" cy="0"/>
          </a:xfrm>
          <a:prstGeom prst="line">
            <a:avLst/>
          </a:prstGeom>
          <a:ln w="25400">
            <a:solidFill>
              <a:srgbClr val="FF99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Straight Connector 8">
            <a:extLst>
              <a:ext uri="{FF2B5EF4-FFF2-40B4-BE49-F238E27FC236}">
                <a16:creationId xmlns:a16="http://schemas.microsoft.com/office/drawing/2014/main" id="{A4CAA040-619C-7A15-0991-97668A882ACC}"/>
              </a:ext>
            </a:extLst>
          </p:cNvPr>
          <p:cNvCxnSpPr>
            <a:cxnSpLocks/>
            <a:stCxn id="19" idx="0"/>
            <a:endCxn id="16" idx="2"/>
          </p:cNvCxnSpPr>
          <p:nvPr/>
        </p:nvCxnSpPr>
        <p:spPr>
          <a:xfrm flipV="1">
            <a:off x="8673352" y="2645480"/>
            <a:ext cx="1265604" cy="1083303"/>
          </a:xfrm>
          <a:prstGeom prst="line">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6" name="Graphic 6">
            <a:extLst>
              <a:ext uri="{FF2B5EF4-FFF2-40B4-BE49-F238E27FC236}">
                <a16:creationId xmlns:a16="http://schemas.microsoft.com/office/drawing/2014/main" id="{FF61B416-8E5D-8282-BB69-E8F5D535C192}"/>
              </a:ext>
            </a:extLst>
          </p:cNvPr>
          <p:cNvPicPr>
            <a:picLocks noChangeAspect="1" noChangeArrowheads="1"/>
          </p:cNvPicPr>
          <p:nvPr/>
        </p:nvPicPr>
        <p:blipFill>
          <a:blip r:embed="rId5"/>
          <a:srcRect/>
          <a:stretch/>
        </p:blipFill>
        <p:spPr bwMode="auto">
          <a:xfrm>
            <a:off x="9722956" y="191936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円/楕円 60">
            <a:extLst>
              <a:ext uri="{FF2B5EF4-FFF2-40B4-BE49-F238E27FC236}">
                <a16:creationId xmlns:a16="http://schemas.microsoft.com/office/drawing/2014/main" id="{CA089F6B-E11E-80BA-BD11-7B0EF90B3578}"/>
              </a:ext>
            </a:extLst>
          </p:cNvPr>
          <p:cNvSpPr/>
          <p:nvPr/>
        </p:nvSpPr>
        <p:spPr>
          <a:xfrm>
            <a:off x="10403566" y="2202416"/>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B</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64" name="円/楕円 63">
            <a:extLst>
              <a:ext uri="{FF2B5EF4-FFF2-40B4-BE49-F238E27FC236}">
                <a16:creationId xmlns:a16="http://schemas.microsoft.com/office/drawing/2014/main" id="{77947024-A83A-0A11-F7F4-7CE9A9252790}"/>
              </a:ext>
            </a:extLst>
          </p:cNvPr>
          <p:cNvSpPr/>
          <p:nvPr/>
        </p:nvSpPr>
        <p:spPr>
          <a:xfrm>
            <a:off x="10415192" y="3236635"/>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B</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65" name="円/楕円 64">
            <a:extLst>
              <a:ext uri="{FF2B5EF4-FFF2-40B4-BE49-F238E27FC236}">
                <a16:creationId xmlns:a16="http://schemas.microsoft.com/office/drawing/2014/main" id="{2CD695FE-6B94-A981-3FA4-F5FD9238E85B}"/>
              </a:ext>
            </a:extLst>
          </p:cNvPr>
          <p:cNvSpPr/>
          <p:nvPr/>
        </p:nvSpPr>
        <p:spPr>
          <a:xfrm>
            <a:off x="8991527" y="2361512"/>
            <a:ext cx="348008" cy="34800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B</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182188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SEC09-BP02 </a:t>
            </a:r>
            <a:r>
              <a:rPr lang="ja-JP" altLang="en-US" sz="2800" b="0" i="0">
                <a:solidFill>
                  <a:srgbClr val="16191F"/>
                </a:solidFill>
                <a:effectLst/>
                <a:latin typeface="Amazon Ember" panose="020B0603020204020204" pitchFamily="34" charset="0"/>
              </a:rPr>
              <a:t>伝送中に暗号化を適用する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機密データを仮想プライベートクラウド（</a:t>
            </a:r>
            <a:r>
              <a:rPr lang="en-US" altLang="ja-JP" sz="1400" dirty="0"/>
              <a:t>VPC</a:t>
            </a:r>
            <a:r>
              <a:rPr lang="ja-JP" altLang="en-US" sz="1400"/>
              <a:t>）の外部に送信する場合は、暗号化されたプロトコルのみを使用し、データが信頼できないネットワークを伝送中も、データの機密性を保持する。</a:t>
            </a:r>
            <a:endParaRPr lang="en-US" altLang="ja-JP" sz="1400" dirty="0"/>
          </a:p>
          <a:p>
            <a:pPr marL="285750" indent="-285750">
              <a:buFont typeface="Arial" panose="020B0604020202020204" pitchFamily="34" charset="0"/>
              <a:buChar char="•"/>
            </a:pPr>
            <a:r>
              <a:rPr lang="en-US" altLang="ja-JP" sz="1400" dirty="0"/>
              <a:t>AWS </a:t>
            </a:r>
            <a:r>
              <a:rPr lang="ja-JP" altLang="en-US" sz="1400"/>
              <a:t>環境内のネットワークトラフィックも、可能であれば、</a:t>
            </a:r>
            <a:r>
              <a:rPr lang="en-US" altLang="ja-JP" sz="1400" dirty="0"/>
              <a:t>TLS </a:t>
            </a:r>
            <a:r>
              <a:rPr lang="ja-JP" altLang="en-US" sz="1400"/>
              <a:t>を使って暗号化する</a:t>
            </a:r>
            <a:endParaRPr lang="en-US" altLang="ja-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廃止されたバージョンの </a:t>
            </a:r>
            <a:r>
              <a:rPr lang="en-US" altLang="ja-JP" sz="1400" dirty="0"/>
              <a:t>SSL</a:t>
            </a:r>
            <a:r>
              <a:rPr lang="ja-JP" altLang="en-US" sz="1400"/>
              <a:t>、</a:t>
            </a:r>
            <a:r>
              <a:rPr lang="en-US" altLang="ja-JP" sz="1400" dirty="0"/>
              <a:t>TLS</a:t>
            </a:r>
            <a:r>
              <a:rPr lang="ja-JP" altLang="en-US" sz="1400"/>
              <a:t>、および、暗号スイートコンポーネント（</a:t>
            </a:r>
            <a:r>
              <a:rPr lang="en-US" altLang="ja-JP" sz="1400" dirty="0"/>
              <a:t>SSL v3.0</a:t>
            </a:r>
            <a:r>
              <a:rPr lang="ja-JP" altLang="en-US" sz="1400"/>
              <a:t>、</a:t>
            </a:r>
            <a:r>
              <a:rPr lang="en-US" altLang="ja-JP" sz="1400" dirty="0"/>
              <a:t>1024-bit RSA </a:t>
            </a:r>
            <a:r>
              <a:rPr lang="ja-JP" altLang="en-US" sz="1400"/>
              <a:t>キー、</a:t>
            </a:r>
            <a:r>
              <a:rPr lang="en-US" altLang="ja-JP" sz="1400" dirty="0"/>
              <a:t>RC4 </a:t>
            </a:r>
            <a:r>
              <a:rPr lang="ja-JP" altLang="en-US" sz="1400"/>
              <a:t>暗号、など）を使用していないか？</a:t>
            </a:r>
          </a:p>
          <a:p>
            <a:pPr marL="285750" indent="-285750">
              <a:buFont typeface="Arial" panose="020B0604020202020204" pitchFamily="34" charset="0"/>
              <a:buChar char="•"/>
            </a:pPr>
            <a:r>
              <a:rPr lang="ja-JP" altLang="en-US" sz="1400"/>
              <a:t>パブリック向けリソースとの間で暗号化されていない（</a:t>
            </a:r>
            <a:r>
              <a:rPr lang="en-US" altLang="ja-JP" sz="1400" dirty="0"/>
              <a:t>HTTP</a:t>
            </a:r>
            <a:r>
              <a:rPr lang="ja-JP" altLang="en-US" sz="1400"/>
              <a:t>）トラフィックを許可していないか？</a:t>
            </a:r>
          </a:p>
          <a:p>
            <a:pPr marL="285750" indent="-285750">
              <a:buFont typeface="Arial" panose="020B0604020202020204" pitchFamily="34" charset="0"/>
              <a:buChar char="•"/>
            </a:pPr>
            <a:r>
              <a:rPr lang="en-US" altLang="ja-JP" sz="1400" dirty="0"/>
              <a:t>VPC </a:t>
            </a:r>
            <a:r>
              <a:rPr lang="ja-JP" altLang="en-US" sz="1400"/>
              <a:t>とリモートネットワーク間で、</a:t>
            </a:r>
            <a:r>
              <a:rPr lang="en-US" altLang="ja-JP" sz="1400" dirty="0"/>
              <a:t>IPsec</a:t>
            </a:r>
            <a:r>
              <a:rPr lang="ja-JP" altLang="en-US" sz="1400"/>
              <a:t> </a:t>
            </a:r>
            <a:r>
              <a:rPr lang="en-US" altLang="ja-JP" sz="1400" dirty="0"/>
              <a:t>VPN </a:t>
            </a:r>
            <a:r>
              <a:rPr lang="ja-JP" altLang="en-US" sz="1400"/>
              <a:t>接続を使用しているか？</a:t>
            </a:r>
            <a:endParaRPr lang="en-US" altLang="ja-JP" sz="1400" dirty="0"/>
          </a:p>
        </p:txBody>
      </p:sp>
      <p:sp>
        <p:nvSpPr>
          <p:cNvPr id="14" name="Rectangle 8">
            <a:extLst>
              <a:ext uri="{FF2B5EF4-FFF2-40B4-BE49-F238E27FC236}">
                <a16:creationId xmlns:a16="http://schemas.microsoft.com/office/drawing/2014/main" id="{877335E1-A897-06CB-2533-C0DF7CF6AA65}"/>
              </a:ext>
            </a:extLst>
          </p:cNvPr>
          <p:cNvSpPr/>
          <p:nvPr/>
        </p:nvSpPr>
        <p:spPr>
          <a:xfrm>
            <a:off x="6528741" y="4202621"/>
            <a:ext cx="2207822" cy="1795534"/>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Region</a:t>
            </a:r>
          </a:p>
        </p:txBody>
      </p:sp>
      <p:pic>
        <p:nvPicPr>
          <p:cNvPr id="15" name="Graphic 25">
            <a:extLst>
              <a:ext uri="{FF2B5EF4-FFF2-40B4-BE49-F238E27FC236}">
                <a16:creationId xmlns:a16="http://schemas.microsoft.com/office/drawing/2014/main" id="{B4CCF8E1-4EAC-62FD-71DD-9360ACCD4F3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28741" y="4202622"/>
            <a:ext cx="381000" cy="381000"/>
          </a:xfrm>
          <a:prstGeom prst="rect">
            <a:avLst/>
          </a:prstGeom>
        </p:spPr>
      </p:pic>
      <p:grpSp>
        <p:nvGrpSpPr>
          <p:cNvPr id="31" name="グループ化 30">
            <a:extLst>
              <a:ext uri="{FF2B5EF4-FFF2-40B4-BE49-F238E27FC236}">
                <a16:creationId xmlns:a16="http://schemas.microsoft.com/office/drawing/2014/main" id="{4C9782CB-9B40-A6D5-77CD-BA15634EC02D}"/>
              </a:ext>
            </a:extLst>
          </p:cNvPr>
          <p:cNvGrpSpPr/>
          <p:nvPr/>
        </p:nvGrpSpPr>
        <p:grpSpPr>
          <a:xfrm>
            <a:off x="6685166" y="4702344"/>
            <a:ext cx="1765300" cy="1237316"/>
            <a:chOff x="6984702" y="3547722"/>
            <a:chExt cx="1765300" cy="1237316"/>
          </a:xfrm>
        </p:grpSpPr>
        <p:sp>
          <p:nvSpPr>
            <p:cNvPr id="16" name="Rectangle 6">
              <a:extLst>
                <a:ext uri="{FF2B5EF4-FFF2-40B4-BE49-F238E27FC236}">
                  <a16:creationId xmlns:a16="http://schemas.microsoft.com/office/drawing/2014/main" id="{B31E1436-C3FD-C635-6E0C-4A8505474FC4}"/>
                </a:ext>
              </a:extLst>
            </p:cNvPr>
            <p:cNvSpPr/>
            <p:nvPr/>
          </p:nvSpPr>
          <p:spPr>
            <a:xfrm>
              <a:off x="6984702" y="3547722"/>
              <a:ext cx="1765300" cy="1237316"/>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17" name="Graphic 16">
              <a:extLst>
                <a:ext uri="{FF2B5EF4-FFF2-40B4-BE49-F238E27FC236}">
                  <a16:creationId xmlns:a16="http://schemas.microsoft.com/office/drawing/2014/main" id="{C9C61755-00D6-10EB-FB10-D772E899FD5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984702" y="3547722"/>
              <a:ext cx="381000" cy="381000"/>
            </a:xfrm>
            <a:prstGeom prst="rect">
              <a:avLst/>
            </a:prstGeom>
          </p:spPr>
        </p:pic>
      </p:grpSp>
      <p:sp>
        <p:nvSpPr>
          <p:cNvPr id="18" name="Rectangle 14">
            <a:extLst>
              <a:ext uri="{FF2B5EF4-FFF2-40B4-BE49-F238E27FC236}">
                <a16:creationId xmlns:a16="http://schemas.microsoft.com/office/drawing/2014/main" id="{FE79E86C-B283-0F6C-7FDE-3124780CFAA2}"/>
              </a:ext>
            </a:extLst>
          </p:cNvPr>
          <p:cNvSpPr/>
          <p:nvPr/>
        </p:nvSpPr>
        <p:spPr>
          <a:xfrm>
            <a:off x="10304272" y="4202620"/>
            <a:ext cx="1421501" cy="1795533"/>
          </a:xfrm>
          <a:prstGeom prst="rect">
            <a:avLst/>
          </a:prstGeom>
          <a:noFill/>
          <a:ln w="15875">
            <a:solidFill>
              <a:srgbClr val="7D8998"/>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オンプレミス</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9" name="Graphic 27">
            <a:extLst>
              <a:ext uri="{FF2B5EF4-FFF2-40B4-BE49-F238E27FC236}">
                <a16:creationId xmlns:a16="http://schemas.microsoft.com/office/drawing/2014/main" id="{A4795453-A254-8E9A-A8FD-3B3C9ADE9C9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0304272" y="4202621"/>
            <a:ext cx="381000" cy="381000"/>
          </a:xfrm>
          <a:prstGeom prst="rect">
            <a:avLst/>
          </a:prstGeom>
        </p:spPr>
      </p:pic>
      <p:sp>
        <p:nvSpPr>
          <p:cNvPr id="20" name="TextBox 16">
            <a:extLst>
              <a:ext uri="{FF2B5EF4-FFF2-40B4-BE49-F238E27FC236}">
                <a16:creationId xmlns:a16="http://schemas.microsoft.com/office/drawing/2014/main" id="{1822553E-5C74-9791-EB1C-288F350B4BD8}"/>
              </a:ext>
            </a:extLst>
          </p:cNvPr>
          <p:cNvSpPr txBox="1">
            <a:spLocks noChangeArrowheads="1"/>
          </p:cNvSpPr>
          <p:nvPr/>
        </p:nvSpPr>
        <p:spPr bwMode="auto">
          <a:xfrm>
            <a:off x="6701683" y="5701844"/>
            <a:ext cx="111556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 </a:t>
            </a:r>
            <a:r>
              <a:rPr kumimoji="0" lang="en-US" alt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インスタンス</a:t>
            </a:r>
            <a:endPar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1" name="Graphic 46">
            <a:extLst>
              <a:ext uri="{FF2B5EF4-FFF2-40B4-BE49-F238E27FC236}">
                <a16:creationId xmlns:a16="http://schemas.microsoft.com/office/drawing/2014/main" id="{4201AA65-7A29-0724-E10F-DC221E9519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43467" y="5254652"/>
            <a:ext cx="432000" cy="432000"/>
          </a:xfrm>
          <a:prstGeom prst="rect">
            <a:avLst/>
          </a:prstGeom>
        </p:spPr>
      </p:pic>
      <p:sp>
        <p:nvSpPr>
          <p:cNvPr id="22" name="TextBox 11">
            <a:extLst>
              <a:ext uri="{FF2B5EF4-FFF2-40B4-BE49-F238E27FC236}">
                <a16:creationId xmlns:a16="http://schemas.microsoft.com/office/drawing/2014/main" id="{D1E4272B-7C96-9053-FD1F-E1468B9436A2}"/>
              </a:ext>
            </a:extLst>
          </p:cNvPr>
          <p:cNvSpPr txBox="1">
            <a:spLocks noChangeArrowheads="1"/>
          </p:cNvSpPr>
          <p:nvPr/>
        </p:nvSpPr>
        <p:spPr bwMode="auto">
          <a:xfrm>
            <a:off x="9536869" y="5643172"/>
            <a:ext cx="151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Customer gateway</a:t>
            </a:r>
          </a:p>
        </p:txBody>
      </p:sp>
      <p:pic>
        <p:nvPicPr>
          <p:cNvPr id="23" name="Graphic 59">
            <a:extLst>
              <a:ext uri="{FF2B5EF4-FFF2-40B4-BE49-F238E27FC236}">
                <a16:creationId xmlns:a16="http://schemas.microsoft.com/office/drawing/2014/main" id="{8E222384-1928-CBB1-D124-E8E5CEF4A3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93307" y="5254652"/>
            <a:ext cx="432000" cy="432000"/>
          </a:xfrm>
          <a:prstGeom prst="rect">
            <a:avLst/>
          </a:prstGeom>
        </p:spPr>
      </p:pic>
      <p:sp>
        <p:nvSpPr>
          <p:cNvPr id="25" name="TextBox 15">
            <a:extLst>
              <a:ext uri="{FF2B5EF4-FFF2-40B4-BE49-F238E27FC236}">
                <a16:creationId xmlns:a16="http://schemas.microsoft.com/office/drawing/2014/main" id="{E9EE27F4-E22D-0E22-8F50-7F258196723D}"/>
              </a:ext>
            </a:extLst>
          </p:cNvPr>
          <p:cNvSpPr txBox="1">
            <a:spLocks noChangeArrowheads="1"/>
          </p:cNvSpPr>
          <p:nvPr/>
        </p:nvSpPr>
        <p:spPr bwMode="auto">
          <a:xfrm>
            <a:off x="7910302" y="5643172"/>
            <a:ext cx="10896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VPN gateway</a:t>
            </a:r>
          </a:p>
        </p:txBody>
      </p:sp>
      <p:pic>
        <p:nvPicPr>
          <p:cNvPr id="26" name="Graphic 47">
            <a:extLst>
              <a:ext uri="{FF2B5EF4-FFF2-40B4-BE49-F238E27FC236}">
                <a16:creationId xmlns:a16="http://schemas.microsoft.com/office/drawing/2014/main" id="{689014D8-2BEF-742A-55BD-813C9FB4D46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34466" y="5254652"/>
            <a:ext cx="432000" cy="432000"/>
          </a:xfrm>
          <a:prstGeom prst="rect">
            <a:avLst/>
          </a:prstGeom>
        </p:spPr>
      </p:pic>
      <p:sp>
        <p:nvSpPr>
          <p:cNvPr id="28" name="TextBox 19">
            <a:extLst>
              <a:ext uri="{FF2B5EF4-FFF2-40B4-BE49-F238E27FC236}">
                <a16:creationId xmlns:a16="http://schemas.microsoft.com/office/drawing/2014/main" id="{D8BD34C5-504A-952C-FD80-A0061404F5A3}"/>
              </a:ext>
            </a:extLst>
          </p:cNvPr>
          <p:cNvSpPr txBox="1">
            <a:spLocks noChangeArrowheads="1"/>
          </p:cNvSpPr>
          <p:nvPr/>
        </p:nvSpPr>
        <p:spPr bwMode="auto">
          <a:xfrm>
            <a:off x="8698496" y="4844164"/>
            <a:ext cx="1511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VPN connection</a:t>
            </a:r>
          </a:p>
        </p:txBody>
      </p:sp>
      <p:pic>
        <p:nvPicPr>
          <p:cNvPr id="29" name="Graphic 48">
            <a:extLst>
              <a:ext uri="{FF2B5EF4-FFF2-40B4-BE49-F238E27FC236}">
                <a16:creationId xmlns:a16="http://schemas.microsoft.com/office/drawing/2014/main" id="{471FFEB0-0CF8-8873-75A0-B506E3B6854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38146" y="5032176"/>
            <a:ext cx="432000" cy="432000"/>
          </a:xfrm>
          <a:prstGeom prst="rect">
            <a:avLst/>
          </a:prstGeom>
        </p:spPr>
      </p:pic>
      <p:cxnSp>
        <p:nvCxnSpPr>
          <p:cNvPr id="33" name="直線コネクタ 32">
            <a:extLst>
              <a:ext uri="{FF2B5EF4-FFF2-40B4-BE49-F238E27FC236}">
                <a16:creationId xmlns:a16="http://schemas.microsoft.com/office/drawing/2014/main" id="{0A03772D-FE81-15D6-7C07-140DA08926EE}"/>
              </a:ext>
            </a:extLst>
          </p:cNvPr>
          <p:cNvCxnSpPr>
            <a:stCxn id="26" idx="3"/>
            <a:endCxn id="23" idx="1"/>
          </p:cNvCxnSpPr>
          <p:nvPr/>
        </p:nvCxnSpPr>
        <p:spPr>
          <a:xfrm>
            <a:off x="8666466" y="5470652"/>
            <a:ext cx="1426841" cy="0"/>
          </a:xfrm>
          <a:prstGeom prst="line">
            <a:avLst/>
          </a:prstGeom>
          <a:ln>
            <a:solidFill>
              <a:schemeClr val="accent1"/>
            </a:solidFill>
          </a:ln>
        </p:spPr>
        <p:style>
          <a:lnRef idx="1">
            <a:schemeClr val="accent6"/>
          </a:lnRef>
          <a:fillRef idx="0">
            <a:schemeClr val="accent6"/>
          </a:fillRef>
          <a:effectRef idx="0">
            <a:schemeClr val="accent6"/>
          </a:effectRef>
          <a:fontRef idx="minor">
            <a:schemeClr val="tx1"/>
          </a:fontRef>
        </p:style>
      </p:cxnSp>
      <p:sp>
        <p:nvSpPr>
          <p:cNvPr id="6" name="Text Placeholder 2">
            <a:extLst>
              <a:ext uri="{FF2B5EF4-FFF2-40B4-BE49-F238E27FC236}">
                <a16:creationId xmlns:a16="http://schemas.microsoft.com/office/drawing/2014/main" id="{9E1B67CA-EAC2-1D28-7466-3D725E1350C0}"/>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クライアントソフトウェアを</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 altLang="ja-JP" sz="14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TLS 1.2</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以降を使用するように更新する。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クライアントソフトウェアが使用している</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TLS </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のバージョンは、</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CloudTrail </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レコードの</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altLang="ja-JP" sz="1233"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tlsDetails</a:t>
            </a:r>
            <a:r>
              <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構造体に記録され、</a:t>
            </a:r>
            <a:r>
              <a:rPr kumimoji="0" lang="en"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CloudTrail Lake</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CloudWatch Log Insights</a:t>
            </a: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で確認できる。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CloudFront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または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Application Load Balancer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常に</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HTTPS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を使うように、あるいは、</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HTTPS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に自動的にリダイレクトするように、設定する。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ポイントツーポイント接続やネットワーク間接続を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IPsec VPN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で保護する。（下図）</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277402470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SEC09-BP03 </a:t>
            </a:r>
            <a:r>
              <a:rPr lang="ja-JP" altLang="en-US" sz="2800" b="0" i="0">
                <a:solidFill>
                  <a:srgbClr val="16191F"/>
                </a:solidFill>
                <a:effectLst/>
                <a:latin typeface="Amazon Ember" panose="020B0603020204020204" pitchFamily="34" charset="0"/>
              </a:rPr>
              <a:t>意図しないデータアクセスの検出を自動化する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199" y="1371600"/>
            <a:ext cx="573480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ツールまたは検出メカニズムを使用し、疑わしい活動や定義された境界外にデータを移動させようとする試みを自動的に検出する。例えば、認識できないホストにデータをコピーしているデータベースシステムを検出する。</a:t>
            </a:r>
            <a:endParaRPr lang="en-JP" sz="1400" dirty="0"/>
          </a:p>
          <a:p>
            <a:endParaRPr lang="en-JP" sz="1400" dirty="0"/>
          </a:p>
          <a:p>
            <a:r>
              <a:rPr lang="en-JP" sz="1400" dirty="0">
                <a:solidFill>
                  <a:srgbClr val="0070C0"/>
                </a:solidFill>
              </a:rPr>
              <a:t>レビュー観点の例</a:t>
            </a:r>
            <a:endParaRPr lang="ja-JP" altLang="en-US" sz="1400"/>
          </a:p>
          <a:p>
            <a:pPr marL="285750" indent="-285750">
              <a:buFont typeface="Arial" panose="020B0604020202020204" pitchFamily="34" charset="0"/>
              <a:buChar char="•"/>
            </a:pPr>
            <a:r>
              <a:rPr lang="en-US" altLang="ja-JP" sz="1400" dirty="0"/>
              <a:t>Amazon </a:t>
            </a:r>
            <a:r>
              <a:rPr lang="en-US" altLang="ja-JP" sz="1400" dirty="0" err="1"/>
              <a:t>GuardDuty</a:t>
            </a:r>
            <a:r>
              <a:rPr lang="ja-JP" altLang="en-US" sz="1400"/>
              <a:t>で監視しているか？</a:t>
            </a:r>
            <a:endParaRPr lang="en-US" altLang="ja-JP" sz="1400" dirty="0"/>
          </a:p>
          <a:p>
            <a:pPr marL="285750" indent="-285750">
              <a:buFont typeface="Arial" panose="020B0604020202020204" pitchFamily="34" charset="0"/>
              <a:buChar char="•"/>
            </a:pPr>
            <a:r>
              <a:rPr lang="en-US" altLang="ja-JP" sz="1400" dirty="0"/>
              <a:t>VPC </a:t>
            </a:r>
            <a:r>
              <a:rPr lang="ja-JP" altLang="en-US" sz="1400"/>
              <a:t>フローログを作成しているか？</a:t>
            </a:r>
          </a:p>
          <a:p>
            <a:pPr marL="285750" indent="-285750">
              <a:buFont typeface="Arial" panose="020B0604020202020204" pitchFamily="34" charset="0"/>
              <a:buChar char="•"/>
            </a:pPr>
            <a:r>
              <a:rPr lang="en-US" altLang="ja-JP" sz="1400" dirty="0"/>
              <a:t>IAM Access Analyzer (for S3) </a:t>
            </a:r>
            <a:r>
              <a:rPr lang="ja-JP" altLang="en-US" sz="1400"/>
              <a:t>を作成しているか？</a:t>
            </a:r>
          </a:p>
        </p:txBody>
      </p:sp>
      <p:sp>
        <p:nvSpPr>
          <p:cNvPr id="4" name="Rectangle 8">
            <a:extLst>
              <a:ext uri="{FF2B5EF4-FFF2-40B4-BE49-F238E27FC236}">
                <a16:creationId xmlns:a16="http://schemas.microsoft.com/office/drawing/2014/main" id="{703A4CC9-F23F-4A2B-9D5C-A00B3FA44BD4}"/>
              </a:ext>
            </a:extLst>
          </p:cNvPr>
          <p:cNvSpPr/>
          <p:nvPr/>
        </p:nvSpPr>
        <p:spPr>
          <a:xfrm>
            <a:off x="6527299" y="2579510"/>
            <a:ext cx="3612586" cy="3688752"/>
          </a:xfrm>
          <a:prstGeom prst="rect">
            <a:avLst/>
          </a:prstGeom>
          <a:noFill/>
          <a:ln w="15875">
            <a:solidFill>
              <a:srgbClr val="00A4A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Region</a:t>
            </a:r>
          </a:p>
        </p:txBody>
      </p:sp>
      <p:pic>
        <p:nvPicPr>
          <p:cNvPr id="5" name="Graphic 25">
            <a:extLst>
              <a:ext uri="{FF2B5EF4-FFF2-40B4-BE49-F238E27FC236}">
                <a16:creationId xmlns:a16="http://schemas.microsoft.com/office/drawing/2014/main" id="{DDE7783F-751F-DCAE-5274-23C662E20D90}"/>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6527299" y="2579510"/>
            <a:ext cx="381000" cy="381000"/>
          </a:xfrm>
          <a:prstGeom prst="rect">
            <a:avLst/>
          </a:prstGeom>
        </p:spPr>
      </p:pic>
      <p:sp>
        <p:nvSpPr>
          <p:cNvPr id="6" name="Rectangle 6">
            <a:extLst>
              <a:ext uri="{FF2B5EF4-FFF2-40B4-BE49-F238E27FC236}">
                <a16:creationId xmlns:a16="http://schemas.microsoft.com/office/drawing/2014/main" id="{FBAD7E64-26A5-85C7-AFF8-E15A39B997FD}"/>
              </a:ext>
            </a:extLst>
          </p:cNvPr>
          <p:cNvSpPr/>
          <p:nvPr/>
        </p:nvSpPr>
        <p:spPr>
          <a:xfrm>
            <a:off x="6720816" y="3066246"/>
            <a:ext cx="3225551" cy="3116156"/>
          </a:xfrm>
          <a:prstGeom prst="rect">
            <a:avLst/>
          </a:prstGeom>
          <a:noFill/>
          <a:ln w="15875">
            <a:solidFill>
              <a:srgbClr val="8C4FFF"/>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0"/>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7" name="Graphic 16">
            <a:extLst>
              <a:ext uri="{FF2B5EF4-FFF2-40B4-BE49-F238E27FC236}">
                <a16:creationId xmlns:a16="http://schemas.microsoft.com/office/drawing/2014/main" id="{4C7BCE53-8070-9090-908D-7C98283409A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720817" y="3066246"/>
            <a:ext cx="381000" cy="381000"/>
          </a:xfrm>
          <a:prstGeom prst="rect">
            <a:avLst/>
          </a:prstGeom>
        </p:spPr>
      </p:pic>
      <p:sp>
        <p:nvSpPr>
          <p:cNvPr id="8" name="Rectangle 10">
            <a:extLst>
              <a:ext uri="{FF2B5EF4-FFF2-40B4-BE49-F238E27FC236}">
                <a16:creationId xmlns:a16="http://schemas.microsoft.com/office/drawing/2014/main" id="{49981DFF-0944-D333-518F-B41B412FA523}"/>
              </a:ext>
            </a:extLst>
          </p:cNvPr>
          <p:cNvSpPr/>
          <p:nvPr/>
        </p:nvSpPr>
        <p:spPr>
          <a:xfrm>
            <a:off x="6938668" y="3588412"/>
            <a:ext cx="2808199" cy="2524195"/>
          </a:xfrm>
          <a:prstGeom prst="rect">
            <a:avLst/>
          </a:prstGeom>
          <a:noFill/>
          <a:ln w="15875">
            <a:solidFill>
              <a:srgbClr val="00A4A6"/>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9144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Availability Zone</a:t>
            </a:r>
          </a:p>
        </p:txBody>
      </p:sp>
      <p:sp>
        <p:nvSpPr>
          <p:cNvPr id="9" name="Rectangle 7">
            <a:extLst>
              <a:ext uri="{FF2B5EF4-FFF2-40B4-BE49-F238E27FC236}">
                <a16:creationId xmlns:a16="http://schemas.microsoft.com/office/drawing/2014/main" id="{E1249CB0-7B20-2958-2CF7-BF37FF006C52}"/>
              </a:ext>
            </a:extLst>
          </p:cNvPr>
          <p:cNvSpPr/>
          <p:nvPr/>
        </p:nvSpPr>
        <p:spPr>
          <a:xfrm>
            <a:off x="7123014" y="3959450"/>
            <a:ext cx="1765300" cy="98233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0" name="Graphic 21">
            <a:extLst>
              <a:ext uri="{FF2B5EF4-FFF2-40B4-BE49-F238E27FC236}">
                <a16:creationId xmlns:a16="http://schemas.microsoft.com/office/drawing/2014/main" id="{66BAA835-A809-5E9D-1278-90D541DD6CA0}"/>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123014" y="3959450"/>
            <a:ext cx="381000" cy="381000"/>
          </a:xfrm>
          <a:prstGeom prst="rect">
            <a:avLst/>
          </a:prstGeom>
        </p:spPr>
      </p:pic>
      <p:sp>
        <p:nvSpPr>
          <p:cNvPr id="13" name="TextBox 16">
            <a:extLst>
              <a:ext uri="{FF2B5EF4-FFF2-40B4-BE49-F238E27FC236}">
                <a16:creationId xmlns:a16="http://schemas.microsoft.com/office/drawing/2014/main" id="{F2DB2235-8C4C-2253-47D0-D79419C71735}"/>
              </a:ext>
            </a:extLst>
          </p:cNvPr>
          <p:cNvSpPr txBox="1">
            <a:spLocks noChangeArrowheads="1"/>
          </p:cNvSpPr>
          <p:nvPr/>
        </p:nvSpPr>
        <p:spPr bwMode="auto">
          <a:xfrm>
            <a:off x="7380266" y="4687207"/>
            <a:ext cx="12507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p>
        </p:txBody>
      </p:sp>
      <p:pic>
        <p:nvPicPr>
          <p:cNvPr id="14" name="Graphic 46">
            <a:extLst>
              <a:ext uri="{FF2B5EF4-FFF2-40B4-BE49-F238E27FC236}">
                <a16:creationId xmlns:a16="http://schemas.microsoft.com/office/drawing/2014/main" id="{2BDEA7CA-4179-5FC0-563C-6A6CEF5423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664" y="4250648"/>
            <a:ext cx="432000" cy="432000"/>
          </a:xfrm>
          <a:prstGeom prst="rect">
            <a:avLst/>
          </a:prstGeom>
        </p:spPr>
      </p:pic>
      <p:pic>
        <p:nvPicPr>
          <p:cNvPr id="17" name="Graphic 17">
            <a:extLst>
              <a:ext uri="{FF2B5EF4-FFF2-40B4-BE49-F238E27FC236}">
                <a16:creationId xmlns:a16="http://schemas.microsoft.com/office/drawing/2014/main" id="{63C15320-1B5E-0017-7F50-269B1742584E}"/>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877375" y="424949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54E07BE7-2D7C-0A50-D49B-182C866D02F8}"/>
              </a:ext>
            </a:extLst>
          </p:cNvPr>
          <p:cNvSpPr txBox="1">
            <a:spLocks noChangeArrowheads="1"/>
          </p:cNvSpPr>
          <p:nvPr/>
        </p:nvSpPr>
        <p:spPr bwMode="auto">
          <a:xfrm>
            <a:off x="9965397" y="3977359"/>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CloudWatch</a:t>
            </a:r>
          </a:p>
        </p:txBody>
      </p:sp>
      <p:sp>
        <p:nvSpPr>
          <p:cNvPr id="19" name="TextBox 31">
            <a:extLst>
              <a:ext uri="{FF2B5EF4-FFF2-40B4-BE49-F238E27FC236}">
                <a16:creationId xmlns:a16="http://schemas.microsoft.com/office/drawing/2014/main" id="{F76F311C-C6EC-86E9-6915-7B0838D765D5}"/>
              </a:ext>
            </a:extLst>
          </p:cNvPr>
          <p:cNvSpPr txBox="1">
            <a:spLocks noChangeArrowheads="1"/>
          </p:cNvSpPr>
          <p:nvPr/>
        </p:nvSpPr>
        <p:spPr bwMode="auto">
          <a:xfrm>
            <a:off x="10511556" y="5169258"/>
            <a:ext cx="116363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Logs</a:t>
            </a:r>
          </a:p>
        </p:txBody>
      </p:sp>
      <p:pic>
        <p:nvPicPr>
          <p:cNvPr id="20" name="Graphic 60">
            <a:extLst>
              <a:ext uri="{FF2B5EF4-FFF2-40B4-BE49-F238E27FC236}">
                <a16:creationId xmlns:a16="http://schemas.microsoft.com/office/drawing/2014/main" id="{AEDFD877-C17B-C3C4-B4AE-BA6949789C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877375" y="4763171"/>
            <a:ext cx="432000" cy="432000"/>
          </a:xfrm>
          <a:prstGeom prst="rect">
            <a:avLst/>
          </a:prstGeom>
        </p:spPr>
      </p:pic>
      <p:sp>
        <p:nvSpPr>
          <p:cNvPr id="21" name="TextBox 20">
            <a:extLst>
              <a:ext uri="{FF2B5EF4-FFF2-40B4-BE49-F238E27FC236}">
                <a16:creationId xmlns:a16="http://schemas.microsoft.com/office/drawing/2014/main" id="{D15CDB18-E6D1-B5A1-F6F3-6C700AE52E81}"/>
              </a:ext>
            </a:extLst>
          </p:cNvPr>
          <p:cNvSpPr txBox="1">
            <a:spLocks noChangeArrowheads="1"/>
          </p:cNvSpPr>
          <p:nvPr/>
        </p:nvSpPr>
        <p:spPr bwMode="auto">
          <a:xfrm>
            <a:off x="8594907" y="5172333"/>
            <a:ext cx="1433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フローログ</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2" name="Graphic 55">
            <a:extLst>
              <a:ext uri="{FF2B5EF4-FFF2-40B4-BE49-F238E27FC236}">
                <a16:creationId xmlns:a16="http://schemas.microsoft.com/office/drawing/2014/main" id="{F719092A-2006-563F-5A59-6F517739F9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079648" y="4763171"/>
            <a:ext cx="432000" cy="432000"/>
          </a:xfrm>
          <a:prstGeom prst="rect">
            <a:avLst/>
          </a:prstGeom>
        </p:spPr>
      </p:pic>
      <p:sp>
        <p:nvSpPr>
          <p:cNvPr id="33" name="Rectangle 7">
            <a:extLst>
              <a:ext uri="{FF2B5EF4-FFF2-40B4-BE49-F238E27FC236}">
                <a16:creationId xmlns:a16="http://schemas.microsoft.com/office/drawing/2014/main" id="{6FE9F75B-C842-52AD-25F5-F1FDF7B58AD6}"/>
              </a:ext>
            </a:extLst>
          </p:cNvPr>
          <p:cNvSpPr/>
          <p:nvPr/>
        </p:nvSpPr>
        <p:spPr>
          <a:xfrm>
            <a:off x="7123014" y="5016560"/>
            <a:ext cx="1765300" cy="982332"/>
          </a:xfrm>
          <a:prstGeom prst="rect">
            <a:avLst/>
          </a:prstGeom>
          <a:noFill/>
          <a:ln w="15875">
            <a:solidFill>
              <a:srgbClr val="00A4A6"/>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502920" tIns="91440" bIns="4572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34" name="Graphic 21">
            <a:extLst>
              <a:ext uri="{FF2B5EF4-FFF2-40B4-BE49-F238E27FC236}">
                <a16:creationId xmlns:a16="http://schemas.microsoft.com/office/drawing/2014/main" id="{C2ED753A-4CA5-B395-E773-1B4901AD529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123014" y="5016560"/>
            <a:ext cx="381000" cy="381000"/>
          </a:xfrm>
          <a:prstGeom prst="rect">
            <a:avLst/>
          </a:prstGeom>
        </p:spPr>
      </p:pic>
      <p:sp>
        <p:nvSpPr>
          <p:cNvPr id="35" name="TextBox 16">
            <a:extLst>
              <a:ext uri="{FF2B5EF4-FFF2-40B4-BE49-F238E27FC236}">
                <a16:creationId xmlns:a16="http://schemas.microsoft.com/office/drawing/2014/main" id="{953F92A5-C0FD-1597-DFE9-76E0F39622CA}"/>
              </a:ext>
            </a:extLst>
          </p:cNvPr>
          <p:cNvSpPr txBox="1">
            <a:spLocks noChangeArrowheads="1"/>
          </p:cNvSpPr>
          <p:nvPr/>
        </p:nvSpPr>
        <p:spPr bwMode="auto">
          <a:xfrm>
            <a:off x="7380266" y="5744317"/>
            <a:ext cx="12507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p>
        </p:txBody>
      </p:sp>
      <p:pic>
        <p:nvPicPr>
          <p:cNvPr id="36" name="Graphic 46">
            <a:extLst>
              <a:ext uri="{FF2B5EF4-FFF2-40B4-BE49-F238E27FC236}">
                <a16:creationId xmlns:a16="http://schemas.microsoft.com/office/drawing/2014/main" id="{6E68144F-3501-7C70-8C67-56560537EC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9664" y="5307758"/>
            <a:ext cx="432000" cy="432000"/>
          </a:xfrm>
          <a:prstGeom prst="rect">
            <a:avLst/>
          </a:prstGeom>
        </p:spPr>
      </p:pic>
      <p:cxnSp>
        <p:nvCxnSpPr>
          <p:cNvPr id="38" name="カギ線コネクタ 37">
            <a:extLst>
              <a:ext uri="{FF2B5EF4-FFF2-40B4-BE49-F238E27FC236}">
                <a16:creationId xmlns:a16="http://schemas.microsoft.com/office/drawing/2014/main" id="{BE551241-FB4F-EBC5-17A9-0EB96AE96CC3}"/>
              </a:ext>
            </a:extLst>
          </p:cNvPr>
          <p:cNvCxnSpPr>
            <a:stCxn id="33" idx="3"/>
            <a:endCxn id="21" idx="2"/>
          </p:cNvCxnSpPr>
          <p:nvPr/>
        </p:nvCxnSpPr>
        <p:spPr>
          <a:xfrm flipV="1">
            <a:off x="8888314" y="5449332"/>
            <a:ext cx="423349" cy="58394"/>
          </a:xfrm>
          <a:prstGeom prst="bentConnector2">
            <a:avLst/>
          </a:prstGeom>
          <a:ln>
            <a:solidFill>
              <a:schemeClr val="accent1"/>
            </a:solidFill>
            <a:prstDash val="dash"/>
          </a:ln>
        </p:spPr>
        <p:style>
          <a:lnRef idx="1">
            <a:schemeClr val="accent6"/>
          </a:lnRef>
          <a:fillRef idx="0">
            <a:schemeClr val="accent6"/>
          </a:fillRef>
          <a:effectRef idx="0">
            <a:schemeClr val="accent6"/>
          </a:effectRef>
          <a:fontRef idx="minor">
            <a:schemeClr val="tx1"/>
          </a:fontRef>
        </p:style>
      </p:cxnSp>
      <p:cxnSp>
        <p:nvCxnSpPr>
          <p:cNvPr id="39" name="カギ線コネクタ 38">
            <a:extLst>
              <a:ext uri="{FF2B5EF4-FFF2-40B4-BE49-F238E27FC236}">
                <a16:creationId xmlns:a16="http://schemas.microsoft.com/office/drawing/2014/main" id="{01700CB3-E25E-F96B-4C20-59CBB6FB4BA3}"/>
              </a:ext>
            </a:extLst>
          </p:cNvPr>
          <p:cNvCxnSpPr>
            <a:cxnSpLocks/>
            <a:stCxn id="9" idx="3"/>
            <a:endCxn id="22" idx="0"/>
          </p:cNvCxnSpPr>
          <p:nvPr/>
        </p:nvCxnSpPr>
        <p:spPr>
          <a:xfrm>
            <a:off x="8888314" y="4450616"/>
            <a:ext cx="407334" cy="312555"/>
          </a:xfrm>
          <a:prstGeom prst="bentConnector2">
            <a:avLst/>
          </a:prstGeom>
          <a:ln>
            <a:solidFill>
              <a:schemeClr val="accent1"/>
            </a:solidFill>
            <a:prstDash val="dash"/>
          </a:ln>
        </p:spPr>
        <p:style>
          <a:lnRef idx="1">
            <a:schemeClr val="accent6"/>
          </a:lnRef>
          <a:fillRef idx="0">
            <a:schemeClr val="accent6"/>
          </a:fillRef>
          <a:effectRef idx="0">
            <a:schemeClr val="accent6"/>
          </a:effectRef>
          <a:fontRef idx="minor">
            <a:schemeClr val="tx1"/>
          </a:fontRef>
        </p:style>
      </p:cxnSp>
      <p:cxnSp>
        <p:nvCxnSpPr>
          <p:cNvPr id="44" name="直線矢印コネクタ 43">
            <a:extLst>
              <a:ext uri="{FF2B5EF4-FFF2-40B4-BE49-F238E27FC236}">
                <a16:creationId xmlns:a16="http://schemas.microsoft.com/office/drawing/2014/main" id="{E3823539-CFA3-D5A5-DC85-F34BE33C425E}"/>
              </a:ext>
            </a:extLst>
          </p:cNvPr>
          <p:cNvCxnSpPr>
            <a:stCxn id="22" idx="3"/>
            <a:endCxn id="20" idx="1"/>
          </p:cNvCxnSpPr>
          <p:nvPr/>
        </p:nvCxnSpPr>
        <p:spPr>
          <a:xfrm>
            <a:off x="9511648" y="4979171"/>
            <a:ext cx="1365727" cy="0"/>
          </a:xfrm>
          <a:prstGeom prst="straightConnector1">
            <a:avLst/>
          </a:prstGeom>
          <a:ln>
            <a:solidFill>
              <a:schemeClr val="accent1"/>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11" name="Text Placeholder 2">
            <a:extLst>
              <a:ext uri="{FF2B5EF4-FFF2-40B4-BE49-F238E27FC236}">
                <a16:creationId xmlns:a16="http://schemas.microsoft.com/office/drawing/2014/main" id="{80BA41E9-85A4-F7DC-1B94-B7508B255F39}"/>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a:t>
            </a:r>
            <a:r>
              <a:rPr kumimoji="0" lang="en-US"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GuardDuty</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SEC04-BP03</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参照）を有効にする。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VPC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フローログを作成する。（下図）</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 Access Analyzer (for S3)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を作成する。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12" name="テキスト ボックス 11">
            <a:extLst>
              <a:ext uri="{FF2B5EF4-FFF2-40B4-BE49-F238E27FC236}">
                <a16:creationId xmlns:a16="http://schemas.microsoft.com/office/drawing/2014/main" id="{D9F87B6D-2609-4339-6C41-392822B82CC7}"/>
              </a:ext>
            </a:extLst>
          </p:cNvPr>
          <p:cNvSpPr txBox="1"/>
          <p:nvPr/>
        </p:nvSpPr>
        <p:spPr>
          <a:xfrm>
            <a:off x="10235904" y="2573310"/>
            <a:ext cx="1754520"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この図は、フローログが、サブネット内のすべてのネットワークインターフェイスのトラフィックをキャプチャし、フローログレコードを </a:t>
            </a:r>
            <a:r>
              <a:rPr kumimoji="1" lang="en"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CloudWatch Logs </a:t>
            </a:r>
            <a:r>
              <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に発行する例。</a:t>
            </a:r>
          </a:p>
        </p:txBody>
      </p:sp>
    </p:spTree>
    <p:extLst>
      <p:ext uri="{BB962C8B-B14F-4D97-AF65-F5344CB8AC3E}">
        <p14:creationId xmlns:p14="http://schemas.microsoft.com/office/powerpoint/2010/main" val="2683969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IAM Access Analyzer</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36000" y="1731387"/>
            <a:ext cx="5952000" cy="3786421"/>
          </a:xfrm>
          <a:prstGeom prst="rect">
            <a:avLst/>
          </a:prstGeom>
        </p:spPr>
        <p:txBody>
          <a:bodyPr wrap="square">
            <a:spAutoFit/>
          </a:bodyPr>
          <a:lstStyle/>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アカウント外に対して共有設定されているリソースを検出し可視化する機能</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21755" marR="0" lvl="1" indent="-3047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意図しない・許可されていない共有を検知可能</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アカウント単位、リージョン単位で有効化が必要</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利用開始すると、</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24</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時間おきに自動的に分析を実施</a:t>
            </a:r>
          </a:p>
          <a:p>
            <a:pPr marL="721755" marR="0" lvl="1" indent="-3047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新しいポリシーの作成や更新が発生すると、</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30</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分以内に分析を自動で行う</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コンソールで検出結果を確認し、意図した共有で問題ない場合には、結果をアーカイブして一覧表示から消し込むことが可能</a:t>
            </a:r>
          </a:p>
          <a:p>
            <a:pPr marL="721755" marR="0" lvl="1" indent="-3047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アーカイブルールを作成しておくと、ルールに合致する結果は自動的にアーカイブされる</a:t>
            </a:r>
          </a:p>
        </p:txBody>
      </p:sp>
      <p:pic>
        <p:nvPicPr>
          <p:cNvPr id="7" name="Graphic 19">
            <a:extLst>
              <a:ext uri="{FF2B5EF4-FFF2-40B4-BE49-F238E27FC236}">
                <a16:creationId xmlns:a16="http://schemas.microsoft.com/office/drawing/2014/main" id="{485878DC-AC6F-174C-A460-514D8EC7C5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3897" y="238046"/>
            <a:ext cx="529089" cy="52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51">
            <a:extLst>
              <a:ext uri="{FF2B5EF4-FFF2-40B4-BE49-F238E27FC236}">
                <a16:creationId xmlns:a16="http://schemas.microsoft.com/office/drawing/2014/main" id="{3C118EE3-328D-174F-B844-1BE7E6C615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5897" y="238046"/>
            <a:ext cx="529089" cy="529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正方形/長方形 8">
            <a:extLst>
              <a:ext uri="{FF2B5EF4-FFF2-40B4-BE49-F238E27FC236}">
                <a16:creationId xmlns:a16="http://schemas.microsoft.com/office/drawing/2014/main" id="{B2A6D378-38FE-6D40-A7F0-E63E40AD3426}"/>
              </a:ext>
            </a:extLst>
          </p:cNvPr>
          <p:cNvSpPr/>
          <p:nvPr/>
        </p:nvSpPr>
        <p:spPr>
          <a:xfrm>
            <a:off x="449051" y="1029001"/>
            <a:ext cx="5838948" cy="56829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IAM Access Analyzer</a:t>
            </a:r>
            <a:r>
              <a:rPr kumimoji="1" lang="ja-JP" altLang="en-US" sz="2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概要</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graphicFrame>
        <p:nvGraphicFramePr>
          <p:cNvPr id="2" name="表 1">
            <a:extLst>
              <a:ext uri="{FF2B5EF4-FFF2-40B4-BE49-F238E27FC236}">
                <a16:creationId xmlns:a16="http://schemas.microsoft.com/office/drawing/2014/main" id="{BF418515-AF52-4C40-8AC1-408B86E3863B}"/>
              </a:ext>
            </a:extLst>
          </p:cNvPr>
          <p:cNvGraphicFramePr>
            <a:graphicFrameLocks noGrp="1"/>
          </p:cNvGraphicFramePr>
          <p:nvPr/>
        </p:nvGraphicFramePr>
        <p:xfrm>
          <a:off x="6506932" y="1763949"/>
          <a:ext cx="5530460" cy="4427780"/>
        </p:xfrm>
        <a:graphic>
          <a:graphicData uri="http://schemas.openxmlformats.org/drawingml/2006/table">
            <a:tbl>
              <a:tblPr firstRow="1">
                <a:tableStyleId>{073A0DAA-6AF3-43AB-8588-CEC1D06C72B9}</a:tableStyleId>
              </a:tblPr>
              <a:tblGrid>
                <a:gridCol w="1389155">
                  <a:extLst>
                    <a:ext uri="{9D8B030D-6E8A-4147-A177-3AD203B41FA5}">
                      <a16:colId xmlns:a16="http://schemas.microsoft.com/office/drawing/2014/main" val="3458964693"/>
                    </a:ext>
                  </a:extLst>
                </a:gridCol>
                <a:gridCol w="4141305">
                  <a:extLst>
                    <a:ext uri="{9D8B030D-6E8A-4147-A177-3AD203B41FA5}">
                      <a16:colId xmlns:a16="http://schemas.microsoft.com/office/drawing/2014/main" val="1095048474"/>
                    </a:ext>
                  </a:extLst>
                </a:gridCol>
              </a:tblGrid>
              <a:tr h="335900">
                <a:tc>
                  <a:txBody>
                    <a:bodyPr/>
                    <a:lstStyle/>
                    <a:p>
                      <a:r>
                        <a:rPr kumimoji="1" lang="ja-JP" altLang="en-US" sz="1400" b="0">
                          <a:latin typeface="Meiryo" panose="020B0604030504040204" pitchFamily="34" charset="-128"/>
                          <a:ea typeface="Meiryo" panose="020B0604030504040204" pitchFamily="34" charset="-128"/>
                        </a:rPr>
                        <a:t>対象リソース</a:t>
                      </a:r>
                    </a:p>
                  </a:txBody>
                  <a:tcPr marL="60000" marR="60000" marT="60000" marB="60000"/>
                </a:tc>
                <a:tc>
                  <a:txBody>
                    <a:bodyPr/>
                    <a:lstStyle/>
                    <a:p>
                      <a:r>
                        <a:rPr kumimoji="1" lang="ja-JP" altLang="en-US" sz="1400" b="0">
                          <a:latin typeface="Meiryo" panose="020B0604030504040204" pitchFamily="34" charset="-128"/>
                          <a:ea typeface="Meiryo" panose="020B0604030504040204" pitchFamily="34" charset="-128"/>
                        </a:rPr>
                        <a:t>説明</a:t>
                      </a:r>
                    </a:p>
                  </a:txBody>
                  <a:tcPr marL="60000" marR="60000" marT="60000" marB="60000"/>
                </a:tc>
                <a:extLst>
                  <a:ext uri="{0D108BD9-81ED-4DB2-BD59-A6C34878D82A}">
                    <a16:rowId xmlns:a16="http://schemas.microsoft.com/office/drawing/2014/main" val="1795011592"/>
                  </a:ext>
                </a:extLst>
              </a:tr>
              <a:tr h="767700">
                <a:tc>
                  <a:txBody>
                    <a:bodyPr/>
                    <a:lstStyle/>
                    <a:p>
                      <a:r>
                        <a:rPr kumimoji="1" lang="en-US" altLang="ja-JP" sz="1400" b="0" dirty="0">
                          <a:latin typeface="Meiryo" panose="020B0604030504040204" pitchFamily="34" charset="-128"/>
                          <a:ea typeface="Meiryo" panose="020B0604030504040204" pitchFamily="34" charset="-128"/>
                        </a:rPr>
                        <a:t>S3</a:t>
                      </a:r>
                      <a:r>
                        <a:rPr kumimoji="1" lang="ja-JP" altLang="en-US" sz="1400" b="0">
                          <a:latin typeface="Meiryo" panose="020B0604030504040204" pitchFamily="34" charset="-128"/>
                          <a:ea typeface="Meiryo" panose="020B0604030504040204" pitchFamily="34" charset="-128"/>
                        </a:rPr>
                        <a:t>バケット</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S3</a:t>
                      </a:r>
                      <a:r>
                        <a:rPr kumimoji="1" lang="ja-JP" altLang="en-US" sz="1400" b="0">
                          <a:latin typeface="Meiryo" panose="020B0604030504040204" pitchFamily="34" charset="-128"/>
                          <a:ea typeface="Meiryo" panose="020B0604030504040204" pitchFamily="34" charset="-128"/>
                        </a:rPr>
                        <a:t>バケットが他のアカウントに共有されている、もしくはパブリック・アクセスを許可しているのを検出する。</a:t>
                      </a:r>
                    </a:p>
                  </a:txBody>
                  <a:tcPr marL="60000" marR="60000" marT="60000" marB="60000"/>
                </a:tc>
                <a:extLst>
                  <a:ext uri="{0D108BD9-81ED-4DB2-BD59-A6C34878D82A}">
                    <a16:rowId xmlns:a16="http://schemas.microsoft.com/office/drawing/2014/main" val="2880202011"/>
                  </a:ext>
                </a:extLst>
              </a:tr>
              <a:tr h="589280">
                <a:tc>
                  <a:txBody>
                    <a:bodyPr/>
                    <a:lstStyle/>
                    <a:p>
                      <a:r>
                        <a:rPr kumimoji="1" lang="en-US" altLang="ja-JP" sz="1400" b="0" dirty="0">
                          <a:latin typeface="Meiryo" panose="020B0604030504040204" pitchFamily="34" charset="-128"/>
                          <a:ea typeface="Meiryo" panose="020B0604030504040204" pitchFamily="34" charset="-128"/>
                        </a:rPr>
                        <a:t>IAM</a:t>
                      </a:r>
                      <a:r>
                        <a:rPr kumimoji="1" lang="ja-JP" altLang="en-US" sz="1400" b="0">
                          <a:latin typeface="Meiryo" panose="020B0604030504040204" pitchFamily="34" charset="-128"/>
                          <a:ea typeface="Meiryo" panose="020B0604030504040204" pitchFamily="34" charset="-128"/>
                        </a:rPr>
                        <a:t>ロール</a:t>
                      </a:r>
                    </a:p>
                  </a:txBody>
                  <a:tcPr marL="60000" marR="60000" marT="60000" marB="60000"/>
                </a:tc>
                <a:tc>
                  <a:txBody>
                    <a:bodyPr/>
                    <a:lstStyle/>
                    <a:p>
                      <a:r>
                        <a:rPr kumimoji="1" lang="ja-JP" altLang="en-US" sz="1400" b="0">
                          <a:latin typeface="Meiryo" panose="020B0604030504040204" pitchFamily="34" charset="-128"/>
                          <a:ea typeface="Meiryo" panose="020B0604030504040204" pitchFamily="34" charset="-128"/>
                        </a:rPr>
                        <a:t>外部アカウントからロールにアクセスを許可する信頼ポリシーが設定されていることを検出する。</a:t>
                      </a:r>
                    </a:p>
                  </a:txBody>
                  <a:tcPr marL="60000" marR="60000" marT="60000" marB="60000"/>
                </a:tc>
                <a:extLst>
                  <a:ext uri="{0D108BD9-81ED-4DB2-BD59-A6C34878D82A}">
                    <a16:rowId xmlns:a16="http://schemas.microsoft.com/office/drawing/2014/main" val="2044717251"/>
                  </a:ext>
                </a:extLst>
              </a:tr>
              <a:tr h="983600">
                <a:tc>
                  <a:txBody>
                    <a:bodyPr/>
                    <a:lstStyle/>
                    <a:p>
                      <a:r>
                        <a:rPr kumimoji="1" lang="en-US" altLang="ja-JP" sz="1400" b="0" dirty="0">
                          <a:latin typeface="Meiryo" panose="020B0604030504040204" pitchFamily="34" charset="-128"/>
                          <a:ea typeface="Meiryo" panose="020B0604030504040204" pitchFamily="34" charset="-128"/>
                        </a:rPr>
                        <a:t>KMS</a:t>
                      </a:r>
                      <a:r>
                        <a:rPr kumimoji="1" lang="ja-JP" altLang="en-US" sz="1400" b="0">
                          <a:latin typeface="Meiryo" panose="020B0604030504040204" pitchFamily="34" charset="-128"/>
                          <a:ea typeface="Meiryo" panose="020B0604030504040204" pitchFamily="34" charset="-128"/>
                        </a:rPr>
                        <a:t>キー</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CMK</a:t>
                      </a:r>
                      <a:r>
                        <a:rPr kumimoji="1" lang="ja-JP" altLang="en-US" sz="1400" b="0">
                          <a:latin typeface="Meiryo" panose="020B0604030504040204" pitchFamily="34" charset="-128"/>
                          <a:ea typeface="Meiryo" panose="020B0604030504040204" pitchFamily="34" charset="-128"/>
                        </a:rPr>
                        <a:t>のキーポリシーについて外部アカウントに許可していないか検査する。</a:t>
                      </a:r>
                      <a:r>
                        <a:rPr kumimoji="1" lang="en-US" altLang="ja-JP" sz="1400" b="0" dirty="0">
                          <a:latin typeface="Meiryo" panose="020B0604030504040204" pitchFamily="34" charset="-128"/>
                          <a:ea typeface="Meiryo" panose="020B0604030504040204" pitchFamily="34" charset="-128"/>
                        </a:rPr>
                        <a:t>KMS</a:t>
                      </a:r>
                      <a:r>
                        <a:rPr kumimoji="1" lang="ja-JP" altLang="en-US" sz="1400" b="0">
                          <a:latin typeface="Meiryo" panose="020B0604030504040204" pitchFamily="34" charset="-128"/>
                          <a:ea typeface="Meiryo" panose="020B0604030504040204" pitchFamily="34" charset="-128"/>
                        </a:rPr>
                        <a:t>の</a:t>
                      </a:r>
                      <a:r>
                        <a:rPr kumimoji="1" lang="en-US" altLang="ja-JP" sz="1400" b="0" dirty="0">
                          <a:latin typeface="Meiryo" panose="020B0604030504040204" pitchFamily="34" charset="-128"/>
                          <a:ea typeface="Meiryo" panose="020B0604030504040204" pitchFamily="34" charset="-128"/>
                        </a:rPr>
                        <a:t>CMK</a:t>
                      </a:r>
                      <a:r>
                        <a:rPr kumimoji="1" lang="ja-JP" altLang="en-US" sz="1400" b="0">
                          <a:latin typeface="Meiryo" panose="020B0604030504040204" pitchFamily="34" charset="-128"/>
                          <a:ea typeface="Meiryo" panose="020B0604030504040204" pitchFamily="34" charset="-128"/>
                        </a:rPr>
                        <a:t>ポリシーに</a:t>
                      </a:r>
                      <a:r>
                        <a:rPr kumimoji="1" lang="en-US" altLang="ja-JP" sz="1400" b="0" dirty="0">
                          <a:latin typeface="Meiryo" panose="020B0604030504040204" pitchFamily="34" charset="-128"/>
                          <a:ea typeface="Meiryo" panose="020B0604030504040204" pitchFamily="34" charset="-128"/>
                        </a:rPr>
                        <a:t>Access Analyzer</a:t>
                      </a:r>
                      <a:r>
                        <a:rPr kumimoji="1" lang="ja-JP" altLang="en-US" sz="1400" b="0">
                          <a:latin typeface="Meiryo" panose="020B0604030504040204" pitchFamily="34" charset="-128"/>
                          <a:ea typeface="Meiryo" panose="020B0604030504040204" pitchFamily="34" charset="-128"/>
                        </a:rPr>
                        <a:t>のアクセスを許可しておく必要がある。</a:t>
                      </a:r>
                    </a:p>
                  </a:txBody>
                  <a:tcPr marL="60000" marR="60000" marT="60000" marB="60000"/>
                </a:tc>
                <a:extLst>
                  <a:ext uri="{0D108BD9-81ED-4DB2-BD59-A6C34878D82A}">
                    <a16:rowId xmlns:a16="http://schemas.microsoft.com/office/drawing/2014/main" val="1994652620"/>
                  </a:ext>
                </a:extLst>
              </a:tr>
              <a:tr h="983600">
                <a:tc>
                  <a:txBody>
                    <a:bodyPr/>
                    <a:lstStyle/>
                    <a:p>
                      <a:r>
                        <a:rPr kumimoji="1" lang="en-US" altLang="ja-JP" sz="1400" b="0" dirty="0">
                          <a:latin typeface="Meiryo" panose="020B0604030504040204" pitchFamily="34" charset="-128"/>
                          <a:ea typeface="Meiryo" panose="020B0604030504040204" pitchFamily="34" charset="-128"/>
                        </a:rPr>
                        <a:t>Lambda</a:t>
                      </a:r>
                      <a:r>
                        <a:rPr kumimoji="1" lang="ja-JP" altLang="en-US" sz="1400" b="0">
                          <a:latin typeface="Meiryo" panose="020B0604030504040204" pitchFamily="34" charset="-128"/>
                          <a:ea typeface="Meiryo" panose="020B0604030504040204" pitchFamily="34" charset="-128"/>
                        </a:rPr>
                        <a:t>関数とレイヤー</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Lambda</a:t>
                      </a:r>
                      <a:r>
                        <a:rPr kumimoji="1" lang="ja-JP" altLang="en-US" sz="1400" b="0">
                          <a:latin typeface="Meiryo" panose="020B0604030504040204" pitchFamily="34" charset="-128"/>
                          <a:ea typeface="Meiryo" panose="020B0604030504040204" pitchFamily="34" charset="-128"/>
                        </a:rPr>
                        <a:t>関数のポリシーに外部アカウントに対するアクセスが許可されていないか検出する。</a:t>
                      </a:r>
                      <a:r>
                        <a:rPr kumimoji="1" lang="en-US" altLang="ja-JP" sz="1400" b="0" dirty="0">
                          <a:latin typeface="Meiryo" panose="020B0604030504040204" pitchFamily="34" charset="-128"/>
                          <a:ea typeface="Meiryo" panose="020B0604030504040204" pitchFamily="34" charset="-128"/>
                        </a:rPr>
                        <a:t> Lambda API</a:t>
                      </a:r>
                      <a:r>
                        <a:rPr kumimoji="1" lang="ja-JP" altLang="en-US" sz="1400" b="0">
                          <a:latin typeface="Meiryo" panose="020B0604030504040204" pitchFamily="34" charset="-128"/>
                          <a:ea typeface="Meiryo" panose="020B0604030504040204" pitchFamily="34" charset="-128"/>
                        </a:rPr>
                        <a:t>の</a:t>
                      </a:r>
                      <a:r>
                        <a:rPr kumimoji="1" lang="en-US" altLang="ja-JP" sz="1400" b="0" dirty="0">
                          <a:latin typeface="Meiryo" panose="020B0604030504040204" pitchFamily="34" charset="-128"/>
                          <a:ea typeface="Meiryo" panose="020B0604030504040204" pitchFamily="34" charset="-128"/>
                        </a:rPr>
                        <a:t> </a:t>
                      </a:r>
                      <a:r>
                        <a:rPr kumimoji="1" lang="en-US" altLang="ja-JP" sz="1400" b="0" dirty="0" err="1">
                          <a:latin typeface="Meiryo" panose="020B0604030504040204" pitchFamily="34" charset="-128"/>
                          <a:ea typeface="Meiryo" panose="020B0604030504040204" pitchFamily="34" charset="-128"/>
                        </a:rPr>
                        <a:t>AddPermission</a:t>
                      </a:r>
                      <a:r>
                        <a:rPr kumimoji="1" lang="ja-JP" altLang="en-US" sz="1400" b="0">
                          <a:latin typeface="Meiryo" panose="020B0604030504040204" pitchFamily="34" charset="-128"/>
                          <a:ea typeface="Meiryo" panose="020B0604030504040204" pitchFamily="34" charset="-128"/>
                        </a:rPr>
                        <a:t>で追加された権限も検出する。</a:t>
                      </a:r>
                    </a:p>
                  </a:txBody>
                  <a:tcPr marL="60000" marR="60000" marT="60000" marB="60000"/>
                </a:tc>
                <a:extLst>
                  <a:ext uri="{0D108BD9-81ED-4DB2-BD59-A6C34878D82A}">
                    <a16:rowId xmlns:a16="http://schemas.microsoft.com/office/drawing/2014/main" val="3960492845"/>
                  </a:ext>
                </a:extLst>
              </a:tr>
              <a:tr h="767700">
                <a:tc>
                  <a:txBody>
                    <a:bodyPr/>
                    <a:lstStyle/>
                    <a:p>
                      <a:r>
                        <a:rPr kumimoji="1" lang="en-US" altLang="ja-JP" sz="1400" b="0" dirty="0">
                          <a:latin typeface="Meiryo" panose="020B0604030504040204" pitchFamily="34" charset="-128"/>
                          <a:ea typeface="Meiryo" panose="020B0604030504040204" pitchFamily="34" charset="-128"/>
                        </a:rPr>
                        <a:t>SQS</a:t>
                      </a:r>
                      <a:r>
                        <a:rPr kumimoji="1" lang="ja-JP" altLang="en-US" sz="1400" b="0">
                          <a:latin typeface="Meiryo" panose="020B0604030504040204" pitchFamily="34" charset="-128"/>
                          <a:ea typeface="Meiryo" panose="020B0604030504040204" pitchFamily="34" charset="-128"/>
                        </a:rPr>
                        <a:t>キュー</a:t>
                      </a:r>
                    </a:p>
                  </a:txBody>
                  <a:tcPr marL="60000" marR="60000" marT="60000" marB="60000"/>
                </a:tc>
                <a:tc>
                  <a:txBody>
                    <a:bodyPr/>
                    <a:lstStyle/>
                    <a:p>
                      <a:r>
                        <a:rPr kumimoji="1" lang="en-US" altLang="ja-JP" sz="1400" b="0" dirty="0">
                          <a:latin typeface="Meiryo" panose="020B0604030504040204" pitchFamily="34" charset="-128"/>
                          <a:ea typeface="Meiryo" panose="020B0604030504040204" pitchFamily="34" charset="-128"/>
                        </a:rPr>
                        <a:t>Condition</a:t>
                      </a:r>
                      <a:r>
                        <a:rPr kumimoji="1" lang="ja-JP" altLang="en-US" sz="1400" b="0" dirty="0">
                          <a:latin typeface="Meiryo" panose="020B0604030504040204" pitchFamily="34" charset="-128"/>
                          <a:ea typeface="Meiryo" panose="020B0604030504040204" pitchFamily="34" charset="-128"/>
                        </a:rPr>
                        <a:t>ステートメントを含むポリシーから外部アカウントに共有されているリソースがないか検出する。</a:t>
                      </a:r>
                    </a:p>
                  </a:txBody>
                  <a:tcPr marL="60000" marR="60000" marT="60000" marB="60000"/>
                </a:tc>
                <a:extLst>
                  <a:ext uri="{0D108BD9-81ED-4DB2-BD59-A6C34878D82A}">
                    <a16:rowId xmlns:a16="http://schemas.microsoft.com/office/drawing/2014/main" val="2275614793"/>
                  </a:ext>
                </a:extLst>
              </a:tr>
            </a:tbl>
          </a:graphicData>
        </a:graphic>
      </p:graphicFrame>
      <p:sp>
        <p:nvSpPr>
          <p:cNvPr id="25" name="正方形/長方形 24">
            <a:extLst>
              <a:ext uri="{FF2B5EF4-FFF2-40B4-BE49-F238E27FC236}">
                <a16:creationId xmlns:a16="http://schemas.microsoft.com/office/drawing/2014/main" id="{4746C1BC-2A07-964E-A194-6DA6E762BE3D}"/>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6" name="正方形/長方形 25">
            <a:extLst>
              <a:ext uri="{FF2B5EF4-FFF2-40B4-BE49-F238E27FC236}">
                <a16:creationId xmlns:a16="http://schemas.microsoft.com/office/drawing/2014/main" id="{60B842A8-D646-5940-B71B-720DCAA13E26}"/>
              </a:ext>
            </a:extLst>
          </p:cNvPr>
          <p:cNvSpPr/>
          <p:nvPr/>
        </p:nvSpPr>
        <p:spPr>
          <a:xfrm>
            <a:off x="6506932" y="958419"/>
            <a:ext cx="517294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IAM Access Analyzer</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対象リソース</a:t>
            </a:r>
            <a:endPar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27" name="直線コネクタ 26">
            <a:extLst>
              <a:ext uri="{FF2B5EF4-FFF2-40B4-BE49-F238E27FC236}">
                <a16:creationId xmlns:a16="http://schemas.microsoft.com/office/drawing/2014/main" id="{EB6B2A9D-6C7C-DA4A-8D08-E8BA08347599}"/>
              </a:ext>
            </a:extLst>
          </p:cNvPr>
          <p:cNvCxnSpPr>
            <a:cxnSpLocks/>
          </p:cNvCxnSpPr>
          <p:nvPr/>
        </p:nvCxnSpPr>
        <p:spPr>
          <a:xfrm>
            <a:off x="6499512" y="1597292"/>
            <a:ext cx="5336978"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0" name="テキスト ボックス 29">
            <a:extLst>
              <a:ext uri="{FF2B5EF4-FFF2-40B4-BE49-F238E27FC236}">
                <a16:creationId xmlns:a16="http://schemas.microsoft.com/office/drawing/2014/main" id="{636E2958-90A5-874D-8B08-500FE683903C}"/>
              </a:ext>
            </a:extLst>
          </p:cNvPr>
          <p:cNvSpPr txBox="1"/>
          <p:nvPr/>
        </p:nvSpPr>
        <p:spPr>
          <a:xfrm>
            <a:off x="5982986" y="6320031"/>
            <a:ext cx="5280000" cy="38735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Access Analyzer </a:t>
            </a:r>
            <a:r>
              <a:rPr kumimoji="1"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リソースタイプ</a:t>
            </a:r>
            <a:endPar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4"/>
              </a:rPr>
              <a:t>https://docs.aws.amazon.com/ja_jp/IAM/latest/UserGuide/access-analyzer-resources.html</a:t>
            </a:r>
            <a:endPar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1" name="テキスト ボックス 30">
            <a:extLst>
              <a:ext uri="{FF2B5EF4-FFF2-40B4-BE49-F238E27FC236}">
                <a16:creationId xmlns:a16="http://schemas.microsoft.com/office/drawing/2014/main" id="{A7D3A1F3-66DD-A144-911B-F20FA507650C}"/>
              </a:ext>
            </a:extLst>
          </p:cNvPr>
          <p:cNvSpPr txBox="1"/>
          <p:nvPr/>
        </p:nvSpPr>
        <p:spPr>
          <a:xfrm>
            <a:off x="559422" y="6051242"/>
            <a:ext cx="5280000" cy="38735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 IAM Access Analyzer </a:t>
            </a:r>
            <a:r>
              <a:rPr kumimoji="1"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を使用する</a:t>
            </a:r>
            <a:endParaRPr kumimoji="1"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hlinkClick r:id="rId5"/>
              </a:rPr>
              <a:t>https://docs.aws.amazon.com/ja_jp/IAM/latest/UserGuide/what-is-access-analyzer.html</a:t>
            </a:r>
            <a:endParaRPr kumimoji="1" lang="en-US" altLang="ja-JP" sz="75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8B041D28-4484-A354-215C-985C8EF85042}"/>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340531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S3</a:t>
            </a:r>
            <a:r>
              <a:rPr lang="ja-JP" altLang="en-US" sz="2800" b="0"/>
              <a:t>のアクセスアナライザー</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8400" y="1003949"/>
            <a:ext cx="11326638" cy="707886"/>
          </a:xfrm>
          <a:prstGeom prst="rect">
            <a:avLst/>
          </a:prstGeom>
        </p:spPr>
        <p:txBody>
          <a:bodyPr wrap="square">
            <a:spAutoFit/>
          </a:bodyPr>
          <a:lstStyle/>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 Access Analyzer</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のアナライザーの使用を開始すると</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のコンソールにもアクセスアナライザーが表示される</a:t>
            </a:r>
          </a:p>
        </p:txBody>
      </p:sp>
      <p:pic>
        <p:nvPicPr>
          <p:cNvPr id="6" name="図 5">
            <a:extLst>
              <a:ext uri="{FF2B5EF4-FFF2-40B4-BE49-F238E27FC236}">
                <a16:creationId xmlns:a16="http://schemas.microsoft.com/office/drawing/2014/main" id="{2C4F0254-9B5B-8E40-961C-F1C5743C8330}"/>
              </a:ext>
            </a:extLst>
          </p:cNvPr>
          <p:cNvPicPr>
            <a:picLocks noChangeAspect="1"/>
          </p:cNvPicPr>
          <p:nvPr/>
        </p:nvPicPr>
        <p:blipFill>
          <a:blip r:embed="rId2"/>
          <a:stretch>
            <a:fillRect/>
          </a:stretch>
        </p:blipFill>
        <p:spPr>
          <a:xfrm>
            <a:off x="720000" y="1755162"/>
            <a:ext cx="8928000" cy="4192173"/>
          </a:xfrm>
          <a:prstGeom prst="rect">
            <a:avLst/>
          </a:prstGeom>
          <a:ln>
            <a:solidFill>
              <a:schemeClr val="bg2">
                <a:lumMod val="10000"/>
              </a:schemeClr>
            </a:solidFill>
          </a:ln>
        </p:spPr>
      </p:pic>
      <p:sp>
        <p:nvSpPr>
          <p:cNvPr id="7" name="角丸四角形 6">
            <a:extLst>
              <a:ext uri="{FF2B5EF4-FFF2-40B4-BE49-F238E27FC236}">
                <a16:creationId xmlns:a16="http://schemas.microsoft.com/office/drawing/2014/main" id="{D8AC37BA-834F-CA42-B3FD-B6D25824B20A}"/>
              </a:ext>
            </a:extLst>
          </p:cNvPr>
          <p:cNvSpPr/>
          <p:nvPr/>
        </p:nvSpPr>
        <p:spPr>
          <a:xfrm>
            <a:off x="2315438" y="4330997"/>
            <a:ext cx="7332563" cy="1578698"/>
          </a:xfrm>
          <a:prstGeom prst="round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ja-JP" altLang="en-US" sz="3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 name="テキスト ボックス 7">
            <a:extLst>
              <a:ext uri="{FF2B5EF4-FFF2-40B4-BE49-F238E27FC236}">
                <a16:creationId xmlns:a16="http://schemas.microsoft.com/office/drawing/2014/main" id="{99592910-BE1D-B342-8BE3-DD55988E8140}"/>
              </a:ext>
            </a:extLst>
          </p:cNvPr>
          <p:cNvSpPr txBox="1"/>
          <p:nvPr/>
        </p:nvSpPr>
        <p:spPr>
          <a:xfrm>
            <a:off x="2160000" y="5947335"/>
            <a:ext cx="7488000" cy="348878"/>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この例では、アカウント間で</a:t>
            </a:r>
            <a:r>
              <a:rPr kumimoji="0" lang="en-US" altLang="ja-JP" sz="1667"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1</a:t>
            </a:r>
            <a:r>
              <a:rPr kumimoji="0" lang="ja-JP" altLang="en-US" sz="1667"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つのバケットの</a:t>
            </a:r>
            <a:r>
              <a:rPr kumimoji="0" lang="en-US" altLang="ja-JP" sz="1667"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Read</a:t>
            </a:r>
            <a:r>
              <a:rPr kumimoji="0" lang="ja-JP" altLang="en-US" sz="1667"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が許可されている</a:t>
            </a:r>
          </a:p>
        </p:txBody>
      </p:sp>
      <p:sp>
        <p:nvSpPr>
          <p:cNvPr id="2" name="テキスト ボックス 1">
            <a:extLst>
              <a:ext uri="{FF2B5EF4-FFF2-40B4-BE49-F238E27FC236}">
                <a16:creationId xmlns:a16="http://schemas.microsoft.com/office/drawing/2014/main" id="{4873181C-F93A-4E2D-067A-3DA2A1ABFE0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22459547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IAM Access Analyzer</a:t>
            </a:r>
            <a:r>
              <a:rPr lang="ja-JP" altLang="en-US" sz="2800" b="0"/>
              <a:t>の他サービスとの連携</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8400" y="1003949"/>
            <a:ext cx="11326638" cy="1631216"/>
          </a:xfrm>
          <a:prstGeom prst="rect">
            <a:avLst/>
          </a:prstGeom>
        </p:spPr>
        <p:txBody>
          <a:bodyPr wrap="square">
            <a:spAutoFit/>
          </a:bodyPr>
          <a:lstStyle/>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による</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Access Analyzer</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結果イベント起点の通知やアクションのトリガー</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による監査</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Hub</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への結果の送信、表示</a:t>
            </a:r>
          </a:p>
          <a:p>
            <a:pPr marL="237057" marR="0" lvl="0" indent="-237057"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ja-JP" altLang="en-US"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9" name="正方形/長方形 8">
            <a:extLst>
              <a:ext uri="{FF2B5EF4-FFF2-40B4-BE49-F238E27FC236}">
                <a16:creationId xmlns:a16="http://schemas.microsoft.com/office/drawing/2014/main" id="{6CD3028C-720A-CE4F-868C-832D73BEF727}"/>
              </a:ext>
            </a:extLst>
          </p:cNvPr>
          <p:cNvSpPr/>
          <p:nvPr/>
        </p:nvSpPr>
        <p:spPr>
          <a:xfrm>
            <a:off x="2444021" y="4381716"/>
            <a:ext cx="1845276" cy="2807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Access Analyzer</a:t>
            </a:r>
            <a:endParaRPr kumimoji="0" lang="ja-JP" altLang="en-US" sz="1500"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pic>
        <p:nvPicPr>
          <p:cNvPr id="10" name="Graphic 35">
            <a:extLst>
              <a:ext uri="{FF2B5EF4-FFF2-40B4-BE49-F238E27FC236}">
                <a16:creationId xmlns:a16="http://schemas.microsoft.com/office/drawing/2014/main" id="{F28CEECF-5A57-D046-A856-D1BF5F7DF8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8074" y="3708565"/>
            <a:ext cx="680533" cy="680533"/>
          </a:xfrm>
          <a:prstGeom prst="rect">
            <a:avLst/>
          </a:prstGeom>
        </p:spPr>
      </p:pic>
      <p:pic>
        <p:nvPicPr>
          <p:cNvPr id="11" name="Graphic 51">
            <a:extLst>
              <a:ext uri="{FF2B5EF4-FFF2-40B4-BE49-F238E27FC236}">
                <a16:creationId xmlns:a16="http://schemas.microsoft.com/office/drawing/2014/main" id="{2C13FA1B-EB64-E64C-AF03-874972CC0C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88647" y="4971091"/>
            <a:ext cx="680533" cy="680533"/>
          </a:xfrm>
          <a:prstGeom prst="rect">
            <a:avLst/>
          </a:prstGeom>
        </p:spPr>
      </p:pic>
      <p:pic>
        <p:nvPicPr>
          <p:cNvPr id="12" name="Graphic 16">
            <a:extLst>
              <a:ext uri="{FF2B5EF4-FFF2-40B4-BE49-F238E27FC236}">
                <a16:creationId xmlns:a16="http://schemas.microsoft.com/office/drawing/2014/main" id="{68F6622F-2F1B-8B4F-8C4B-39C26C6193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80000" y="2463859"/>
            <a:ext cx="680533" cy="680533"/>
          </a:xfrm>
          <a:prstGeom prst="rect">
            <a:avLst/>
          </a:prstGeom>
        </p:spPr>
      </p:pic>
      <p:sp>
        <p:nvSpPr>
          <p:cNvPr id="13" name="テキスト ボックス 12">
            <a:extLst>
              <a:ext uri="{FF2B5EF4-FFF2-40B4-BE49-F238E27FC236}">
                <a16:creationId xmlns:a16="http://schemas.microsoft.com/office/drawing/2014/main" id="{4AD2257B-5B2D-0A4E-A2D3-2E15D6A11D35}"/>
              </a:ext>
            </a:extLst>
          </p:cNvPr>
          <p:cNvSpPr txBox="1"/>
          <p:nvPr/>
        </p:nvSpPr>
        <p:spPr>
          <a:xfrm>
            <a:off x="7400534" y="3122422"/>
            <a:ext cx="149333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endPar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4" name="テキスト ボックス 13">
            <a:extLst>
              <a:ext uri="{FF2B5EF4-FFF2-40B4-BE49-F238E27FC236}">
                <a16:creationId xmlns:a16="http://schemas.microsoft.com/office/drawing/2014/main" id="{725E0712-F5AD-BC43-B307-1DAEA74B801C}"/>
              </a:ext>
            </a:extLst>
          </p:cNvPr>
          <p:cNvSpPr txBox="1"/>
          <p:nvPr/>
        </p:nvSpPr>
        <p:spPr>
          <a:xfrm>
            <a:off x="7400714" y="4377592"/>
            <a:ext cx="149333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Hub</a:t>
            </a:r>
            <a:endPar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5" name="直線矢印コネクタ 14">
            <a:extLst>
              <a:ext uri="{FF2B5EF4-FFF2-40B4-BE49-F238E27FC236}">
                <a16:creationId xmlns:a16="http://schemas.microsoft.com/office/drawing/2014/main" id="{098397BF-AD00-C848-B879-0BD14AD7C2AD}"/>
              </a:ext>
            </a:extLst>
          </p:cNvPr>
          <p:cNvCxnSpPr>
            <a:cxnSpLocks/>
            <a:endCxn id="12" idx="1"/>
          </p:cNvCxnSpPr>
          <p:nvPr/>
        </p:nvCxnSpPr>
        <p:spPr>
          <a:xfrm flipV="1">
            <a:off x="4293333" y="2804126"/>
            <a:ext cx="3386667" cy="1129748"/>
          </a:xfrm>
          <a:prstGeom prst="straightConnector1">
            <a:avLst/>
          </a:prstGeom>
          <a:ln w="285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6" name="直線矢印コネクタ 15">
            <a:extLst>
              <a:ext uri="{FF2B5EF4-FFF2-40B4-BE49-F238E27FC236}">
                <a16:creationId xmlns:a16="http://schemas.microsoft.com/office/drawing/2014/main" id="{44F2CD84-C1FA-A740-A36D-D1EEF9BA1ABC}"/>
              </a:ext>
            </a:extLst>
          </p:cNvPr>
          <p:cNvCxnSpPr>
            <a:cxnSpLocks/>
            <a:endCxn id="10" idx="1"/>
          </p:cNvCxnSpPr>
          <p:nvPr/>
        </p:nvCxnSpPr>
        <p:spPr>
          <a:xfrm flipV="1">
            <a:off x="4293334" y="4048833"/>
            <a:ext cx="3394740" cy="28763"/>
          </a:xfrm>
          <a:prstGeom prst="straightConnector1">
            <a:avLst/>
          </a:prstGeom>
          <a:ln w="285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D409CB1C-8C01-514E-BA6D-27105C4F49F8}"/>
              </a:ext>
            </a:extLst>
          </p:cNvPr>
          <p:cNvCxnSpPr>
            <a:cxnSpLocks/>
            <a:endCxn id="11" idx="1"/>
          </p:cNvCxnSpPr>
          <p:nvPr/>
        </p:nvCxnSpPr>
        <p:spPr>
          <a:xfrm>
            <a:off x="4293334" y="4211070"/>
            <a:ext cx="3395313" cy="1100289"/>
          </a:xfrm>
          <a:prstGeom prst="straightConnector1">
            <a:avLst/>
          </a:prstGeom>
          <a:ln w="28575">
            <a:solidFill>
              <a:schemeClr val="accent1"/>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a:extLst>
              <a:ext uri="{FF2B5EF4-FFF2-40B4-BE49-F238E27FC236}">
                <a16:creationId xmlns:a16="http://schemas.microsoft.com/office/drawing/2014/main" id="{57135BD9-D7D6-ED45-A54B-DCE9CD79CB49}"/>
              </a:ext>
            </a:extLst>
          </p:cNvPr>
          <p:cNvSpPr txBox="1"/>
          <p:nvPr/>
        </p:nvSpPr>
        <p:spPr>
          <a:xfrm>
            <a:off x="7553180" y="5651625"/>
            <a:ext cx="149333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endPar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0" name="テキスト ボックス 19">
            <a:extLst>
              <a:ext uri="{FF2B5EF4-FFF2-40B4-BE49-F238E27FC236}">
                <a16:creationId xmlns:a16="http://schemas.microsoft.com/office/drawing/2014/main" id="{C7C88E40-48C5-2C4B-B841-37337CCAFCC0}"/>
              </a:ext>
            </a:extLst>
          </p:cNvPr>
          <p:cNvSpPr txBox="1"/>
          <p:nvPr/>
        </p:nvSpPr>
        <p:spPr>
          <a:xfrm>
            <a:off x="5240757" y="4655192"/>
            <a:ext cx="1134487"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監査ログ</a:t>
            </a:r>
          </a:p>
        </p:txBody>
      </p:sp>
      <p:sp>
        <p:nvSpPr>
          <p:cNvPr id="21" name="テキスト ボックス 20">
            <a:extLst>
              <a:ext uri="{FF2B5EF4-FFF2-40B4-BE49-F238E27FC236}">
                <a16:creationId xmlns:a16="http://schemas.microsoft.com/office/drawing/2014/main" id="{AD5B8634-6170-DC48-BE18-8D4220FEA633}"/>
              </a:ext>
            </a:extLst>
          </p:cNvPr>
          <p:cNvSpPr txBox="1"/>
          <p:nvPr/>
        </p:nvSpPr>
        <p:spPr>
          <a:xfrm>
            <a:off x="5334145" y="3773464"/>
            <a:ext cx="1134487"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結果</a:t>
            </a:r>
          </a:p>
        </p:txBody>
      </p:sp>
      <p:sp>
        <p:nvSpPr>
          <p:cNvPr id="22" name="テキスト ボックス 21">
            <a:extLst>
              <a:ext uri="{FF2B5EF4-FFF2-40B4-BE49-F238E27FC236}">
                <a16:creationId xmlns:a16="http://schemas.microsoft.com/office/drawing/2014/main" id="{717A1B40-626F-4C45-9D70-3001B4F1AB66}"/>
              </a:ext>
            </a:extLst>
          </p:cNvPr>
          <p:cNvSpPr txBox="1"/>
          <p:nvPr/>
        </p:nvSpPr>
        <p:spPr>
          <a:xfrm>
            <a:off x="5240756" y="2997765"/>
            <a:ext cx="132836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結果イベント</a:t>
            </a:r>
          </a:p>
        </p:txBody>
      </p:sp>
      <p:pic>
        <p:nvPicPr>
          <p:cNvPr id="26" name="Graphic 19">
            <a:extLst>
              <a:ext uri="{FF2B5EF4-FFF2-40B4-BE49-F238E27FC236}">
                <a16:creationId xmlns:a16="http://schemas.microsoft.com/office/drawing/2014/main" id="{DB1441D4-1262-6945-83FB-65D6B1A730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87624" y="3668129"/>
            <a:ext cx="680533" cy="68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51">
            <a:extLst>
              <a:ext uri="{FF2B5EF4-FFF2-40B4-BE49-F238E27FC236}">
                <a16:creationId xmlns:a16="http://schemas.microsoft.com/office/drawing/2014/main" id="{22ECBE34-3451-5445-88C1-E7A863B414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4169" y="3668129"/>
            <a:ext cx="680533" cy="68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D837939F-5BB5-2789-7B09-2C862B12B951}"/>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SEC09-BP03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25834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 </a:t>
            </a:r>
            <a:r>
              <a:rPr lang="ja-JP" altLang="en-US" sz="2000"/>
              <a:t>データ保護</a:t>
            </a:r>
            <a:r>
              <a:rPr lang="en-JP" sz="2000"/>
              <a:t>/</a:t>
            </a:r>
            <a:r>
              <a:rPr lang="ja-JP" altLang="en-US" sz="2000"/>
              <a:t>伝送中のデータの保護</a:t>
            </a:r>
            <a:br>
              <a:rPr lang="en-JP" sz="2000"/>
            </a:br>
            <a:r>
              <a:rPr lang="en-US" sz="2800" b="0" i="0" dirty="0">
                <a:solidFill>
                  <a:srgbClr val="16191F"/>
                </a:solidFill>
                <a:effectLst/>
                <a:latin typeface="Amazon Ember" panose="020B0603020204020204" pitchFamily="34" charset="0"/>
              </a:rPr>
              <a:t>SEC09-BP04 </a:t>
            </a:r>
            <a:r>
              <a:rPr lang="ja-JP" altLang="en-US" sz="2800" b="0" i="0">
                <a:solidFill>
                  <a:srgbClr val="16191F"/>
                </a:solidFill>
                <a:effectLst/>
                <a:latin typeface="Amazon Ember" panose="020B0603020204020204" pitchFamily="34" charset="0"/>
              </a:rPr>
              <a:t>ネットワーク通信を認証する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認証をサポートする安全なプロトコル（</a:t>
            </a:r>
            <a:r>
              <a:rPr lang="en-US" altLang="ja-JP" sz="1400" dirty="0"/>
              <a:t>Transport Layer Security</a:t>
            </a:r>
            <a:r>
              <a:rPr lang="ja-JP" altLang="en-US" sz="1400"/>
              <a:t>（</a:t>
            </a:r>
            <a:r>
              <a:rPr lang="en-US" altLang="ja-JP" sz="1400" dirty="0"/>
              <a:t>TLS</a:t>
            </a:r>
            <a:r>
              <a:rPr lang="ja-JP" altLang="en-US" sz="1400"/>
              <a:t>）、</a:t>
            </a:r>
            <a:r>
              <a:rPr lang="en-US" altLang="ja-JP" sz="1400" dirty="0"/>
              <a:t>IPsec</a:t>
            </a:r>
            <a:r>
              <a:rPr lang="ja-JP" altLang="en-US" sz="1400"/>
              <a:t>）を使用する。</a:t>
            </a:r>
            <a:endParaRPr lang="en-US" altLang="ja-JP" sz="1400" dirty="0"/>
          </a:p>
          <a:p>
            <a:pPr marL="285750" indent="-285750">
              <a:buFont typeface="Arial" panose="020B0604020202020204" pitchFamily="34" charset="0"/>
              <a:buChar char="•"/>
            </a:pPr>
            <a:r>
              <a:rPr lang="ja-JP" altLang="en-US" sz="1400"/>
              <a:t>この目的は以下のとおり：</a:t>
            </a:r>
            <a:endParaRPr lang="en-US" altLang="ja-JP" sz="1400" dirty="0"/>
          </a:p>
          <a:p>
            <a:pPr marL="882362" lvl="1" indent="-285750">
              <a:buFont typeface="Arial" panose="020B0604020202020204" pitchFamily="34" charset="0"/>
              <a:buChar char="•"/>
            </a:pPr>
            <a:r>
              <a:rPr lang="ja-JP" altLang="en-US" sz="1200"/>
              <a:t>データの改ざんリスクの軽減</a:t>
            </a:r>
            <a:endParaRPr lang="en-US" altLang="ja-JP" sz="1200" dirty="0"/>
          </a:p>
          <a:p>
            <a:pPr marL="882362" lvl="1" indent="-285750">
              <a:buFont typeface="Arial" panose="020B0604020202020204" pitchFamily="34" charset="0"/>
              <a:buChar char="•"/>
            </a:pPr>
            <a:r>
              <a:rPr lang="ja-JP" altLang="en-US" sz="1200"/>
              <a:t>データの傍受リスクの軽減</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en-US" altLang="ja-JP" sz="1400" dirty="0"/>
              <a:t>AWS</a:t>
            </a:r>
            <a:r>
              <a:rPr lang="ja-JP" altLang="en-US" sz="1400"/>
              <a:t>リソースとの通信に</a:t>
            </a:r>
            <a:r>
              <a:rPr lang="en-US" altLang="ja-JP" sz="1400" dirty="0"/>
              <a:t> TLS </a:t>
            </a:r>
            <a:r>
              <a:rPr lang="ja-JP" altLang="en-US" sz="1400"/>
              <a:t>を使用しているか？</a:t>
            </a:r>
          </a:p>
          <a:p>
            <a:pPr marL="285750" indent="-285750">
              <a:buFont typeface="Arial" panose="020B0604020202020204" pitchFamily="34" charset="0"/>
              <a:buChar char="•"/>
            </a:pPr>
            <a:r>
              <a:rPr lang="ja-JP" altLang="en-US" sz="1400"/>
              <a:t>ポイントツーポイント接続やネットワーク間接続に</a:t>
            </a:r>
            <a:r>
              <a:rPr lang="en-US" altLang="ja-JP" sz="1400" dirty="0"/>
              <a:t> IPsec </a:t>
            </a:r>
            <a:r>
              <a:rPr lang="ja-JP" altLang="en-US" sz="1400"/>
              <a:t>を使用しているか？</a:t>
            </a:r>
          </a:p>
        </p:txBody>
      </p:sp>
    </p:spTree>
    <p:extLst>
      <p:ext uri="{BB962C8B-B14F-4D97-AF65-F5344CB8AC3E}">
        <p14:creationId xmlns:p14="http://schemas.microsoft.com/office/powerpoint/2010/main" val="33769625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10. インシデント対応</a:t>
            </a:r>
            <a:endParaRPr lang="en-JP" sz="3600" dirty="0"/>
          </a:p>
        </p:txBody>
      </p:sp>
    </p:spTree>
    <p:extLst>
      <p:ext uri="{BB962C8B-B14F-4D97-AF65-F5344CB8AC3E}">
        <p14:creationId xmlns:p14="http://schemas.microsoft.com/office/powerpoint/2010/main" val="376124151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ja-JP" altLang="en-US" b="0" i="0">
                <a:solidFill>
                  <a:srgbClr val="16191F"/>
                </a:solidFill>
                <a:effectLst/>
                <a:latin typeface="Amazon Ember" panose="020B0603020204020204" pitchFamily="34" charset="0"/>
              </a:rPr>
              <a:t>インシデント対応</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682691"/>
          </a:xfrm>
        </p:spPr>
        <p:txBody>
          <a:bodyPr/>
          <a:lstStyle/>
          <a:p>
            <a:r>
              <a:rPr lang="ja-JP" altLang="en-US" sz="1400" b="1">
                <a:solidFill>
                  <a:srgbClr val="16191F"/>
                </a:solidFill>
                <a:latin typeface="Amazon Ember" panose="020B0603020204020204" pitchFamily="34" charset="0"/>
              </a:rPr>
              <a:t>クラウドレスポンスの設計目標</a:t>
            </a:r>
            <a:endParaRPr lang="en-US" altLang="ja-JP" sz="1400" b="1" dirty="0">
              <a:solidFill>
                <a:srgbClr val="16191F"/>
              </a:solidFill>
              <a:latin typeface="Amazon Ember" panose="020B0603020204020204" pitchFamily="34" charset="0"/>
            </a:endParaRPr>
          </a:p>
          <a:p>
            <a:endParaRPr lang="en-US" altLang="ja-JP" sz="1400" b="1" dirty="0">
              <a:solidFill>
                <a:srgbClr val="16191F"/>
              </a:solidFill>
              <a:latin typeface="Amazon Ember" panose="020B0603020204020204" pitchFamily="34" charset="0"/>
            </a:endParaRPr>
          </a:p>
          <a:p>
            <a:r>
              <a:rPr lang="ja-JP" altLang="en-US" sz="1400" b="1">
                <a:solidFill>
                  <a:srgbClr val="16191F"/>
                </a:solidFill>
                <a:latin typeface="Amazon Ember" panose="020B0603020204020204" pitchFamily="34" charset="0"/>
              </a:rPr>
              <a:t>教育</a:t>
            </a:r>
            <a:endParaRPr lang="en-US" altLang="ja-JP" sz="1400" b="1" dirty="0">
              <a:solidFill>
                <a:srgbClr val="16191F"/>
              </a:solidFill>
              <a:latin typeface="Amazon Ember" panose="020B0603020204020204" pitchFamily="34" charset="0"/>
            </a:endParaRPr>
          </a:p>
          <a:p>
            <a:endParaRPr lang="en-US" altLang="ja-JP" sz="1400" b="1" dirty="0">
              <a:solidFill>
                <a:srgbClr val="16191F"/>
              </a:solidFill>
              <a:latin typeface="Amazon Ember" panose="020B0603020204020204" pitchFamily="34" charset="0"/>
            </a:endParaRPr>
          </a:p>
          <a:p>
            <a:r>
              <a:rPr lang="ja-JP" altLang="en-US" sz="1400" b="1">
                <a:solidFill>
                  <a:srgbClr val="16191F"/>
                </a:solidFill>
                <a:latin typeface="Amazon Ember" panose="020B0603020204020204" pitchFamily="34" charset="0"/>
              </a:rPr>
              <a:t>準備</a:t>
            </a:r>
            <a:endParaRPr lang="en-US" altLang="ja-JP" sz="1400" b="1" i="0" dirty="0">
              <a:solidFill>
                <a:srgbClr val="16191F"/>
              </a:solidFill>
              <a:effectLst/>
              <a:latin typeface="Amazon Ember" panose="020B0603020204020204" pitchFamily="34" charset="0"/>
            </a:endParaRPr>
          </a:p>
          <a:p>
            <a:r>
              <a:rPr lang="ja-JP" altLang="en-US" sz="1400"/>
              <a:t>イベントが発生する前に、インシデント管理計画の作成など、インシデント対応の準備ができているかを確認します。</a:t>
            </a:r>
            <a:endParaRPr lang="en-JP" sz="1400" dirty="0"/>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2" action="ppaction://hlinksldjump"/>
              </a:rPr>
              <a:t>SEC10-BP01 </a:t>
            </a:r>
            <a:r>
              <a:rPr lang="ja-JP" altLang="en-US" sz="1200" b="0" i="0">
                <a:solidFill>
                  <a:srgbClr val="16191F"/>
                </a:solidFill>
                <a:effectLst/>
                <a:latin typeface="Amazon Ember" panose="020B0603020204020204" pitchFamily="34" charset="0"/>
                <a:hlinkClick r:id="rId2" action="ppaction://hlinksldjump"/>
              </a:rPr>
              <a:t>重要な人員と外部リソースを特定する</a:t>
            </a:r>
            <a:endParaRPr lang="en-JP"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200" b="0" i="0" dirty="0">
                <a:solidFill>
                  <a:srgbClr val="16191F"/>
                </a:solidFill>
                <a:effectLst/>
                <a:latin typeface="Amazon Ember" panose="020B0603020204020204" pitchFamily="34" charset="0"/>
                <a:hlinkClick r:id="rId3" action="ppaction://hlinksldjump"/>
              </a:rPr>
              <a:t>SEC10-BP02 </a:t>
            </a:r>
            <a:r>
              <a:rPr lang="ja-JP" altLang="en-US" sz="1200" b="0" i="0">
                <a:solidFill>
                  <a:srgbClr val="16191F"/>
                </a:solidFill>
                <a:effectLst/>
                <a:latin typeface="Amazon Ember" panose="020B0603020204020204" pitchFamily="34" charset="0"/>
                <a:hlinkClick r:id="rId3" action="ppaction://hlinksldjump"/>
              </a:rPr>
              <a:t>インシデント管理計画を作成する</a:t>
            </a:r>
            <a:endParaRPr lang="en-US" altLang="ja-JP" sz="12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4" action="ppaction://hlinksldjump"/>
              </a:rPr>
              <a:t>SEC10-BP03 </a:t>
            </a:r>
            <a:r>
              <a:rPr lang="ja-JP" altLang="en-US" sz="1200" i="0">
                <a:solidFill>
                  <a:srgbClr val="16191F"/>
                </a:solidFill>
                <a:effectLst/>
                <a:latin typeface="Amazon Ember" panose="020B0603020204020204" pitchFamily="34" charset="0"/>
                <a:hlinkClick r:id="rId4" action="ppaction://hlinksldjump"/>
              </a:rPr>
              <a:t>フォレンジック機能を備える</a:t>
            </a:r>
            <a:endParaRPr lang="en-US" altLang="ja-JP" sz="12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5" action="ppaction://hlinksldjump"/>
              </a:rPr>
              <a:t>SEC10-BP05 </a:t>
            </a:r>
            <a:r>
              <a:rPr lang="ja-JP" altLang="en-US" sz="1200" i="0">
                <a:solidFill>
                  <a:srgbClr val="16191F"/>
                </a:solidFill>
                <a:effectLst/>
                <a:latin typeface="Amazon Ember" panose="020B0603020204020204" pitchFamily="34" charset="0"/>
                <a:hlinkClick r:id="rId5" action="ppaction://hlinksldjump"/>
              </a:rPr>
              <a:t>アクセスを事前プロビジョニングする</a:t>
            </a:r>
            <a:endParaRPr lang="en-US" altLang="ja-JP" sz="120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200" i="0" dirty="0">
                <a:solidFill>
                  <a:srgbClr val="16191F"/>
                </a:solidFill>
                <a:effectLst/>
                <a:latin typeface="Amazon Ember" panose="020B0603020204020204" pitchFamily="34" charset="0"/>
                <a:hlinkClick r:id="rId6" action="ppaction://hlinksldjump"/>
              </a:rPr>
              <a:t>SEC10-BP06 </a:t>
            </a:r>
            <a:r>
              <a:rPr lang="ja-JP" altLang="en-US" sz="1200" i="0">
                <a:solidFill>
                  <a:srgbClr val="16191F"/>
                </a:solidFill>
                <a:effectLst/>
                <a:latin typeface="Amazon Ember" panose="020B0603020204020204" pitchFamily="34" charset="0"/>
                <a:hlinkClick r:id="rId6" action="ppaction://hlinksldjump"/>
              </a:rPr>
              <a:t>ツールを事前デプロイする</a:t>
            </a:r>
            <a:endParaRPr lang="en-US" altLang="ja-JP" sz="1200" i="0" dirty="0">
              <a:solidFill>
                <a:srgbClr val="16191F"/>
              </a:solidFill>
              <a:effectLst/>
              <a:latin typeface="Amazon Ember" panose="020B0603020204020204" pitchFamily="34" charset="0"/>
            </a:endParaRPr>
          </a:p>
          <a:p>
            <a:endParaRPr lang="en-US" sz="1400" dirty="0">
              <a:solidFill>
                <a:srgbClr val="16191F"/>
              </a:solidFill>
              <a:latin typeface="Amazon Ember" panose="020B0603020204020204" pitchFamily="34" charset="0"/>
            </a:endParaRPr>
          </a:p>
          <a:p>
            <a:r>
              <a:rPr lang="ja-JP" altLang="en-US" sz="1400" b="1"/>
              <a:t>シミュレーション</a:t>
            </a:r>
            <a:endParaRPr lang="en-US" altLang="ja-JP" sz="1400" b="1" dirty="0"/>
          </a:p>
          <a:p>
            <a:r>
              <a:rPr lang="ja-JP" altLang="en-US" sz="1400"/>
              <a:t>現実的なシナリオでインシデント管理計画や手順を練習するための体系的な機会を提供しているか確認します。</a:t>
            </a:r>
            <a:endParaRPr lang="en-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7" action="ppaction://hlinksldjump"/>
              </a:rPr>
              <a:t>SEC10-BP07 </a:t>
            </a:r>
            <a:r>
              <a:rPr lang="ja-JP" altLang="en-US" sz="1200">
                <a:solidFill>
                  <a:srgbClr val="16191F"/>
                </a:solidFill>
                <a:latin typeface="Amazon Ember" panose="020B0603020204020204" pitchFamily="34" charset="0"/>
                <a:hlinkClick r:id="rId7" action="ppaction://hlinksldjump"/>
              </a:rPr>
              <a:t>ゲームデーを実施する</a:t>
            </a:r>
            <a:endParaRPr lang="en-US" altLang="ja-JP" sz="1200" dirty="0">
              <a:solidFill>
                <a:srgbClr val="16191F"/>
              </a:solidFill>
              <a:latin typeface="Amazon Ember" panose="020B0603020204020204" pitchFamily="34" charset="0"/>
            </a:endParaRPr>
          </a:p>
          <a:p>
            <a:endParaRPr lang="en-JP" sz="1200" dirty="0">
              <a:solidFill>
                <a:srgbClr val="16191F"/>
              </a:solidFill>
              <a:latin typeface="Amazon Ember" panose="020B0603020204020204" pitchFamily="34" charset="0"/>
            </a:endParaRPr>
          </a:p>
          <a:p>
            <a:r>
              <a:rPr lang="ja-JP" altLang="en-US" sz="1400" b="1"/>
              <a:t>イテレーション</a:t>
            </a:r>
            <a:endParaRPr lang="en-US" altLang="ja-JP" sz="1400" b="1" dirty="0"/>
          </a:p>
          <a:p>
            <a:r>
              <a:rPr lang="ja-JP" altLang="en-US" sz="1400"/>
              <a:t>インシデントの封じ込めおよび復旧を自動化しているか確認します。</a:t>
            </a:r>
            <a:endParaRPr lang="en-JP" altLang="ja-JP" sz="1400" dirty="0"/>
          </a:p>
          <a:p>
            <a:pPr marL="285750" indent="-285750">
              <a:buFont typeface="Arial" panose="020B0604020202020204" pitchFamily="34" charset="0"/>
              <a:buChar char="•"/>
            </a:pPr>
            <a:r>
              <a:rPr lang="en-US" altLang="ja-JP" sz="1200" dirty="0">
                <a:solidFill>
                  <a:srgbClr val="16191F"/>
                </a:solidFill>
                <a:latin typeface="Amazon Ember" panose="020B0603020204020204" pitchFamily="34" charset="0"/>
                <a:hlinkClick r:id="rId8" action="ppaction://hlinksldjump"/>
              </a:rPr>
              <a:t>SEC10-BP04 </a:t>
            </a:r>
            <a:r>
              <a:rPr lang="ja-JP" altLang="en-US" sz="1200">
                <a:solidFill>
                  <a:srgbClr val="16191F"/>
                </a:solidFill>
                <a:latin typeface="Amazon Ember" panose="020B0603020204020204" pitchFamily="34" charset="0"/>
                <a:hlinkClick r:id="rId8" action="ppaction://hlinksldjump"/>
              </a:rPr>
              <a:t>封じ込め機能を自動化する</a:t>
            </a:r>
            <a:endParaRPr lang="en-JP" altLang="ja-JP" sz="1200" dirty="0">
              <a:solidFill>
                <a:srgbClr val="16191F"/>
              </a:solidFill>
              <a:latin typeface="Amazon Ember" panose="020B0603020204020204" pitchFamily="34" charset="0"/>
            </a:endParaRPr>
          </a:p>
        </p:txBody>
      </p:sp>
    </p:spTree>
    <p:extLst>
      <p:ext uri="{BB962C8B-B14F-4D97-AF65-F5344CB8AC3E}">
        <p14:creationId xmlns:p14="http://schemas.microsoft.com/office/powerpoint/2010/main" val="389535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8A4D4BE-4CA7-1A02-B88E-3D1F0E812517}"/>
              </a:ext>
            </a:extLst>
          </p:cNvPr>
          <p:cNvGraphicFramePr>
            <a:graphicFrameLocks noGrp="1"/>
          </p:cNvGraphicFramePr>
          <p:nvPr>
            <p:extLst>
              <p:ext uri="{D42A27DB-BD31-4B8C-83A1-F6EECF244321}">
                <p14:modId xmlns:p14="http://schemas.microsoft.com/office/powerpoint/2010/main" val="2658753343"/>
              </p:ext>
            </p:extLst>
          </p:nvPr>
        </p:nvGraphicFramePr>
        <p:xfrm>
          <a:off x="476249" y="1709057"/>
          <a:ext cx="11138806" cy="4531360"/>
        </p:xfrm>
        <a:graphic>
          <a:graphicData uri="http://schemas.openxmlformats.org/drawingml/2006/table">
            <a:tbl>
              <a:tblPr firstRow="1" bandRow="1">
                <a:tableStyleId>{F5AB1C69-6EDB-4FF4-983F-18BD219EF322}</a:tableStyleId>
              </a:tblPr>
              <a:tblGrid>
                <a:gridCol w="481694">
                  <a:extLst>
                    <a:ext uri="{9D8B030D-6E8A-4147-A177-3AD203B41FA5}">
                      <a16:colId xmlns:a16="http://schemas.microsoft.com/office/drawing/2014/main" val="2970402503"/>
                    </a:ext>
                  </a:extLst>
                </a:gridCol>
                <a:gridCol w="2852057">
                  <a:extLst>
                    <a:ext uri="{9D8B030D-6E8A-4147-A177-3AD203B41FA5}">
                      <a16:colId xmlns:a16="http://schemas.microsoft.com/office/drawing/2014/main" val="1442712505"/>
                    </a:ext>
                  </a:extLst>
                </a:gridCol>
                <a:gridCol w="903514">
                  <a:extLst>
                    <a:ext uri="{9D8B030D-6E8A-4147-A177-3AD203B41FA5}">
                      <a16:colId xmlns:a16="http://schemas.microsoft.com/office/drawing/2014/main" val="1242390312"/>
                    </a:ext>
                  </a:extLst>
                </a:gridCol>
                <a:gridCol w="4673780">
                  <a:extLst>
                    <a:ext uri="{9D8B030D-6E8A-4147-A177-3AD203B41FA5}">
                      <a16:colId xmlns:a16="http://schemas.microsoft.com/office/drawing/2014/main" val="327152850"/>
                    </a:ext>
                  </a:extLst>
                </a:gridCol>
                <a:gridCol w="2227761">
                  <a:extLst>
                    <a:ext uri="{9D8B030D-6E8A-4147-A177-3AD203B41FA5}">
                      <a16:colId xmlns:a16="http://schemas.microsoft.com/office/drawing/2014/main" val="901534154"/>
                    </a:ext>
                  </a:extLst>
                </a:gridCol>
              </a:tblGrid>
              <a:tr h="166187">
                <a:tc>
                  <a:txBody>
                    <a:bodyPr/>
                    <a:lstStyle/>
                    <a:p>
                      <a:r>
                        <a:rPr lang="en-JP" sz="1400" dirty="0">
                          <a:latin typeface="Meiryo" panose="020B0604030504040204" pitchFamily="34" charset="-128"/>
                          <a:ea typeface="Meiryo" panose="020B0604030504040204" pitchFamily="34" charset="-128"/>
                        </a:rPr>
                        <a:t>No</a:t>
                      </a:r>
                    </a:p>
                  </a:txBody>
                  <a:tcPr/>
                </a:tc>
                <a:tc>
                  <a:txBody>
                    <a:bodyPr/>
                    <a:lstStyle/>
                    <a:p>
                      <a:r>
                        <a:rPr lang="en-JP" sz="1400" dirty="0">
                          <a:latin typeface="Meiryo" panose="020B0604030504040204" pitchFamily="34" charset="-128"/>
                          <a:ea typeface="Meiryo" panose="020B0604030504040204" pitchFamily="34" charset="-128"/>
                        </a:rPr>
                        <a:t>カテゴリ</a:t>
                      </a:r>
                    </a:p>
                  </a:txBody>
                  <a:tcPr/>
                </a:tc>
                <a:tc>
                  <a:txBody>
                    <a:bodyPr/>
                    <a:lstStyle/>
                    <a:p>
                      <a:pPr algn="ctr"/>
                      <a:r>
                        <a:rPr lang="en-JP" sz="1400" dirty="0">
                          <a:latin typeface="Meiryo" panose="020B0604030504040204" pitchFamily="34" charset="-128"/>
                          <a:ea typeface="Meiryo" panose="020B0604030504040204" pitchFamily="34" charset="-128"/>
                        </a:rPr>
                        <a:t>項目数</a:t>
                      </a:r>
                    </a:p>
                  </a:txBody>
                  <a:tcPr/>
                </a:tc>
                <a:tc>
                  <a:txBody>
                    <a:bodyPr/>
                    <a:lstStyle/>
                    <a:p>
                      <a:r>
                        <a:rPr lang="en-JP" sz="1400" dirty="0">
                          <a:latin typeface="Meiryo" panose="020B0604030504040204" pitchFamily="34" charset="-128"/>
                          <a:ea typeface="Meiryo" panose="020B0604030504040204" pitchFamily="34" charset="-128"/>
                        </a:rPr>
                        <a:t>概要</a:t>
                      </a:r>
                    </a:p>
                  </a:txBody>
                  <a:tcPr/>
                </a:tc>
                <a:tc>
                  <a:txBody>
                    <a:bodyPr/>
                    <a:lstStyle/>
                    <a:p>
                      <a:r>
                        <a:rPr lang="en-JP" sz="1400" dirty="0">
                          <a:latin typeface="Meiryo" panose="020B0604030504040204" pitchFamily="34" charset="-128"/>
                          <a:ea typeface="Meiryo" panose="020B0604030504040204" pitchFamily="34" charset="-128"/>
                        </a:rPr>
                        <a:t>備考</a:t>
                      </a:r>
                    </a:p>
                  </a:txBody>
                  <a:tcPr/>
                </a:tc>
                <a:extLst>
                  <a:ext uri="{0D108BD9-81ED-4DB2-BD59-A6C34878D82A}">
                    <a16:rowId xmlns:a16="http://schemas.microsoft.com/office/drawing/2014/main" val="3068186319"/>
                  </a:ext>
                </a:extLst>
              </a:tr>
              <a:tr h="370840">
                <a:tc>
                  <a:txBody>
                    <a:bodyPr/>
                    <a:lstStyle/>
                    <a:p>
                      <a:r>
                        <a:rPr lang="en-JP" sz="1400" dirty="0">
                          <a:latin typeface="Meiryo" panose="020B0604030504040204" pitchFamily="34" charset="-128"/>
                          <a:ea typeface="Meiryo" panose="020B0604030504040204" pitchFamily="34" charset="-128"/>
                        </a:rPr>
                        <a:t>1</a:t>
                      </a:r>
                    </a:p>
                  </a:txBody>
                  <a:tcPr/>
                </a:tc>
                <a:tc>
                  <a:txBody>
                    <a:bodyPr/>
                    <a:lstStyle/>
                    <a:p>
                      <a:r>
                        <a:rPr lang="en-JP" sz="1400" dirty="0">
                          <a:latin typeface="Meiryo" panose="020B0604030504040204" pitchFamily="34" charset="-128"/>
                          <a:ea typeface="Meiryo" panose="020B0604030504040204" pitchFamily="34" charset="-128"/>
                        </a:rPr>
                        <a:t>セキュリティの基礎</a:t>
                      </a:r>
                    </a:p>
                  </a:txBody>
                  <a:tcPr/>
                </a:tc>
                <a:tc>
                  <a:txBody>
                    <a:bodyPr/>
                    <a:lstStyle/>
                    <a:p>
                      <a:pPr algn="ctr"/>
                      <a:r>
                        <a:rPr lang="en-JP" sz="1400" dirty="0">
                          <a:latin typeface="Meiryo" panose="020B0604030504040204" pitchFamily="34" charset="-128"/>
                          <a:ea typeface="Meiryo" panose="020B0604030504040204" pitchFamily="34" charset="-128"/>
                        </a:rPr>
                        <a:t>8</a:t>
                      </a:r>
                    </a:p>
                  </a:txBody>
                  <a:tcPr/>
                </a:tc>
                <a:tc>
                  <a:txBody>
                    <a:bodyPr/>
                    <a:lstStyle/>
                    <a:p>
                      <a:r>
                        <a:rPr lang="en-JP" sz="1400" dirty="0">
                          <a:latin typeface="Meiryo" panose="020B0604030504040204" pitchFamily="34" charset="-128"/>
                          <a:ea typeface="Meiryo" panose="020B0604030504040204" pitchFamily="34" charset="-128"/>
                        </a:rPr>
                        <a:t>アカウント分離やガバナンス・プロセス</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162345385"/>
                  </a:ext>
                </a:extLst>
              </a:tr>
              <a:tr h="370840">
                <a:tc>
                  <a:txBody>
                    <a:bodyPr/>
                    <a:lstStyle/>
                    <a:p>
                      <a:r>
                        <a:rPr lang="en-JP" sz="1400" dirty="0">
                          <a:latin typeface="Meiryo" panose="020B0604030504040204" pitchFamily="34" charset="-128"/>
                          <a:ea typeface="Meiryo" panose="020B0604030504040204" pitchFamily="34" charset="-128"/>
                        </a:rPr>
                        <a:t>2</a:t>
                      </a:r>
                    </a:p>
                  </a:txBody>
                  <a:tcPr/>
                </a:tc>
                <a:tc>
                  <a:txBody>
                    <a:bodyPr/>
                    <a:lstStyle/>
                    <a:p>
                      <a:r>
                        <a:rPr lang="en-JP" sz="1400" dirty="0">
                          <a:latin typeface="Meiryo" panose="020B0604030504040204" pitchFamily="34" charset="-128"/>
                          <a:ea typeface="Meiryo" panose="020B0604030504040204" pitchFamily="34" charset="-128"/>
                        </a:rPr>
                        <a:t>ID管理</a:t>
                      </a:r>
                    </a:p>
                  </a:txBody>
                  <a:tcPr/>
                </a:tc>
                <a:tc>
                  <a:txBody>
                    <a:bodyPr/>
                    <a:lstStyle/>
                    <a:p>
                      <a:pPr algn="ctr"/>
                      <a:r>
                        <a:rPr lang="en-JP" sz="1400" dirty="0">
                          <a:latin typeface="Meiryo" panose="020B0604030504040204" pitchFamily="34" charset="-128"/>
                          <a:ea typeface="Meiryo" panose="020B0604030504040204" pitchFamily="34" charset="-128"/>
                        </a:rPr>
                        <a:t>6</a:t>
                      </a:r>
                    </a:p>
                  </a:txBody>
                  <a:tcPr/>
                </a:tc>
                <a:tc>
                  <a:txBody>
                    <a:bodyPr/>
                    <a:lstStyle/>
                    <a:p>
                      <a:r>
                        <a:rPr lang="en-JP" sz="1400" dirty="0">
                          <a:latin typeface="Meiryo" panose="020B0604030504040204" pitchFamily="34" charset="-128"/>
                          <a:ea typeface="Meiryo" panose="020B0604030504040204" pitchFamily="34" charset="-128"/>
                        </a:rPr>
                        <a:t>認証方式や認証情報の保護</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391234210"/>
                  </a:ext>
                </a:extLst>
              </a:tr>
              <a:tr h="370840">
                <a:tc>
                  <a:txBody>
                    <a:bodyPr/>
                    <a:lstStyle/>
                    <a:p>
                      <a:r>
                        <a:rPr lang="en-JP" sz="1400" dirty="0">
                          <a:latin typeface="Meiryo" panose="020B0604030504040204" pitchFamily="34" charset="-128"/>
                          <a:ea typeface="Meiryo" panose="020B0604030504040204" pitchFamily="34" charset="-128"/>
                        </a:rPr>
                        <a:t>3</a:t>
                      </a:r>
                    </a:p>
                  </a:txBody>
                  <a:tcPr/>
                </a:tc>
                <a:tc>
                  <a:txBody>
                    <a:bodyPr/>
                    <a:lstStyle/>
                    <a:p>
                      <a:r>
                        <a:rPr lang="en-JP" sz="1400" dirty="0">
                          <a:latin typeface="Meiryo" panose="020B0604030504040204" pitchFamily="34" charset="-128"/>
                          <a:ea typeface="Meiryo" panose="020B0604030504040204" pitchFamily="34" charset="-128"/>
                        </a:rPr>
                        <a:t>アクセス管理</a:t>
                      </a:r>
                    </a:p>
                  </a:txBody>
                  <a:tcPr/>
                </a:tc>
                <a:tc>
                  <a:txBody>
                    <a:bodyPr/>
                    <a:lstStyle/>
                    <a:p>
                      <a:pPr algn="ctr"/>
                      <a:r>
                        <a:rPr lang="en-JP" sz="1400" dirty="0">
                          <a:latin typeface="Meiryo" panose="020B0604030504040204" pitchFamily="34" charset="-128"/>
                          <a:ea typeface="Meiryo" panose="020B0604030504040204" pitchFamily="34" charset="-128"/>
                        </a:rPr>
                        <a:t>9</a:t>
                      </a:r>
                    </a:p>
                  </a:txBody>
                  <a:tcPr/>
                </a:tc>
                <a:tc>
                  <a:txBody>
                    <a:bodyPr/>
                    <a:lstStyle/>
                    <a:p>
                      <a:r>
                        <a:rPr lang="en-JP" sz="1400" dirty="0">
                          <a:latin typeface="Meiryo" panose="020B0604030504040204" pitchFamily="34" charset="-128"/>
                          <a:ea typeface="Meiryo" panose="020B0604030504040204" pitchFamily="34" charset="-128"/>
                        </a:rPr>
                        <a:t>アクセス権限の管理</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894693434"/>
                  </a:ext>
                </a:extLst>
              </a:tr>
              <a:tr h="370840">
                <a:tc>
                  <a:txBody>
                    <a:bodyPr/>
                    <a:lstStyle/>
                    <a:p>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検知</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望ましくな設定変更や不正アクセスの検知</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040727848"/>
                  </a:ext>
                </a:extLst>
              </a:tr>
              <a:tr h="370840">
                <a:tc>
                  <a:txBody>
                    <a:bodyPr/>
                    <a:lstStyle/>
                    <a:p>
                      <a:r>
                        <a:rPr lang="en-JP" sz="1400" dirty="0">
                          <a:latin typeface="Meiryo" panose="020B0604030504040204" pitchFamily="34" charset="-128"/>
                          <a:ea typeface="Meiryo" panose="020B0604030504040204" pitchFamily="34" charset="-128"/>
                        </a:rPr>
                        <a:t>5</a:t>
                      </a:r>
                    </a:p>
                  </a:txBody>
                  <a:tcPr/>
                </a:tc>
                <a:tc>
                  <a:txBody>
                    <a:bodyPr/>
                    <a:lstStyle/>
                    <a:p>
                      <a:r>
                        <a:rPr lang="en-JP" sz="1400" dirty="0">
                          <a:latin typeface="Meiryo" panose="020B0604030504040204" pitchFamily="34" charset="-128"/>
                          <a:ea typeface="Meiryo" panose="020B0604030504040204" pitchFamily="34" charset="-128"/>
                        </a:rPr>
                        <a:t>ネットワーク保護</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ネットワーク構成の安全性</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59252038"/>
                  </a:ext>
                </a:extLst>
              </a:tr>
              <a:tr h="370840">
                <a:tc>
                  <a:txBody>
                    <a:bodyPr/>
                    <a:lstStyle/>
                    <a:p>
                      <a:r>
                        <a:rPr lang="en-JP" sz="1400" dirty="0">
                          <a:latin typeface="Meiryo" panose="020B0604030504040204" pitchFamily="34" charset="-128"/>
                          <a:ea typeface="Meiryo" panose="020B0604030504040204" pitchFamily="34" charset="-128"/>
                        </a:rPr>
                        <a:t>6</a:t>
                      </a:r>
                    </a:p>
                  </a:txBody>
                  <a:tcPr/>
                </a:tc>
                <a:tc>
                  <a:txBody>
                    <a:bodyPr/>
                    <a:lstStyle/>
                    <a:p>
                      <a:r>
                        <a:rPr lang="en-JP" sz="1400" dirty="0">
                          <a:latin typeface="Meiryo" panose="020B0604030504040204" pitchFamily="34" charset="-128"/>
                          <a:ea typeface="Meiryo" panose="020B0604030504040204" pitchFamily="34" charset="-128"/>
                        </a:rPr>
                        <a:t>コンピューティングの保護</a:t>
                      </a:r>
                    </a:p>
                  </a:txBody>
                  <a:tcPr/>
                </a:tc>
                <a:tc>
                  <a:txBody>
                    <a:bodyPr/>
                    <a:lstStyle/>
                    <a:p>
                      <a:pPr algn="ctr"/>
                      <a:r>
                        <a:rPr lang="en-JP" sz="1400" dirty="0">
                          <a:latin typeface="Meiryo" panose="020B0604030504040204" pitchFamily="34" charset="-128"/>
                          <a:ea typeface="Meiryo" panose="020B0604030504040204" pitchFamily="34" charset="-128"/>
                        </a:rPr>
                        <a:t>6</a:t>
                      </a:r>
                    </a:p>
                  </a:txBody>
                  <a:tcPr/>
                </a:tc>
                <a:tc>
                  <a:txBody>
                    <a:bodyPr/>
                    <a:lstStyle/>
                    <a:p>
                      <a:r>
                        <a:rPr lang="en-JP" sz="1400" dirty="0">
                          <a:latin typeface="Meiryo" panose="020B0604030504040204" pitchFamily="34" charset="-128"/>
                          <a:ea typeface="Meiryo" panose="020B0604030504040204" pitchFamily="34" charset="-128"/>
                        </a:rPr>
                        <a:t>EC2</a:t>
                      </a:r>
                      <a:r>
                        <a:rPr lang="ja-JP" altLang="en-US" sz="1400">
                          <a:latin typeface="Meiryo" panose="020B0604030504040204" pitchFamily="34" charset="-128"/>
                          <a:ea typeface="Meiryo" panose="020B0604030504040204" pitchFamily="34" charset="-128"/>
                        </a:rPr>
                        <a:t>などの計算資源の保護</a:t>
                      </a:r>
                      <a:endParaRPr lang="en-JP" sz="1400" dirty="0">
                        <a:latin typeface="Meiryo" panose="020B0604030504040204" pitchFamily="34" charset="-128"/>
                        <a:ea typeface="Meiryo" panose="020B0604030504040204" pitchFamily="34" charset="-128"/>
                      </a:endParaRP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1598370"/>
                  </a:ext>
                </a:extLst>
              </a:tr>
              <a:tr h="370840">
                <a:tc>
                  <a:txBody>
                    <a:bodyPr/>
                    <a:lstStyle/>
                    <a:p>
                      <a:r>
                        <a:rPr lang="en-JP" sz="1400" dirty="0">
                          <a:latin typeface="Meiryo" panose="020B0604030504040204" pitchFamily="34" charset="-128"/>
                          <a:ea typeface="Meiryo" panose="020B0604030504040204" pitchFamily="34" charset="-128"/>
                        </a:rPr>
                        <a:t>7</a:t>
                      </a:r>
                    </a:p>
                  </a:txBody>
                  <a:tcPr/>
                </a:tc>
                <a:tc>
                  <a:txBody>
                    <a:bodyPr/>
                    <a:lstStyle/>
                    <a:p>
                      <a:r>
                        <a:rPr lang="en-JP" sz="1400" dirty="0">
                          <a:latin typeface="Meiryo" panose="020B0604030504040204" pitchFamily="34" charset="-128"/>
                          <a:ea typeface="Meiryo" panose="020B0604030504040204" pitchFamily="34" charset="-128"/>
                        </a:rPr>
                        <a:t>データ分類</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データの識別・分類と管理</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525573490"/>
                  </a:ext>
                </a:extLst>
              </a:tr>
              <a:tr h="370840">
                <a:tc>
                  <a:txBody>
                    <a:bodyPr/>
                    <a:lstStyle/>
                    <a:p>
                      <a:r>
                        <a:rPr lang="en-JP" sz="1400" dirty="0">
                          <a:latin typeface="Meiryo" panose="020B0604030504040204" pitchFamily="34" charset="-128"/>
                          <a:ea typeface="Meiryo" panose="020B0604030504040204" pitchFamily="34" charset="-128"/>
                        </a:rPr>
                        <a:t>8</a:t>
                      </a:r>
                    </a:p>
                  </a:txBody>
                  <a:tcPr/>
                </a:tc>
                <a:tc>
                  <a:txBody>
                    <a:bodyPr/>
                    <a:lstStyle/>
                    <a:p>
                      <a:r>
                        <a:rPr lang="en-JP" sz="1400" dirty="0">
                          <a:latin typeface="Meiryo" panose="020B0604030504040204" pitchFamily="34" charset="-128"/>
                          <a:ea typeface="Meiryo" panose="020B0604030504040204" pitchFamily="34" charset="-128"/>
                        </a:rPr>
                        <a:t>保管中のデータの保護</a:t>
                      </a:r>
                    </a:p>
                  </a:txBody>
                  <a:tcPr/>
                </a:tc>
                <a:tc>
                  <a:txBody>
                    <a:bodyPr/>
                    <a:lstStyle/>
                    <a:p>
                      <a:pPr algn="ctr"/>
                      <a:r>
                        <a:rPr lang="en-JP" sz="1400" dirty="0">
                          <a:latin typeface="Meiryo" panose="020B0604030504040204" pitchFamily="34" charset="-128"/>
                          <a:ea typeface="Meiryo" panose="020B0604030504040204" pitchFamily="34" charset="-128"/>
                        </a:rPr>
                        <a:t>5</a:t>
                      </a:r>
                    </a:p>
                  </a:txBody>
                  <a:tcPr/>
                </a:tc>
                <a:tc>
                  <a:txBody>
                    <a:bodyPr/>
                    <a:lstStyle/>
                    <a:p>
                      <a:r>
                        <a:rPr lang="en-JP" sz="1400" dirty="0">
                          <a:latin typeface="Meiryo" panose="020B0604030504040204" pitchFamily="34" charset="-128"/>
                          <a:ea typeface="Meiryo" panose="020B0604030504040204" pitchFamily="34" charset="-128"/>
                        </a:rPr>
                        <a:t>データの暗号化や鍵管理、アクセス管理</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303167899"/>
                  </a:ext>
                </a:extLst>
              </a:tr>
              <a:tr h="370840">
                <a:tc>
                  <a:txBody>
                    <a:bodyPr/>
                    <a:lstStyle/>
                    <a:p>
                      <a:r>
                        <a:rPr lang="en-JP" sz="1400" dirty="0">
                          <a:latin typeface="Meiryo" panose="020B0604030504040204" pitchFamily="34" charset="-128"/>
                          <a:ea typeface="Meiryo" panose="020B0604030504040204" pitchFamily="34" charset="-128"/>
                        </a:rPr>
                        <a:t>9</a:t>
                      </a:r>
                    </a:p>
                  </a:txBody>
                  <a:tcPr/>
                </a:tc>
                <a:tc>
                  <a:txBody>
                    <a:bodyPr/>
                    <a:lstStyle/>
                    <a:p>
                      <a:r>
                        <a:rPr lang="en-JP" sz="1400" dirty="0">
                          <a:latin typeface="Meiryo" panose="020B0604030504040204" pitchFamily="34" charset="-128"/>
                          <a:ea typeface="Meiryo" panose="020B0604030504040204" pitchFamily="34" charset="-128"/>
                        </a:rPr>
                        <a:t>伝送中のデータの保護</a:t>
                      </a:r>
                    </a:p>
                  </a:txBody>
                  <a:tcPr/>
                </a:tc>
                <a:tc>
                  <a:txBody>
                    <a:bodyPr/>
                    <a:lstStyle/>
                    <a:p>
                      <a:pPr algn="ctr"/>
                      <a:r>
                        <a:rPr lang="en-JP" sz="1400" dirty="0">
                          <a:latin typeface="Meiryo" panose="020B0604030504040204" pitchFamily="34" charset="-128"/>
                          <a:ea typeface="Meiryo" panose="020B0604030504040204" pitchFamily="34" charset="-128"/>
                        </a:rPr>
                        <a:t>4</a:t>
                      </a:r>
                    </a:p>
                  </a:txBody>
                  <a:tcPr/>
                </a:tc>
                <a:tc>
                  <a:txBody>
                    <a:bodyPr/>
                    <a:lstStyle/>
                    <a:p>
                      <a:r>
                        <a:rPr lang="en-JP" sz="1400" dirty="0">
                          <a:latin typeface="Meiryo" panose="020B0604030504040204" pitchFamily="34" charset="-128"/>
                          <a:ea typeface="Meiryo" panose="020B0604030504040204" pitchFamily="34" charset="-128"/>
                        </a:rPr>
                        <a:t>証明書、SSL/TLS, IPSec などによる通信の保護</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013188303"/>
                  </a:ext>
                </a:extLst>
              </a:tr>
              <a:tr h="370840">
                <a:tc>
                  <a:txBody>
                    <a:bodyPr/>
                    <a:lstStyle/>
                    <a:p>
                      <a:r>
                        <a:rPr lang="en-US" altLang="ja-JP" sz="1400" dirty="0">
                          <a:latin typeface="Meiryo" panose="020B0604030504040204" pitchFamily="34" charset="-128"/>
                          <a:ea typeface="Meiryo" panose="020B0604030504040204" pitchFamily="34" charset="-128"/>
                        </a:rPr>
                        <a:t>10</a:t>
                      </a:r>
                      <a:endParaRPr lang="en-JP" sz="1400" dirty="0">
                        <a:latin typeface="Meiryo" panose="020B0604030504040204" pitchFamily="34" charset="-128"/>
                        <a:ea typeface="Meiryo" panose="020B0604030504040204" pitchFamily="34" charset="-128"/>
                      </a:endParaRPr>
                    </a:p>
                  </a:txBody>
                  <a:tcPr/>
                </a:tc>
                <a:tc>
                  <a:txBody>
                    <a:bodyPr/>
                    <a:lstStyle/>
                    <a:p>
                      <a:r>
                        <a:rPr lang="en-JP" sz="1400" dirty="0">
                          <a:latin typeface="Meiryo" panose="020B0604030504040204" pitchFamily="34" charset="-128"/>
                          <a:ea typeface="Meiryo" panose="020B0604030504040204" pitchFamily="34" charset="-128"/>
                        </a:rPr>
                        <a:t>インシデント対応</a:t>
                      </a:r>
                    </a:p>
                  </a:txBody>
                  <a:tcPr/>
                </a:tc>
                <a:tc>
                  <a:txBody>
                    <a:bodyPr/>
                    <a:lstStyle/>
                    <a:p>
                      <a:pPr algn="ctr"/>
                      <a:r>
                        <a:rPr lang="en-JP" sz="1400" dirty="0">
                          <a:latin typeface="Meiryo" panose="020B0604030504040204" pitchFamily="34" charset="-128"/>
                          <a:ea typeface="Meiryo" panose="020B0604030504040204" pitchFamily="34" charset="-128"/>
                        </a:rPr>
                        <a:t>7</a:t>
                      </a:r>
                    </a:p>
                  </a:txBody>
                  <a:tcPr/>
                </a:tc>
                <a:tc>
                  <a:txBody>
                    <a:bodyPr/>
                    <a:lstStyle/>
                    <a:p>
                      <a:r>
                        <a:rPr lang="en-JP" sz="1400" dirty="0">
                          <a:latin typeface="Meiryo" panose="020B0604030504040204" pitchFamily="34" charset="-128"/>
                          <a:ea typeface="Meiryo" panose="020B0604030504040204" pitchFamily="34" charset="-128"/>
                        </a:rPr>
                        <a:t>インシデントの予測と準備、対応、復旧</a:t>
                      </a:r>
                    </a:p>
                  </a:txBody>
                  <a:tcPr/>
                </a:tc>
                <a:tc>
                  <a:txBody>
                    <a:bodyPr/>
                    <a:lstStyle/>
                    <a:p>
                      <a:endParaRPr lang="en-JP" sz="140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3999727992"/>
                  </a:ext>
                </a:extLst>
              </a:tr>
              <a:tr h="370840">
                <a:tc>
                  <a:txBody>
                    <a:bodyPr/>
                    <a:lstStyle/>
                    <a:p>
                      <a:r>
                        <a:rPr lang="en-JP" sz="1400" dirty="0">
                          <a:latin typeface="Meiryo" panose="020B0604030504040204" pitchFamily="34" charset="-128"/>
                          <a:ea typeface="Meiryo" panose="020B0604030504040204" pitchFamily="34" charset="-128"/>
                        </a:rPr>
                        <a:t>11</a:t>
                      </a:r>
                    </a:p>
                  </a:txBody>
                  <a:tcPr/>
                </a:tc>
                <a:tc>
                  <a:txBody>
                    <a:bodyPr/>
                    <a:lstStyle/>
                    <a:p>
                      <a:r>
                        <a:rPr lang="en-JP" sz="1400" dirty="0">
                          <a:latin typeface="Meiryo" panose="020B0604030504040204" pitchFamily="34" charset="-128"/>
                          <a:ea typeface="Meiryo" panose="020B0604030504040204" pitchFamily="34" charset="-128"/>
                        </a:rPr>
                        <a:t>アプリケーションのセキュリティ</a:t>
                      </a:r>
                    </a:p>
                  </a:txBody>
                  <a:tcPr/>
                </a:tc>
                <a:tc>
                  <a:txBody>
                    <a:bodyPr/>
                    <a:lstStyle/>
                    <a:p>
                      <a:pPr algn="ctr"/>
                      <a:r>
                        <a:rPr lang="en-JP" sz="1400" dirty="0">
                          <a:latin typeface="Meiryo" panose="020B0604030504040204" pitchFamily="34" charset="-128"/>
                          <a:ea typeface="Meiryo" panose="020B0604030504040204" pitchFamily="34" charset="-128"/>
                        </a:rPr>
                        <a:t>8</a:t>
                      </a:r>
                    </a:p>
                  </a:txBody>
                  <a:tcPr/>
                </a:tc>
                <a:tc>
                  <a:txBody>
                    <a:bodyPr/>
                    <a:lstStyle/>
                    <a:p>
                      <a:r>
                        <a:rPr lang="ja-JP" altLang="en-US" sz="1400">
                          <a:latin typeface="Meiryo" panose="020B0604030504040204" pitchFamily="34" charset="-128"/>
                          <a:ea typeface="Meiryo" panose="020B0604030504040204" pitchFamily="34" charset="-128"/>
                        </a:rPr>
                        <a:t>設計、開発、デプロイのライフサイクル全体を通じて、アプリケーションのセキュリティ</a:t>
                      </a:r>
                      <a:endParaRPr lang="en-JP" sz="1400" dirty="0">
                        <a:latin typeface="Meiryo" panose="020B0604030504040204" pitchFamily="34" charset="-128"/>
                        <a:ea typeface="Meiryo" panose="020B0604030504040204" pitchFamily="34" charset="-128"/>
                      </a:endParaRPr>
                    </a:p>
                  </a:txBody>
                  <a:tcPr/>
                </a:tc>
                <a:tc>
                  <a:txBody>
                    <a:bodyPr/>
                    <a:lstStyle/>
                    <a:p>
                      <a:endParaRPr lang="en-JP" sz="14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114782336"/>
                  </a:ext>
                </a:extLst>
              </a:tr>
            </a:tbl>
          </a:graphicData>
        </a:graphic>
      </p:graphicFrame>
      <p:sp>
        <p:nvSpPr>
          <p:cNvPr id="7" name="タイトル 6">
            <a:extLst>
              <a:ext uri="{FF2B5EF4-FFF2-40B4-BE49-F238E27FC236}">
                <a16:creationId xmlns:a16="http://schemas.microsoft.com/office/drawing/2014/main" id="{BB240EE6-AF68-4ED5-800D-B5B1BB5F91A4}"/>
              </a:ext>
            </a:extLst>
          </p:cNvPr>
          <p:cNvSpPr>
            <a:spLocks noGrp="1"/>
          </p:cNvSpPr>
          <p:nvPr>
            <p:ph type="title"/>
          </p:nvPr>
        </p:nvSpPr>
        <p:spPr/>
        <p:txBody>
          <a:bodyPr/>
          <a:lstStyle/>
          <a:p>
            <a:r>
              <a:rPr kumimoji="1" lang="ja-JP" altLang="en-US" b="0" kern="0">
                <a:solidFill>
                  <a:srgbClr val="232E3E"/>
                </a:solidFill>
                <a:latin typeface="Amazon Ember"/>
                <a:ea typeface="Meiryo UI"/>
              </a:rPr>
              <a:t>レビュー観点説明資料</a:t>
            </a:r>
            <a:endParaRPr lang="ja-JP" altLang="en-US"/>
          </a:p>
        </p:txBody>
      </p:sp>
      <p:sp>
        <p:nvSpPr>
          <p:cNvPr id="9" name="テキスト プレースホルダー 8">
            <a:extLst>
              <a:ext uri="{FF2B5EF4-FFF2-40B4-BE49-F238E27FC236}">
                <a16:creationId xmlns:a16="http://schemas.microsoft.com/office/drawing/2014/main" id="{9423E029-FC8F-B735-68A9-00D9DEB6344B}"/>
              </a:ext>
            </a:extLst>
          </p:cNvPr>
          <p:cNvSpPr>
            <a:spLocks noGrp="1"/>
          </p:cNvSpPr>
          <p:nvPr>
            <p:ph type="body" sz="quarter" idx="4294967295"/>
          </p:nvPr>
        </p:nvSpPr>
        <p:spPr>
          <a:xfrm>
            <a:off x="0" y="1371600"/>
            <a:ext cx="11258550" cy="3905250"/>
          </a:xfrm>
        </p:spPr>
        <p:txBody>
          <a:bodyPr/>
          <a:lstStyle/>
          <a:p>
            <a:r>
              <a:rPr lang="en-JP" dirty="0"/>
              <a:t>Well-Architected Framework セキュリティの柱の構成</a:t>
            </a:r>
            <a:endParaRPr lang="ja-JP" altLang="en-US"/>
          </a:p>
        </p:txBody>
      </p:sp>
    </p:spTree>
    <p:extLst>
      <p:ext uri="{BB962C8B-B14F-4D97-AF65-F5344CB8AC3E}">
        <p14:creationId xmlns:p14="http://schemas.microsoft.com/office/powerpoint/2010/main" val="2306618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SEC01-BP03 </a:t>
            </a:r>
            <a:r>
              <a:rPr lang="ja-JP" altLang="en-US" sz="2800" b="0" i="0">
                <a:solidFill>
                  <a:srgbClr val="16191F"/>
                </a:solidFill>
                <a:effectLst/>
                <a:latin typeface="Amazon Ember" panose="020B0603020204020204" pitchFamily="34" charset="0"/>
              </a:rPr>
              <a:t>管理目標を特定および検証する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コンプライアンス要件を特定して、ワークロードに適用する管理目標を定義し、実装していますか、という観点である</a:t>
            </a:r>
            <a:r>
              <a:rPr lang="en-US" sz="1400" dirty="0"/>
              <a:t>。</a:t>
            </a:r>
          </a:p>
          <a:p>
            <a:pPr marL="285750" indent="-285750">
              <a:buFont typeface="Arial" panose="020B0604020202020204" pitchFamily="34" charset="0"/>
              <a:buChar char="•"/>
            </a:pPr>
            <a:r>
              <a:rPr lang="en-US" sz="1400" dirty="0" err="1"/>
              <a:t>AWSの責任共有モデルでは、AWS上でお客様が利用するOSやアプリケーションに責任を持つ</a:t>
            </a:r>
            <a:r>
              <a:rPr lang="en-US" sz="1400" dirty="0"/>
              <a:t>。</a:t>
            </a:r>
          </a:p>
          <a:p>
            <a:pPr marL="882362" lvl="1" indent="-285750">
              <a:buFont typeface="Arial" panose="020B0604020202020204" pitchFamily="34" charset="0"/>
              <a:buChar char="•"/>
            </a:pPr>
            <a:r>
              <a:rPr lang="en-US" sz="1233" dirty="0" err="1"/>
              <a:t>AWSはAWSクラウドで提供されるサービスを実行するインフラストラクチャの保護について責任を負う</a:t>
            </a:r>
            <a:r>
              <a:rPr lang="en-US" sz="1233" dirty="0"/>
              <a:t>。</a:t>
            </a:r>
          </a:p>
          <a:p>
            <a:pPr marL="882362" lvl="1" indent="-285750">
              <a:buFont typeface="Arial" panose="020B0604020202020204" pitchFamily="34" charset="0"/>
              <a:buChar char="•"/>
            </a:pPr>
            <a:r>
              <a:rPr lang="en-US" sz="1233" dirty="0" err="1"/>
              <a:t>また、AWSサービスを利用することで、お客様のワークロードのコンプライアンスチェックを自動化することができる</a:t>
            </a:r>
            <a:r>
              <a:rPr lang="en-US" sz="1233" dirty="0"/>
              <a:t>。</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コンプライアンス要件を正しく把握し、管理目標を設定しているか</a:t>
            </a:r>
          </a:p>
          <a:p>
            <a:pPr marL="882362" lvl="1" indent="-285750">
              <a:buFont typeface="Arial" panose="020B0604020202020204" pitchFamily="34" charset="0"/>
              <a:buChar char="•"/>
            </a:pPr>
            <a:r>
              <a:rPr lang="en-JP" sz="1200" dirty="0"/>
              <a:t>コンプライアンス要件</a:t>
            </a:r>
            <a:r>
              <a:rPr lang="en-JP" sz="1233" dirty="0"/>
              <a:t>は組織、国や地域、業界など様々な条件によって変わる。企業の定めるコンプライアンス要件への適合性を確認し、必要に応じて法務部門等に相談する必要がある。</a:t>
            </a:r>
          </a:p>
          <a:p>
            <a:pPr marL="285750" indent="-285750">
              <a:buFont typeface="Arial" panose="020B0604020202020204" pitchFamily="34" charset="0"/>
              <a:buChar char="•"/>
            </a:pPr>
            <a:r>
              <a:rPr lang="en-JP" sz="1400" dirty="0"/>
              <a:t>セキュリティ監査を適切なタイミングで実施しているか？</a:t>
            </a:r>
          </a:p>
          <a:p>
            <a:pPr marL="882362" lvl="1" indent="-285750">
              <a:buFont typeface="Arial" panose="020B0604020202020204" pitchFamily="34" charset="0"/>
              <a:buChar char="•"/>
            </a:pPr>
            <a:r>
              <a:rPr lang="en-JP" sz="1233" dirty="0"/>
              <a:t>定期的監査、組織変更や従業員退職時、不正アクセスの疑われる際など</a:t>
            </a:r>
          </a:p>
          <a:p>
            <a:pPr marL="285750" indent="-285750">
              <a:buFont typeface="Arial" panose="020B0604020202020204" pitchFamily="34" charset="0"/>
              <a:buChar char="•"/>
            </a:pPr>
            <a:r>
              <a:rPr lang="en-JP" sz="1400" dirty="0"/>
              <a:t>AWSサービスを利用したモニタリングの自動化を検討しているか？ 例：</a:t>
            </a:r>
          </a:p>
          <a:p>
            <a:pPr marL="882362" lvl="1" indent="-285750">
              <a:buFont typeface="Arial" panose="020B0604020202020204" pitchFamily="34" charset="0"/>
              <a:buChar char="•"/>
            </a:pPr>
            <a:r>
              <a:rPr lang="en-JP" sz="1233" dirty="0"/>
              <a:t>AWS Security Hub セキュリティ基準を有効化することにより、業界標準やベストプラクティスに基づいた自動コンプライアンスチェックを行うことができる。</a:t>
            </a:r>
          </a:p>
          <a:p>
            <a:pPr marL="882362" lvl="1" indent="-285750">
              <a:buFont typeface="Arial" panose="020B0604020202020204" pitchFamily="34" charset="0"/>
              <a:buChar char="•"/>
            </a:pPr>
            <a:r>
              <a:rPr lang="en-JP" sz="1233" dirty="0"/>
              <a:t>AWS Audit Manager により、AWSの使用状況を継続的に監査することができる。</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390613854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F86F7-538D-134F-BDE8-EBEE36E95B09}"/>
              </a:ext>
            </a:extLst>
          </p:cNvPr>
          <p:cNvSpPr>
            <a:spLocks noGrp="1"/>
          </p:cNvSpPr>
          <p:nvPr>
            <p:ph type="title"/>
          </p:nvPr>
        </p:nvSpPr>
        <p:spPr/>
        <p:txBody>
          <a:bodyPr vert="horz" lIns="91440" tIns="45720" rIns="91440" bIns="45720" rtlCol="0" anchor="t">
            <a:noAutofit/>
          </a:bodyPr>
          <a:lstStyle/>
          <a:p>
            <a:r>
              <a:rPr lang="ja-JP" altLang="en-US" sz="2800" b="0"/>
              <a:t>参考：セキュリティインシデントの種類と入り口</a:t>
            </a:r>
          </a:p>
        </p:txBody>
      </p:sp>
      <p:sp>
        <p:nvSpPr>
          <p:cNvPr id="3" name="コンテンツ プレースホルダー 4">
            <a:extLst>
              <a:ext uri="{FF2B5EF4-FFF2-40B4-BE49-F238E27FC236}">
                <a16:creationId xmlns:a16="http://schemas.microsoft.com/office/drawing/2014/main" id="{6F077305-0E9A-AC41-87D3-468FA57F1D96}"/>
              </a:ext>
            </a:extLst>
          </p:cNvPr>
          <p:cNvSpPr txBox="1">
            <a:spLocks/>
          </p:cNvSpPr>
          <p:nvPr/>
        </p:nvSpPr>
        <p:spPr>
          <a:xfrm>
            <a:off x="496095" y="1129771"/>
            <a:ext cx="11695906" cy="5046928"/>
          </a:xfrm>
        </p:spPr>
        <p:txBody>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1" lang="en-US" altLang="ja-JP"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a:t>
            </a:r>
            <a:r>
              <a:rPr kumimoji="1" lang="ja-JP" altLang="en-US"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機能で検知されるセキュリティリスクはインシデントとポリシー違反に分類</a:t>
            </a:r>
            <a:endParaRPr kumimoji="1" lang="en-US" altLang="ja-JP"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セキュリティインシデントは、悪意を持つ攻撃などが該当し、分析を伴うことが多い</a:t>
            </a:r>
            <a:endPar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ポリシー違反は不適切な設定、禁止された操作などであり、主に定型的な対応が可能</a:t>
            </a:r>
            <a:endParaRPr kumimoji="1"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4" name="Rectangle 6">
            <a:extLst>
              <a:ext uri="{FF2B5EF4-FFF2-40B4-BE49-F238E27FC236}">
                <a16:creationId xmlns:a16="http://schemas.microsoft.com/office/drawing/2014/main" id="{C166FF4C-30B8-3741-A112-E7E03EE3AD6E}"/>
              </a:ext>
            </a:extLst>
          </p:cNvPr>
          <p:cNvSpPr>
            <a:spLocks noChangeArrowheads="1"/>
          </p:cNvSpPr>
          <p:nvPr/>
        </p:nvSpPr>
        <p:spPr bwMode="auto">
          <a:xfrm>
            <a:off x="2064096" y="4221160"/>
            <a:ext cx="4824000" cy="648000"/>
          </a:xfrm>
          <a:prstGeom prst="rect">
            <a:avLst/>
          </a:prstGeom>
          <a:solidFill>
            <a:schemeClr val="accent1"/>
          </a:solid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Lst>
        </p:spPr>
        <p:txBody>
          <a:bodyPr wrap="none" lIns="90000" tIns="46800" rIns="90000" bIns="46800" anchor="ct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667"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セキュリティ インシデント</a:t>
            </a:r>
          </a:p>
        </p:txBody>
      </p:sp>
      <p:sp>
        <p:nvSpPr>
          <p:cNvPr id="5" name="Rectangle 7">
            <a:extLst>
              <a:ext uri="{FF2B5EF4-FFF2-40B4-BE49-F238E27FC236}">
                <a16:creationId xmlns:a16="http://schemas.microsoft.com/office/drawing/2014/main" id="{292C7FBD-37CE-4D48-81F6-AD22A533B341}"/>
              </a:ext>
            </a:extLst>
          </p:cNvPr>
          <p:cNvSpPr>
            <a:spLocks noChangeArrowheads="1"/>
          </p:cNvSpPr>
          <p:nvPr/>
        </p:nvSpPr>
        <p:spPr bwMode="auto">
          <a:xfrm>
            <a:off x="10200632" y="4221160"/>
            <a:ext cx="1584000" cy="648000"/>
          </a:xfrm>
          <a:prstGeom prst="rect">
            <a:avLst/>
          </a:prstGeom>
          <a:solidFill>
            <a:schemeClr val="bg1"/>
          </a:solid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Lst>
        </p:spPr>
        <p:txBody>
          <a:bodyPr wrap="none" lIns="90000" tIns="46800" rIns="90000" bIns="46800" anchor="ct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脆弱性の発見</a:t>
            </a:r>
          </a:p>
        </p:txBody>
      </p:sp>
      <p:sp>
        <p:nvSpPr>
          <p:cNvPr id="6" name="Text Box 25">
            <a:extLst>
              <a:ext uri="{FF2B5EF4-FFF2-40B4-BE49-F238E27FC236}">
                <a16:creationId xmlns:a16="http://schemas.microsoft.com/office/drawing/2014/main" id="{4E9F6B30-BF3F-E446-A948-533F584D261E}"/>
              </a:ext>
            </a:extLst>
          </p:cNvPr>
          <p:cNvSpPr txBox="1">
            <a:spLocks noChangeArrowheads="1"/>
          </p:cNvSpPr>
          <p:nvPr/>
        </p:nvSpPr>
        <p:spPr bwMode="auto">
          <a:xfrm>
            <a:off x="10200632" y="5444204"/>
            <a:ext cx="1584000" cy="433068"/>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txBody>
          <a:bodyPr wrap="square" lIns="90000" tIns="46800" rIns="90000" bIns="46800">
            <a:noAutofit/>
          </a:bodyP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脆弱性対応プロセス</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にて</a:t>
            </a: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対応</a:t>
            </a:r>
          </a:p>
        </p:txBody>
      </p:sp>
      <p:sp>
        <p:nvSpPr>
          <p:cNvPr id="7" name="Text Box 26">
            <a:extLst>
              <a:ext uri="{FF2B5EF4-FFF2-40B4-BE49-F238E27FC236}">
                <a16:creationId xmlns:a16="http://schemas.microsoft.com/office/drawing/2014/main" id="{2BBA7B58-40BF-1C4A-B9C3-0A29591C56C2}"/>
              </a:ext>
            </a:extLst>
          </p:cNvPr>
          <p:cNvSpPr txBox="1">
            <a:spLocks noChangeArrowheads="1"/>
          </p:cNvSpPr>
          <p:nvPr/>
        </p:nvSpPr>
        <p:spPr bwMode="auto">
          <a:xfrm>
            <a:off x="2063552" y="5445272"/>
            <a:ext cx="5688632" cy="432000"/>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txBody>
          <a:bodyPr lIns="90000" tIns="46800" rIns="90000" bIns="46800" anchor="ctr">
            <a:noAutofit/>
          </a:bodyP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セキュリティインシデント対応プロセスで対応</a:t>
            </a:r>
          </a:p>
        </p:txBody>
      </p:sp>
      <p:sp>
        <p:nvSpPr>
          <p:cNvPr id="8" name="Rectangle 7">
            <a:extLst>
              <a:ext uri="{FF2B5EF4-FFF2-40B4-BE49-F238E27FC236}">
                <a16:creationId xmlns:a16="http://schemas.microsoft.com/office/drawing/2014/main" id="{891F1785-E975-C84D-A125-0264AE9EB8F8}"/>
              </a:ext>
            </a:extLst>
          </p:cNvPr>
          <p:cNvSpPr>
            <a:spLocks noChangeArrowheads="1"/>
          </p:cNvSpPr>
          <p:nvPr/>
        </p:nvSpPr>
        <p:spPr bwMode="auto">
          <a:xfrm>
            <a:off x="7032104" y="4219573"/>
            <a:ext cx="3024000" cy="648000"/>
          </a:xfrm>
          <a:prstGeom prst="rect">
            <a:avLst/>
          </a:prstGeom>
          <a:gradFill flip="none" rotWithShape="1">
            <a:gsLst>
              <a:gs pos="0">
                <a:schemeClr val="accent1"/>
              </a:gs>
              <a:gs pos="50000">
                <a:srgbClr val="FFFFFF"/>
              </a:gs>
              <a:gs pos="100000">
                <a:schemeClr val="bg1"/>
              </a:gs>
            </a:gsLst>
            <a:lin ang="0" scaled="1"/>
            <a:tileRect/>
          </a:grad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Lst>
        </p:spPr>
        <p:txBody>
          <a:bodyPr wrap="none" lIns="90000" tIns="46800" rIns="90000" bIns="46800" anchor="ct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ポリシー違反</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a:t>
            </a:r>
            <a:r>
              <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不適切な設定</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a:t>
            </a:r>
            <a:endParaRPr kumimoji="0"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p:txBody>
      </p:sp>
      <p:cxnSp>
        <p:nvCxnSpPr>
          <p:cNvPr id="9" name="直線矢印コネクタ 8">
            <a:extLst>
              <a:ext uri="{FF2B5EF4-FFF2-40B4-BE49-F238E27FC236}">
                <a16:creationId xmlns:a16="http://schemas.microsoft.com/office/drawing/2014/main" id="{4E5FEF42-9052-4147-AF40-19ECB992B25A}"/>
              </a:ext>
            </a:extLst>
          </p:cNvPr>
          <p:cNvCxnSpPr>
            <a:cxnSpLocks/>
          </p:cNvCxnSpPr>
          <p:nvPr/>
        </p:nvCxnSpPr>
        <p:spPr>
          <a:xfrm>
            <a:off x="10200632" y="5288314"/>
            <a:ext cx="1584000" cy="0"/>
          </a:xfrm>
          <a:prstGeom prst="straightConnector1">
            <a:avLst/>
          </a:prstGeom>
          <a:ln w="7620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8346CCCD-7AA5-E54E-B970-898E69AFD12C}"/>
              </a:ext>
            </a:extLst>
          </p:cNvPr>
          <p:cNvCxnSpPr>
            <a:cxnSpLocks/>
          </p:cNvCxnSpPr>
          <p:nvPr/>
        </p:nvCxnSpPr>
        <p:spPr>
          <a:xfrm>
            <a:off x="2064096" y="5303159"/>
            <a:ext cx="5688088" cy="0"/>
          </a:xfrm>
          <a:prstGeom prst="straightConnector1">
            <a:avLst/>
          </a:prstGeom>
          <a:ln w="76200">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Box 25">
            <a:extLst>
              <a:ext uri="{FF2B5EF4-FFF2-40B4-BE49-F238E27FC236}">
                <a16:creationId xmlns:a16="http://schemas.microsoft.com/office/drawing/2014/main" id="{1C602840-F8EB-BE41-8D48-77F446AE20BB}"/>
              </a:ext>
            </a:extLst>
          </p:cNvPr>
          <p:cNvSpPr txBox="1">
            <a:spLocks noChangeArrowheads="1"/>
          </p:cNvSpPr>
          <p:nvPr/>
        </p:nvSpPr>
        <p:spPr bwMode="auto">
          <a:xfrm>
            <a:off x="7896201" y="5444204"/>
            <a:ext cx="2160064" cy="453715"/>
          </a:xfrm>
          <a:prstGeom prst="rect">
            <a:avLst/>
          </a:prstGeom>
          <a:noFill/>
          <a:ln>
            <a:noFill/>
          </a:ln>
          <a:effectLst>
            <a:prstShdw prst="shdw17" dist="17961" dir="2700000">
              <a:schemeClr val="accent1">
                <a:gamma/>
                <a:shade val="60000"/>
                <a:invGamma/>
                <a:alpha val="50000"/>
              </a:schemeClr>
            </a:prst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Lst>
        </p:spPr>
        <p:txBody>
          <a:bodyPr wrap="square" lIns="90000" tIns="46800" rIns="90000" bIns="46800">
            <a:spAutoFit/>
          </a:bodyPr>
          <a:lstStyle>
            <a:lvl1pPr marL="173038" indent="-173038">
              <a:defRPr sz="1200" b="1">
                <a:solidFill>
                  <a:schemeClr val="tx1"/>
                </a:solidFill>
                <a:latin typeface="ＭＳ Ｐゴシック" panose="020B0600070205080204" pitchFamily="50" charset="-128"/>
                <a:ea typeface="ＭＳ Ｐゴシック" panose="020B0600070205080204" pitchFamily="50" charset="-128"/>
              </a:defRPr>
            </a:lvl1pPr>
            <a:lvl2pPr>
              <a:defRPr sz="1200" b="1">
                <a:solidFill>
                  <a:schemeClr val="tx1"/>
                </a:solidFill>
                <a:latin typeface="ＭＳ Ｐゴシック" panose="020B0600070205080204" pitchFamily="50" charset="-128"/>
                <a:ea typeface="ＭＳ Ｐゴシック" panose="020B0600070205080204" pitchFamily="50" charset="-128"/>
              </a:defRPr>
            </a:lvl2pPr>
            <a:lvl3pPr>
              <a:defRPr sz="1200" b="1">
                <a:solidFill>
                  <a:schemeClr val="tx1"/>
                </a:solidFill>
                <a:latin typeface="ＭＳ Ｐゴシック" panose="020B0600070205080204" pitchFamily="50" charset="-128"/>
                <a:ea typeface="ＭＳ Ｐゴシック" panose="020B0600070205080204" pitchFamily="50" charset="-128"/>
              </a:defRPr>
            </a:lvl3pPr>
            <a:lvl4pPr>
              <a:defRPr sz="1200" b="1">
                <a:solidFill>
                  <a:schemeClr val="tx1"/>
                </a:solidFill>
                <a:latin typeface="ＭＳ Ｐゴシック" panose="020B0600070205080204" pitchFamily="50" charset="-128"/>
                <a:ea typeface="ＭＳ Ｐゴシック" panose="020B0600070205080204" pitchFamily="50" charset="-128"/>
              </a:defRPr>
            </a:lvl4pPr>
            <a:lvl5pPr>
              <a:defRPr sz="1200" b="1">
                <a:solidFill>
                  <a:schemeClr val="tx1"/>
                </a:solidFill>
                <a:latin typeface="ＭＳ Ｐゴシック" panose="020B0600070205080204" pitchFamily="50" charset="-128"/>
                <a:ea typeface="ＭＳ Ｐゴシック" panose="020B0600070205080204" pitchFamily="50" charset="-128"/>
              </a:defRPr>
            </a:lvl5pPr>
            <a:lvl6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6pPr>
            <a:lvl7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7pPr>
            <a:lvl8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8pPr>
            <a:lvl9pPr eaLnBrk="0" fontAlgn="base" hangingPunct="0">
              <a:spcBef>
                <a:spcPct val="0"/>
              </a:spcBef>
              <a:spcAft>
                <a:spcPct val="0"/>
              </a:spcAft>
              <a:defRPr sz="1200" b="1">
                <a:solidFill>
                  <a:schemeClr val="tx1"/>
                </a:solidFill>
                <a:latin typeface="ＭＳ Ｐゴシック" panose="020B0600070205080204" pitchFamily="50" charset="-128"/>
                <a:ea typeface="ＭＳ Ｐゴシック" panose="020B0600070205080204" pitchFamily="50" charset="-128"/>
              </a:defRPr>
            </a:lvl9pPr>
          </a:lstStyle>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システム運用プロセス</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endParaRPr>
          </a:p>
          <a:p>
            <a:pPr marL="144193" marR="0" lvl="0" indent="-144193" algn="ctr" defTabSz="609576" rtl="0" eaLnBrk="1" fontAlgn="auto" latinLnBrk="0" hangingPunct="1">
              <a:lnSpc>
                <a:spcPct val="100000"/>
              </a:lnSpc>
              <a:spcBef>
                <a:spcPts val="0"/>
              </a:spcBef>
              <a:spcAft>
                <a:spcPts val="0"/>
              </a:spcAft>
              <a:buClr>
                <a:srgbClr val="232F3E"/>
              </a:buClr>
              <a:buSzTx/>
              <a:buFontTx/>
              <a:buNone/>
              <a:tabLst/>
              <a:defRPr/>
            </a:pPr>
            <a:r>
              <a:rPr kumimoji="0" lang="ja-JP" altLang="en-US" sz="11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にて</a:t>
            </a:r>
            <a:r>
              <a:rPr kumimoji="0" lang="ja-JP" altLang="en-US"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panose="020B0900000000000000" pitchFamily="50" charset="-128"/>
              </a:rPr>
              <a:t>対応</a:t>
            </a:r>
          </a:p>
        </p:txBody>
      </p:sp>
      <p:cxnSp>
        <p:nvCxnSpPr>
          <p:cNvPr id="12" name="直線矢印コネクタ 11">
            <a:extLst>
              <a:ext uri="{FF2B5EF4-FFF2-40B4-BE49-F238E27FC236}">
                <a16:creationId xmlns:a16="http://schemas.microsoft.com/office/drawing/2014/main" id="{5AA17559-3238-514A-945D-56EBAC03D747}"/>
              </a:ext>
            </a:extLst>
          </p:cNvPr>
          <p:cNvCxnSpPr>
            <a:cxnSpLocks/>
          </p:cNvCxnSpPr>
          <p:nvPr/>
        </p:nvCxnSpPr>
        <p:spPr>
          <a:xfrm>
            <a:off x="7824193" y="5303159"/>
            <a:ext cx="2231723" cy="0"/>
          </a:xfrm>
          <a:prstGeom prst="straightConnector1">
            <a:avLst/>
          </a:prstGeom>
          <a:ln w="76200">
            <a:solidFill>
              <a:srgbClr val="545B6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正方形/長方形 12">
            <a:extLst>
              <a:ext uri="{FF2B5EF4-FFF2-40B4-BE49-F238E27FC236}">
                <a16:creationId xmlns:a16="http://schemas.microsoft.com/office/drawing/2014/main" id="{5E0C26B3-179D-CC40-90E0-E8F15DAB0B29}"/>
              </a:ext>
            </a:extLst>
          </p:cNvPr>
          <p:cNvSpPr/>
          <p:nvPr/>
        </p:nvSpPr>
        <p:spPr>
          <a:xfrm>
            <a:off x="5376256" y="3008607"/>
            <a:ext cx="3024000" cy="648000"/>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設定やイベント、ログ</a:t>
            </a: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の監視</a:t>
            </a:r>
            <a:endPar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333"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GuardDuty</a:t>
            </a:r>
            <a:r>
              <a:rPr kumimoji="1"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Config, CloudTrail</a:t>
            </a:r>
          </a:p>
        </p:txBody>
      </p:sp>
      <p:sp>
        <p:nvSpPr>
          <p:cNvPr id="14" name="正方形/長方形 13">
            <a:extLst>
              <a:ext uri="{FF2B5EF4-FFF2-40B4-BE49-F238E27FC236}">
                <a16:creationId xmlns:a16="http://schemas.microsoft.com/office/drawing/2014/main" id="{36BD4F11-5A47-1542-BEF2-330D50F28A1C}"/>
              </a:ext>
            </a:extLst>
          </p:cNvPr>
          <p:cNvSpPr/>
          <p:nvPr/>
        </p:nvSpPr>
        <p:spPr>
          <a:xfrm>
            <a:off x="3717971"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社内窓口</a:t>
            </a:r>
            <a:b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（内部報告</a:t>
            </a: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 name="正方形/長方形 14">
            <a:extLst>
              <a:ext uri="{FF2B5EF4-FFF2-40B4-BE49-F238E27FC236}">
                <a16:creationId xmlns:a16="http://schemas.microsoft.com/office/drawing/2014/main" id="{D1953D45-1B0E-6C47-954F-16D392DA79EE}"/>
              </a:ext>
            </a:extLst>
          </p:cNvPr>
          <p:cNvSpPr/>
          <p:nvPr/>
        </p:nvSpPr>
        <p:spPr>
          <a:xfrm>
            <a:off x="2053443"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社外窓口</a:t>
            </a:r>
            <a:b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（通報・連絡</a:t>
            </a: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6" name="正方形/長方形 15">
            <a:extLst>
              <a:ext uri="{FF2B5EF4-FFF2-40B4-BE49-F238E27FC236}">
                <a16:creationId xmlns:a16="http://schemas.microsoft.com/office/drawing/2014/main" id="{014205AC-1C02-8545-B3FD-B4CED0F773E5}"/>
              </a:ext>
            </a:extLst>
          </p:cNvPr>
          <p:cNvSpPr/>
          <p:nvPr/>
        </p:nvSpPr>
        <p:spPr>
          <a:xfrm>
            <a:off x="8472264"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セキュリティ</a:t>
            </a:r>
            <a:endPar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アセスメント</a:t>
            </a:r>
          </a:p>
        </p:txBody>
      </p:sp>
      <p:sp>
        <p:nvSpPr>
          <p:cNvPr id="17" name="正方形/長方形 16">
            <a:extLst>
              <a:ext uri="{FF2B5EF4-FFF2-40B4-BE49-F238E27FC236}">
                <a16:creationId xmlns:a16="http://schemas.microsoft.com/office/drawing/2014/main" id="{44B46F7E-240E-C341-990F-33C35BFCB44E}"/>
              </a:ext>
            </a:extLst>
          </p:cNvPr>
          <p:cNvSpPr/>
          <p:nvPr/>
        </p:nvSpPr>
        <p:spPr>
          <a:xfrm>
            <a:off x="10200456" y="3008607"/>
            <a:ext cx="1584000" cy="648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脆弱性診断</a:t>
            </a:r>
            <a:endPar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Inspector</a:t>
            </a:r>
            <a:endParaRPr kumimoji="1" lang="ja-JP" alt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8" name="Text Box 2">
            <a:extLst>
              <a:ext uri="{FF2B5EF4-FFF2-40B4-BE49-F238E27FC236}">
                <a16:creationId xmlns:a16="http://schemas.microsoft.com/office/drawing/2014/main" id="{3A8677A6-D0D1-504F-BC9A-51768D097AA0}"/>
              </a:ext>
            </a:extLst>
          </p:cNvPr>
          <p:cNvSpPr txBox="1">
            <a:spLocks noChangeArrowheads="1"/>
          </p:cNvSpPr>
          <p:nvPr/>
        </p:nvSpPr>
        <p:spPr bwMode="auto">
          <a:xfrm>
            <a:off x="191528" y="4201343"/>
            <a:ext cx="1656000" cy="64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noAutofit/>
          </a:bodyPr>
          <a:lstStyle>
            <a:lvl1pPr>
              <a:defRPr kumimoji="1" sz="1600">
                <a:solidFill>
                  <a:schemeClr val="tx1"/>
                </a:solidFill>
                <a:latin typeface="Arial" charset="0"/>
                <a:ea typeface="ＭＳ Ｐゴシック" charset="0"/>
                <a:cs typeface="ＭＳ Ｐゴシック" charset="0"/>
              </a:defRPr>
            </a:lvl1pPr>
            <a:lvl2pPr marL="742950" indent="-285750">
              <a:defRPr kumimoji="1" sz="1600">
                <a:solidFill>
                  <a:schemeClr val="tx1"/>
                </a:solidFill>
                <a:latin typeface="Arial" charset="0"/>
                <a:ea typeface="ＭＳ Ｐゴシック" charset="0"/>
              </a:defRPr>
            </a:lvl2pPr>
            <a:lvl3pPr marL="1143000" indent="-228600">
              <a:defRPr kumimoji="1" sz="1600">
                <a:solidFill>
                  <a:schemeClr val="tx1"/>
                </a:solidFill>
                <a:latin typeface="Arial" charset="0"/>
                <a:ea typeface="ＭＳ Ｐゴシック" charset="0"/>
              </a:defRPr>
            </a:lvl3pPr>
            <a:lvl4pPr marL="1600200" indent="-228600">
              <a:defRPr kumimoji="1" sz="1600">
                <a:solidFill>
                  <a:schemeClr val="bg1"/>
                </a:solidFill>
                <a:latin typeface="Arial" charset="0"/>
                <a:ea typeface="ＭＳ Ｐゴシック" charset="0"/>
              </a:defRPr>
            </a:lvl4pPr>
            <a:lvl5pPr marL="2057400" indent="-228600">
              <a:defRPr kumimoji="1" sz="1600">
                <a:solidFill>
                  <a:schemeClr val="bg1"/>
                </a:solidFill>
                <a:latin typeface="Arial" charset="0"/>
                <a:ea typeface="ＭＳ Ｐゴシック" charset="0"/>
              </a:defRPr>
            </a:lvl5pPr>
            <a:lvl6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6pPr>
            <a:lvl7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7pPr>
            <a:lvl8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8pPr>
            <a:lvl9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セキュリティ</a:t>
            </a:r>
            <a:endPar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リスク</a:t>
            </a:r>
            <a:br>
              <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br>
            <a:r>
              <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a:t>
            </a: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イベント</a:t>
            </a:r>
            <a:r>
              <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a:t>
            </a:r>
          </a:p>
        </p:txBody>
      </p:sp>
      <p:sp>
        <p:nvSpPr>
          <p:cNvPr id="19" name="矢印: 下 29">
            <a:extLst>
              <a:ext uri="{FF2B5EF4-FFF2-40B4-BE49-F238E27FC236}">
                <a16:creationId xmlns:a16="http://schemas.microsoft.com/office/drawing/2014/main" id="{DD2BA072-DB4E-1249-BE81-1F4E78F764D2}"/>
              </a:ext>
            </a:extLst>
          </p:cNvPr>
          <p:cNvSpPr/>
          <p:nvPr/>
        </p:nvSpPr>
        <p:spPr>
          <a:xfrm>
            <a:off x="10704513" y="3861072"/>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0" name="矢印: 下 30">
            <a:extLst>
              <a:ext uri="{FF2B5EF4-FFF2-40B4-BE49-F238E27FC236}">
                <a16:creationId xmlns:a16="http://schemas.microsoft.com/office/drawing/2014/main" id="{2369D163-3728-4144-A89E-19386D295F9C}"/>
              </a:ext>
            </a:extLst>
          </p:cNvPr>
          <p:cNvSpPr/>
          <p:nvPr/>
        </p:nvSpPr>
        <p:spPr>
          <a:xfrm>
            <a:off x="9120336"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1" name="矢印: 下 31">
            <a:extLst>
              <a:ext uri="{FF2B5EF4-FFF2-40B4-BE49-F238E27FC236}">
                <a16:creationId xmlns:a16="http://schemas.microsoft.com/office/drawing/2014/main" id="{6710F10E-D983-244A-81A3-A76F6F5B51CB}"/>
              </a:ext>
            </a:extLst>
          </p:cNvPr>
          <p:cNvSpPr/>
          <p:nvPr/>
        </p:nvSpPr>
        <p:spPr>
          <a:xfrm>
            <a:off x="7608169" y="3861072"/>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2" name="矢印: 下 32">
            <a:extLst>
              <a:ext uri="{FF2B5EF4-FFF2-40B4-BE49-F238E27FC236}">
                <a16:creationId xmlns:a16="http://schemas.microsoft.com/office/drawing/2014/main" id="{89F527B8-9842-0941-AD66-9F6107EBC8B1}"/>
              </a:ext>
            </a:extLst>
          </p:cNvPr>
          <p:cNvSpPr/>
          <p:nvPr/>
        </p:nvSpPr>
        <p:spPr>
          <a:xfrm>
            <a:off x="5879976"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3" name="矢印: 下 33">
            <a:extLst>
              <a:ext uri="{FF2B5EF4-FFF2-40B4-BE49-F238E27FC236}">
                <a16:creationId xmlns:a16="http://schemas.microsoft.com/office/drawing/2014/main" id="{07BEE339-B3D1-8441-B3F2-F15277C76273}"/>
              </a:ext>
            </a:extLst>
          </p:cNvPr>
          <p:cNvSpPr/>
          <p:nvPr/>
        </p:nvSpPr>
        <p:spPr>
          <a:xfrm>
            <a:off x="4223793"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4" name="矢印: 下 34">
            <a:extLst>
              <a:ext uri="{FF2B5EF4-FFF2-40B4-BE49-F238E27FC236}">
                <a16:creationId xmlns:a16="http://schemas.microsoft.com/office/drawing/2014/main" id="{FBC28873-689C-594A-9B1B-AD2A31E40470}"/>
              </a:ext>
            </a:extLst>
          </p:cNvPr>
          <p:cNvSpPr/>
          <p:nvPr/>
        </p:nvSpPr>
        <p:spPr>
          <a:xfrm>
            <a:off x="2567609" y="3861048"/>
            <a:ext cx="504056" cy="216000"/>
          </a:xfrm>
          <a:prstGeom prst="downArrow">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dirty="0">
              <a:ln>
                <a:noFill/>
              </a:ln>
              <a:solidFill>
                <a:srgbClr val="161E2C"/>
              </a:solidFill>
              <a:effectLst/>
              <a:uLnTx/>
              <a:uFillTx/>
              <a:latin typeface="Meiryo" panose="020B0604030504040204" pitchFamily="34" charset="-128"/>
              <a:ea typeface="Meiryo" panose="020B0604030504040204" pitchFamily="34" charset="-128"/>
              <a:cs typeface="+mn-cs"/>
            </a:endParaRPr>
          </a:p>
        </p:txBody>
      </p:sp>
      <p:sp>
        <p:nvSpPr>
          <p:cNvPr id="25" name="Text Box 2">
            <a:extLst>
              <a:ext uri="{FF2B5EF4-FFF2-40B4-BE49-F238E27FC236}">
                <a16:creationId xmlns:a16="http://schemas.microsoft.com/office/drawing/2014/main" id="{B81A08CD-CEA2-1B43-85D5-857442B3B28B}"/>
              </a:ext>
            </a:extLst>
          </p:cNvPr>
          <p:cNvSpPr txBox="1">
            <a:spLocks noChangeArrowheads="1"/>
          </p:cNvSpPr>
          <p:nvPr/>
        </p:nvSpPr>
        <p:spPr bwMode="auto">
          <a:xfrm>
            <a:off x="191528" y="2996952"/>
            <a:ext cx="1656000" cy="64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noAutofit/>
          </a:bodyPr>
          <a:lstStyle>
            <a:lvl1pPr>
              <a:defRPr kumimoji="1" sz="1600">
                <a:solidFill>
                  <a:schemeClr val="tx1"/>
                </a:solidFill>
                <a:latin typeface="Arial" charset="0"/>
                <a:ea typeface="ＭＳ Ｐゴシック" charset="0"/>
                <a:cs typeface="ＭＳ Ｐゴシック" charset="0"/>
              </a:defRPr>
            </a:lvl1pPr>
            <a:lvl2pPr marL="742950" indent="-285750">
              <a:defRPr kumimoji="1" sz="1600">
                <a:solidFill>
                  <a:schemeClr val="tx1"/>
                </a:solidFill>
                <a:latin typeface="Arial" charset="0"/>
                <a:ea typeface="ＭＳ Ｐゴシック" charset="0"/>
              </a:defRPr>
            </a:lvl2pPr>
            <a:lvl3pPr marL="1143000" indent="-228600">
              <a:defRPr kumimoji="1" sz="1600">
                <a:solidFill>
                  <a:schemeClr val="tx1"/>
                </a:solidFill>
                <a:latin typeface="Arial" charset="0"/>
                <a:ea typeface="ＭＳ Ｐゴシック" charset="0"/>
              </a:defRPr>
            </a:lvl3pPr>
            <a:lvl4pPr marL="1600200" indent="-228600">
              <a:defRPr kumimoji="1" sz="1600">
                <a:solidFill>
                  <a:schemeClr val="bg1"/>
                </a:solidFill>
                <a:latin typeface="Arial" charset="0"/>
                <a:ea typeface="ＭＳ Ｐゴシック" charset="0"/>
              </a:defRPr>
            </a:lvl4pPr>
            <a:lvl5pPr marL="2057400" indent="-228600">
              <a:defRPr kumimoji="1" sz="1600">
                <a:solidFill>
                  <a:schemeClr val="bg1"/>
                </a:solidFill>
                <a:latin typeface="Arial" charset="0"/>
                <a:ea typeface="ＭＳ Ｐゴシック" charset="0"/>
              </a:defRPr>
            </a:lvl5pPr>
            <a:lvl6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6pPr>
            <a:lvl7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7pPr>
            <a:lvl8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8pPr>
            <a:lvl9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検知ソース</a:t>
            </a:r>
            <a:endPar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endParaRPr>
          </a:p>
        </p:txBody>
      </p:sp>
      <p:sp>
        <p:nvSpPr>
          <p:cNvPr id="26" name="Text Box 2">
            <a:extLst>
              <a:ext uri="{FF2B5EF4-FFF2-40B4-BE49-F238E27FC236}">
                <a16:creationId xmlns:a16="http://schemas.microsoft.com/office/drawing/2014/main" id="{AB98A096-C711-8346-82CC-66AEF6DC3EA1}"/>
              </a:ext>
            </a:extLst>
          </p:cNvPr>
          <p:cNvSpPr txBox="1">
            <a:spLocks noChangeArrowheads="1"/>
          </p:cNvSpPr>
          <p:nvPr/>
        </p:nvSpPr>
        <p:spPr bwMode="auto">
          <a:xfrm>
            <a:off x="191344" y="5013248"/>
            <a:ext cx="1656000" cy="64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noAutofit/>
          </a:bodyPr>
          <a:lstStyle>
            <a:lvl1pPr>
              <a:defRPr kumimoji="1" sz="1600">
                <a:solidFill>
                  <a:schemeClr val="tx1"/>
                </a:solidFill>
                <a:latin typeface="Arial" charset="0"/>
                <a:ea typeface="ＭＳ Ｐゴシック" charset="0"/>
                <a:cs typeface="ＭＳ Ｐゴシック" charset="0"/>
              </a:defRPr>
            </a:lvl1pPr>
            <a:lvl2pPr marL="742950" indent="-285750">
              <a:defRPr kumimoji="1" sz="1600">
                <a:solidFill>
                  <a:schemeClr val="tx1"/>
                </a:solidFill>
                <a:latin typeface="Arial" charset="0"/>
                <a:ea typeface="ＭＳ Ｐゴシック" charset="0"/>
              </a:defRPr>
            </a:lvl2pPr>
            <a:lvl3pPr marL="1143000" indent="-228600">
              <a:defRPr kumimoji="1" sz="1600">
                <a:solidFill>
                  <a:schemeClr val="tx1"/>
                </a:solidFill>
                <a:latin typeface="Arial" charset="0"/>
                <a:ea typeface="ＭＳ Ｐゴシック" charset="0"/>
              </a:defRPr>
            </a:lvl3pPr>
            <a:lvl4pPr marL="1600200" indent="-228600">
              <a:defRPr kumimoji="1" sz="1600">
                <a:solidFill>
                  <a:schemeClr val="bg1"/>
                </a:solidFill>
                <a:latin typeface="Arial" charset="0"/>
                <a:ea typeface="ＭＳ Ｐゴシック" charset="0"/>
              </a:defRPr>
            </a:lvl4pPr>
            <a:lvl5pPr marL="2057400" indent="-228600">
              <a:defRPr kumimoji="1" sz="1600">
                <a:solidFill>
                  <a:schemeClr val="bg1"/>
                </a:solidFill>
                <a:latin typeface="Arial" charset="0"/>
                <a:ea typeface="ＭＳ Ｐゴシック" charset="0"/>
              </a:defRPr>
            </a:lvl5pPr>
            <a:lvl6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6pPr>
            <a:lvl7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7pPr>
            <a:lvl8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8pPr>
            <a:lvl9pPr eaLnBrk="0" fontAlgn="base" hangingPunct="0">
              <a:spcBef>
                <a:spcPct val="20000"/>
              </a:spcBef>
              <a:spcAft>
                <a:spcPct val="0"/>
              </a:spcAft>
              <a:buClr>
                <a:schemeClr val="bg1"/>
              </a:buClr>
              <a:buChar char="»"/>
              <a:defRPr kumimoji="1" sz="1600">
                <a:solidFill>
                  <a:schemeClr val="bg1"/>
                </a:solidFill>
                <a:latin typeface="Arial" charset="0"/>
                <a:ea typeface="ＭＳ Ｐゴシック" charset="0"/>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rPr>
              <a:t>対応プロセス</a:t>
            </a:r>
            <a:endParaRPr kumimoji="1" lang="en-US" altLang="ja-JP" sz="1500" b="1" i="0" u="sng"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HGP創英角ｺﾞｼｯｸUB" charset="0"/>
            </a:endParaRPr>
          </a:p>
        </p:txBody>
      </p:sp>
      <p:sp>
        <p:nvSpPr>
          <p:cNvPr id="27" name="テキスト ボックス 26">
            <a:extLst>
              <a:ext uri="{FF2B5EF4-FFF2-40B4-BE49-F238E27FC236}">
                <a16:creationId xmlns:a16="http://schemas.microsoft.com/office/drawing/2014/main" id="{EC3817BF-E22D-622C-B8A7-31E0C809B5BF}"/>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5795335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EFCB662E-CE58-41A8-BAA6-227BA9DA2F01}"/>
              </a:ext>
            </a:extLst>
          </p:cNvPr>
          <p:cNvSpPr/>
          <p:nvPr/>
        </p:nvSpPr>
        <p:spPr>
          <a:xfrm>
            <a:off x="442699" y="1921680"/>
            <a:ext cx="9493300" cy="3077766"/>
          </a:xfrm>
          <a:prstGeom prst="rect">
            <a:avLst/>
          </a:prstGeom>
        </p:spPr>
        <p:txBody>
          <a:bodyPr wrap="square" lIns="48000" tIns="0" rIns="48000" bIns="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情報セキュリティに関する事故や攻撃の総称</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情報漏えい</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不正侵入</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マルウエア感染</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Web</a:t>
            </a: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サイト改ざん</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DoS(DDoS) </a:t>
            </a: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攻撃　</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業務</a:t>
            </a:r>
            <a: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PC</a:t>
            </a: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やスマホの紛失</a:t>
            </a:r>
          </a:p>
          <a:p>
            <a:pPr marL="119993" marR="0" lvl="0" indent="-119993"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ビジネスメール詐欺</a:t>
            </a:r>
            <a:b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br>
            <a:endPar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・・・など</a:t>
            </a:r>
          </a:p>
        </p:txBody>
      </p:sp>
      <p:sp>
        <p:nvSpPr>
          <p:cNvPr id="27" name="正方形/長方形 26">
            <a:extLst>
              <a:ext uri="{FF2B5EF4-FFF2-40B4-BE49-F238E27FC236}">
                <a16:creationId xmlns:a16="http://schemas.microsoft.com/office/drawing/2014/main" id="{7BE29A99-764C-4F00-8FE2-25EC0434AB0E}"/>
              </a:ext>
            </a:extLst>
          </p:cNvPr>
          <p:cNvSpPr/>
          <p:nvPr/>
        </p:nvSpPr>
        <p:spPr>
          <a:xfrm>
            <a:off x="442700" y="1173646"/>
            <a:ext cx="5173302"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セキュリティインシデントとは？</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8" name="正方形/長方形 27">
            <a:extLst>
              <a:ext uri="{FF2B5EF4-FFF2-40B4-BE49-F238E27FC236}">
                <a16:creationId xmlns:a16="http://schemas.microsoft.com/office/drawing/2014/main" id="{5AC1F63B-D6D4-4A30-9872-031C0632DD42}"/>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9" name="正方形/長方形 28">
            <a:extLst>
              <a:ext uri="{FF2B5EF4-FFF2-40B4-BE49-F238E27FC236}">
                <a16:creationId xmlns:a16="http://schemas.microsoft.com/office/drawing/2014/main" id="{BDA9FA7C-B8F4-4F81-A1F0-9328F56FB7FC}"/>
              </a:ext>
            </a:extLst>
          </p:cNvPr>
          <p:cNvSpPr/>
          <p:nvPr/>
        </p:nvSpPr>
        <p:spPr>
          <a:xfrm>
            <a:off x="5950730" y="1173646"/>
            <a:ext cx="590296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におけるセキュリティインシデントの特徴</a:t>
            </a:r>
            <a:endPar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30" name="直線コネクタ 29">
            <a:extLst>
              <a:ext uri="{FF2B5EF4-FFF2-40B4-BE49-F238E27FC236}">
                <a16:creationId xmlns:a16="http://schemas.microsoft.com/office/drawing/2014/main" id="{2889D92B-4F23-4202-9DB2-C41100E8228A}"/>
              </a:ext>
            </a:extLst>
          </p:cNvPr>
          <p:cNvCxnSpPr>
            <a:cxnSpLocks/>
          </p:cNvCxnSpPr>
          <p:nvPr/>
        </p:nvCxnSpPr>
        <p:spPr>
          <a:xfrm>
            <a:off x="5964400" y="1813509"/>
            <a:ext cx="589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2" name="テキスト ボックス 1"/>
          <p:cNvSpPr txBox="1"/>
          <p:nvPr/>
        </p:nvSpPr>
        <p:spPr>
          <a:xfrm>
            <a:off x="624000" y="5829002"/>
            <a:ext cx="4992000" cy="553998"/>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参考</a:t>
            </a: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AWS</a:t>
            </a: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クラウドセキュリティ</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hlinkClick r:id="rId3"/>
              </a:rPr>
              <a:t>https://aws.amazon.com/jp/products/security/?nc=sn&amp;loc=2</a:t>
            </a:r>
            <a:endParaRPr kumimoji="1" lang="en-US" altLang="ja-JP"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0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セキュリティサービス</a:t>
            </a:r>
          </a:p>
        </p:txBody>
      </p:sp>
      <p:graphicFrame>
        <p:nvGraphicFramePr>
          <p:cNvPr id="14" name="表 13">
            <a:extLst>
              <a:ext uri="{FF2B5EF4-FFF2-40B4-BE49-F238E27FC236}">
                <a16:creationId xmlns:a16="http://schemas.microsoft.com/office/drawing/2014/main" id="{535CE1C1-F5ED-9E49-9E89-402A8858A42E}"/>
              </a:ext>
            </a:extLst>
          </p:cNvPr>
          <p:cNvGraphicFramePr>
            <a:graphicFrameLocks noGrp="1"/>
          </p:cNvGraphicFramePr>
          <p:nvPr/>
        </p:nvGraphicFramePr>
        <p:xfrm>
          <a:off x="5974522" y="1921678"/>
          <a:ext cx="5985565" cy="4084320"/>
        </p:xfrm>
        <a:graphic>
          <a:graphicData uri="http://schemas.openxmlformats.org/drawingml/2006/table">
            <a:tbl>
              <a:tblPr firstRow="1" bandRow="1">
                <a:tableStyleId>{073A0DAA-6AF3-43AB-8588-CEC1D06C72B9}</a:tableStyleId>
              </a:tblPr>
              <a:tblGrid>
                <a:gridCol w="1562282">
                  <a:extLst>
                    <a:ext uri="{9D8B030D-6E8A-4147-A177-3AD203B41FA5}">
                      <a16:colId xmlns:a16="http://schemas.microsoft.com/office/drawing/2014/main" val="3150321029"/>
                    </a:ext>
                  </a:extLst>
                </a:gridCol>
                <a:gridCol w="4423283">
                  <a:extLst>
                    <a:ext uri="{9D8B030D-6E8A-4147-A177-3AD203B41FA5}">
                      <a16:colId xmlns:a16="http://schemas.microsoft.com/office/drawing/2014/main" val="3681328142"/>
                    </a:ext>
                  </a:extLst>
                </a:gridCol>
              </a:tblGrid>
              <a:tr h="335280">
                <a:tc>
                  <a:txBody>
                    <a:bodyPr/>
                    <a:lstStyle/>
                    <a:p>
                      <a:r>
                        <a:rPr kumimoji="1" lang="ja-JP" altLang="en-US" sz="1300">
                          <a:latin typeface="Meiryo" panose="020B0604030504040204" pitchFamily="34" charset="-128"/>
                          <a:ea typeface="Meiryo" panose="020B0604030504040204" pitchFamily="34" charset="-128"/>
                        </a:rPr>
                        <a:t>観点</a:t>
                      </a:r>
                    </a:p>
                  </a:txBody>
                  <a:tcPr marL="121920" marR="121920" marT="60960" marB="60960"/>
                </a:tc>
                <a:tc>
                  <a:txBody>
                    <a:bodyPr/>
                    <a:lstStyle/>
                    <a:p>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ならではの特徴</a:t>
                      </a:r>
                    </a:p>
                  </a:txBody>
                  <a:tcPr marL="121920" marR="121920" marT="60960" marB="60960"/>
                </a:tc>
                <a:extLst>
                  <a:ext uri="{0D108BD9-81ED-4DB2-BD59-A6C34878D82A}">
                    <a16:rowId xmlns:a16="http://schemas.microsoft.com/office/drawing/2014/main" val="2188189161"/>
                  </a:ext>
                </a:extLst>
              </a:tr>
              <a:tr h="1747520">
                <a:tc>
                  <a:txBody>
                    <a:bodyPr/>
                    <a:lstStyle/>
                    <a:p>
                      <a:r>
                        <a:rPr kumimoji="1" lang="ja-JP" altLang="en-US" sz="1300">
                          <a:latin typeface="Meiryo" panose="020B0604030504040204" pitchFamily="34" charset="-128"/>
                          <a:ea typeface="Meiryo" panose="020B0604030504040204" pitchFamily="34" charset="-128"/>
                        </a:rPr>
                        <a:t>インシデントの</a:t>
                      </a:r>
                      <a:endParaRPr kumimoji="1" lang="en-US" altLang="ja-JP" sz="1300" dirty="0">
                        <a:latin typeface="Meiryo" panose="020B0604030504040204" pitchFamily="34" charset="-128"/>
                        <a:ea typeface="Meiryo" panose="020B0604030504040204" pitchFamily="34" charset="-128"/>
                      </a:endParaRPr>
                    </a:p>
                    <a:p>
                      <a:r>
                        <a:rPr kumimoji="1" lang="ja-JP" altLang="en-US" sz="1300">
                          <a:latin typeface="Meiryo" panose="020B0604030504040204" pitchFamily="34" charset="-128"/>
                          <a:ea typeface="Meiryo" panose="020B0604030504040204" pitchFamily="34" charset="-128"/>
                        </a:rPr>
                        <a:t>種類</a:t>
                      </a:r>
                    </a:p>
                  </a:txBody>
                  <a:tcPr marL="121920" marR="121920" marT="60960" marB="60960"/>
                </a:tc>
                <a:tc>
                  <a:txBody>
                    <a:bodyPr/>
                    <a:lstStyle/>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オンプレミス環境においては、業務</a:t>
                      </a:r>
                      <a:r>
                        <a:rPr kumimoji="1" lang="en-US" altLang="ja-JP" sz="1300" dirty="0">
                          <a:latin typeface="Meiryo" panose="020B0604030504040204" pitchFamily="34" charset="-128"/>
                          <a:ea typeface="Meiryo" panose="020B0604030504040204" pitchFamily="34" charset="-128"/>
                        </a:rPr>
                        <a:t>PC</a:t>
                      </a:r>
                      <a:r>
                        <a:rPr kumimoji="1" lang="ja-JP" altLang="en-US" sz="1300">
                          <a:latin typeface="Meiryo" panose="020B0604030504040204" pitchFamily="34" charset="-128"/>
                          <a:ea typeface="Meiryo" panose="020B0604030504040204" pitchFamily="34" charset="-128"/>
                        </a:rPr>
                        <a:t>のマルウェア感染などエンドポイントインシデントが多くを占めるが、</a:t>
                      </a:r>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環境ではサーバー型インシデントが多い</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en-US" altLang="ja-JP" sz="1300" dirty="0">
                          <a:latin typeface="Meiryo" panose="020B0604030504040204" pitchFamily="34" charset="-128"/>
                          <a:ea typeface="Meiryo" panose="020B0604030504040204" pitchFamily="34" charset="-128"/>
                        </a:rPr>
                        <a:t>S3</a:t>
                      </a:r>
                      <a:r>
                        <a:rPr kumimoji="1" lang="ja-JP" altLang="en-US" sz="1300">
                          <a:latin typeface="Meiryo" panose="020B0604030504040204" pitchFamily="34" charset="-128"/>
                          <a:ea typeface="Meiryo" panose="020B0604030504040204" pitchFamily="34" charset="-128"/>
                        </a:rPr>
                        <a:t>は代表的な</a:t>
                      </a:r>
                      <a:r>
                        <a:rPr kumimoji="1" lang="en-US" altLang="ja-JP" sz="1300" dirty="0">
                          <a:latin typeface="Meiryo" panose="020B0604030504040204" pitchFamily="34" charset="-128"/>
                          <a:ea typeface="Meiryo" panose="020B0604030504040204" pitchFamily="34" charset="-128"/>
                        </a:rPr>
                        <a:t>Attack Surface</a:t>
                      </a:r>
                      <a:r>
                        <a:rPr kumimoji="1" lang="ja-JP" altLang="en-US" sz="1300">
                          <a:latin typeface="Meiryo" panose="020B0604030504040204" pitchFamily="34" charset="-128"/>
                          <a:ea typeface="Meiryo" panose="020B0604030504040204" pitchFamily="34" charset="-128"/>
                        </a:rPr>
                        <a:t>で</a:t>
                      </a:r>
                      <a:r>
                        <a:rPr kumimoji="1" lang="en-US" altLang="ja-JP" sz="1300" dirty="0">
                          <a:latin typeface="Meiryo" panose="020B0604030504040204" pitchFamily="34" charset="-128"/>
                          <a:ea typeface="Meiryo" panose="020B0604030504040204" pitchFamily="34" charset="-128"/>
                        </a:rPr>
                        <a:t>S3</a:t>
                      </a:r>
                      <a:r>
                        <a:rPr kumimoji="1" lang="ja-JP" altLang="en-US" sz="1300">
                          <a:latin typeface="Meiryo" panose="020B0604030504040204" pitchFamily="34" charset="-128"/>
                          <a:ea typeface="Meiryo" panose="020B0604030504040204" pitchFamily="34" charset="-128"/>
                        </a:rPr>
                        <a:t>からの情報漏えい、</a:t>
                      </a:r>
                      <a:r>
                        <a:rPr kumimoji="1" lang="en-US" altLang="ja-JP" sz="1300" dirty="0">
                          <a:latin typeface="Meiryo" panose="020B0604030504040204" pitchFamily="34" charset="-128"/>
                          <a:ea typeface="Meiryo" panose="020B0604030504040204" pitchFamily="34" charset="-128"/>
                        </a:rPr>
                        <a:t>S3</a:t>
                      </a:r>
                      <a:r>
                        <a:rPr kumimoji="1" lang="ja-JP" altLang="en-US" sz="1300">
                          <a:latin typeface="Meiryo" panose="020B0604030504040204" pitchFamily="34" charset="-128"/>
                          <a:ea typeface="Meiryo" panose="020B0604030504040204" pitchFamily="34" charset="-128"/>
                        </a:rPr>
                        <a:t>への不正アクセスによる</a:t>
                      </a:r>
                      <a:r>
                        <a:rPr kumimoji="1" lang="en-US" altLang="ja-JP" sz="1300" dirty="0">
                          <a:latin typeface="Meiryo" panose="020B0604030504040204" pitchFamily="34" charset="-128"/>
                          <a:ea typeface="Meiryo" panose="020B0604030504040204" pitchFamily="34" charset="-128"/>
                        </a:rPr>
                        <a:t>Web</a:t>
                      </a:r>
                      <a:r>
                        <a:rPr kumimoji="1" lang="ja-JP" altLang="en-US" sz="1300">
                          <a:latin typeface="Meiryo" panose="020B0604030504040204" pitchFamily="34" charset="-128"/>
                          <a:ea typeface="Meiryo" panose="020B0604030504040204" pitchFamily="34" charset="-128"/>
                        </a:rPr>
                        <a:t>コンテンツの改ざん、悪意のあるコードの挿入などが報告されている</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「リソースを勝手に使われる」というオンプレミス環境で考えにくいインシデントが発生しうる</a:t>
                      </a:r>
                    </a:p>
                  </a:txBody>
                  <a:tcPr marL="121920" marR="121920" marT="60960" marB="60960"/>
                </a:tc>
                <a:extLst>
                  <a:ext uri="{0D108BD9-81ED-4DB2-BD59-A6C34878D82A}">
                    <a16:rowId xmlns:a16="http://schemas.microsoft.com/office/drawing/2014/main" val="1975575046"/>
                  </a:ext>
                </a:extLst>
              </a:tr>
              <a:tr h="934720">
                <a:tc>
                  <a:txBody>
                    <a:bodyPr/>
                    <a:lstStyle/>
                    <a:p>
                      <a:r>
                        <a:rPr kumimoji="1" lang="ja-JP" altLang="en-US" sz="1300">
                          <a:latin typeface="Meiryo" panose="020B0604030504040204" pitchFamily="34" charset="-128"/>
                          <a:ea typeface="Meiryo" panose="020B0604030504040204" pitchFamily="34" charset="-128"/>
                        </a:rPr>
                        <a:t>検知方法</a:t>
                      </a:r>
                    </a:p>
                  </a:txBody>
                  <a:tcPr marL="121920" marR="121920" marT="60960" marB="60960"/>
                </a:tc>
                <a:tc>
                  <a:txBody>
                    <a:bodyPr/>
                    <a:lstStyle/>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コスト情報の異常も監視することが望まれる</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からの通知メールが届くことがある</a:t>
                      </a:r>
                      <a:endParaRPr kumimoji="1" lang="en-US" altLang="ja-JP" sz="13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ja-JP" altLang="en-US" sz="1300">
                          <a:latin typeface="Meiryo" panose="020B0604030504040204" pitchFamily="34" charset="-128"/>
                          <a:ea typeface="Meiryo" panose="020B0604030504040204" pitchFamily="34" charset="-128"/>
                        </a:rPr>
                        <a:t>一般にはセキュリティログでは監視されない性能情報も合わせて監視可能</a:t>
                      </a:r>
                    </a:p>
                  </a:txBody>
                  <a:tcPr marL="121920" marR="121920" marT="60960" marB="60960"/>
                </a:tc>
                <a:extLst>
                  <a:ext uri="{0D108BD9-81ED-4DB2-BD59-A6C34878D82A}">
                    <a16:rowId xmlns:a16="http://schemas.microsoft.com/office/drawing/2014/main" val="3631883948"/>
                  </a:ext>
                </a:extLst>
              </a:tr>
              <a:tr h="731520">
                <a:tc>
                  <a:txBody>
                    <a:bodyPr/>
                    <a:lstStyle/>
                    <a:p>
                      <a:r>
                        <a:rPr kumimoji="1" lang="ja-JP" altLang="en-US" sz="1300">
                          <a:latin typeface="Meiryo" panose="020B0604030504040204" pitchFamily="34" charset="-128"/>
                          <a:ea typeface="Meiryo" panose="020B0604030504040204" pitchFamily="34" charset="-128"/>
                        </a:rPr>
                        <a:t>対応方法</a:t>
                      </a:r>
                    </a:p>
                  </a:txBody>
                  <a:tcPr marL="121920" marR="121920" marT="60960" marB="60960"/>
                </a:tc>
                <a:tc>
                  <a:txBody>
                    <a:bodyPr/>
                    <a:lstStyle/>
                    <a:p>
                      <a:pPr marL="171450" indent="-171450">
                        <a:buFont typeface="Arial" panose="020B0604020202020204" pitchFamily="34" charset="0"/>
                        <a:buChar char="•"/>
                      </a:pPr>
                      <a:r>
                        <a:rPr kumimoji="1" lang="ja-JP" altLang="en-US" sz="1300">
                          <a:latin typeface="Meiryo" panose="020B0604030504040204" pitchFamily="34" charset="-128"/>
                          <a:ea typeface="Meiryo" panose="020B0604030504040204" pitchFamily="34" charset="-128"/>
                        </a:rPr>
                        <a:t>コンソール</a:t>
                      </a:r>
                      <a:r>
                        <a:rPr kumimoji="1" lang="en-US" altLang="ja-JP" sz="1300" dirty="0">
                          <a:latin typeface="Meiryo" panose="020B0604030504040204" pitchFamily="34" charset="-128"/>
                          <a:ea typeface="Meiryo" panose="020B0604030504040204" pitchFamily="34" charset="-128"/>
                        </a:rPr>
                        <a:t>/API</a:t>
                      </a:r>
                      <a:r>
                        <a:rPr kumimoji="1" lang="ja-JP" altLang="en-US" sz="1300">
                          <a:latin typeface="Meiryo" panose="020B0604030504040204" pitchFamily="34" charset="-128"/>
                          <a:ea typeface="Meiryo" panose="020B0604030504040204" pitchFamily="34" charset="-128"/>
                        </a:rPr>
                        <a:t>やサービスを用いて対応が可能</a:t>
                      </a:r>
                      <a:endParaRPr kumimoji="1" lang="en-US" altLang="ja-JP" sz="1300" b="0" dirty="0">
                        <a:solidFill>
                          <a:schemeClr val="dk1"/>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300" b="1">
                          <a:solidFill>
                            <a:srgbClr val="FF0000"/>
                          </a:solidFill>
                          <a:latin typeface="Meiryo" panose="020B0604030504040204" pitchFamily="34" charset="-128"/>
                          <a:ea typeface="Meiryo" panose="020B0604030504040204" pitchFamily="34" charset="-128"/>
                        </a:rPr>
                        <a:t>隔離、データ保全、影響範囲調査に関して非常に大きなアドバンテージあり</a:t>
                      </a:r>
                      <a:endParaRPr kumimoji="1" lang="en-US" altLang="ja-JP" sz="1300" b="1" dirty="0">
                        <a:solidFill>
                          <a:srgbClr val="FF0000"/>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3074609599"/>
                  </a:ext>
                </a:extLst>
              </a:tr>
              <a:tr h="335280">
                <a:tc>
                  <a:txBody>
                    <a:bodyPr/>
                    <a:lstStyle/>
                    <a:p>
                      <a:r>
                        <a:rPr kumimoji="1" lang="ja-JP" altLang="en-US" sz="1300">
                          <a:latin typeface="Meiryo" panose="020B0604030504040204" pitchFamily="34" charset="-128"/>
                          <a:ea typeface="Meiryo" panose="020B0604030504040204" pitchFamily="34" charset="-128"/>
                        </a:rPr>
                        <a:t>自動化の容易性</a:t>
                      </a:r>
                    </a:p>
                  </a:txBody>
                  <a:tcPr marL="121920" marR="121920" marT="60960" marB="60960"/>
                </a:tc>
                <a:tc>
                  <a:txBody>
                    <a:bodyPr/>
                    <a:lstStyle/>
                    <a:p>
                      <a:pPr marL="171450" indent="-171450">
                        <a:buFont typeface="Arial" panose="020B0604020202020204" pitchFamily="34" charset="0"/>
                        <a:buChar char="•"/>
                      </a:pPr>
                      <a:r>
                        <a:rPr kumimoji="1" lang="ja-JP" altLang="en-US" sz="1300">
                          <a:latin typeface="Meiryo" panose="020B0604030504040204" pitchFamily="34" charset="-128"/>
                          <a:ea typeface="Meiryo" panose="020B0604030504040204" pitchFamily="34" charset="-128"/>
                        </a:rPr>
                        <a:t>各種</a:t>
                      </a:r>
                      <a:r>
                        <a:rPr kumimoji="1" lang="en-US" altLang="ja-JP" sz="1300" dirty="0">
                          <a:latin typeface="Meiryo" panose="020B0604030504040204" pitchFamily="34" charset="-128"/>
                          <a:ea typeface="Meiryo" panose="020B0604030504040204" pitchFamily="34" charset="-128"/>
                        </a:rPr>
                        <a:t>AWS</a:t>
                      </a:r>
                      <a:r>
                        <a:rPr kumimoji="1" lang="ja-JP" altLang="en-US" sz="1300">
                          <a:latin typeface="Meiryo" panose="020B0604030504040204" pitchFamily="34" charset="-128"/>
                          <a:ea typeface="Meiryo" panose="020B0604030504040204" pitchFamily="34" charset="-128"/>
                        </a:rPr>
                        <a:t>サービスを利用した自動化</a:t>
                      </a:r>
                    </a:p>
                  </a:txBody>
                  <a:tcPr marL="121920" marR="121920" marT="60960" marB="60960"/>
                </a:tc>
                <a:extLst>
                  <a:ext uri="{0D108BD9-81ED-4DB2-BD59-A6C34878D82A}">
                    <a16:rowId xmlns:a16="http://schemas.microsoft.com/office/drawing/2014/main" val="1100296009"/>
                  </a:ext>
                </a:extLst>
              </a:tr>
            </a:tbl>
          </a:graphicData>
        </a:graphic>
      </p:graphicFrame>
      <p:sp>
        <p:nvSpPr>
          <p:cNvPr id="3" name="タイトル 2">
            <a:extLst>
              <a:ext uri="{FF2B5EF4-FFF2-40B4-BE49-F238E27FC236}">
                <a16:creationId xmlns:a16="http://schemas.microsoft.com/office/drawing/2014/main" id="{B3EEB8AA-E6E0-5443-994E-06B51BA98E0F}"/>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におけるセキュリティインシデント</a:t>
            </a:r>
          </a:p>
        </p:txBody>
      </p:sp>
      <p:sp>
        <p:nvSpPr>
          <p:cNvPr id="4" name="テキスト ボックス 3">
            <a:extLst>
              <a:ext uri="{FF2B5EF4-FFF2-40B4-BE49-F238E27FC236}">
                <a16:creationId xmlns:a16="http://schemas.microsoft.com/office/drawing/2014/main" id="{52248EB2-A809-A6E7-9D8B-E7B7CC21578F}"/>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3106577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EFCB662E-CE58-41A8-BAA6-227BA9DA2F01}"/>
              </a:ext>
            </a:extLst>
          </p:cNvPr>
          <p:cNvSpPr/>
          <p:nvPr/>
        </p:nvSpPr>
        <p:spPr>
          <a:xfrm>
            <a:off x="445874" y="1945678"/>
            <a:ext cx="6209448" cy="4053097"/>
          </a:xfrm>
          <a:prstGeom prst="rect">
            <a:avLst/>
          </a:prstGeom>
        </p:spPr>
        <p:txBody>
          <a:bodyPr wrap="square" lIns="48000" tIns="0" rIns="48000" bIns="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1" i="0" u="sng"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現場サイドの観点</a:t>
            </a: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発生するインシデントに対して場渡り的な対応になる。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711172" marR="0" lvl="1" indent="-292088"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複数のインシデントが同時多発的に発生したら？</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個人のスキルに依存しており、属人的な対応に陥ってしまう。</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711172" marR="0" lvl="1" indent="-292088"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その人が対応できなくなってしまった場合は？</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チームで対応し難い。</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711172" marR="0" lvl="1" indent="-292088"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インシデントの内容によっては、他の部門やメンバーとの連携が必要</a:t>
            </a: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000" b="1" i="0" u="sng"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マネジメントサイドの観点</a:t>
            </a: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今何が起こっているかを把握するのに時間がかかる。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対応リソース配分などの計画を十分に立てることが出来ない。</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239175" marR="0" lvl="0" indent="-23917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rPr>
              <a:t>インシデントが発生した場合の早期の対応・情報開示が困難</a:t>
            </a: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8100000" scaled="1"/>
              </a:gradFill>
              <a:effectLst/>
              <a:uLnTx/>
              <a:uFillTx/>
              <a:latin typeface="Meiryo" panose="020B0604030504040204" pitchFamily="34" charset="-128"/>
              <a:ea typeface="Meiryo" panose="020B0604030504040204" pitchFamily="34" charset="-128"/>
              <a:cs typeface="+mn-cs"/>
            </a:endParaRPr>
          </a:p>
        </p:txBody>
      </p:sp>
      <p:sp>
        <p:nvSpPr>
          <p:cNvPr id="27" name="正方形/長方形 26">
            <a:extLst>
              <a:ext uri="{FF2B5EF4-FFF2-40B4-BE49-F238E27FC236}">
                <a16:creationId xmlns:a16="http://schemas.microsoft.com/office/drawing/2014/main" id="{7BE29A99-764C-4F00-8FE2-25EC0434AB0E}"/>
              </a:ext>
            </a:extLst>
          </p:cNvPr>
          <p:cNvSpPr/>
          <p:nvPr/>
        </p:nvSpPr>
        <p:spPr>
          <a:xfrm>
            <a:off x="442700" y="1173646"/>
            <a:ext cx="5951474"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インシデント対応における懸念</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8" name="正方形/長方形 27">
            <a:extLst>
              <a:ext uri="{FF2B5EF4-FFF2-40B4-BE49-F238E27FC236}">
                <a16:creationId xmlns:a16="http://schemas.microsoft.com/office/drawing/2014/main" id="{5AC1F63B-D6D4-4A30-9872-031C0632DD42}"/>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9" name="正方形/長方形 28">
            <a:extLst>
              <a:ext uri="{FF2B5EF4-FFF2-40B4-BE49-F238E27FC236}">
                <a16:creationId xmlns:a16="http://schemas.microsoft.com/office/drawing/2014/main" id="{BDA9FA7C-B8F4-4F81-A1F0-9328F56FB7FC}"/>
              </a:ext>
            </a:extLst>
          </p:cNvPr>
          <p:cNvSpPr/>
          <p:nvPr/>
        </p:nvSpPr>
        <p:spPr>
          <a:xfrm>
            <a:off x="6680390" y="1173646"/>
            <a:ext cx="517330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におけるセキュリティ</a:t>
            </a: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インシデントの例</a:t>
            </a:r>
            <a:endParaRPr kumimoji="1" lang="ja-JP" altLang="en-US"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30" name="直線コネクタ 29">
            <a:extLst>
              <a:ext uri="{FF2B5EF4-FFF2-40B4-BE49-F238E27FC236}">
                <a16:creationId xmlns:a16="http://schemas.microsoft.com/office/drawing/2014/main" id="{2889D92B-4F23-4202-9DB2-C41100E8228A}"/>
              </a:ext>
            </a:extLst>
          </p:cNvPr>
          <p:cNvCxnSpPr>
            <a:cxnSpLocks/>
          </p:cNvCxnSpPr>
          <p:nvPr/>
        </p:nvCxnSpPr>
        <p:spPr>
          <a:xfrm>
            <a:off x="6548783" y="1813509"/>
            <a:ext cx="5307218"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graphicFrame>
        <p:nvGraphicFramePr>
          <p:cNvPr id="10" name="表 11">
            <a:extLst>
              <a:ext uri="{FF2B5EF4-FFF2-40B4-BE49-F238E27FC236}">
                <a16:creationId xmlns:a16="http://schemas.microsoft.com/office/drawing/2014/main" id="{A03F2232-6884-C546-BD4D-97CA830798A8}"/>
              </a:ext>
            </a:extLst>
          </p:cNvPr>
          <p:cNvGraphicFramePr>
            <a:graphicFrameLocks noGrp="1"/>
          </p:cNvGraphicFramePr>
          <p:nvPr/>
        </p:nvGraphicFramePr>
        <p:xfrm>
          <a:off x="6692348" y="2081740"/>
          <a:ext cx="5194851" cy="3413760"/>
        </p:xfrm>
        <a:graphic>
          <a:graphicData uri="http://schemas.openxmlformats.org/drawingml/2006/table">
            <a:tbl>
              <a:tblPr firstRow="1" bandRow="1">
                <a:tableStyleId>{073A0DAA-6AF3-43AB-8588-CEC1D06C72B9}</a:tableStyleId>
              </a:tblPr>
              <a:tblGrid>
                <a:gridCol w="2849218">
                  <a:extLst>
                    <a:ext uri="{9D8B030D-6E8A-4147-A177-3AD203B41FA5}">
                      <a16:colId xmlns:a16="http://schemas.microsoft.com/office/drawing/2014/main" val="2750153169"/>
                    </a:ext>
                  </a:extLst>
                </a:gridCol>
                <a:gridCol w="2345633">
                  <a:extLst>
                    <a:ext uri="{9D8B030D-6E8A-4147-A177-3AD203B41FA5}">
                      <a16:colId xmlns:a16="http://schemas.microsoft.com/office/drawing/2014/main" val="2040728873"/>
                    </a:ext>
                  </a:extLst>
                </a:gridCol>
              </a:tblGrid>
              <a:tr h="365760">
                <a:tc>
                  <a:txBody>
                    <a:bodyPr/>
                    <a:lstStyle/>
                    <a:p>
                      <a:r>
                        <a:rPr kumimoji="1" lang="ja-JP" altLang="en-US" sz="1600">
                          <a:latin typeface="Meiryo" panose="020B0604030504040204" pitchFamily="34" charset="-128"/>
                          <a:ea typeface="Meiryo" panose="020B0604030504040204" pitchFamily="34" charset="-128"/>
                        </a:rPr>
                        <a:t>インシデント</a:t>
                      </a:r>
                      <a:endParaRPr kumimoji="1" lang="ja-JP" altLang="en-US" sz="1600" b="1">
                        <a:latin typeface="Meiryo" panose="020B0604030504040204" pitchFamily="34" charset="-128"/>
                        <a:ea typeface="Meiryo" panose="020B0604030504040204" pitchFamily="34" charset="-128"/>
                      </a:endParaRPr>
                    </a:p>
                  </a:txBody>
                  <a:tcPr marL="121920" marR="121920" marT="60960" marB="60960"/>
                </a:tc>
                <a:tc>
                  <a:txBody>
                    <a:bodyPr/>
                    <a:lstStyle/>
                    <a:p>
                      <a:r>
                        <a:rPr kumimoji="1" lang="ja-JP" altLang="en-US" sz="1600">
                          <a:latin typeface="Meiryo" panose="020B0604030504040204" pitchFamily="34" charset="-128"/>
                          <a:ea typeface="Meiryo" panose="020B0604030504040204" pitchFamily="34" charset="-128"/>
                        </a:rPr>
                        <a:t>考えられる原因</a:t>
                      </a:r>
                    </a:p>
                  </a:txBody>
                  <a:tcPr marL="121920" marR="121920" marT="60960" marB="60960"/>
                </a:tc>
                <a:extLst>
                  <a:ext uri="{0D108BD9-81ED-4DB2-BD59-A6C34878D82A}">
                    <a16:rowId xmlns:a16="http://schemas.microsoft.com/office/drawing/2014/main" val="1777526069"/>
                  </a:ext>
                </a:extLst>
              </a:tr>
              <a:tr h="609600">
                <a:tc>
                  <a:txBody>
                    <a:bodyPr/>
                    <a:lstStyle/>
                    <a:p>
                      <a:r>
                        <a:rPr kumimoji="1" lang="en-US" altLang="ja-JP" sz="1600" dirty="0">
                          <a:latin typeface="Meiryo" panose="020B0604030504040204" pitchFamily="34" charset="-128"/>
                          <a:ea typeface="Meiryo" panose="020B0604030504040204" pitchFamily="34" charset="-128"/>
                        </a:rPr>
                        <a:t>S3</a:t>
                      </a:r>
                      <a:r>
                        <a:rPr kumimoji="1" lang="ja-JP" altLang="en-US" sz="1600">
                          <a:latin typeface="Meiryo" panose="020B0604030504040204" pitchFamily="34" charset="-128"/>
                          <a:ea typeface="Meiryo" panose="020B0604030504040204" pitchFamily="34" charset="-128"/>
                        </a:rPr>
                        <a:t>からの情報漏洩</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不適切なポリシー</a:t>
                      </a:r>
                      <a:endParaRPr kumimoji="1" lang="en-US" altLang="ja-JP" sz="16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内部犯行</a:t>
                      </a:r>
                      <a:endParaRPr kumimoji="1" lang="en-US" altLang="ja-JP" sz="1600" b="0" dirty="0">
                        <a:solidFill>
                          <a:schemeClr val="tx1"/>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9150212"/>
                  </a:ext>
                </a:extLst>
              </a:tr>
              <a:tr h="609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S3</a:t>
                      </a:r>
                      <a:r>
                        <a:rPr kumimoji="1" lang="ja-JP" altLang="en-US" sz="1600">
                          <a:latin typeface="Meiryo" panose="020B0604030504040204" pitchFamily="34" charset="-128"/>
                          <a:ea typeface="Meiryo" panose="020B0604030504040204" pitchFamily="34" charset="-128"/>
                        </a:rPr>
                        <a:t>でホストしている</a:t>
                      </a:r>
                      <a:r>
                        <a:rPr kumimoji="1" lang="en-US" altLang="ja-JP" sz="1600" dirty="0">
                          <a:latin typeface="Meiryo" panose="020B0604030504040204" pitchFamily="34" charset="-128"/>
                          <a:ea typeface="Meiryo" panose="020B0604030504040204" pitchFamily="34" charset="-128"/>
                        </a:rPr>
                        <a:t>Web</a:t>
                      </a:r>
                      <a:r>
                        <a:rPr kumimoji="1" lang="ja-JP" altLang="en-US" sz="1600">
                          <a:latin typeface="Meiryo" panose="020B0604030504040204" pitchFamily="34" charset="-128"/>
                          <a:ea typeface="Meiryo" panose="020B0604030504040204" pitchFamily="34" charset="-128"/>
                        </a:rPr>
                        <a:t>サイトの改ざん</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不適切なポリシー</a:t>
                      </a:r>
                      <a:endParaRPr kumimoji="1" lang="en-US" altLang="ja-JP" sz="16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内部犯行</a:t>
                      </a:r>
                      <a:endParaRPr kumimoji="1" lang="en-US" altLang="ja-JP" sz="1600" b="0" dirty="0">
                        <a:solidFill>
                          <a:schemeClr val="tx1"/>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312009049"/>
                  </a:ext>
                </a:extLst>
              </a:tr>
              <a:tr h="609600">
                <a:tc>
                  <a:txBody>
                    <a:bodyPr/>
                    <a:lstStyle/>
                    <a:p>
                      <a:r>
                        <a:rPr kumimoji="1" lang="en-US" altLang="ja-JP" sz="1600" dirty="0">
                          <a:latin typeface="Meiryo" panose="020B0604030504040204" pitchFamily="34" charset="-128"/>
                          <a:ea typeface="Meiryo" panose="020B0604030504040204" pitchFamily="34" charset="-128"/>
                        </a:rPr>
                        <a:t>EC2</a:t>
                      </a:r>
                      <a:r>
                        <a:rPr kumimoji="1" lang="ja-JP" altLang="en-US" sz="1600">
                          <a:latin typeface="Meiryo" panose="020B0604030504040204" pitchFamily="34" charset="-128"/>
                          <a:ea typeface="Meiryo" panose="020B0604030504040204" pitchFamily="34" charset="-128"/>
                        </a:rPr>
                        <a:t>が起動され仮想通貨採掘に使用された</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a:latin typeface="Meiryo" panose="020B0604030504040204" pitchFamily="34" charset="-128"/>
                          <a:ea typeface="Meiryo" panose="020B0604030504040204" pitchFamily="34" charset="-128"/>
                        </a:rPr>
                        <a:t>アカウント情報漏洩</a:t>
                      </a:r>
                    </a:p>
                  </a:txBody>
                  <a:tcPr marL="121920" marR="121920" marT="60960" marB="60960"/>
                </a:tc>
                <a:extLst>
                  <a:ext uri="{0D108BD9-81ED-4DB2-BD59-A6C34878D82A}">
                    <a16:rowId xmlns:a16="http://schemas.microsoft.com/office/drawing/2014/main" val="2727671895"/>
                  </a:ext>
                </a:extLst>
              </a:tr>
              <a:tr h="365760">
                <a:tc>
                  <a:txBody>
                    <a:bodyPr/>
                    <a:lstStyle/>
                    <a:p>
                      <a:r>
                        <a:rPr kumimoji="1" lang="ja-JP" altLang="en-US" sz="1600">
                          <a:latin typeface="Meiryo" panose="020B0604030504040204" pitchFamily="34" charset="-128"/>
                          <a:ea typeface="Meiryo" panose="020B0604030504040204" pitchFamily="34" charset="-128"/>
                        </a:rPr>
                        <a:t>ポートスキャン</a:t>
                      </a:r>
                      <a:r>
                        <a:rPr kumimoji="1" lang="en-US" altLang="ja-JP" sz="1600" dirty="0">
                          <a:latin typeface="Meiryo" panose="020B0604030504040204" pitchFamily="34" charset="-128"/>
                          <a:ea typeface="Meiryo" panose="020B0604030504040204" pitchFamily="34" charset="-128"/>
                        </a:rPr>
                        <a:t>/DDoS</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b="0">
                          <a:solidFill>
                            <a:schemeClr val="tx1"/>
                          </a:solidFill>
                          <a:latin typeface="Meiryo" panose="020B0604030504040204" pitchFamily="34" charset="-128"/>
                          <a:ea typeface="Meiryo" panose="020B0604030504040204" pitchFamily="34" charset="-128"/>
                        </a:rPr>
                        <a:t>外部からの攻撃</a:t>
                      </a:r>
                    </a:p>
                  </a:txBody>
                  <a:tcPr marL="121920" marR="121920" marT="60960" marB="60960"/>
                </a:tc>
                <a:extLst>
                  <a:ext uri="{0D108BD9-81ED-4DB2-BD59-A6C34878D82A}">
                    <a16:rowId xmlns:a16="http://schemas.microsoft.com/office/drawing/2014/main" val="44996225"/>
                  </a:ext>
                </a:extLst>
              </a:tr>
              <a:tr h="845820">
                <a:tc>
                  <a:txBody>
                    <a:bodyPr/>
                    <a:lstStyle/>
                    <a:p>
                      <a:r>
                        <a:rPr kumimoji="1" lang="en-US" altLang="ja-JP" sz="1600" dirty="0">
                          <a:latin typeface="Meiryo" panose="020B0604030504040204" pitchFamily="34" charset="-128"/>
                          <a:ea typeface="Meiryo" panose="020B0604030504040204" pitchFamily="34" charset="-128"/>
                        </a:rPr>
                        <a:t>EC2</a:t>
                      </a:r>
                      <a:r>
                        <a:rPr kumimoji="1" lang="ja-JP" altLang="en-US" sz="1600">
                          <a:latin typeface="Meiryo" panose="020B0604030504040204" pitchFamily="34" charset="-128"/>
                          <a:ea typeface="Meiryo" panose="020B0604030504040204" pitchFamily="34" charset="-128"/>
                        </a:rPr>
                        <a:t>がマルウェアに感染</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tc>
                  <a:txBody>
                    <a:bodyPr/>
                    <a:lstStyle/>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脆弱性のあるソフトウェア</a:t>
                      </a:r>
                      <a:endParaRPr kumimoji="1" lang="en-US" altLang="ja-JP" sz="16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600">
                          <a:latin typeface="Meiryo" panose="020B0604030504040204" pitchFamily="34" charset="-128"/>
                          <a:ea typeface="Meiryo" panose="020B0604030504040204" pitchFamily="34" charset="-128"/>
                        </a:rPr>
                        <a:t>パッチ不適応</a:t>
                      </a:r>
                      <a:endParaRPr kumimoji="1" lang="ja-JP" altLang="en-US" sz="1600" b="0">
                        <a:solidFill>
                          <a:schemeClr val="tx1"/>
                        </a:solidFill>
                        <a:latin typeface="Meiryo" panose="020B0604030504040204" pitchFamily="34" charset="-128"/>
                        <a:ea typeface="Meiryo" panose="020B0604030504040204" pitchFamily="34" charset="-128"/>
                      </a:endParaRPr>
                    </a:p>
                  </a:txBody>
                  <a:tcPr marL="121920" marR="121920" marT="60960" marB="60960"/>
                </a:tc>
                <a:extLst>
                  <a:ext uri="{0D108BD9-81ED-4DB2-BD59-A6C34878D82A}">
                    <a16:rowId xmlns:a16="http://schemas.microsoft.com/office/drawing/2014/main" val="2019122103"/>
                  </a:ext>
                </a:extLst>
              </a:tr>
            </a:tbl>
          </a:graphicData>
        </a:graphic>
      </p:graphicFrame>
      <p:sp>
        <p:nvSpPr>
          <p:cNvPr id="11" name="テキスト ボックス 10">
            <a:extLst>
              <a:ext uri="{FF2B5EF4-FFF2-40B4-BE49-F238E27FC236}">
                <a16:creationId xmlns:a16="http://schemas.microsoft.com/office/drawing/2014/main" id="{D21DA30E-7564-7949-97B6-DBBAF0C3D5F8}"/>
              </a:ext>
            </a:extLst>
          </p:cNvPr>
          <p:cNvSpPr txBox="1"/>
          <p:nvPr/>
        </p:nvSpPr>
        <p:spPr>
          <a:xfrm>
            <a:off x="363378" y="5597959"/>
            <a:ext cx="6030796" cy="400110"/>
          </a:xfrm>
          <a:prstGeom prst="rect">
            <a:avLst/>
          </a:prstGeom>
          <a:solidFill>
            <a:schemeClr val="bg1"/>
          </a:solidFill>
          <a:ln>
            <a:solidFill>
              <a:schemeClr val="tx2"/>
            </a:solidFill>
          </a:ln>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インシデントに対する適切で的確な備えが必要</a:t>
            </a:r>
          </a:p>
        </p:txBody>
      </p:sp>
      <p:sp>
        <p:nvSpPr>
          <p:cNvPr id="2" name="タイトル 1">
            <a:extLst>
              <a:ext uri="{FF2B5EF4-FFF2-40B4-BE49-F238E27FC236}">
                <a16:creationId xmlns:a16="http://schemas.microsoft.com/office/drawing/2014/main" id="{AD3048F5-E819-B24E-887C-725D710AC776}"/>
              </a:ext>
            </a:extLst>
          </p:cNvPr>
          <p:cNvSpPr>
            <a:spLocks noGrp="1"/>
          </p:cNvSpPr>
          <p:nvPr>
            <p:ph type="title"/>
          </p:nvPr>
        </p:nvSpPr>
        <p:spPr/>
        <p:txBody>
          <a:bodyPr vert="horz" lIns="91440" tIns="45720" rIns="91440" bIns="45720" rtlCol="0" anchor="t">
            <a:noAutofit/>
          </a:bodyPr>
          <a:lstStyle/>
          <a:p>
            <a:r>
              <a:rPr lang="ja-JP" altLang="en-US" sz="2800" b="0"/>
              <a:t>参考：インシデント対応への備え</a:t>
            </a:r>
          </a:p>
        </p:txBody>
      </p:sp>
      <p:sp>
        <p:nvSpPr>
          <p:cNvPr id="3" name="テキスト ボックス 2">
            <a:extLst>
              <a:ext uri="{FF2B5EF4-FFF2-40B4-BE49-F238E27FC236}">
                <a16:creationId xmlns:a16="http://schemas.microsoft.com/office/drawing/2014/main" id="{8C34B61A-E490-3574-71B8-43856505AE27}"/>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0928575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2B0E55D-81FA-9949-841B-C39C3FF6A219}"/>
              </a:ext>
            </a:extLst>
          </p:cNvPr>
          <p:cNvSpPr txBox="1"/>
          <p:nvPr/>
        </p:nvSpPr>
        <p:spPr>
          <a:xfrm>
            <a:off x="4080001" y="6253346"/>
            <a:ext cx="7168802" cy="400110"/>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rPr>
              <a:t>SEC 10: </a:t>
            </a:r>
            <a:r>
              <a:rPr kumimoji="1" lang="ja-JP" altLang="en-US" sz="1000">
                <a:latin typeface="Meiryo" panose="020B0604030504040204" pitchFamily="34" charset="-128"/>
                <a:ea typeface="Meiryo" panose="020B0604030504040204" pitchFamily="34" charset="-128"/>
              </a:rPr>
              <a:t>インシデントの予測、対応、復旧はどのように行いますか</a:t>
            </a:r>
            <a:r>
              <a:rPr kumimoji="1" lang="en-US" altLang="ja-JP" sz="1000" dirty="0">
                <a:latin typeface="Meiryo" panose="020B0604030504040204" pitchFamily="34" charset="-128"/>
                <a:ea typeface="Meiryo" panose="020B0604030504040204" pitchFamily="34" charset="-128"/>
              </a:rPr>
              <a:t>?</a:t>
            </a:r>
          </a:p>
          <a:p>
            <a:r>
              <a:rPr kumimoji="1" lang="en-US" altLang="ja-JP" sz="1000" dirty="0">
                <a:latin typeface="Meiryo" panose="020B0604030504040204" pitchFamily="34" charset="-128"/>
                <a:ea typeface="Meiryo" panose="020B0604030504040204" pitchFamily="34" charset="-128"/>
                <a:hlinkClick r:id="rId3"/>
              </a:rPr>
              <a:t>https://wa.aws.amazon.com/wellarchitected/2020-07-02T19-33-23/wat.question.SEC_10.ja.html</a:t>
            </a:r>
            <a:endParaRPr kumimoji="1" lang="en-US" altLang="ja-JP" sz="1000" dirty="0">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1A54A71E-1215-7645-BA7E-3D2FC0533393}"/>
              </a:ext>
            </a:extLst>
          </p:cNvPr>
          <p:cNvSpPr/>
          <p:nvPr/>
        </p:nvSpPr>
        <p:spPr>
          <a:xfrm>
            <a:off x="170501" y="1291281"/>
            <a:ext cx="2722891" cy="766957"/>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重要な人員と外部リソースを</a:t>
            </a:r>
            <a:endParaRPr kumimoji="1" lang="en-US" altLang="ja-JP" sz="1500" dirty="0">
              <a:solidFill>
                <a:schemeClr val="bg1"/>
              </a:solidFill>
              <a:latin typeface="Meiryo" panose="020B0604030504040204" pitchFamily="34" charset="-128"/>
              <a:ea typeface="Meiryo" panose="020B0604030504040204" pitchFamily="34" charset="-128"/>
            </a:endParaRPr>
          </a:p>
          <a:p>
            <a:pPr algn="ctr"/>
            <a:r>
              <a:rPr kumimoji="1" lang="ja-JP" altLang="en-US" sz="1500">
                <a:solidFill>
                  <a:schemeClr val="bg1"/>
                </a:solidFill>
                <a:latin typeface="Meiryo" panose="020B0604030504040204" pitchFamily="34" charset="-128"/>
                <a:ea typeface="Meiryo" panose="020B0604030504040204" pitchFamily="34" charset="-128"/>
              </a:rPr>
              <a:t>特定する</a:t>
            </a:r>
          </a:p>
        </p:txBody>
      </p:sp>
      <p:sp>
        <p:nvSpPr>
          <p:cNvPr id="13" name="テキスト ボックス 12">
            <a:extLst>
              <a:ext uri="{FF2B5EF4-FFF2-40B4-BE49-F238E27FC236}">
                <a16:creationId xmlns:a16="http://schemas.microsoft.com/office/drawing/2014/main" id="{ABFC1903-07E2-2946-9770-9173F361C3DB}"/>
              </a:ext>
            </a:extLst>
          </p:cNvPr>
          <p:cNvSpPr txBox="1"/>
          <p:nvPr/>
        </p:nvSpPr>
        <p:spPr>
          <a:xfrm>
            <a:off x="2981739" y="1288795"/>
            <a:ext cx="9051963" cy="784830"/>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組織内の主要な人員を特定する</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インシデント対応と復旧に必要な人員の連絡先リストを保持する</a:t>
            </a:r>
            <a:endParaRPr lang="en-US" altLang="ja-JP" sz="1500" dirty="0">
              <a:latin typeface="Meiryo" panose="020B0604030504040204" pitchFamily="34" charset="-128"/>
              <a:ea typeface="Meiryo" panose="020B0604030504040204" pitchFamily="34" charset="-128"/>
            </a:endParaRPr>
          </a:p>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外部パートナーを特定する</a:t>
            </a:r>
            <a:r>
              <a:rPr lang="en-US" altLang="ja-JP" sz="1500" dirty="0">
                <a:latin typeface="Meiryo" panose="020B0604030504040204" pitchFamily="34" charset="-128"/>
                <a:ea typeface="Meiryo" panose="020B0604030504040204" pitchFamily="34" charset="-128"/>
              </a:rPr>
              <a:t>:</a:t>
            </a:r>
            <a:r>
              <a:rPr lang="ja-JP" altLang="en-US" sz="1500">
                <a:latin typeface="Meiryo" panose="020B0604030504040204" pitchFamily="34" charset="-128"/>
                <a:ea typeface="Meiryo" panose="020B0604030504040204" pitchFamily="34" charset="-128"/>
              </a:rPr>
              <a:t>必要に応じてインシデント対応と復旧を支援する外部パートナーと連携する</a:t>
            </a:r>
          </a:p>
        </p:txBody>
      </p:sp>
      <p:sp>
        <p:nvSpPr>
          <p:cNvPr id="14" name="正方形/長方形 13">
            <a:extLst>
              <a:ext uri="{FF2B5EF4-FFF2-40B4-BE49-F238E27FC236}">
                <a16:creationId xmlns:a16="http://schemas.microsoft.com/office/drawing/2014/main" id="{7FE7CD05-8FF4-2E49-AD53-17331BABE9BD}"/>
              </a:ext>
            </a:extLst>
          </p:cNvPr>
          <p:cNvSpPr/>
          <p:nvPr/>
        </p:nvSpPr>
        <p:spPr>
          <a:xfrm>
            <a:off x="170501" y="2111029"/>
            <a:ext cx="2722891" cy="1461938"/>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インシデント管理計画を</a:t>
            </a:r>
            <a:endParaRPr kumimoji="1" lang="en-US" altLang="ja-JP" sz="1500" dirty="0">
              <a:solidFill>
                <a:schemeClr val="bg1"/>
              </a:solidFill>
              <a:latin typeface="Meiryo" panose="020B0604030504040204" pitchFamily="34" charset="-128"/>
              <a:ea typeface="Meiryo" panose="020B0604030504040204" pitchFamily="34" charset="-128"/>
            </a:endParaRPr>
          </a:p>
          <a:p>
            <a:pPr algn="ctr"/>
            <a:r>
              <a:rPr kumimoji="1" lang="ja-JP" altLang="en-US" sz="1500">
                <a:solidFill>
                  <a:schemeClr val="bg1"/>
                </a:solidFill>
                <a:latin typeface="Meiryo" panose="020B0604030504040204" pitchFamily="34" charset="-128"/>
                <a:ea typeface="Meiryo" panose="020B0604030504040204" pitchFamily="34" charset="-128"/>
              </a:rPr>
              <a:t>作成する</a:t>
            </a:r>
          </a:p>
        </p:txBody>
      </p:sp>
      <p:sp>
        <p:nvSpPr>
          <p:cNvPr id="15" name="テキスト ボックス 14">
            <a:extLst>
              <a:ext uri="{FF2B5EF4-FFF2-40B4-BE49-F238E27FC236}">
                <a16:creationId xmlns:a16="http://schemas.microsoft.com/office/drawing/2014/main" id="{4A855199-DB44-A64A-82CF-667245DFCC03}"/>
              </a:ext>
            </a:extLst>
          </p:cNvPr>
          <p:cNvSpPr txBox="1"/>
          <p:nvPr/>
        </p:nvSpPr>
        <p:spPr>
          <a:xfrm>
            <a:off x="2981739" y="2111029"/>
            <a:ext cx="9051963" cy="147732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インシデント対応プレイブックを策定する</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わかりやすいプレイブックには、インシデントに対応して復旧するための手順が詳しく記述されている必要がある</a:t>
            </a:r>
            <a:endParaRPr lang="en-US" altLang="ja-JP" sz="1500" dirty="0">
              <a:latin typeface="Meiryo" panose="020B0604030504040204" pitchFamily="34" charset="-128"/>
              <a:ea typeface="Meiryo" panose="020B0604030504040204" pitchFamily="34" charset="-128"/>
            </a:endParaRPr>
          </a:p>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エスカレーションおよびコミュニケーション計画を策定する</a:t>
            </a:r>
            <a:r>
              <a:rPr lang="en-US" altLang="ja-JP" sz="1500" dirty="0">
                <a:latin typeface="Meiryo" panose="020B0604030504040204" pitchFamily="34" charset="-128"/>
                <a:ea typeface="Meiryo" panose="020B0604030504040204" pitchFamily="34" charset="-128"/>
              </a:rPr>
              <a:t>:</a:t>
            </a:r>
            <a:r>
              <a:rPr lang="ja-JP" altLang="en-US" sz="1500">
                <a:latin typeface="Meiryo" panose="020B0604030504040204" pitchFamily="34" charset="-128"/>
                <a:ea typeface="Meiryo" panose="020B0604030504040204" pitchFamily="34" charset="-128"/>
              </a:rPr>
              <a:t>エスカレーションおよびコミュニケーションには、インシデント中の各ステージで連絡する必要がある組織内外の関係者が含まれている必要がある</a:t>
            </a:r>
            <a:endParaRPr lang="en-US" altLang="ja-JP" sz="1500" dirty="0">
              <a:latin typeface="Meiryo" panose="020B0604030504040204" pitchFamily="34" charset="-128"/>
              <a:ea typeface="Meiryo" panose="020B0604030504040204" pitchFamily="34" charset="-128"/>
            </a:endParaRPr>
          </a:p>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外部広報計画を策定する</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インシデントに関する情報をリリースするための広報計画を策定します。</a:t>
            </a:r>
          </a:p>
        </p:txBody>
      </p:sp>
      <p:sp>
        <p:nvSpPr>
          <p:cNvPr id="16" name="正方形/長方形 15">
            <a:extLst>
              <a:ext uri="{FF2B5EF4-FFF2-40B4-BE49-F238E27FC236}">
                <a16:creationId xmlns:a16="http://schemas.microsoft.com/office/drawing/2014/main" id="{308A2832-235F-8A4E-B7A7-6096D35A0E4B}"/>
              </a:ext>
            </a:extLst>
          </p:cNvPr>
          <p:cNvSpPr/>
          <p:nvPr/>
        </p:nvSpPr>
        <p:spPr>
          <a:xfrm>
            <a:off x="170501" y="3630819"/>
            <a:ext cx="2722891" cy="536122"/>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フォレンジック機能を備える</a:t>
            </a:r>
          </a:p>
        </p:txBody>
      </p:sp>
      <p:sp>
        <p:nvSpPr>
          <p:cNvPr id="17" name="テキスト ボックス 16">
            <a:extLst>
              <a:ext uri="{FF2B5EF4-FFF2-40B4-BE49-F238E27FC236}">
                <a16:creationId xmlns:a16="http://schemas.microsoft.com/office/drawing/2014/main" id="{E052F264-721A-2D46-8645-779F9FE9EDA8}"/>
              </a:ext>
            </a:extLst>
          </p:cNvPr>
          <p:cNvSpPr txBox="1"/>
          <p:nvPr/>
        </p:nvSpPr>
        <p:spPr>
          <a:xfrm>
            <a:off x="2981739" y="3628332"/>
            <a:ext cx="9051963" cy="55399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外部のスペシャリスト、ツール、オートメーションなど、適切なフォレンジック調査能力を特定し、準備します。</a:t>
            </a:r>
          </a:p>
        </p:txBody>
      </p:sp>
      <p:sp>
        <p:nvSpPr>
          <p:cNvPr id="18" name="正方形/長方形 17">
            <a:extLst>
              <a:ext uri="{FF2B5EF4-FFF2-40B4-BE49-F238E27FC236}">
                <a16:creationId xmlns:a16="http://schemas.microsoft.com/office/drawing/2014/main" id="{27937227-DD61-B145-87ED-AFA05951840F}"/>
              </a:ext>
            </a:extLst>
          </p:cNvPr>
          <p:cNvSpPr/>
          <p:nvPr/>
        </p:nvSpPr>
        <p:spPr>
          <a:xfrm>
            <a:off x="168101" y="4212747"/>
            <a:ext cx="2722891" cy="313479"/>
          </a:xfrm>
          <a:prstGeom prst="rect">
            <a:avLst/>
          </a:prstGeom>
          <a:solidFill>
            <a:schemeClr val="tx1">
              <a:lumMod val="50000"/>
            </a:schemeClr>
          </a:solidFill>
          <a:ln w="19050">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封じ込め機能を自動化する</a:t>
            </a:r>
          </a:p>
        </p:txBody>
      </p:sp>
      <p:sp>
        <p:nvSpPr>
          <p:cNvPr id="19" name="テキスト ボックス 18">
            <a:extLst>
              <a:ext uri="{FF2B5EF4-FFF2-40B4-BE49-F238E27FC236}">
                <a16:creationId xmlns:a16="http://schemas.microsoft.com/office/drawing/2014/main" id="{B7C7E5EB-D2EA-CF4F-B36B-5FC3CA16047C}"/>
              </a:ext>
            </a:extLst>
          </p:cNvPr>
          <p:cNvSpPr txBox="1"/>
          <p:nvPr/>
        </p:nvSpPr>
        <p:spPr>
          <a:xfrm>
            <a:off x="2979339" y="4218450"/>
            <a:ext cx="9051963" cy="323165"/>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インシデントの封じ込めおよび復旧を自動化し、対応時間を短縮するとともに組織的影響を軽減する</a:t>
            </a:r>
          </a:p>
        </p:txBody>
      </p:sp>
      <p:sp>
        <p:nvSpPr>
          <p:cNvPr id="20" name="正方形/長方形 19">
            <a:extLst>
              <a:ext uri="{FF2B5EF4-FFF2-40B4-BE49-F238E27FC236}">
                <a16:creationId xmlns:a16="http://schemas.microsoft.com/office/drawing/2014/main" id="{E4A76438-682A-E646-BE00-680428D928E2}"/>
              </a:ext>
            </a:extLst>
          </p:cNvPr>
          <p:cNvSpPr/>
          <p:nvPr/>
        </p:nvSpPr>
        <p:spPr>
          <a:xfrm>
            <a:off x="168101" y="4586366"/>
            <a:ext cx="2722891" cy="538609"/>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事前にアクセス権を付与する</a:t>
            </a:r>
          </a:p>
        </p:txBody>
      </p:sp>
      <p:sp>
        <p:nvSpPr>
          <p:cNvPr id="21" name="テキスト ボックス 20">
            <a:extLst>
              <a:ext uri="{FF2B5EF4-FFF2-40B4-BE49-F238E27FC236}">
                <a16:creationId xmlns:a16="http://schemas.microsoft.com/office/drawing/2014/main" id="{0D0AF639-FF30-C648-9A6E-3E2D74A476B6}"/>
              </a:ext>
            </a:extLst>
          </p:cNvPr>
          <p:cNvSpPr txBox="1"/>
          <p:nvPr/>
        </p:nvSpPr>
        <p:spPr>
          <a:xfrm>
            <a:off x="2979339" y="4586366"/>
            <a:ext cx="9051963" cy="55399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インシデント応答者が </a:t>
            </a:r>
            <a:r>
              <a:rPr lang="en-US" altLang="ja-JP" sz="1500" dirty="0">
                <a:latin typeface="Meiryo" panose="020B0604030504040204" pitchFamily="34" charset="-128"/>
                <a:ea typeface="Meiryo" panose="020B0604030504040204" pitchFamily="34" charset="-128"/>
              </a:rPr>
              <a:t>AWS </a:t>
            </a:r>
            <a:r>
              <a:rPr lang="ja-JP" altLang="en-US" sz="1500">
                <a:latin typeface="Meiryo" panose="020B0604030504040204" pitchFamily="34" charset="-128"/>
                <a:ea typeface="Meiryo" panose="020B0604030504040204" pitchFamily="34" charset="-128"/>
              </a:rPr>
              <a:t>に事前プロビジョニングされた正しいアクセス権を持っていることを確認しておき、調査から復旧までの時間を短縮する</a:t>
            </a:r>
          </a:p>
        </p:txBody>
      </p:sp>
      <p:sp>
        <p:nvSpPr>
          <p:cNvPr id="23" name="正方形/長方形 22">
            <a:extLst>
              <a:ext uri="{FF2B5EF4-FFF2-40B4-BE49-F238E27FC236}">
                <a16:creationId xmlns:a16="http://schemas.microsoft.com/office/drawing/2014/main" id="{A5E37F1F-A8C9-F94B-9360-757448C3A10F}"/>
              </a:ext>
            </a:extLst>
          </p:cNvPr>
          <p:cNvSpPr/>
          <p:nvPr/>
        </p:nvSpPr>
        <p:spPr>
          <a:xfrm>
            <a:off x="168101" y="5183656"/>
            <a:ext cx="2722891" cy="360169"/>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ツールを事前デプロイする</a:t>
            </a:r>
          </a:p>
        </p:txBody>
      </p:sp>
      <p:sp>
        <p:nvSpPr>
          <p:cNvPr id="24" name="テキスト ボックス 23">
            <a:extLst>
              <a:ext uri="{FF2B5EF4-FFF2-40B4-BE49-F238E27FC236}">
                <a16:creationId xmlns:a16="http://schemas.microsoft.com/office/drawing/2014/main" id="{1AC10D65-8BE6-6649-B5AA-CAA5461FDC73}"/>
              </a:ext>
            </a:extLst>
          </p:cNvPr>
          <p:cNvSpPr txBox="1"/>
          <p:nvPr/>
        </p:nvSpPr>
        <p:spPr>
          <a:xfrm>
            <a:off x="2979339" y="5183655"/>
            <a:ext cx="9051963" cy="360169"/>
          </a:xfrm>
          <a:prstGeom prst="rect">
            <a:avLst/>
          </a:prstGeom>
          <a:noFill/>
          <a:ln w="19050">
            <a:solidFill>
              <a:schemeClr val="tx1"/>
            </a:solidFill>
          </a:ln>
        </p:spPr>
        <p:txBody>
          <a:bodyPr wrap="square" rtlCol="0">
            <a:no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復旧までの調査時間を短縮できるように、セキュリティ担当者は適切なツールを利用可能にしておく</a:t>
            </a:r>
          </a:p>
        </p:txBody>
      </p:sp>
      <p:sp>
        <p:nvSpPr>
          <p:cNvPr id="25" name="正方形/長方形 24">
            <a:extLst>
              <a:ext uri="{FF2B5EF4-FFF2-40B4-BE49-F238E27FC236}">
                <a16:creationId xmlns:a16="http://schemas.microsoft.com/office/drawing/2014/main" id="{932CAFD0-06DC-ED4B-870C-E294F9C49590}"/>
              </a:ext>
            </a:extLst>
          </p:cNvPr>
          <p:cNvSpPr/>
          <p:nvPr/>
        </p:nvSpPr>
        <p:spPr>
          <a:xfrm>
            <a:off x="168101" y="5599934"/>
            <a:ext cx="2722891" cy="536123"/>
          </a:xfrm>
          <a:prstGeom prst="rect">
            <a:avLst/>
          </a:prstGeom>
          <a:solidFill>
            <a:schemeClr val="tx1">
              <a:lumMod val="50000"/>
            </a:schemeClr>
          </a:solidFill>
          <a:ln w="19050">
            <a:solidFill>
              <a:schemeClr val="tx2">
                <a:lumMod val="50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ja-JP" altLang="en-US" sz="1500">
                <a:solidFill>
                  <a:schemeClr val="bg1"/>
                </a:solidFill>
                <a:latin typeface="Meiryo" panose="020B0604030504040204" pitchFamily="34" charset="-128"/>
                <a:ea typeface="Meiryo" panose="020B0604030504040204" pitchFamily="34" charset="-128"/>
              </a:rPr>
              <a:t>ゲームデーを実施する</a:t>
            </a:r>
          </a:p>
        </p:txBody>
      </p:sp>
      <p:sp>
        <p:nvSpPr>
          <p:cNvPr id="31" name="テキスト ボックス 30">
            <a:extLst>
              <a:ext uri="{FF2B5EF4-FFF2-40B4-BE49-F238E27FC236}">
                <a16:creationId xmlns:a16="http://schemas.microsoft.com/office/drawing/2014/main" id="{281B19E3-89AC-8942-882F-3CC9E8E92B47}"/>
              </a:ext>
            </a:extLst>
          </p:cNvPr>
          <p:cNvSpPr txBox="1"/>
          <p:nvPr/>
        </p:nvSpPr>
        <p:spPr>
          <a:xfrm>
            <a:off x="2979339" y="5597448"/>
            <a:ext cx="9051963" cy="553998"/>
          </a:xfrm>
          <a:prstGeom prst="rect">
            <a:avLst/>
          </a:prstGeom>
          <a:noFill/>
          <a:ln w="19050">
            <a:solidFill>
              <a:schemeClr val="tx1"/>
            </a:solidFill>
          </a:ln>
        </p:spPr>
        <p:txBody>
          <a:bodyPr wrap="square" rtlCol="0">
            <a:spAutoFit/>
          </a:bodyPr>
          <a:lstStyle/>
          <a:p>
            <a:pPr marL="247641" indent="-247641">
              <a:buFont typeface="Wingdings" pitchFamily="2" charset="2"/>
              <a:buChar char="ü"/>
            </a:pPr>
            <a:r>
              <a:rPr lang="ja-JP" altLang="en-US" sz="1500">
                <a:latin typeface="Meiryo" panose="020B0604030504040204" pitchFamily="34" charset="-128"/>
                <a:ea typeface="Meiryo" panose="020B0604030504040204" pitchFamily="34" charset="-128"/>
              </a:rPr>
              <a:t>インシデント対応ゲームデー </a:t>
            </a:r>
            <a:r>
              <a:rPr lang="en-US" altLang="ja-JP" sz="1500" dirty="0">
                <a:latin typeface="Meiryo" panose="020B0604030504040204" pitchFamily="34" charset="-128"/>
                <a:ea typeface="Meiryo" panose="020B0604030504040204" pitchFamily="34" charset="-128"/>
              </a:rPr>
              <a:t>(</a:t>
            </a:r>
            <a:r>
              <a:rPr lang="ja-JP" altLang="en-US" sz="1500">
                <a:latin typeface="Meiryo" panose="020B0604030504040204" pitchFamily="34" charset="-128"/>
                <a:ea typeface="Meiryo" panose="020B0604030504040204" pitchFamily="34" charset="-128"/>
              </a:rPr>
              <a:t>シミュレーション</a:t>
            </a:r>
            <a:r>
              <a:rPr lang="en-US" altLang="ja-JP" sz="1500" dirty="0">
                <a:latin typeface="Meiryo" panose="020B0604030504040204" pitchFamily="34" charset="-128"/>
                <a:ea typeface="Meiryo" panose="020B0604030504040204" pitchFamily="34" charset="-128"/>
              </a:rPr>
              <a:t>) </a:t>
            </a:r>
            <a:r>
              <a:rPr lang="ja-JP" altLang="en-US" sz="1500">
                <a:latin typeface="Meiryo" panose="020B0604030504040204" pitchFamily="34" charset="-128"/>
                <a:ea typeface="Meiryo" panose="020B0604030504040204" pitchFamily="34" charset="-128"/>
              </a:rPr>
              <a:t>で定期的に訓練し、そこで得られた教訓をインシデント管理計画に組み込み、継続的に改善します。</a:t>
            </a:r>
          </a:p>
        </p:txBody>
      </p:sp>
      <p:sp>
        <p:nvSpPr>
          <p:cNvPr id="3" name="タイトル 2">
            <a:extLst>
              <a:ext uri="{FF2B5EF4-FFF2-40B4-BE49-F238E27FC236}">
                <a16:creationId xmlns:a16="http://schemas.microsoft.com/office/drawing/2014/main" id="{726D1CBE-3BE2-B34F-933F-4E3E7C953A21}"/>
              </a:ext>
            </a:extLst>
          </p:cNvPr>
          <p:cNvSpPr>
            <a:spLocks noGrp="1"/>
          </p:cNvSpPr>
          <p:nvPr>
            <p:ph type="title"/>
          </p:nvPr>
        </p:nvSpPr>
        <p:spPr/>
        <p:txBody>
          <a:bodyPr vert="horz" lIns="91440" tIns="45720" rIns="91440" bIns="45720" rtlCol="0" anchor="t">
            <a:noAutofit/>
          </a:bodyPr>
          <a:lstStyle/>
          <a:p>
            <a:r>
              <a:rPr lang="ja-JP" altLang="en-US" sz="2800" b="0"/>
              <a:t>参考：インシデントレスポンスのベストプラクティス</a:t>
            </a:r>
          </a:p>
        </p:txBody>
      </p:sp>
      <p:sp>
        <p:nvSpPr>
          <p:cNvPr id="4" name="テキスト ボックス 3">
            <a:extLst>
              <a:ext uri="{FF2B5EF4-FFF2-40B4-BE49-F238E27FC236}">
                <a16:creationId xmlns:a16="http://schemas.microsoft.com/office/drawing/2014/main" id="{535477F3-0BDD-D962-DCB8-570C9BA33BB3}"/>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5" name="Rectangle 5">
            <a:extLst>
              <a:ext uri="{FF2B5EF4-FFF2-40B4-BE49-F238E27FC236}">
                <a16:creationId xmlns:a16="http://schemas.microsoft.com/office/drawing/2014/main" id="{86D030D8-BB8E-FE22-2F1A-794CE4BE401B}"/>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0508830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正方形/長方形 25">
            <a:extLst>
              <a:ext uri="{FF2B5EF4-FFF2-40B4-BE49-F238E27FC236}">
                <a16:creationId xmlns:a16="http://schemas.microsoft.com/office/drawing/2014/main" id="{EFCB662E-CE58-41A8-BAA6-227BA9DA2F01}"/>
              </a:ext>
            </a:extLst>
          </p:cNvPr>
          <p:cNvSpPr/>
          <p:nvPr/>
        </p:nvSpPr>
        <p:spPr>
          <a:xfrm>
            <a:off x="361951" y="1117176"/>
            <a:ext cx="9809838" cy="307777"/>
          </a:xfrm>
          <a:prstGeom prst="rect">
            <a:avLst/>
          </a:prstGeom>
        </p:spPr>
        <p:txBody>
          <a:bodyPr wrap="square" lIns="48000" tIns="0" rIns="48000" bIns="0">
            <a:spAutoFit/>
          </a:bodyPr>
          <a:lstStyle/>
          <a:p>
            <a:r>
              <a:rPr lang="ja-JP" altLang="en-US" sz="200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オンプレミス環境と比較した場合の</a:t>
            </a: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AWS</a:t>
            </a:r>
            <a:r>
              <a:rPr lang="ja-JP" altLang="en-US" sz="200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環境におけるインシデント対応のメリット</a:t>
            </a:r>
          </a:p>
        </p:txBody>
      </p:sp>
      <p:graphicFrame>
        <p:nvGraphicFramePr>
          <p:cNvPr id="10" name="表 11">
            <a:extLst>
              <a:ext uri="{FF2B5EF4-FFF2-40B4-BE49-F238E27FC236}">
                <a16:creationId xmlns:a16="http://schemas.microsoft.com/office/drawing/2014/main" id="{A03F2232-6884-C546-BD4D-97CA830798A8}"/>
              </a:ext>
            </a:extLst>
          </p:cNvPr>
          <p:cNvGraphicFramePr>
            <a:graphicFrameLocks noGrp="1"/>
          </p:cNvGraphicFramePr>
          <p:nvPr/>
        </p:nvGraphicFramePr>
        <p:xfrm>
          <a:off x="361952" y="1588852"/>
          <a:ext cx="11345838" cy="3970020"/>
        </p:xfrm>
        <a:graphic>
          <a:graphicData uri="http://schemas.openxmlformats.org/drawingml/2006/table">
            <a:tbl>
              <a:tblPr firstRow="1" bandRow="1">
                <a:tableStyleId>{073A0DAA-6AF3-43AB-8588-CEC1D06C72B9}</a:tableStyleId>
              </a:tblPr>
              <a:tblGrid>
                <a:gridCol w="1640918">
                  <a:extLst>
                    <a:ext uri="{9D8B030D-6E8A-4147-A177-3AD203B41FA5}">
                      <a16:colId xmlns:a16="http://schemas.microsoft.com/office/drawing/2014/main" val="2750153169"/>
                    </a:ext>
                  </a:extLst>
                </a:gridCol>
                <a:gridCol w="4852460">
                  <a:extLst>
                    <a:ext uri="{9D8B030D-6E8A-4147-A177-3AD203B41FA5}">
                      <a16:colId xmlns:a16="http://schemas.microsoft.com/office/drawing/2014/main" val="3188070660"/>
                    </a:ext>
                  </a:extLst>
                </a:gridCol>
                <a:gridCol w="4852460">
                  <a:extLst>
                    <a:ext uri="{9D8B030D-6E8A-4147-A177-3AD203B41FA5}">
                      <a16:colId xmlns:a16="http://schemas.microsoft.com/office/drawing/2014/main" val="2040728873"/>
                    </a:ext>
                  </a:extLst>
                </a:gridCol>
              </a:tblGrid>
              <a:tr h="337820">
                <a:tc>
                  <a:txBody>
                    <a:bodyPr/>
                    <a:lstStyle/>
                    <a:p>
                      <a:r>
                        <a:rPr kumimoji="1" lang="ja-JP" altLang="en-US" sz="1400">
                          <a:latin typeface="Meiryo" panose="020B0604030504040204" pitchFamily="34" charset="-128"/>
                          <a:ea typeface="Meiryo" panose="020B0604030504040204" pitchFamily="34" charset="-128"/>
                        </a:rPr>
                        <a:t>対応</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環境</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オンプレミス</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77526069"/>
                  </a:ext>
                </a:extLst>
              </a:tr>
              <a:tr h="553720">
                <a:tc>
                  <a:txBody>
                    <a:bodyPr/>
                    <a:lstStyle/>
                    <a:p>
                      <a:r>
                        <a:rPr kumimoji="1" lang="ja-JP" altLang="en-US" sz="1400">
                          <a:latin typeface="Meiryo" panose="020B0604030504040204" pitchFamily="34" charset="-128"/>
                          <a:ea typeface="Meiryo" panose="020B0604030504040204" pitchFamily="34" charset="-128"/>
                        </a:rPr>
                        <a:t>隔離</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Security Group</a:t>
                      </a:r>
                      <a:r>
                        <a:rPr kumimoji="1" lang="ja-JP" altLang="en-US" sz="1400">
                          <a:latin typeface="Meiryo" panose="020B0604030504040204" pitchFamily="34" charset="-128"/>
                          <a:ea typeface="Meiryo" panose="020B0604030504040204" pitchFamily="34" charset="-128"/>
                        </a:rPr>
                        <a:t>を適用する</a:t>
                      </a:r>
                      <a:endParaRPr kumimoji="1"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自動化が容易</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400">
                          <a:latin typeface="Meiryo" panose="020B0604030504040204" pitchFamily="34" charset="-128"/>
                          <a:ea typeface="Meiryo" panose="020B0604030504040204" pitchFamily="34" charset="-128"/>
                        </a:rPr>
                        <a:t>マシンルームに行って抜線を行う必要がある</a:t>
                      </a:r>
                      <a:endParaRPr kumimoji="1" lang="en-US" altLang="ja-JP" sz="1400" dirty="0">
                        <a:latin typeface="Meiryo" panose="020B0604030504040204" pitchFamily="34" charset="-128"/>
                        <a:ea typeface="Meiryo" panose="020B0604030504040204" pitchFamily="34" charset="-128"/>
                      </a:endParaRPr>
                    </a:p>
                    <a:p>
                      <a:r>
                        <a:rPr kumimoji="1" lang="en-US" altLang="ja-JP" sz="1400" dirty="0">
                          <a:latin typeface="Meiryo" panose="020B0604030504040204" pitchFamily="34" charset="-128"/>
                          <a:ea typeface="Meiryo" panose="020B0604030504040204" pitchFamily="34" charset="-128"/>
                        </a:rPr>
                        <a:t>※EDR</a:t>
                      </a:r>
                      <a:r>
                        <a:rPr kumimoji="1" lang="ja-JP" altLang="en-US" sz="1400">
                          <a:latin typeface="Meiryo" panose="020B0604030504040204" pitchFamily="34" charset="-128"/>
                          <a:ea typeface="Meiryo" panose="020B0604030504040204" pitchFamily="34" charset="-128"/>
                        </a:rPr>
                        <a:t>等により制御可能な場合もある</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150212"/>
                  </a:ext>
                </a:extLst>
              </a:tr>
              <a:tr h="553720">
                <a:tc>
                  <a:txBody>
                    <a:bodyPr/>
                    <a:lstStyle/>
                    <a:p>
                      <a:r>
                        <a:rPr kumimoji="1" lang="ja-JP" altLang="en-US" sz="1400">
                          <a:latin typeface="Meiryo" panose="020B0604030504040204" pitchFamily="34" charset="-128"/>
                          <a:ea typeface="Meiryo" panose="020B0604030504040204" pitchFamily="34" charset="-128"/>
                        </a:rPr>
                        <a:t>データ保全</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EBS</a:t>
                      </a:r>
                      <a:r>
                        <a:rPr kumimoji="1" lang="ja-JP" altLang="en-US" sz="1400">
                          <a:latin typeface="Meiryo" panose="020B0604030504040204" pitchFamily="34" charset="-128"/>
                          <a:ea typeface="Meiryo" panose="020B0604030504040204" pitchFamily="34" charset="-128"/>
                        </a:rPr>
                        <a:t>スナップショットにより数分でデータ保全が完了</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400">
                          <a:latin typeface="Meiryo" panose="020B0604030504040204" pitchFamily="34" charset="-128"/>
                          <a:ea typeface="Meiryo" panose="020B0604030504040204" pitchFamily="34" charset="-128"/>
                        </a:rPr>
                        <a:t>ハードディスクのコピーに長い時間がかかる</a:t>
                      </a:r>
                      <a:endParaRPr kumimoji="1"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コピー先ディスクの準備やコピー方法などの準備が必要</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2009049"/>
                  </a:ext>
                </a:extLst>
              </a:tr>
              <a:tr h="985520">
                <a:tc>
                  <a:txBody>
                    <a:bodyPr/>
                    <a:lstStyle/>
                    <a:p>
                      <a:r>
                        <a:rPr kumimoji="1" lang="ja-JP" altLang="en-US" sz="1400">
                          <a:latin typeface="Meiryo" panose="020B0604030504040204" pitchFamily="34" charset="-128"/>
                          <a:ea typeface="Meiryo" panose="020B0604030504040204" pitchFamily="34" charset="-128"/>
                        </a:rPr>
                        <a:t>ログ調査</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CloudWatch Logs</a:t>
                      </a:r>
                      <a:r>
                        <a:rPr kumimoji="1" lang="ja-JP" altLang="en-US" sz="1400">
                          <a:latin typeface="Meiryo" panose="020B0604030504040204" pitchFamily="34" charset="-128"/>
                          <a:ea typeface="Meiryo" panose="020B0604030504040204" pitchFamily="34" charset="-128"/>
                        </a:rPr>
                        <a:t>や</a:t>
                      </a:r>
                      <a:r>
                        <a:rPr kumimoji="1" lang="en-US" altLang="ja-JP" sz="1400" dirty="0">
                          <a:latin typeface="Meiryo" panose="020B0604030504040204" pitchFamily="34" charset="-128"/>
                          <a:ea typeface="Meiryo" panose="020B0604030504040204" pitchFamily="34" charset="-128"/>
                        </a:rPr>
                        <a:t>S3</a:t>
                      </a:r>
                      <a:r>
                        <a:rPr kumimoji="1" lang="ja-JP" altLang="en-US" sz="1400">
                          <a:latin typeface="Meiryo" panose="020B0604030504040204" pitchFamily="34" charset="-128"/>
                          <a:ea typeface="Meiryo" panose="020B0604030504040204" pitchFamily="34" charset="-128"/>
                        </a:rPr>
                        <a:t>に保管されているログをすぐ確認できる</a:t>
                      </a:r>
                      <a:endParaRPr kumimoji="1" lang="en-US" altLang="ja-JP" sz="1400" dirty="0">
                        <a:latin typeface="Meiryo" panose="020B0604030504040204" pitchFamily="34" charset="-128"/>
                        <a:ea typeface="Meiryo" panose="020B0604030504040204" pitchFamily="34" charset="-128"/>
                      </a:endParaRPr>
                    </a:p>
                    <a:p>
                      <a:r>
                        <a:rPr kumimoji="1" lang="en-US" altLang="ja-JP" sz="1400" dirty="0">
                          <a:latin typeface="Meiryo" panose="020B0604030504040204" pitchFamily="34" charset="-128"/>
                          <a:ea typeface="Meiryo" panose="020B0604030504040204" pitchFamily="34" charset="-128"/>
                        </a:rPr>
                        <a:t>SIEM</a:t>
                      </a:r>
                      <a:r>
                        <a:rPr kumimoji="1" lang="ja-JP" altLang="en-US" sz="1400">
                          <a:latin typeface="Meiryo" panose="020B0604030504040204" pitchFamily="34" charset="-128"/>
                          <a:ea typeface="Meiryo" panose="020B0604030504040204" pitchFamily="34" charset="-128"/>
                        </a:rPr>
                        <a:t>、</a:t>
                      </a:r>
                      <a:r>
                        <a:rPr kumimoji="1" lang="en-US" altLang="ja-JP" sz="1400" dirty="0">
                          <a:latin typeface="Meiryo" panose="020B0604030504040204" pitchFamily="34" charset="-128"/>
                          <a:ea typeface="Meiryo" panose="020B0604030504040204" pitchFamily="34" charset="-128"/>
                        </a:rPr>
                        <a:t>Athena</a:t>
                      </a:r>
                      <a:r>
                        <a:rPr kumimoji="1" lang="ja-JP" altLang="en-US" sz="1400">
                          <a:latin typeface="Meiryo" panose="020B0604030504040204" pitchFamily="34" charset="-128"/>
                          <a:ea typeface="Meiryo" panose="020B0604030504040204" pitchFamily="34" charset="-128"/>
                        </a:rPr>
                        <a:t>などを利用して検索が可能</a:t>
                      </a:r>
                      <a:endParaRPr kumimoji="1" lang="en-US" altLang="ja-JP" sz="1400" dirty="0">
                        <a:latin typeface="Meiryo" panose="020B0604030504040204" pitchFamily="34" charset="-128"/>
                        <a:ea typeface="Meiryo" panose="020B0604030504040204" pitchFamily="34" charset="-128"/>
                      </a:endParaRPr>
                    </a:p>
                    <a:p>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環境の操作は</a:t>
                      </a:r>
                      <a:r>
                        <a:rPr kumimoji="1" lang="en-US" altLang="ja-JP" sz="1400" dirty="0">
                          <a:latin typeface="Meiryo" panose="020B0604030504040204" pitchFamily="34" charset="-128"/>
                          <a:ea typeface="Meiryo" panose="020B0604030504040204" pitchFamily="34" charset="-128"/>
                        </a:rPr>
                        <a:t>CloudTrail</a:t>
                      </a:r>
                      <a:r>
                        <a:rPr kumimoji="1" lang="ja-JP" altLang="en-US" sz="1400">
                          <a:latin typeface="Meiryo" panose="020B0604030504040204" pitchFamily="34" charset="-128"/>
                          <a:ea typeface="Meiryo" panose="020B0604030504040204" pitchFamily="34" charset="-128"/>
                        </a:rPr>
                        <a:t>で確認可能</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400">
                          <a:latin typeface="Meiryo" panose="020B0604030504040204" pitchFamily="34" charset="-128"/>
                          <a:ea typeface="Meiryo" panose="020B0604030504040204" pitchFamily="34" charset="-128"/>
                        </a:rPr>
                        <a:t>一般にログを収集するのに時間と手間がかかる</a:t>
                      </a:r>
                      <a:endParaRPr kumimoji="1" lang="en-US" altLang="ja-JP" sz="1400" dirty="0">
                        <a:latin typeface="Meiryo" panose="020B0604030504040204" pitchFamily="34" charset="-128"/>
                        <a:ea typeface="Meiryo" panose="020B0604030504040204" pitchFamily="34" charset="-128"/>
                      </a:endParaRPr>
                    </a:p>
                    <a:p>
                      <a:r>
                        <a:rPr kumimoji="1" lang="ja-JP" altLang="en-US" sz="1400">
                          <a:latin typeface="Meiryo" panose="020B0604030504040204" pitchFamily="34" charset="-128"/>
                          <a:ea typeface="Meiryo" panose="020B0604030504040204" pitchFamily="34" charset="-128"/>
                        </a:rPr>
                        <a:t>大量のテキストファイルの場合は検索に手間と時間がかかる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27671895"/>
                  </a:ext>
                </a:extLst>
              </a:tr>
              <a:tr h="769620">
                <a:tc>
                  <a:txBody>
                    <a:bodyPr/>
                    <a:lstStyle/>
                    <a:p>
                      <a:r>
                        <a:rPr kumimoji="1" lang="ja-JP" altLang="en-US" sz="1400">
                          <a:latin typeface="Meiryo" panose="020B0604030504040204" pitchFamily="34" charset="-128"/>
                          <a:ea typeface="Meiryo" panose="020B0604030504040204" pitchFamily="34" charset="-128"/>
                        </a:rPr>
                        <a:t>感染範囲の調査</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AWS Systems Manager</a:t>
                      </a:r>
                      <a:r>
                        <a:rPr kumimoji="1" lang="ja-JP" altLang="en-US" sz="1400">
                          <a:latin typeface="Meiryo" panose="020B0604030504040204" pitchFamily="34" charset="-128"/>
                          <a:ea typeface="Meiryo" panose="020B0604030504040204" pitchFamily="34" charset="-128"/>
                        </a:rPr>
                        <a:t>を使って</a:t>
                      </a:r>
                      <a:r>
                        <a:rPr kumimoji="1" lang="en-US" altLang="ja-JP" sz="1400" dirty="0">
                          <a:latin typeface="Meiryo" panose="020B0604030504040204" pitchFamily="34" charset="-128"/>
                          <a:ea typeface="Meiryo" panose="020B0604030504040204" pitchFamily="34" charset="-128"/>
                        </a:rPr>
                        <a:t>OS, </a:t>
                      </a:r>
                      <a:r>
                        <a:rPr kumimoji="1" lang="ja-JP" altLang="en-US" sz="1400">
                          <a:latin typeface="Meiryo" panose="020B0604030504040204" pitchFamily="34" charset="-128"/>
                          <a:ea typeface="Meiryo" panose="020B0604030504040204" pitchFamily="34" charset="-128"/>
                        </a:rPr>
                        <a:t>パッチ、アプリケーション、起動しているサービス名やレジストリの値などの</a:t>
                      </a:r>
                      <a:r>
                        <a:rPr kumimoji="1" lang="en-US" altLang="ja-JP" sz="1400" dirty="0">
                          <a:latin typeface="Meiryo" panose="020B0604030504040204" pitchFamily="34" charset="-128"/>
                          <a:ea typeface="Meiryo" panose="020B0604030504040204" pitchFamily="34" charset="-128"/>
                        </a:rPr>
                        <a:t>IoC(</a:t>
                      </a:r>
                      <a:r>
                        <a:rPr kumimoji="1" lang="ja-JP" altLang="en-US" sz="1400">
                          <a:latin typeface="Meiryo" panose="020B0604030504040204" pitchFamily="34" charset="-128"/>
                          <a:ea typeface="Meiryo" panose="020B0604030504040204" pitchFamily="34" charset="-128"/>
                        </a:rPr>
                        <a:t>痕跡情報</a:t>
                      </a:r>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調査が可能</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SSH/RDP</a:t>
                      </a:r>
                      <a:r>
                        <a:rPr kumimoji="1" lang="ja-JP" altLang="en-US" sz="1400">
                          <a:latin typeface="Meiryo" panose="020B0604030504040204" pitchFamily="34" charset="-128"/>
                          <a:ea typeface="Meiryo" panose="020B0604030504040204" pitchFamily="34" charset="-128"/>
                        </a:rPr>
                        <a:t>ログイン、あるいはコンソールログインを行なって調査することになる。台数が多いと多大な手間と時間がかかる。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4996225"/>
                  </a:ext>
                </a:extLst>
              </a:tr>
              <a:tr h="769620">
                <a:tc>
                  <a:txBody>
                    <a:bodyPr/>
                    <a:lstStyle/>
                    <a:p>
                      <a:r>
                        <a:rPr kumimoji="1" lang="ja-JP" altLang="en-US" sz="1400">
                          <a:latin typeface="Meiryo" panose="020B0604030504040204" pitchFamily="34" charset="-128"/>
                          <a:ea typeface="Meiryo" panose="020B0604030504040204" pitchFamily="34" charset="-128"/>
                        </a:rPr>
                        <a:t>フォレンジック</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環境にフォレンジック環境を構成すれば保全したデータを即参照して解析を行うことが可能</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en-US" altLang="ja-JP" sz="1400" dirty="0">
                          <a:latin typeface="Meiryo" panose="020B0604030504040204" pitchFamily="34" charset="-128"/>
                          <a:ea typeface="Meiryo" panose="020B0604030504040204" pitchFamily="34" charset="-128"/>
                        </a:rPr>
                        <a:t>Forensic</a:t>
                      </a:r>
                      <a:r>
                        <a:rPr kumimoji="1" lang="ja-JP" altLang="en-US" sz="1400">
                          <a:latin typeface="Meiryo" panose="020B0604030504040204" pitchFamily="34" charset="-128"/>
                          <a:ea typeface="Meiryo" panose="020B0604030504040204" pitchFamily="34" charset="-128"/>
                        </a:rPr>
                        <a:t>ラボに保全したデータを持ち込んで解析する。データの持ち込み（物理的搬送あるいはネットワークダウンロード）がボトルネックとなる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9122103"/>
                  </a:ext>
                </a:extLst>
              </a:tr>
            </a:tbl>
          </a:graphicData>
        </a:graphic>
      </p:graphicFrame>
      <p:sp>
        <p:nvSpPr>
          <p:cNvPr id="2" name="タイトル 1">
            <a:extLst>
              <a:ext uri="{FF2B5EF4-FFF2-40B4-BE49-F238E27FC236}">
                <a16:creationId xmlns:a16="http://schemas.microsoft.com/office/drawing/2014/main" id="{2054BBFF-984B-3646-BFBD-5BD4C5784E9A}"/>
              </a:ext>
            </a:extLst>
          </p:cNvPr>
          <p:cNvSpPr>
            <a:spLocks noGrp="1"/>
          </p:cNvSpPr>
          <p:nvPr>
            <p:ph type="title"/>
          </p:nvPr>
        </p:nvSpPr>
        <p:spPr/>
        <p:txBody>
          <a:bodyPr vert="horz" lIns="91440" tIns="45720" rIns="91440" bIns="45720" rtlCol="0" anchor="t">
            <a:noAutofit/>
          </a:bodyPr>
          <a:lstStyle/>
          <a:p>
            <a:r>
              <a:rPr lang="ja-JP" altLang="en-US" sz="2800" b="0"/>
              <a:t>参考：インシデント対応における</a:t>
            </a:r>
            <a:r>
              <a:rPr lang="en-US" altLang="ja-JP" sz="2800" b="0" dirty="0"/>
              <a:t>AWS</a:t>
            </a:r>
            <a:r>
              <a:rPr lang="ja-JP" altLang="en-US" sz="2800" b="0"/>
              <a:t>の利点</a:t>
            </a:r>
          </a:p>
        </p:txBody>
      </p:sp>
      <p:sp>
        <p:nvSpPr>
          <p:cNvPr id="3" name="テキスト ボックス 2">
            <a:extLst>
              <a:ext uri="{FF2B5EF4-FFF2-40B4-BE49-F238E27FC236}">
                <a16:creationId xmlns:a16="http://schemas.microsoft.com/office/drawing/2014/main" id="{E8ACEF67-1931-29B7-4E13-53DD928857DE}"/>
              </a:ext>
            </a:extLst>
          </p:cNvPr>
          <p:cNvSpPr txBox="1"/>
          <p:nvPr/>
        </p:nvSpPr>
        <p:spPr>
          <a:xfrm>
            <a:off x="11208569" y="0"/>
            <a:ext cx="983431"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4" name="Rectangle 5">
            <a:extLst>
              <a:ext uri="{FF2B5EF4-FFF2-40B4-BE49-F238E27FC236}">
                <a16:creationId xmlns:a16="http://schemas.microsoft.com/office/drawing/2014/main" id="{24D8E152-23D6-6C4E-FFEA-EA5AEE62BFE8}"/>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1161539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SEC10-BP01 </a:t>
            </a:r>
            <a:r>
              <a:rPr lang="ja-JP" altLang="en-US" sz="2800" b="0" i="0">
                <a:solidFill>
                  <a:srgbClr val="16191F"/>
                </a:solidFill>
                <a:effectLst/>
                <a:latin typeface="Amazon Ember" panose="020B0603020204020204" pitchFamily="34" charset="0"/>
              </a:rPr>
              <a:t>重要な人員と外部リソースを特定する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11258550"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インシデント対応と復旧に必要な社内外の人員を特定する。</a:t>
            </a:r>
            <a:endParaRPr lang="en-US" altLang="ja-JP" sz="1400" dirty="0"/>
          </a:p>
          <a:p>
            <a:pPr marL="882362" lvl="1" indent="-285750">
              <a:buFont typeface="Arial" panose="020B0604020202020204" pitchFamily="34" charset="0"/>
              <a:buChar char="•"/>
            </a:pPr>
            <a:r>
              <a:rPr lang="ja-JP" altLang="en-US" sz="1233"/>
              <a:t>自チーム内メンバー</a:t>
            </a:r>
            <a:endParaRPr lang="en-US" altLang="ja-JP" sz="1233" dirty="0"/>
          </a:p>
          <a:p>
            <a:pPr marL="882362" lvl="1" indent="-285750">
              <a:buFont typeface="Arial" panose="020B0604020202020204" pitchFamily="34" charset="0"/>
              <a:buChar char="•"/>
            </a:pPr>
            <a:r>
              <a:rPr lang="ja-JP" altLang="en-US" sz="1233"/>
              <a:t>セキュリティチーム</a:t>
            </a:r>
            <a:endParaRPr lang="en-US" altLang="ja-JP" sz="1233" dirty="0"/>
          </a:p>
          <a:p>
            <a:pPr marL="882362" lvl="1" indent="-285750">
              <a:buFont typeface="Arial" panose="020B0604020202020204" pitchFamily="34" charset="0"/>
              <a:buChar char="•"/>
            </a:pPr>
            <a:r>
              <a:rPr lang="ja-JP" altLang="en-US" sz="1233"/>
              <a:t>顧問弁護士</a:t>
            </a:r>
            <a:endParaRPr lang="en-US" altLang="ja-JP" sz="1233" dirty="0"/>
          </a:p>
          <a:p>
            <a:pPr marL="882362" lvl="1" indent="-285750">
              <a:buFont typeface="Arial" panose="020B0604020202020204" pitchFamily="34" charset="0"/>
              <a:buChar char="•"/>
            </a:pPr>
            <a:r>
              <a:rPr lang="ja-JP" altLang="en-US" sz="1233"/>
              <a:t>経営陣</a:t>
            </a:r>
            <a:endParaRPr lang="en-US" altLang="ja-JP" sz="1233" dirty="0"/>
          </a:p>
          <a:p>
            <a:pPr marL="882362" lvl="1" indent="-285750">
              <a:buFont typeface="Arial" panose="020B0604020202020204" pitchFamily="34" charset="0"/>
              <a:buChar char="•"/>
            </a:pPr>
            <a:r>
              <a:rPr lang="ja-JP" altLang="en-US" sz="1233"/>
              <a:t>ビジネスステークホルダー</a:t>
            </a:r>
            <a:endParaRPr lang="en-US" altLang="ja-JP" sz="1233" dirty="0"/>
          </a:p>
          <a:p>
            <a:pPr marL="882362" lvl="1" indent="-285750">
              <a:buFont typeface="Arial" panose="020B0604020202020204" pitchFamily="34" charset="0"/>
              <a:buChar char="•"/>
            </a:pPr>
            <a:r>
              <a:rPr lang="en-JP" sz="1233"/>
              <a:t>AWS </a:t>
            </a:r>
            <a:r>
              <a:rPr lang="ja-JP" altLang="en-US" sz="1233"/>
              <a:t>サポートサービス、など</a:t>
            </a:r>
            <a:endParaRPr lang="en-US" altLang="ja-JP" sz="1233" dirty="0"/>
          </a:p>
          <a:p>
            <a:pPr marL="274638"/>
            <a:r>
              <a:rPr lang="ja-JP" altLang="en-US" sz="1400"/>
              <a:t>応答者に対して、利用するサービスについて教育し、実践的な演習を行うことで、インシデントに対する応答時間を短縮することが目的。</a:t>
            </a:r>
            <a:endParaRPr lang="en-JP" sz="1400" dirty="0"/>
          </a:p>
          <a:p>
            <a:pPr marL="285750" indent="-285750">
              <a:spcBef>
                <a:spcPts val="1200"/>
              </a:spcBef>
              <a:buFont typeface="Arial" panose="020B0604020202020204" pitchFamily="34" charset="0"/>
              <a:buChar char="•"/>
            </a:pPr>
            <a:r>
              <a:rPr lang="ja-JP" altLang="en-US" sz="1400"/>
              <a:t>専門知識および異なる視点を備えた社外の </a:t>
            </a:r>
            <a:r>
              <a:rPr lang="en-JP" sz="1400"/>
              <a:t>AWS </a:t>
            </a:r>
            <a:r>
              <a:rPr lang="ja-JP" altLang="en-US" sz="1400"/>
              <a:t>セキュリティパートナーと連携する。</a:t>
            </a:r>
            <a:br>
              <a:rPr lang="en-US" altLang="ja-JP" sz="1400" dirty="0"/>
            </a:br>
            <a:r>
              <a:rPr lang="ja-JP" altLang="en-US" sz="1400"/>
              <a:t>馴染みのない潜在的なリスクや脅威を特定し、インシデント対応能力を強化することが目的。</a:t>
            </a:r>
            <a:endParaRPr lang="en-JP" sz="140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インシデント対応と復旧に必要な組織内外の人員のリストを作成・管理しているか？</a:t>
            </a:r>
            <a:endParaRPr lang="en-US" altLang="ja-JP" sz="1400" dirty="0"/>
          </a:p>
          <a:p>
            <a:pPr marL="285750" indent="-285750">
              <a:buFont typeface="Arial" panose="020B0604020202020204" pitchFamily="34" charset="0"/>
              <a:buChar char="•"/>
            </a:pPr>
            <a:r>
              <a:rPr lang="ja-JP" altLang="en-US" sz="1400"/>
              <a:t>インシデント対応と復旧を支援してくれる外部パートナーがいるか？</a:t>
            </a:r>
          </a:p>
          <a:p>
            <a:endParaRPr lang="en-JP" sz="1400" dirty="0"/>
          </a:p>
        </p:txBody>
      </p:sp>
    </p:spTree>
    <p:extLst>
      <p:ext uri="{BB962C8B-B14F-4D97-AF65-F5344CB8AC3E}">
        <p14:creationId xmlns:p14="http://schemas.microsoft.com/office/powerpoint/2010/main" val="423873125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E7F86F7-538D-134F-BDE8-EBEE36E95B09}"/>
              </a:ext>
            </a:extLst>
          </p:cNvPr>
          <p:cNvSpPr>
            <a:spLocks noGrp="1"/>
          </p:cNvSpPr>
          <p:nvPr>
            <p:ph type="title"/>
          </p:nvPr>
        </p:nvSpPr>
        <p:spPr/>
        <p:txBody>
          <a:bodyPr vert="horz" lIns="91440" tIns="45720" rIns="91440" bIns="45720" rtlCol="0" anchor="t">
            <a:noAutofit/>
          </a:bodyPr>
          <a:lstStyle/>
          <a:p>
            <a:r>
              <a:rPr lang="ja-JP" altLang="en-US" sz="2800" b="0"/>
              <a:t>参考：セキュリティインシデント対応の役割定義 </a:t>
            </a:r>
            <a:r>
              <a:rPr lang="en-US" altLang="ja-JP" sz="2800" b="0" dirty="0"/>
              <a:t>(</a:t>
            </a:r>
            <a:r>
              <a:rPr lang="ja-JP" altLang="en-US" sz="2800" b="0"/>
              <a:t>例</a:t>
            </a:r>
            <a:r>
              <a:rPr lang="en-US" altLang="ja-JP" sz="2800" b="0" dirty="0"/>
              <a:t>)</a:t>
            </a:r>
            <a:endParaRPr lang="ja-JP" altLang="en-US" sz="2800" b="0"/>
          </a:p>
        </p:txBody>
      </p:sp>
      <p:sp>
        <p:nvSpPr>
          <p:cNvPr id="3" name="コンテンツ プレースホルダー 3">
            <a:extLst>
              <a:ext uri="{FF2B5EF4-FFF2-40B4-BE49-F238E27FC236}">
                <a16:creationId xmlns:a16="http://schemas.microsoft.com/office/drawing/2014/main" id="{1D96D697-1167-2246-AE5B-4926288F2F1F}"/>
              </a:ext>
            </a:extLst>
          </p:cNvPr>
          <p:cNvSpPr txBox="1">
            <a:spLocks/>
          </p:cNvSpPr>
          <p:nvPr/>
        </p:nvSpPr>
        <p:spPr>
          <a:xfrm>
            <a:off x="496095" y="1129771"/>
            <a:ext cx="11695906" cy="5046928"/>
          </a:xfrm>
        </p:spPr>
        <p:txBody>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1" lang="ja-JP" altLang="en-US"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セキュリティインシデント対応は複数の組織にまたがって実施されることが多い</a:t>
            </a:r>
            <a:endParaRPr kumimoji="1" lang="en-US" altLang="ja-JP" sz="2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SOC		</a:t>
            </a: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：セキュリティインシデント（あるいはその可能性）を発見し通知</a:t>
            </a:r>
            <a:endPar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CSIRT		</a:t>
            </a: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：組織間調整や対応に関する判断</a:t>
            </a:r>
            <a:endPar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システム部門</a:t>
            </a:r>
            <a:r>
              <a:rPr kumimoji="1" lang="en-US" altLang="ja-JP"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：該当システムに対する操作や情報提供</a:t>
            </a:r>
            <a:endParaRPr kumimoji="1" lang="ja-JP" altLang="en-US"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graphicFrame>
        <p:nvGraphicFramePr>
          <p:cNvPr id="4" name="コンテンツ プレースホルダー 15">
            <a:extLst>
              <a:ext uri="{FF2B5EF4-FFF2-40B4-BE49-F238E27FC236}">
                <a16:creationId xmlns:a16="http://schemas.microsoft.com/office/drawing/2014/main" id="{EF115DB7-9E8B-2543-AB42-F54C84C5D70A}"/>
              </a:ext>
            </a:extLst>
          </p:cNvPr>
          <p:cNvGraphicFramePr>
            <a:graphicFrameLocks/>
          </p:cNvGraphicFramePr>
          <p:nvPr/>
        </p:nvGraphicFramePr>
        <p:xfrm>
          <a:off x="266700" y="2911698"/>
          <a:ext cx="11517932" cy="3267806"/>
        </p:xfrm>
        <a:graphic>
          <a:graphicData uri="http://schemas.openxmlformats.org/drawingml/2006/table">
            <a:tbl>
              <a:tblPr firstRow="1" bandRow="1">
                <a:tableStyleId>{073A0DAA-6AF3-43AB-8588-CEC1D06C72B9}</a:tableStyleId>
              </a:tblPr>
              <a:tblGrid>
                <a:gridCol w="1796852">
                  <a:extLst>
                    <a:ext uri="{9D8B030D-6E8A-4147-A177-3AD203B41FA5}">
                      <a16:colId xmlns:a16="http://schemas.microsoft.com/office/drawing/2014/main" val="928306913"/>
                    </a:ext>
                  </a:extLst>
                </a:gridCol>
                <a:gridCol w="6264696">
                  <a:extLst>
                    <a:ext uri="{9D8B030D-6E8A-4147-A177-3AD203B41FA5}">
                      <a16:colId xmlns:a16="http://schemas.microsoft.com/office/drawing/2014/main" val="4040880118"/>
                    </a:ext>
                  </a:extLst>
                </a:gridCol>
                <a:gridCol w="3456384">
                  <a:extLst>
                    <a:ext uri="{9D8B030D-6E8A-4147-A177-3AD203B41FA5}">
                      <a16:colId xmlns:a16="http://schemas.microsoft.com/office/drawing/2014/main" val="2185646593"/>
                    </a:ext>
                  </a:extLst>
                </a:gridCol>
              </a:tblGrid>
              <a:tr h="307340">
                <a:tc>
                  <a:txBody>
                    <a:bodyPr/>
                    <a:lstStyle/>
                    <a:p>
                      <a:r>
                        <a:rPr kumimoji="1" lang="ja-JP" altLang="en-US" sz="1400">
                          <a:latin typeface="Meiryo" panose="020B0604030504040204" pitchFamily="34" charset="-128"/>
                          <a:ea typeface="Meiryo" panose="020B0604030504040204" pitchFamily="34" charset="-128"/>
                        </a:rPr>
                        <a:t>組織</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アクセスできる情報の範囲</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担当者の特性</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33968931"/>
                  </a:ext>
                </a:extLst>
              </a:tr>
              <a:tr h="986822">
                <a:tc>
                  <a:txBody>
                    <a:bodyPr/>
                    <a:lstStyle/>
                    <a:p>
                      <a:r>
                        <a:rPr kumimoji="1" lang="en-US" altLang="ja-JP" sz="1400" dirty="0">
                          <a:latin typeface="Meiryo" panose="020B0604030504040204" pitchFamily="34" charset="-128"/>
                          <a:ea typeface="Meiryo" panose="020B0604030504040204" pitchFamily="34" charset="-128"/>
                        </a:rPr>
                        <a:t>SOC</a:t>
                      </a:r>
                      <a:r>
                        <a:rPr kumimoji="1" lang="ja-JP" altLang="en-US" sz="1400" dirty="0">
                          <a:latin typeface="Meiryo" panose="020B0604030504040204" pitchFamily="34" charset="-128"/>
                          <a:ea typeface="Meiryo" panose="020B0604030504040204" pitchFamily="34" charset="-128"/>
                        </a:rPr>
                        <a:t>監視チーム</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en-US" altLang="ja-JP" sz="1400" dirty="0">
                          <a:latin typeface="Meiryo" panose="020B0604030504040204" pitchFamily="34" charset="-128"/>
                          <a:ea typeface="Meiryo" panose="020B0604030504040204" pitchFamily="34" charset="-128"/>
                        </a:rPr>
                        <a:t>SOC</a:t>
                      </a:r>
                      <a:r>
                        <a:rPr kumimoji="1" lang="ja-JP" altLang="en-US" sz="1400" dirty="0">
                          <a:latin typeface="Meiryo" panose="020B0604030504040204" pitchFamily="34" charset="-128"/>
                          <a:ea typeface="Meiryo" panose="020B0604030504040204" pitchFamily="34" charset="-128"/>
                        </a:rPr>
                        <a:t>からアクセスできる</a:t>
                      </a:r>
                      <a:r>
                        <a:rPr kumimoji="1" lang="en-US" altLang="ja-JP" sz="1400" dirty="0">
                          <a:latin typeface="Meiryo" panose="020B0604030504040204" pitchFamily="34" charset="-128"/>
                          <a:ea typeface="Meiryo" panose="020B0604030504040204" pitchFamily="34" charset="-128"/>
                        </a:rPr>
                        <a:t>SIEM</a:t>
                      </a:r>
                      <a:r>
                        <a:rPr kumimoji="1" lang="ja-JP" altLang="en-US" sz="1400">
                          <a:latin typeface="Meiryo" panose="020B0604030504040204" pitchFamily="34" charset="-128"/>
                          <a:ea typeface="Meiryo" panose="020B0604030504040204" pitchFamily="34" charset="-128"/>
                        </a:rPr>
                        <a:t>やセキュリティサービスの</a:t>
                      </a:r>
                      <a:r>
                        <a:rPr kumimoji="1" lang="ja-JP" altLang="en-US" sz="1400" dirty="0">
                          <a:latin typeface="Meiryo" panose="020B0604030504040204" pitchFamily="34" charset="-128"/>
                          <a:ea typeface="Meiryo" panose="020B0604030504040204" pitchFamily="34" charset="-128"/>
                        </a:rPr>
                        <a:t>コンソールなどに限定</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監視対象システムそのものへのアクセス権はない</a:t>
                      </a:r>
                      <a:endParaRPr kumimoji="1" lang="en-US" altLang="ja-JP" sz="1400" dirty="0">
                        <a:latin typeface="Meiryo" panose="020B0604030504040204" pitchFamily="34" charset="-128"/>
                        <a:ea typeface="Meiryo" panose="020B0604030504040204" pitchFamily="34"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オペレーター</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監視対象システムに精通しているわけではない</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99887494"/>
                  </a:ext>
                </a:extLst>
              </a:tr>
              <a:tr h="986822">
                <a:tc>
                  <a:txBody>
                    <a:bodyPr/>
                    <a:lstStyle/>
                    <a:p>
                      <a:r>
                        <a:rPr kumimoji="1" lang="en-US" altLang="ja-JP" sz="1400" dirty="0">
                          <a:latin typeface="Meiryo" panose="020B0604030504040204" pitchFamily="34" charset="-128"/>
                          <a:ea typeface="Meiryo" panose="020B0604030504040204" pitchFamily="34" charset="-128"/>
                        </a:rPr>
                        <a:t>CSIRT</a:t>
                      </a:r>
                      <a:r>
                        <a:rPr kumimoji="1" lang="ja-JP" altLang="en-US" sz="1400">
                          <a:latin typeface="Meiryo" panose="020B0604030504040204" pitchFamily="34" charset="-128"/>
                          <a:ea typeface="Meiryo" panose="020B0604030504040204" pitchFamily="34" charset="-128"/>
                        </a:rPr>
                        <a:t>（</a:t>
                      </a:r>
                      <a:r>
                        <a:rPr kumimoji="1" lang="en-US" altLang="ja-JP" sz="1400" dirty="0">
                          <a:latin typeface="Meiryo" panose="020B0604030504040204" pitchFamily="34" charset="-128"/>
                          <a:ea typeface="Meiryo" panose="020B0604030504040204" pitchFamily="34" charset="-128"/>
                        </a:rPr>
                        <a:t>C</a:t>
                      </a:r>
                      <a:r>
                        <a:rPr kumimoji="1" lang="en" altLang="ja-JP" sz="1400" dirty="0" err="1">
                          <a:latin typeface="Meiryo" panose="020B0604030504040204" pitchFamily="34" charset="-128"/>
                          <a:ea typeface="Meiryo" panose="020B0604030504040204" pitchFamily="34" charset="-128"/>
                        </a:rPr>
                        <a:t>omputer</a:t>
                      </a:r>
                      <a:r>
                        <a:rPr kumimoji="1" lang="en" altLang="ja-JP" sz="1400" dirty="0">
                          <a:latin typeface="Meiryo" panose="020B0604030504040204" pitchFamily="34" charset="-128"/>
                          <a:ea typeface="Meiryo" panose="020B0604030504040204" pitchFamily="34" charset="-128"/>
                        </a:rPr>
                        <a:t> Security Incident Response Team</a:t>
                      </a:r>
                      <a:r>
                        <a:rPr kumimoji="1" lang="ja-JP" altLang="en-US" sz="1400">
                          <a:latin typeface="Meiryo" panose="020B0604030504040204" pitchFamily="34" charset="-128"/>
                          <a:ea typeface="Meiryo" panose="020B0604030504040204" pitchFamily="34" charset="-128"/>
                        </a:rPr>
                        <a:t>）</a:t>
                      </a:r>
                      <a:endParaRPr kumimoji="1" lang="ja-JP" altLang="en-US" sz="1400" dirty="0">
                        <a:latin typeface="Meiryo" panose="020B0604030504040204" pitchFamily="34" charset="-128"/>
                        <a:ea typeface="Meiryo" panose="020B0604030504040204" pitchFamily="34" charset="-128"/>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en-US" altLang="ja-JP" sz="1400" dirty="0">
                          <a:latin typeface="Meiryo" panose="020B0604030504040204" pitchFamily="34" charset="-128"/>
                          <a:ea typeface="Meiryo" panose="020B0604030504040204" pitchFamily="34" charset="-128"/>
                        </a:rPr>
                        <a:t>SOC</a:t>
                      </a:r>
                      <a:r>
                        <a:rPr kumimoji="1" lang="ja-JP" altLang="en-US" sz="1400" dirty="0">
                          <a:latin typeface="Meiryo" panose="020B0604030504040204" pitchFamily="34" charset="-128"/>
                          <a:ea typeface="Meiryo" panose="020B0604030504040204" pitchFamily="34" charset="-128"/>
                        </a:rPr>
                        <a:t>からの情報</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システム部門からの情報</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外部から連携された情報</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インシデント対応専門家</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組織間の調整も行い情報収集、分析を推進する役割</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33544587"/>
                  </a:ext>
                </a:extLst>
              </a:tr>
              <a:tr h="986822">
                <a:tc>
                  <a:txBody>
                    <a:bodyPr/>
                    <a:lstStyle/>
                    <a:p>
                      <a:r>
                        <a:rPr kumimoji="1" lang="ja-JP" altLang="en-US" sz="1400">
                          <a:latin typeface="Meiryo" panose="020B0604030504040204" pitchFamily="34" charset="-128"/>
                          <a:ea typeface="Meiryo" panose="020B0604030504040204" pitchFamily="34" charset="-128"/>
                        </a:rPr>
                        <a:t>システム部門</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システムへのアクセス権</a:t>
                      </a:r>
                      <a:endParaRPr kumimoji="1" lang="en-US" altLang="ja-JP" sz="1400" dirty="0">
                        <a:latin typeface="Meiryo" panose="020B0604030504040204" pitchFamily="34" charset="-128"/>
                        <a:ea typeface="Meiryo" panose="020B0604030504040204" pitchFamily="34" charset="-128"/>
                      </a:endParaRPr>
                    </a:p>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ログだけではなく、システム設定の確認、実際のデータ保全、隔離操作、回復作業なども担当</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kumimoji="1" lang="ja-JP" altLang="en-US" sz="1400" dirty="0">
                          <a:latin typeface="Meiryo" panose="020B0604030504040204" pitchFamily="34" charset="-128"/>
                          <a:ea typeface="Meiryo" panose="020B0604030504040204" pitchFamily="34" charset="-128"/>
                        </a:rPr>
                        <a:t>システムに精通</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90316309"/>
                  </a:ext>
                </a:extLst>
              </a:tr>
            </a:tbl>
          </a:graphicData>
        </a:graphic>
      </p:graphicFrame>
      <p:sp>
        <p:nvSpPr>
          <p:cNvPr id="5" name="テキスト ボックス 4">
            <a:extLst>
              <a:ext uri="{FF2B5EF4-FFF2-40B4-BE49-F238E27FC236}">
                <a16:creationId xmlns:a16="http://schemas.microsoft.com/office/drawing/2014/main" id="{7DA68A7A-7299-7059-06F8-4DB19F250A0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SEC10-BP01</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60872245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SEC10-BP02 </a:t>
            </a:r>
            <a:r>
              <a:rPr lang="ja-JP" altLang="en-US" sz="2800" b="0" i="0">
                <a:solidFill>
                  <a:srgbClr val="16191F"/>
                </a:solidFill>
                <a:effectLst/>
                <a:latin typeface="Amazon Ember" panose="020B0603020204020204" pitchFamily="34" charset="0"/>
              </a:rPr>
              <a:t>インシデント管理計画を作成する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4800" cy="4943742"/>
          </a:xfrm>
        </p:spPr>
        <p:txBody>
          <a:bodyPr numCol="1"/>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インシデント管理計画を作成し、以下のことを事前に検証する。</a:t>
            </a:r>
            <a:endParaRPr lang="en-US" altLang="ja-JP" sz="1400" dirty="0"/>
          </a:p>
          <a:p>
            <a:pPr marL="882362" lvl="1" indent="-285750">
              <a:buFont typeface="Arial" panose="020B0604020202020204" pitchFamily="34" charset="0"/>
              <a:buChar char="•"/>
            </a:pPr>
            <a:r>
              <a:rPr lang="ja-JP" altLang="en-US" sz="1200"/>
              <a:t>できるだけ迅速に通常のオペレーションが復旧すること</a:t>
            </a:r>
            <a:endParaRPr lang="en-US" altLang="ja-JP" sz="1200" dirty="0"/>
          </a:p>
          <a:p>
            <a:pPr marL="882362" lvl="1" indent="-285750">
              <a:buFont typeface="Arial" panose="020B0604020202020204" pitchFamily="34" charset="0"/>
              <a:buChar char="•"/>
            </a:pPr>
            <a:r>
              <a:rPr lang="ja-JP" altLang="en-US" sz="1200"/>
              <a:t>ビジネスへの影響が最小限に抑えられること</a:t>
            </a:r>
            <a:endParaRPr lang="en-US" altLang="ja-JP" sz="1200" dirty="0"/>
          </a:p>
          <a:p>
            <a:pPr marL="882362" lvl="1" indent="-285750">
              <a:buFont typeface="Arial" panose="020B0604020202020204" pitchFamily="34" charset="0"/>
              <a:buChar char="•"/>
            </a:pPr>
            <a:r>
              <a:rPr lang="ja-JP" altLang="en-US" sz="1200"/>
              <a:t>情報がすべての関係者に共有されること</a:t>
            </a:r>
            <a:endParaRPr lang="en-US" altLang="ja-JP" sz="1200" dirty="0"/>
          </a:p>
          <a:p>
            <a:endParaRPr lang="en-JP" sz="1567"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想定されるインシデントが列挙されているか？</a:t>
            </a:r>
            <a:endParaRPr lang="en-US" altLang="ja-JP" sz="1400" dirty="0"/>
          </a:p>
          <a:p>
            <a:pPr marL="285750" indent="-285750">
              <a:buFont typeface="Arial" panose="020B0604020202020204" pitchFamily="34" charset="0"/>
              <a:buChar char="•"/>
            </a:pPr>
            <a:r>
              <a:rPr lang="en-US" sz="1400" dirty="0" err="1"/>
              <a:t>想定されるインシデントがビジネスへの影響度で分類されているか</a:t>
            </a:r>
            <a:r>
              <a:rPr lang="en-US" sz="1400" dirty="0"/>
              <a:t>？</a:t>
            </a:r>
          </a:p>
          <a:p>
            <a:pPr marL="285750" indent="-285750">
              <a:buFont typeface="Arial" panose="020B0604020202020204" pitchFamily="34" charset="0"/>
              <a:buChar char="•"/>
            </a:pPr>
            <a:r>
              <a:rPr lang="ja-JP" altLang="en-US" sz="1400"/>
              <a:t>インシデント管理計画に、インシデントを検出して復旧するまでの手順が詳しく記述されているか？</a:t>
            </a:r>
          </a:p>
          <a:p>
            <a:pPr marL="285750" indent="-285750">
              <a:buFont typeface="Arial" panose="020B0604020202020204" pitchFamily="34" charset="0"/>
              <a:buChar char="•"/>
            </a:pPr>
            <a:r>
              <a:rPr lang="ja-JP" altLang="en-US" sz="1400"/>
              <a:t>インシデントに関する情報をリリースするための広報計画を策定しているか？</a:t>
            </a:r>
            <a:endParaRPr lang="en-US" altLang="ja-JP" sz="1400" dirty="0"/>
          </a:p>
          <a:p>
            <a:pPr marL="285750" indent="-285750">
              <a:buFont typeface="Arial" panose="020B0604020202020204" pitchFamily="34" charset="0"/>
              <a:buChar char="•"/>
            </a:pPr>
            <a:r>
              <a:rPr lang="en-US" altLang="ja-JP" sz="1400" dirty="0" err="1"/>
              <a:t>インシデント対応の教育とトレーニングが実施されているか</a:t>
            </a:r>
            <a:r>
              <a:rPr lang="en-US" altLang="ja-JP" sz="1400" dirty="0"/>
              <a:t>？</a:t>
            </a:r>
            <a:endParaRPr lang="en-US" sz="1400" dirty="0"/>
          </a:p>
          <a:p>
            <a:pPr marL="285750" indent="-285750">
              <a:buFont typeface="Arial" panose="020B0604020202020204" pitchFamily="34" charset="0"/>
              <a:buChar char="•"/>
            </a:pPr>
            <a:endParaRPr lang="en-JP" sz="1400" dirty="0"/>
          </a:p>
        </p:txBody>
      </p:sp>
      <p:sp>
        <p:nvSpPr>
          <p:cNvPr id="4" name="Text Placeholder 2">
            <a:extLst>
              <a:ext uri="{FF2B5EF4-FFF2-40B4-BE49-F238E27FC236}">
                <a16:creationId xmlns:a16="http://schemas.microsoft.com/office/drawing/2014/main" id="{011229EB-2542-5031-A804-57BF0DC8AA76}"/>
              </a:ext>
            </a:extLst>
          </p:cNvPr>
          <p:cNvSpPr txBox="1">
            <a:spLocks/>
          </p:cNvSpPr>
          <p:nvPr/>
        </p:nvSpPr>
        <p:spPr>
          <a:xfrm>
            <a:off x="6486860" y="1371599"/>
            <a:ext cx="5228889" cy="5179807"/>
          </a:xfrm>
          <a:prstGeom prst="rect">
            <a:avLst/>
          </a:prstGeom>
        </p:spPr>
        <p:txBody>
          <a:bodyPr vert="horz" lIns="91440" tIns="45720" rIns="91440" bIns="45720" numCol="1"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想定されるインシデントの列挙</a:t>
            </a:r>
            <a:endParaRPr kumimoji="0" lang="en-US"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ネットワークの切断やパフォーマンス低下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プロセスまたは </a:t>
            </a:r>
            <a:r>
              <a:rPr kumimoji="0" lang="en-JP"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API</a:t>
            </a:r>
            <a:r>
              <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が応答しない状態</a:t>
            </a:r>
            <a:endParaRPr kumimoji="0" 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スケジュールされたタスクが実行されない状態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データまたはサービスが利用できない状態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計画外のサービス中断</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認証情報の漏洩</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設定ミスによる不具合</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5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ビジネスへの影響度（緊急度）による分類</a:t>
            </a:r>
            <a:endParaRPr kumimoji="0" lang="en-US" altLang="ja-JP" sz="15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高：ビジネスに多大な影響を与える。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中：</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SLA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は守れるが、</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SLO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には影響を与える。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低：クリティカルでない機能に影響を与える。</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5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インシデント管理計画の作成</a:t>
            </a:r>
            <a:endParaRPr kumimoji="0" lang="en-US" altLang="ja-JP" sz="15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AWS Security Incident Response Guide</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インシデントの検出</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インシデントの特定</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インシデントの証跡の収集と分析</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インシデントの封じ込め</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インシデントの除去</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インシデントからの復旧</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インシデントの根本原因分析とフィードバック</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421645417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F96CF4-D3C4-C74F-A9F6-2A0D19908385}"/>
              </a:ext>
            </a:extLst>
          </p:cNvPr>
          <p:cNvSpPr>
            <a:spLocks noGrp="1"/>
          </p:cNvSpPr>
          <p:nvPr>
            <p:ph type="title"/>
          </p:nvPr>
        </p:nvSpPr>
        <p:spPr/>
        <p:txBody>
          <a:bodyPr vert="horz" lIns="91440" tIns="45720" rIns="91440" bIns="45720" rtlCol="0" anchor="t">
            <a:noAutofit/>
          </a:bodyPr>
          <a:lstStyle/>
          <a:p>
            <a:r>
              <a:rPr lang="ja-JP" altLang="en-US" sz="2800" b="0"/>
              <a:t>参考：セキュリティインシデント対応プロセス </a:t>
            </a:r>
            <a:r>
              <a:rPr lang="en-US" altLang="ja-JP" sz="2800" b="0" dirty="0"/>
              <a:t>(</a:t>
            </a:r>
            <a:r>
              <a:rPr lang="ja-JP" altLang="en-US" sz="2800" b="0"/>
              <a:t>例</a:t>
            </a:r>
            <a:r>
              <a:rPr lang="en-US" altLang="ja-JP" sz="2800" b="0" dirty="0"/>
              <a:t>)</a:t>
            </a:r>
            <a:endParaRPr lang="ja-JP" altLang="en-US" sz="2800" b="0"/>
          </a:p>
        </p:txBody>
      </p:sp>
      <p:sp>
        <p:nvSpPr>
          <p:cNvPr id="3" name="コンテンツ プレースホルダー 3">
            <a:extLst>
              <a:ext uri="{FF2B5EF4-FFF2-40B4-BE49-F238E27FC236}">
                <a16:creationId xmlns:a16="http://schemas.microsoft.com/office/drawing/2014/main" id="{500C407E-68BD-2547-B438-D0E6C1716A9B}"/>
              </a:ext>
            </a:extLst>
          </p:cNvPr>
          <p:cNvSpPr txBox="1">
            <a:spLocks/>
          </p:cNvSpPr>
          <p:nvPr/>
        </p:nvSpPr>
        <p:spPr>
          <a:xfrm>
            <a:off x="494771" y="981604"/>
            <a:ext cx="11697229" cy="5046928"/>
          </a:xfrm>
        </p:spPr>
        <p:txBody>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Tx/>
              <a:buNone/>
              <a:tabLst/>
              <a:defRPr/>
            </a:pPr>
            <a:r>
              <a:rPr kumimoji="1" lang="ja-JP" altLang="en-US" sz="2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分析から対応までのプロセスは、複数の組織間でやりとりが行われる</a:t>
            </a:r>
            <a:endParaRPr kumimoji="1" lang="en-US" altLang="ja-JP" sz="2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00068" marR="0" lvl="1" indent="-342886"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企業によって組織ごとの役割やプロセスは異なる</a:t>
            </a:r>
            <a:endParaRPr kumimoji="1"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4" name="角丸四角形 23">
            <a:extLst>
              <a:ext uri="{FF2B5EF4-FFF2-40B4-BE49-F238E27FC236}">
                <a16:creationId xmlns:a16="http://schemas.microsoft.com/office/drawing/2014/main" id="{DDFD4FB2-A52D-C744-AF40-3841B557F496}"/>
              </a:ext>
            </a:extLst>
          </p:cNvPr>
          <p:cNvSpPr/>
          <p:nvPr/>
        </p:nvSpPr>
        <p:spPr>
          <a:xfrm>
            <a:off x="6600056"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CSIRT</a:t>
            </a:r>
            <a:endPar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endParaRPr>
          </a:p>
        </p:txBody>
      </p:sp>
      <p:sp>
        <p:nvSpPr>
          <p:cNvPr id="5" name="角丸四角形 24">
            <a:extLst>
              <a:ext uri="{FF2B5EF4-FFF2-40B4-BE49-F238E27FC236}">
                <a16:creationId xmlns:a16="http://schemas.microsoft.com/office/drawing/2014/main" id="{DD4FDE90-8007-8947-A7F3-50D883D9754F}"/>
              </a:ext>
            </a:extLst>
          </p:cNvPr>
          <p:cNvSpPr/>
          <p:nvPr/>
        </p:nvSpPr>
        <p:spPr>
          <a:xfrm>
            <a:off x="9192616"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システム部門</a:t>
            </a:r>
          </a:p>
        </p:txBody>
      </p:sp>
      <p:sp>
        <p:nvSpPr>
          <p:cNvPr id="6" name="角丸四角形 25">
            <a:extLst>
              <a:ext uri="{FF2B5EF4-FFF2-40B4-BE49-F238E27FC236}">
                <a16:creationId xmlns:a16="http://schemas.microsoft.com/office/drawing/2014/main" id="{35402686-7DF6-1640-84B6-D908F0BCB5DC}"/>
              </a:ext>
            </a:extLst>
          </p:cNvPr>
          <p:cNvSpPr/>
          <p:nvPr/>
        </p:nvSpPr>
        <p:spPr>
          <a:xfrm>
            <a:off x="4007768"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SOC</a:t>
            </a: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監視</a:t>
            </a:r>
          </a:p>
        </p:txBody>
      </p:sp>
      <p:sp>
        <p:nvSpPr>
          <p:cNvPr id="7" name="角丸四角形 26">
            <a:extLst>
              <a:ext uri="{FF2B5EF4-FFF2-40B4-BE49-F238E27FC236}">
                <a16:creationId xmlns:a16="http://schemas.microsoft.com/office/drawing/2014/main" id="{EABBF533-3D35-A746-8031-603BF49E94F8}"/>
              </a:ext>
            </a:extLst>
          </p:cNvPr>
          <p:cNvSpPr/>
          <p:nvPr/>
        </p:nvSpPr>
        <p:spPr>
          <a:xfrm>
            <a:off x="1415480" y="1840673"/>
            <a:ext cx="2448000" cy="360000"/>
          </a:xfrm>
          <a:prstGeom prst="rect">
            <a:avLst/>
          </a:prstGeom>
          <a:solidFill>
            <a:schemeClr val="bg1">
              <a:lumMod val="1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検知</a:t>
            </a:r>
            <a:r>
              <a:rPr kumimoji="1" lang="en-US" altLang="ja-JP"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a:t>
            </a:r>
            <a:r>
              <a:rPr kumimoji="1" lang="ja-JP" altLang="en-US" sz="1600" b="1" i="0" u="none" strike="noStrike" kern="1200" cap="none" spc="0" normalizeH="0" baseline="0" noProof="0" dirty="0">
                <a:ln>
                  <a:noFill/>
                </a:ln>
                <a:solidFill>
                  <a:srgbClr val="FFFFFF"/>
                </a:solidFill>
                <a:effectLst/>
                <a:uLnTx/>
                <a:uFillTx/>
                <a:latin typeface="メイリオ" panose="020B0604030504040204" pitchFamily="34" charset="-128"/>
                <a:ea typeface="メイリオ" panose="020B0604030504040204" pitchFamily="34" charset="-128"/>
                <a:cs typeface="+mn-cs"/>
              </a:rPr>
              <a:t>通知システム</a:t>
            </a:r>
          </a:p>
        </p:txBody>
      </p:sp>
      <p:cxnSp>
        <p:nvCxnSpPr>
          <p:cNvPr id="8" name="直線コネクタ 7">
            <a:extLst>
              <a:ext uri="{FF2B5EF4-FFF2-40B4-BE49-F238E27FC236}">
                <a16:creationId xmlns:a16="http://schemas.microsoft.com/office/drawing/2014/main" id="{BEAC61CD-0E4A-A347-9EF1-3C1A67E7D1E0}"/>
              </a:ext>
            </a:extLst>
          </p:cNvPr>
          <p:cNvCxnSpPr/>
          <p:nvPr/>
        </p:nvCxnSpPr>
        <p:spPr>
          <a:xfrm>
            <a:off x="9120336"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AA4C2D77-E950-154E-884C-914BEB3A08AF}"/>
              </a:ext>
            </a:extLst>
          </p:cNvPr>
          <p:cNvCxnSpPr/>
          <p:nvPr/>
        </p:nvCxnSpPr>
        <p:spPr>
          <a:xfrm>
            <a:off x="6528048"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CB490028-144D-7149-8A6D-0DF3A868517F}"/>
              </a:ext>
            </a:extLst>
          </p:cNvPr>
          <p:cNvCxnSpPr/>
          <p:nvPr/>
        </p:nvCxnSpPr>
        <p:spPr>
          <a:xfrm>
            <a:off x="3935760"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64621229-2A3D-F44A-BEFB-8DE3BEC61EB8}"/>
              </a:ext>
            </a:extLst>
          </p:cNvPr>
          <p:cNvCxnSpPr/>
          <p:nvPr/>
        </p:nvCxnSpPr>
        <p:spPr>
          <a:xfrm>
            <a:off x="1343472" y="1840673"/>
            <a:ext cx="0" cy="4320480"/>
          </a:xfrm>
          <a:prstGeom prst="line">
            <a:avLst/>
          </a:prstGeom>
          <a:ln w="12700">
            <a:solidFill>
              <a:schemeClr val="accent4"/>
            </a:solidFill>
            <a:prstDash val="dash"/>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2" name="正方形/長方形 11">
            <a:extLst>
              <a:ext uri="{FF2B5EF4-FFF2-40B4-BE49-F238E27FC236}">
                <a16:creationId xmlns:a16="http://schemas.microsoft.com/office/drawing/2014/main" id="{3E4A2207-C176-3B43-A800-CC4AB628747B}"/>
              </a:ext>
            </a:extLst>
          </p:cNvPr>
          <p:cNvSpPr/>
          <p:nvPr/>
        </p:nvSpPr>
        <p:spPr>
          <a:xfrm>
            <a:off x="1487744" y="2848785"/>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アラート</a:t>
            </a:r>
          </a:p>
        </p:txBody>
      </p:sp>
      <p:sp>
        <p:nvSpPr>
          <p:cNvPr id="13" name="正方形/長方形 12">
            <a:extLst>
              <a:ext uri="{FF2B5EF4-FFF2-40B4-BE49-F238E27FC236}">
                <a16:creationId xmlns:a16="http://schemas.microsoft.com/office/drawing/2014/main" id="{4DBCB3D1-702D-AA46-B0EE-FF39C4B99594}"/>
              </a:ext>
            </a:extLst>
          </p:cNvPr>
          <p:cNvSpPr/>
          <p:nvPr/>
        </p:nvSpPr>
        <p:spPr>
          <a:xfrm>
            <a:off x="4080032" y="2848785"/>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一次分析</a:t>
            </a:r>
          </a:p>
        </p:txBody>
      </p:sp>
      <p:sp>
        <p:nvSpPr>
          <p:cNvPr id="14" name="正方形/長方形 13">
            <a:extLst>
              <a:ext uri="{FF2B5EF4-FFF2-40B4-BE49-F238E27FC236}">
                <a16:creationId xmlns:a16="http://schemas.microsoft.com/office/drawing/2014/main" id="{CB25E1E8-238B-7A42-805B-3F06603C9B10}"/>
              </a:ext>
            </a:extLst>
          </p:cNvPr>
          <p:cNvSpPr/>
          <p:nvPr/>
        </p:nvSpPr>
        <p:spPr>
          <a:xfrm>
            <a:off x="6672320" y="3424849"/>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対応要否 一次判定</a:t>
            </a:r>
          </a:p>
        </p:txBody>
      </p:sp>
      <p:sp>
        <p:nvSpPr>
          <p:cNvPr id="15" name="正方形/長方形 14">
            <a:extLst>
              <a:ext uri="{FF2B5EF4-FFF2-40B4-BE49-F238E27FC236}">
                <a16:creationId xmlns:a16="http://schemas.microsoft.com/office/drawing/2014/main" id="{DFA090CB-EC43-3F49-A029-FEB7710D49B2}"/>
              </a:ext>
            </a:extLst>
          </p:cNvPr>
          <p:cNvSpPr/>
          <p:nvPr/>
        </p:nvSpPr>
        <p:spPr>
          <a:xfrm>
            <a:off x="6672064" y="4000969"/>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情報収集</a:t>
            </a:r>
          </a:p>
        </p:txBody>
      </p:sp>
      <p:sp>
        <p:nvSpPr>
          <p:cNvPr id="16" name="正方形/長方形 15">
            <a:extLst>
              <a:ext uri="{FF2B5EF4-FFF2-40B4-BE49-F238E27FC236}">
                <a16:creationId xmlns:a16="http://schemas.microsoft.com/office/drawing/2014/main" id="{C7A70D1C-36DF-3F4E-A2EF-7E5E9D6085B9}"/>
              </a:ext>
            </a:extLst>
          </p:cNvPr>
          <p:cNvSpPr/>
          <p:nvPr/>
        </p:nvSpPr>
        <p:spPr>
          <a:xfrm>
            <a:off x="9264608" y="4000913"/>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情報提供</a:t>
            </a:r>
          </a:p>
        </p:txBody>
      </p:sp>
      <p:sp>
        <p:nvSpPr>
          <p:cNvPr id="17" name="正方形/長方形 16">
            <a:extLst>
              <a:ext uri="{FF2B5EF4-FFF2-40B4-BE49-F238E27FC236}">
                <a16:creationId xmlns:a16="http://schemas.microsoft.com/office/drawing/2014/main" id="{E5D84379-BD96-CF4C-9388-5E4418B58CD0}"/>
              </a:ext>
            </a:extLst>
          </p:cNvPr>
          <p:cNvSpPr/>
          <p:nvPr/>
        </p:nvSpPr>
        <p:spPr>
          <a:xfrm>
            <a:off x="6672064" y="4576978"/>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対応要否判定</a:t>
            </a:r>
          </a:p>
        </p:txBody>
      </p:sp>
      <p:sp>
        <p:nvSpPr>
          <p:cNvPr id="18" name="正方形/長方形 17">
            <a:extLst>
              <a:ext uri="{FF2B5EF4-FFF2-40B4-BE49-F238E27FC236}">
                <a16:creationId xmlns:a16="http://schemas.microsoft.com/office/drawing/2014/main" id="{ACA9F8CA-EA64-7046-9E3E-7F82A1552681}"/>
              </a:ext>
            </a:extLst>
          </p:cNvPr>
          <p:cNvSpPr/>
          <p:nvPr/>
        </p:nvSpPr>
        <p:spPr>
          <a:xfrm>
            <a:off x="6672064" y="5153089"/>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対応指示</a:t>
            </a:r>
          </a:p>
        </p:txBody>
      </p:sp>
      <p:sp>
        <p:nvSpPr>
          <p:cNvPr id="19" name="正方形/長方形 18">
            <a:extLst>
              <a:ext uri="{FF2B5EF4-FFF2-40B4-BE49-F238E27FC236}">
                <a16:creationId xmlns:a16="http://schemas.microsoft.com/office/drawing/2014/main" id="{3DE98DB4-2E55-B440-B070-B7A3E9C14468}"/>
              </a:ext>
            </a:extLst>
          </p:cNvPr>
          <p:cNvSpPr/>
          <p:nvPr/>
        </p:nvSpPr>
        <p:spPr>
          <a:xfrm>
            <a:off x="4079776" y="3424905"/>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チケット起票</a:t>
            </a:r>
          </a:p>
        </p:txBody>
      </p:sp>
      <p:sp>
        <p:nvSpPr>
          <p:cNvPr id="20" name="正方形/長方形 19">
            <a:extLst>
              <a:ext uri="{FF2B5EF4-FFF2-40B4-BE49-F238E27FC236}">
                <a16:creationId xmlns:a16="http://schemas.microsoft.com/office/drawing/2014/main" id="{D33A05CF-BB05-8646-BB5E-DAB431BAE3BB}"/>
              </a:ext>
            </a:extLst>
          </p:cNvPr>
          <p:cNvSpPr/>
          <p:nvPr/>
        </p:nvSpPr>
        <p:spPr>
          <a:xfrm>
            <a:off x="9264608" y="5153033"/>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対応</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抑制</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根絶</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回復</a:t>
            </a:r>
            <a:r>
              <a:rPr kumimoji="1" lang="en-US" altLang="ja-JP"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a:t>
            </a:r>
            <a:endPar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endParaRPr>
          </a:p>
        </p:txBody>
      </p:sp>
      <p:sp>
        <p:nvSpPr>
          <p:cNvPr id="21" name="正方形/長方形 20">
            <a:extLst>
              <a:ext uri="{FF2B5EF4-FFF2-40B4-BE49-F238E27FC236}">
                <a16:creationId xmlns:a16="http://schemas.microsoft.com/office/drawing/2014/main" id="{B97D1E26-ED47-9841-A76F-F146C149CF06}"/>
              </a:ext>
            </a:extLst>
          </p:cNvPr>
          <p:cNvSpPr/>
          <p:nvPr/>
        </p:nvSpPr>
        <p:spPr>
          <a:xfrm>
            <a:off x="9264352" y="5729153"/>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a:ln>
                  <a:noFill/>
                </a:ln>
                <a:solidFill>
                  <a:srgbClr val="232F3E"/>
                </a:solidFill>
                <a:effectLst/>
                <a:uLnTx/>
                <a:uFillTx/>
                <a:latin typeface="メイリオ" panose="020B0604030504040204" pitchFamily="34" charset="-128"/>
                <a:ea typeface="メイリオ" panose="020B0604030504040204" pitchFamily="34" charset="-128"/>
                <a:cs typeface="+mn-cs"/>
              </a:rPr>
              <a:t>作業報告</a:t>
            </a:r>
            <a:endPar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endParaRPr>
          </a:p>
        </p:txBody>
      </p:sp>
      <p:sp>
        <p:nvSpPr>
          <p:cNvPr id="22" name="正方形/長方形 21">
            <a:extLst>
              <a:ext uri="{FF2B5EF4-FFF2-40B4-BE49-F238E27FC236}">
                <a16:creationId xmlns:a16="http://schemas.microsoft.com/office/drawing/2014/main" id="{5776F3F8-5DC2-2B4E-9C3E-DE7A0556E236}"/>
              </a:ext>
            </a:extLst>
          </p:cNvPr>
          <p:cNvSpPr/>
          <p:nvPr/>
        </p:nvSpPr>
        <p:spPr>
          <a:xfrm>
            <a:off x="6672064" y="5729098"/>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終了判定</a:t>
            </a:r>
          </a:p>
        </p:txBody>
      </p:sp>
      <p:cxnSp>
        <p:nvCxnSpPr>
          <p:cNvPr id="23" name="直線矢印コネクタ 22">
            <a:extLst>
              <a:ext uri="{FF2B5EF4-FFF2-40B4-BE49-F238E27FC236}">
                <a16:creationId xmlns:a16="http://schemas.microsoft.com/office/drawing/2014/main" id="{EBBC68F1-AD64-A841-908C-9A68EA58A01C}"/>
              </a:ext>
            </a:extLst>
          </p:cNvPr>
          <p:cNvCxnSpPr>
            <a:stCxn id="12" idx="3"/>
            <a:endCxn id="13" idx="1"/>
          </p:cNvCxnSpPr>
          <p:nvPr/>
        </p:nvCxnSpPr>
        <p:spPr>
          <a:xfrm>
            <a:off x="3791744" y="3064785"/>
            <a:ext cx="288288"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7B6D05FA-4B1A-7249-B73F-AF1E5A39796B}"/>
              </a:ext>
            </a:extLst>
          </p:cNvPr>
          <p:cNvCxnSpPr>
            <a:cxnSpLocks/>
            <a:stCxn id="13" idx="2"/>
            <a:endCxn id="19" idx="0"/>
          </p:cNvCxnSpPr>
          <p:nvPr/>
        </p:nvCxnSpPr>
        <p:spPr>
          <a:xfrm flipH="1">
            <a:off x="5231776" y="3280785"/>
            <a:ext cx="256" cy="1441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03E504DD-D0E6-954B-8C05-8C619AF5EE03}"/>
              </a:ext>
            </a:extLst>
          </p:cNvPr>
          <p:cNvCxnSpPr>
            <a:cxnSpLocks/>
            <a:stCxn id="19" idx="3"/>
            <a:endCxn id="14" idx="1"/>
          </p:cNvCxnSpPr>
          <p:nvPr/>
        </p:nvCxnSpPr>
        <p:spPr>
          <a:xfrm flipV="1">
            <a:off x="6383776" y="3640850"/>
            <a:ext cx="288544"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A658B18B-D2EF-A74C-B603-2A6E56E40F0B}"/>
              </a:ext>
            </a:extLst>
          </p:cNvPr>
          <p:cNvCxnSpPr>
            <a:cxnSpLocks/>
            <a:stCxn id="14" idx="2"/>
            <a:endCxn id="15" idx="0"/>
          </p:cNvCxnSpPr>
          <p:nvPr/>
        </p:nvCxnSpPr>
        <p:spPr>
          <a:xfrm flipH="1">
            <a:off x="7824065" y="3856849"/>
            <a:ext cx="256" cy="1441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182601BD-B703-9D4A-8B06-35FB117A8D04}"/>
              </a:ext>
            </a:extLst>
          </p:cNvPr>
          <p:cNvCxnSpPr>
            <a:cxnSpLocks/>
            <a:stCxn id="15" idx="3"/>
            <a:endCxn id="16" idx="1"/>
          </p:cNvCxnSpPr>
          <p:nvPr/>
        </p:nvCxnSpPr>
        <p:spPr>
          <a:xfrm flipV="1">
            <a:off x="8976065" y="4216914"/>
            <a:ext cx="288544"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8" name="コネクタ: カギ線 92">
            <a:extLst>
              <a:ext uri="{FF2B5EF4-FFF2-40B4-BE49-F238E27FC236}">
                <a16:creationId xmlns:a16="http://schemas.microsoft.com/office/drawing/2014/main" id="{23738E33-7751-8D4C-A145-797554FD9687}"/>
              </a:ext>
            </a:extLst>
          </p:cNvPr>
          <p:cNvCxnSpPr>
            <a:cxnSpLocks/>
            <a:stCxn id="16" idx="2"/>
            <a:endCxn id="17" idx="3"/>
          </p:cNvCxnSpPr>
          <p:nvPr/>
        </p:nvCxnSpPr>
        <p:spPr>
          <a:xfrm rot="5400000">
            <a:off x="9516305" y="3892674"/>
            <a:ext cx="360064" cy="1440544"/>
          </a:xfrm>
          <a:prstGeom prst="bentConnector2">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FB541937-AA5A-2246-B659-098D0FADBC90}"/>
              </a:ext>
            </a:extLst>
          </p:cNvPr>
          <p:cNvCxnSpPr>
            <a:cxnSpLocks/>
            <a:stCxn id="17" idx="2"/>
            <a:endCxn id="18" idx="0"/>
          </p:cNvCxnSpPr>
          <p:nvPr/>
        </p:nvCxnSpPr>
        <p:spPr>
          <a:xfrm>
            <a:off x="7824064" y="5008977"/>
            <a:ext cx="0" cy="144112"/>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5EFC166B-22DB-254D-8E05-C20D9DA79DB2}"/>
              </a:ext>
            </a:extLst>
          </p:cNvPr>
          <p:cNvCxnSpPr>
            <a:cxnSpLocks/>
            <a:stCxn id="18" idx="3"/>
            <a:endCxn id="20" idx="1"/>
          </p:cNvCxnSpPr>
          <p:nvPr/>
        </p:nvCxnSpPr>
        <p:spPr>
          <a:xfrm flipV="1">
            <a:off x="8976065" y="5369034"/>
            <a:ext cx="288544"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61660CBF-F2B0-5F4C-90A8-0E6B93EDED9E}"/>
              </a:ext>
            </a:extLst>
          </p:cNvPr>
          <p:cNvCxnSpPr>
            <a:cxnSpLocks/>
            <a:stCxn id="20" idx="2"/>
            <a:endCxn id="21" idx="0"/>
          </p:cNvCxnSpPr>
          <p:nvPr/>
        </p:nvCxnSpPr>
        <p:spPr>
          <a:xfrm flipH="1">
            <a:off x="10416353" y="5585033"/>
            <a:ext cx="256" cy="1441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E3EDA234-B864-424A-83F2-21CBD9E43024}"/>
              </a:ext>
            </a:extLst>
          </p:cNvPr>
          <p:cNvCxnSpPr>
            <a:cxnSpLocks/>
            <a:stCxn id="21" idx="1"/>
            <a:endCxn id="22" idx="3"/>
          </p:cNvCxnSpPr>
          <p:nvPr/>
        </p:nvCxnSpPr>
        <p:spPr>
          <a:xfrm flipH="1" flipV="1">
            <a:off x="8976064" y="5945098"/>
            <a:ext cx="288288" cy="5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3" name="矢印: 下 116">
            <a:extLst>
              <a:ext uri="{FF2B5EF4-FFF2-40B4-BE49-F238E27FC236}">
                <a16:creationId xmlns:a16="http://schemas.microsoft.com/office/drawing/2014/main" id="{B96CAB13-7AAF-AD4D-80D4-9164AEBD5278}"/>
              </a:ext>
            </a:extLst>
          </p:cNvPr>
          <p:cNvSpPr/>
          <p:nvPr/>
        </p:nvSpPr>
        <p:spPr>
          <a:xfrm>
            <a:off x="776378" y="3424905"/>
            <a:ext cx="575808" cy="1584128"/>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分析</a:t>
            </a:r>
          </a:p>
        </p:txBody>
      </p:sp>
      <p:sp>
        <p:nvSpPr>
          <p:cNvPr id="34" name="矢印: 下 117">
            <a:extLst>
              <a:ext uri="{FF2B5EF4-FFF2-40B4-BE49-F238E27FC236}">
                <a16:creationId xmlns:a16="http://schemas.microsoft.com/office/drawing/2014/main" id="{22FBD313-94DC-2343-B76A-843E491102A8}"/>
              </a:ext>
            </a:extLst>
          </p:cNvPr>
          <p:cNvSpPr/>
          <p:nvPr/>
        </p:nvSpPr>
        <p:spPr>
          <a:xfrm>
            <a:off x="767664" y="5153042"/>
            <a:ext cx="575808" cy="1121651"/>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対応</a:t>
            </a:r>
          </a:p>
        </p:txBody>
      </p:sp>
      <p:sp>
        <p:nvSpPr>
          <p:cNvPr id="35" name="矢印: 下 35">
            <a:extLst>
              <a:ext uri="{FF2B5EF4-FFF2-40B4-BE49-F238E27FC236}">
                <a16:creationId xmlns:a16="http://schemas.microsoft.com/office/drawing/2014/main" id="{64882FAD-B107-B847-9280-CAFA94BB3CF9}"/>
              </a:ext>
            </a:extLst>
          </p:cNvPr>
          <p:cNvSpPr/>
          <p:nvPr/>
        </p:nvSpPr>
        <p:spPr>
          <a:xfrm>
            <a:off x="767408" y="2272762"/>
            <a:ext cx="575808" cy="576024"/>
          </a:xfrm>
          <a:prstGeom prst="downArrow">
            <a:avLst/>
          </a:prstGeom>
          <a:solidFill>
            <a:schemeClr val="bg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7DBC"/>
                </a:solidFill>
                <a:effectLst/>
                <a:uLnTx/>
                <a:uFillTx/>
                <a:latin typeface="Calibri" panose="020F0502020204030204"/>
                <a:ea typeface="メイリオ" panose="020B0604030504040204" pitchFamily="34" charset="-128"/>
                <a:cs typeface="+mn-cs"/>
              </a:rPr>
              <a:t>検知</a:t>
            </a:r>
          </a:p>
        </p:txBody>
      </p:sp>
      <p:sp>
        <p:nvSpPr>
          <p:cNvPr id="36" name="矢印: 下 36">
            <a:extLst>
              <a:ext uri="{FF2B5EF4-FFF2-40B4-BE49-F238E27FC236}">
                <a16:creationId xmlns:a16="http://schemas.microsoft.com/office/drawing/2014/main" id="{74681D74-F6E3-0147-96FE-E1E32CAC9EA5}"/>
              </a:ext>
            </a:extLst>
          </p:cNvPr>
          <p:cNvSpPr/>
          <p:nvPr/>
        </p:nvSpPr>
        <p:spPr>
          <a:xfrm>
            <a:off x="767408" y="2848826"/>
            <a:ext cx="575808" cy="576024"/>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通知</a:t>
            </a:r>
          </a:p>
        </p:txBody>
      </p:sp>
      <p:sp>
        <p:nvSpPr>
          <p:cNvPr id="37" name="正方形/長方形 36">
            <a:extLst>
              <a:ext uri="{FF2B5EF4-FFF2-40B4-BE49-F238E27FC236}">
                <a16:creationId xmlns:a16="http://schemas.microsoft.com/office/drawing/2014/main" id="{5A1ECEA3-974A-0644-852A-5A37D479870C}"/>
              </a:ext>
            </a:extLst>
          </p:cNvPr>
          <p:cNvSpPr/>
          <p:nvPr/>
        </p:nvSpPr>
        <p:spPr>
          <a:xfrm>
            <a:off x="1487488" y="2272722"/>
            <a:ext cx="2304000" cy="432000"/>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232F3E"/>
                </a:solidFill>
                <a:effectLst/>
                <a:uLnTx/>
                <a:uFillTx/>
                <a:latin typeface="メイリオ" panose="020B0604030504040204" pitchFamily="34" charset="-128"/>
                <a:ea typeface="メイリオ" panose="020B0604030504040204" pitchFamily="34" charset="-128"/>
                <a:cs typeface="+mn-cs"/>
              </a:rPr>
              <a:t>リスク検知</a:t>
            </a:r>
          </a:p>
        </p:txBody>
      </p:sp>
      <p:cxnSp>
        <p:nvCxnSpPr>
          <p:cNvPr id="38" name="直線矢印コネクタ 37">
            <a:extLst>
              <a:ext uri="{FF2B5EF4-FFF2-40B4-BE49-F238E27FC236}">
                <a16:creationId xmlns:a16="http://schemas.microsoft.com/office/drawing/2014/main" id="{1B28FCD1-C369-434A-B529-405438F0FC7E}"/>
              </a:ext>
            </a:extLst>
          </p:cNvPr>
          <p:cNvCxnSpPr>
            <a:cxnSpLocks/>
            <a:stCxn id="37" idx="2"/>
            <a:endCxn id="12" idx="0"/>
          </p:cNvCxnSpPr>
          <p:nvPr/>
        </p:nvCxnSpPr>
        <p:spPr>
          <a:xfrm>
            <a:off x="2639489" y="2704722"/>
            <a:ext cx="256" cy="144064"/>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39" name="矢印: 下 39">
            <a:extLst>
              <a:ext uri="{FF2B5EF4-FFF2-40B4-BE49-F238E27FC236}">
                <a16:creationId xmlns:a16="http://schemas.microsoft.com/office/drawing/2014/main" id="{7FD6D37E-42DF-F84D-B537-99204C1C0988}"/>
              </a:ext>
            </a:extLst>
          </p:cNvPr>
          <p:cNvSpPr/>
          <p:nvPr/>
        </p:nvSpPr>
        <p:spPr>
          <a:xfrm>
            <a:off x="263352" y="2848785"/>
            <a:ext cx="575808" cy="3425907"/>
          </a:xfrm>
          <a:prstGeom prst="downArrow">
            <a:avLst/>
          </a:prstGeom>
          <a:solidFill>
            <a:schemeClr val="bg1">
              <a:lumMod val="1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FFFFFF"/>
                </a:solidFill>
                <a:effectLst/>
                <a:uLnTx/>
                <a:uFillTx/>
                <a:latin typeface="Calibri" panose="020F0502020204030204"/>
                <a:ea typeface="メイリオ" panose="020B0604030504040204" pitchFamily="34" charset="-128"/>
                <a:cs typeface="+mn-cs"/>
              </a:rPr>
              <a:t>インシデント対応</a:t>
            </a:r>
          </a:p>
        </p:txBody>
      </p:sp>
      <p:sp>
        <p:nvSpPr>
          <p:cNvPr id="40" name="テキスト ボックス 39">
            <a:extLst>
              <a:ext uri="{FF2B5EF4-FFF2-40B4-BE49-F238E27FC236}">
                <a16:creationId xmlns:a16="http://schemas.microsoft.com/office/drawing/2014/main" id="{7246B2B5-E178-1AAA-4C91-C22439346659}"/>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7478564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参考：一般的なインシデント対応 </a:t>
            </a:r>
            <a:r>
              <a:rPr lang="en-US" altLang="ja-JP" sz="2800" b="0" dirty="0"/>
              <a:t>(1/3)</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6824" y="901824"/>
            <a:ext cx="11565958"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何らかのインシデントを発見した、または外部からの通報でインシデントの発生に気が付いた場合の一般的な対応手順</a:t>
            </a:r>
          </a:p>
        </p:txBody>
      </p:sp>
      <p:sp>
        <p:nvSpPr>
          <p:cNvPr id="35" name="正方形/長方形 19">
            <a:extLst>
              <a:ext uri="{FF2B5EF4-FFF2-40B4-BE49-F238E27FC236}">
                <a16:creationId xmlns:a16="http://schemas.microsoft.com/office/drawing/2014/main" id="{E896EECA-EA85-CD4C-8FB3-24192BF99F9B}"/>
              </a:ext>
            </a:extLst>
          </p:cNvPr>
          <p:cNvSpPr/>
          <p:nvPr/>
        </p:nvSpPr>
        <p:spPr>
          <a:xfrm>
            <a:off x="316825" y="1669974"/>
            <a:ext cx="403176" cy="4847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a:t>
            </a:r>
          </a:p>
        </p:txBody>
      </p:sp>
      <p:sp>
        <p:nvSpPr>
          <p:cNvPr id="36" name="正方形/長方形 19">
            <a:extLst>
              <a:ext uri="{FF2B5EF4-FFF2-40B4-BE49-F238E27FC236}">
                <a16:creationId xmlns:a16="http://schemas.microsoft.com/office/drawing/2014/main" id="{0D4EB3BA-D8BD-424A-8C88-A9C9E652C22F}"/>
              </a:ext>
            </a:extLst>
          </p:cNvPr>
          <p:cNvSpPr/>
          <p:nvPr/>
        </p:nvSpPr>
        <p:spPr>
          <a:xfrm>
            <a:off x="316825" y="2400389"/>
            <a:ext cx="403176" cy="500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2</a:t>
            </a:r>
          </a:p>
        </p:txBody>
      </p:sp>
      <p:sp>
        <p:nvSpPr>
          <p:cNvPr id="37" name="正方形/長方形 19">
            <a:extLst>
              <a:ext uri="{FF2B5EF4-FFF2-40B4-BE49-F238E27FC236}">
                <a16:creationId xmlns:a16="http://schemas.microsoft.com/office/drawing/2014/main" id="{B5A29250-C44B-BB46-8456-13B8EE89E7C1}"/>
              </a:ext>
            </a:extLst>
          </p:cNvPr>
          <p:cNvSpPr/>
          <p:nvPr/>
        </p:nvSpPr>
        <p:spPr>
          <a:xfrm>
            <a:off x="316825" y="3106491"/>
            <a:ext cx="403176" cy="4861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3</a:t>
            </a:r>
          </a:p>
        </p:txBody>
      </p:sp>
      <p:sp>
        <p:nvSpPr>
          <p:cNvPr id="38" name="正方形/長方形 19">
            <a:extLst>
              <a:ext uri="{FF2B5EF4-FFF2-40B4-BE49-F238E27FC236}">
                <a16:creationId xmlns:a16="http://schemas.microsoft.com/office/drawing/2014/main" id="{42BCB382-90F9-8042-AE79-F646E7841B62}"/>
              </a:ext>
            </a:extLst>
          </p:cNvPr>
          <p:cNvSpPr/>
          <p:nvPr/>
        </p:nvSpPr>
        <p:spPr>
          <a:xfrm>
            <a:off x="316825" y="3827549"/>
            <a:ext cx="403176" cy="87390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4</a:t>
            </a:r>
          </a:p>
        </p:txBody>
      </p:sp>
      <p:sp>
        <p:nvSpPr>
          <p:cNvPr id="39" name="正方形/長方形 19">
            <a:extLst>
              <a:ext uri="{FF2B5EF4-FFF2-40B4-BE49-F238E27FC236}">
                <a16:creationId xmlns:a16="http://schemas.microsoft.com/office/drawing/2014/main" id="{557F113B-A348-5748-8FBA-99283DF9F369}"/>
              </a:ext>
            </a:extLst>
          </p:cNvPr>
          <p:cNvSpPr/>
          <p:nvPr/>
        </p:nvSpPr>
        <p:spPr>
          <a:xfrm>
            <a:off x="316825" y="4949491"/>
            <a:ext cx="403176" cy="64274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5</a:t>
            </a:r>
          </a:p>
        </p:txBody>
      </p:sp>
      <p:sp>
        <p:nvSpPr>
          <p:cNvPr id="40" name="正方形/長方形 19">
            <a:extLst>
              <a:ext uri="{FF2B5EF4-FFF2-40B4-BE49-F238E27FC236}">
                <a16:creationId xmlns:a16="http://schemas.microsoft.com/office/drawing/2014/main" id="{60AB1F0F-5CB1-E543-9F01-C7A3FCDD669A}"/>
              </a:ext>
            </a:extLst>
          </p:cNvPr>
          <p:cNvSpPr/>
          <p:nvPr/>
        </p:nvSpPr>
        <p:spPr>
          <a:xfrm>
            <a:off x="316825" y="5824481"/>
            <a:ext cx="403176"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6</a:t>
            </a:r>
          </a:p>
        </p:txBody>
      </p:sp>
      <p:sp>
        <p:nvSpPr>
          <p:cNvPr id="42" name="正方形/長方形 19">
            <a:extLst>
              <a:ext uri="{FF2B5EF4-FFF2-40B4-BE49-F238E27FC236}">
                <a16:creationId xmlns:a16="http://schemas.microsoft.com/office/drawing/2014/main" id="{82A4B1CB-5AA2-1A46-8C53-79B24D6B630A}"/>
              </a:ext>
            </a:extLst>
          </p:cNvPr>
          <p:cNvSpPr/>
          <p:nvPr/>
        </p:nvSpPr>
        <p:spPr>
          <a:xfrm>
            <a:off x="791674" y="1669975"/>
            <a:ext cx="2350580" cy="4847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手順の確認</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3" name="正方形/長方形 19">
            <a:extLst>
              <a:ext uri="{FF2B5EF4-FFF2-40B4-BE49-F238E27FC236}">
                <a16:creationId xmlns:a16="http://schemas.microsoft.com/office/drawing/2014/main" id="{A8A72B55-8C7F-1D48-B09E-A0B26A689428}"/>
              </a:ext>
            </a:extLst>
          </p:cNvPr>
          <p:cNvSpPr/>
          <p:nvPr/>
        </p:nvSpPr>
        <p:spPr>
          <a:xfrm>
            <a:off x="769421" y="2406237"/>
            <a:ext cx="2350580" cy="4861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作業記録の作成</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4" name="正方形/長方形 19">
            <a:extLst>
              <a:ext uri="{FF2B5EF4-FFF2-40B4-BE49-F238E27FC236}">
                <a16:creationId xmlns:a16="http://schemas.microsoft.com/office/drawing/2014/main" id="{8B5E4C17-AC38-604D-93BC-AE94F1E058EB}"/>
              </a:ext>
            </a:extLst>
          </p:cNvPr>
          <p:cNvSpPr/>
          <p:nvPr/>
        </p:nvSpPr>
        <p:spPr>
          <a:xfrm>
            <a:off x="769421" y="3106491"/>
            <a:ext cx="2350580" cy="4861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責任者、担当者への連絡</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5" name="正方形/長方形 19">
            <a:extLst>
              <a:ext uri="{FF2B5EF4-FFF2-40B4-BE49-F238E27FC236}">
                <a16:creationId xmlns:a16="http://schemas.microsoft.com/office/drawing/2014/main" id="{DFAC782E-7CAD-5049-AACB-A4585017A41E}"/>
              </a:ext>
            </a:extLst>
          </p:cNvPr>
          <p:cNvSpPr/>
          <p:nvPr/>
        </p:nvSpPr>
        <p:spPr>
          <a:xfrm>
            <a:off x="767735" y="3833673"/>
            <a:ext cx="2350580" cy="87390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事実の確認</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6" name="正方形/長方形 19">
            <a:extLst>
              <a:ext uri="{FF2B5EF4-FFF2-40B4-BE49-F238E27FC236}">
                <a16:creationId xmlns:a16="http://schemas.microsoft.com/office/drawing/2014/main" id="{AA920367-155A-E647-A62D-78F22D9B8B54}"/>
              </a:ext>
            </a:extLst>
          </p:cNvPr>
          <p:cNvSpPr/>
          <p:nvPr/>
        </p:nvSpPr>
        <p:spPr>
          <a:xfrm>
            <a:off x="761701" y="4949491"/>
            <a:ext cx="2350580" cy="64274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スナップショットの保存</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7" name="正方形/長方形 19">
            <a:extLst>
              <a:ext uri="{FF2B5EF4-FFF2-40B4-BE49-F238E27FC236}">
                <a16:creationId xmlns:a16="http://schemas.microsoft.com/office/drawing/2014/main" id="{556E215E-4432-4346-91BA-DFCE555C0EEB}"/>
              </a:ext>
            </a:extLst>
          </p:cNvPr>
          <p:cNvSpPr/>
          <p:nvPr/>
        </p:nvSpPr>
        <p:spPr>
          <a:xfrm>
            <a:off x="761699" y="5824483"/>
            <a:ext cx="2350580"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ネットワーク接続やシステムの遮断もしくは停止</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8" name="正方形/長方形 19">
            <a:extLst>
              <a:ext uri="{FF2B5EF4-FFF2-40B4-BE49-F238E27FC236}">
                <a16:creationId xmlns:a16="http://schemas.microsoft.com/office/drawing/2014/main" id="{E5757561-E1D4-1E4C-A539-51389CFB0B5B}"/>
              </a:ext>
            </a:extLst>
          </p:cNvPr>
          <p:cNvSpPr/>
          <p:nvPr/>
        </p:nvSpPr>
        <p:spPr>
          <a:xfrm>
            <a:off x="3578284" y="1686005"/>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サイトにおけるインシデント対応手順が予め定められている場合には、その内容を確認します。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非常時に備えてセキュリティポリシーや作業マニュアル、その他必要な資料などは予めすぐに参照できる場所に用意しておきます。</a:t>
            </a:r>
          </a:p>
        </p:txBody>
      </p:sp>
      <p:sp>
        <p:nvSpPr>
          <p:cNvPr id="49" name="正方形/長方形 19">
            <a:extLst>
              <a:ext uri="{FF2B5EF4-FFF2-40B4-BE49-F238E27FC236}">
                <a16:creationId xmlns:a16="http://schemas.microsoft.com/office/drawing/2014/main" id="{A193E0D5-EAD0-AF41-8891-2635131D11C5}"/>
              </a:ext>
            </a:extLst>
          </p:cNvPr>
          <p:cNvSpPr/>
          <p:nvPr/>
        </p:nvSpPr>
        <p:spPr>
          <a:xfrm>
            <a:off x="3578284" y="2407632"/>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対応作業について記録を作成します。これは、作業手順を後日評価する際の資料として有効なほか、作業自体により副次的な問題を生じた際には、対応を検討する上で重要な資料となる場合があり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0" name="正方形/長方形 19">
            <a:extLst>
              <a:ext uri="{FF2B5EF4-FFF2-40B4-BE49-F238E27FC236}">
                <a16:creationId xmlns:a16="http://schemas.microsoft.com/office/drawing/2014/main" id="{28D5BD61-6249-8047-8563-A2CB025251E6}"/>
              </a:ext>
            </a:extLst>
          </p:cNvPr>
          <p:cNvSpPr/>
          <p:nvPr/>
        </p:nvSpPr>
        <p:spPr>
          <a:xfrm>
            <a:off x="3578285" y="3106491"/>
            <a:ext cx="8402502" cy="4861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発見者がインシデント対応の担当者でない場合に</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は、サイトにおいて事前</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に定義</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された連絡先</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たとえば組織内のインシデント対応</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チーム、セキュリティ</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管理者や情報システム部門のインシデント対応担当者など</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に連絡し、指示を仰ぎます。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1" name="正方形/長方形 19">
            <a:extLst>
              <a:ext uri="{FF2B5EF4-FFF2-40B4-BE49-F238E27FC236}">
                <a16:creationId xmlns:a16="http://schemas.microsoft.com/office/drawing/2014/main" id="{FE993C9E-3DDA-894F-BFC1-02BA053DEBBB}"/>
              </a:ext>
            </a:extLst>
          </p:cNvPr>
          <p:cNvSpPr/>
          <p:nvPr/>
        </p:nvSpPr>
        <p:spPr>
          <a:xfrm>
            <a:off x="3578284" y="3825284"/>
            <a:ext cx="8402502" cy="88229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サイト内外からインシデントに関する報告を受けたときには、また、自ら発見したインシデントであっても、冷静に、インシデントの内容、状況についての事実を確認します。 不審なアクセスが観測されたとしても、それは必ずしも悪意によるアクセスとは限りません。自らの操作ミス、他のシステム管理者の作業などが原因でないか、あるいは、システム自体の問題 </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仕様、実装上の誤り</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ではないか、念のため確認することが重要です。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2" name="正方形/長方形 19">
            <a:extLst>
              <a:ext uri="{FF2B5EF4-FFF2-40B4-BE49-F238E27FC236}">
                <a16:creationId xmlns:a16="http://schemas.microsoft.com/office/drawing/2014/main" id="{9B23B478-92E6-B74C-8638-4F14076AD843}"/>
              </a:ext>
            </a:extLst>
          </p:cNvPr>
          <p:cNvSpPr/>
          <p:nvPr/>
        </p:nvSpPr>
        <p:spPr>
          <a:xfrm>
            <a:off x="3578284" y="4948409"/>
            <a:ext cx="8402502" cy="64382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システムに対して一定の影響が想定される場合には、後日の調査に備え、インシデント発生時のシステムのスナップショットを保存します。保存すべき項目や範囲は、想定されるインシデントにより異なります。例えばログイン</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状況、ネットワーク</a:t>
            </a: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接続やプロセスの稼働状況に関する記録の作成、バックアップデータの作成、ハードディスクのイメージの保存などが挙げられます。</a:t>
            </a:r>
          </a:p>
        </p:txBody>
      </p:sp>
      <p:sp>
        <p:nvSpPr>
          <p:cNvPr id="53" name="正方形/長方形 19">
            <a:extLst>
              <a:ext uri="{FF2B5EF4-FFF2-40B4-BE49-F238E27FC236}">
                <a16:creationId xmlns:a16="http://schemas.microsoft.com/office/drawing/2014/main" id="{83E75D3E-51A6-054C-AB45-DDA3D8E3694E}"/>
              </a:ext>
            </a:extLst>
          </p:cNvPr>
          <p:cNvSpPr/>
          <p:nvPr/>
        </p:nvSpPr>
        <p:spPr>
          <a:xfrm>
            <a:off x="3578284" y="5824232"/>
            <a:ext cx="8402502"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自システムを介したサイト内外の他のシステムへの攻撃が想定される場合や、その他影響が拡大するおそれのある場合には、ネットワークやシステムの全部もしくは一部を遮断ないし停止し、影響範囲の拡大の防止を図ることを検討しま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9" name="二等辺三角形 21">
            <a:extLst>
              <a:ext uri="{FF2B5EF4-FFF2-40B4-BE49-F238E27FC236}">
                <a16:creationId xmlns:a16="http://schemas.microsoft.com/office/drawing/2014/main" id="{DF79B089-C4F4-474E-B6E2-AC2CA02C1EA3}"/>
              </a:ext>
            </a:extLst>
          </p:cNvPr>
          <p:cNvSpPr/>
          <p:nvPr/>
        </p:nvSpPr>
        <p:spPr>
          <a:xfrm rot="5400000">
            <a:off x="3073766" y="1812212"/>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0" name="二等辺三角形 21">
            <a:extLst>
              <a:ext uri="{FF2B5EF4-FFF2-40B4-BE49-F238E27FC236}">
                <a16:creationId xmlns:a16="http://schemas.microsoft.com/office/drawing/2014/main" id="{E581223F-C0FF-9B41-9CA8-EED3242B9E00}"/>
              </a:ext>
            </a:extLst>
          </p:cNvPr>
          <p:cNvSpPr/>
          <p:nvPr/>
        </p:nvSpPr>
        <p:spPr>
          <a:xfrm rot="10800000">
            <a:off x="1502594" y="219222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1" name="二等辺三角形 21">
            <a:extLst>
              <a:ext uri="{FF2B5EF4-FFF2-40B4-BE49-F238E27FC236}">
                <a16:creationId xmlns:a16="http://schemas.microsoft.com/office/drawing/2014/main" id="{BA368607-26FE-B143-B0A9-0B309EF24586}"/>
              </a:ext>
            </a:extLst>
          </p:cNvPr>
          <p:cNvSpPr/>
          <p:nvPr/>
        </p:nvSpPr>
        <p:spPr>
          <a:xfrm rot="10800000">
            <a:off x="1502592" y="293248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2" name="二等辺三角形 21">
            <a:extLst>
              <a:ext uri="{FF2B5EF4-FFF2-40B4-BE49-F238E27FC236}">
                <a16:creationId xmlns:a16="http://schemas.microsoft.com/office/drawing/2014/main" id="{2A8A4A57-045D-C54F-B79E-0D5EA482941B}"/>
              </a:ext>
            </a:extLst>
          </p:cNvPr>
          <p:cNvSpPr/>
          <p:nvPr/>
        </p:nvSpPr>
        <p:spPr>
          <a:xfrm rot="10800000">
            <a:off x="1502592" y="363930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3" name="二等辺三角形 21">
            <a:extLst>
              <a:ext uri="{FF2B5EF4-FFF2-40B4-BE49-F238E27FC236}">
                <a16:creationId xmlns:a16="http://schemas.microsoft.com/office/drawing/2014/main" id="{260371A2-C845-FE42-A109-335980DB0739}"/>
              </a:ext>
            </a:extLst>
          </p:cNvPr>
          <p:cNvSpPr/>
          <p:nvPr/>
        </p:nvSpPr>
        <p:spPr>
          <a:xfrm rot="10800000">
            <a:off x="1502590" y="4750235"/>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4" name="二等辺三角形 21">
            <a:extLst>
              <a:ext uri="{FF2B5EF4-FFF2-40B4-BE49-F238E27FC236}">
                <a16:creationId xmlns:a16="http://schemas.microsoft.com/office/drawing/2014/main" id="{39526133-1C93-FB4F-9184-0AE23F89517D}"/>
              </a:ext>
            </a:extLst>
          </p:cNvPr>
          <p:cNvSpPr/>
          <p:nvPr/>
        </p:nvSpPr>
        <p:spPr>
          <a:xfrm rot="10800000">
            <a:off x="1502588" y="563693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7" name="二等辺三角形 21">
            <a:extLst>
              <a:ext uri="{FF2B5EF4-FFF2-40B4-BE49-F238E27FC236}">
                <a16:creationId xmlns:a16="http://schemas.microsoft.com/office/drawing/2014/main" id="{DD795A84-401A-354A-9175-3CA8F97F1DBE}"/>
              </a:ext>
            </a:extLst>
          </p:cNvPr>
          <p:cNvSpPr/>
          <p:nvPr/>
        </p:nvSpPr>
        <p:spPr>
          <a:xfrm rot="5400000">
            <a:off x="3073766" y="2558459"/>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8" name="二等辺三角形 21">
            <a:extLst>
              <a:ext uri="{FF2B5EF4-FFF2-40B4-BE49-F238E27FC236}">
                <a16:creationId xmlns:a16="http://schemas.microsoft.com/office/drawing/2014/main" id="{3869AA5F-7D85-5743-BBB4-3AD6B39E5B98}"/>
              </a:ext>
            </a:extLst>
          </p:cNvPr>
          <p:cNvSpPr/>
          <p:nvPr/>
        </p:nvSpPr>
        <p:spPr>
          <a:xfrm rot="5400000">
            <a:off x="3073766" y="3249425"/>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9" name="二等辺三角形 21">
            <a:extLst>
              <a:ext uri="{FF2B5EF4-FFF2-40B4-BE49-F238E27FC236}">
                <a16:creationId xmlns:a16="http://schemas.microsoft.com/office/drawing/2014/main" id="{616FF88C-6C4E-9D4C-AF8A-2B7A5F5DF57E}"/>
              </a:ext>
            </a:extLst>
          </p:cNvPr>
          <p:cNvSpPr/>
          <p:nvPr/>
        </p:nvSpPr>
        <p:spPr>
          <a:xfrm rot="5400000">
            <a:off x="2885071" y="4170226"/>
            <a:ext cx="862152"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0" name="二等辺三角形 21">
            <a:extLst>
              <a:ext uri="{FF2B5EF4-FFF2-40B4-BE49-F238E27FC236}">
                <a16:creationId xmlns:a16="http://schemas.microsoft.com/office/drawing/2014/main" id="{0785AB4B-9A65-1741-BC68-4326E0B5C862}"/>
              </a:ext>
            </a:extLst>
          </p:cNvPr>
          <p:cNvSpPr/>
          <p:nvPr/>
        </p:nvSpPr>
        <p:spPr>
          <a:xfrm rot="5400000">
            <a:off x="2971886" y="5192522"/>
            <a:ext cx="688524"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1" name="二等辺三角形 21">
            <a:extLst>
              <a:ext uri="{FF2B5EF4-FFF2-40B4-BE49-F238E27FC236}">
                <a16:creationId xmlns:a16="http://schemas.microsoft.com/office/drawing/2014/main" id="{183ED05C-5CA8-1644-B7DB-D1A63865B4EC}"/>
              </a:ext>
            </a:extLst>
          </p:cNvPr>
          <p:cNvSpPr/>
          <p:nvPr/>
        </p:nvSpPr>
        <p:spPr>
          <a:xfrm rot="5400000">
            <a:off x="3073761" y="5966468"/>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2" name="テキスト ボックス 29">
            <a:extLst>
              <a:ext uri="{FF2B5EF4-FFF2-40B4-BE49-F238E27FC236}">
                <a16:creationId xmlns:a16="http://schemas.microsoft.com/office/drawing/2014/main" id="{B910BF5A-3FA8-C346-9CD1-9243F623FEBC}"/>
              </a:ext>
            </a:extLst>
          </p:cNvPr>
          <p:cNvSpPr txBox="1"/>
          <p:nvPr/>
        </p:nvSpPr>
        <p:spPr>
          <a:xfrm>
            <a:off x="196102" y="1232105"/>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73" name="テキスト ボックス 29">
            <a:extLst>
              <a:ext uri="{FF2B5EF4-FFF2-40B4-BE49-F238E27FC236}">
                <a16:creationId xmlns:a16="http://schemas.microsoft.com/office/drawing/2014/main" id="{DF23547D-A97B-114D-AF37-F355CED6B05E}"/>
              </a:ext>
            </a:extLst>
          </p:cNvPr>
          <p:cNvSpPr txBox="1"/>
          <p:nvPr/>
        </p:nvSpPr>
        <p:spPr>
          <a:xfrm>
            <a:off x="884616" y="1250088"/>
            <a:ext cx="2104744"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cxnSp>
        <p:nvCxnSpPr>
          <p:cNvPr id="74" name="直線コネクタ 73">
            <a:extLst>
              <a:ext uri="{FF2B5EF4-FFF2-40B4-BE49-F238E27FC236}">
                <a16:creationId xmlns:a16="http://schemas.microsoft.com/office/drawing/2014/main" id="{F1448CD8-0422-9C46-A7E6-A449648F628F}"/>
              </a:ext>
            </a:extLst>
          </p:cNvPr>
          <p:cNvCxnSpPr>
            <a:cxnSpLocks/>
          </p:cNvCxnSpPr>
          <p:nvPr/>
        </p:nvCxnSpPr>
        <p:spPr>
          <a:xfrm>
            <a:off x="3578284" y="1551628"/>
            <a:ext cx="8402502"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88398A1-8445-2E40-86A6-60527B9D034B}"/>
              </a:ext>
            </a:extLst>
          </p:cNvPr>
          <p:cNvSpPr txBox="1"/>
          <p:nvPr/>
        </p:nvSpPr>
        <p:spPr>
          <a:xfrm>
            <a:off x="6053389" y="1212576"/>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cxnSp>
        <p:nvCxnSpPr>
          <p:cNvPr id="76" name="直線コネクタ 75">
            <a:extLst>
              <a:ext uri="{FF2B5EF4-FFF2-40B4-BE49-F238E27FC236}">
                <a16:creationId xmlns:a16="http://schemas.microsoft.com/office/drawing/2014/main" id="{5C61C4AC-4EBE-9248-8E14-E5FF35C90977}"/>
              </a:ext>
            </a:extLst>
          </p:cNvPr>
          <p:cNvCxnSpPr>
            <a:cxnSpLocks/>
          </p:cNvCxnSpPr>
          <p:nvPr/>
        </p:nvCxnSpPr>
        <p:spPr>
          <a:xfrm>
            <a:off x="816001" y="1551628"/>
            <a:ext cx="2296278"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0FE78FE-1C5A-6A4C-B59E-CC97BAAA7CAE}"/>
              </a:ext>
            </a:extLst>
          </p:cNvPr>
          <p:cNvCxnSpPr>
            <a:cxnSpLocks/>
          </p:cNvCxnSpPr>
          <p:nvPr/>
        </p:nvCxnSpPr>
        <p:spPr>
          <a:xfrm>
            <a:off x="287659" y="1551628"/>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FCD73C0-5377-6949-924A-BC2D69E58A12}"/>
              </a:ext>
            </a:extLst>
          </p:cNvPr>
          <p:cNvCxnSpPr>
            <a:cxnSpLocks/>
          </p:cNvCxnSpPr>
          <p:nvPr/>
        </p:nvCxnSpPr>
        <p:spPr>
          <a:xfrm>
            <a:off x="316825" y="1551628"/>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C4FDAA04-9ECB-E848-BC5D-3E56488BEEE5}"/>
              </a:ext>
            </a:extLst>
          </p:cNvPr>
          <p:cNvSpPr/>
          <p:nvPr/>
        </p:nvSpPr>
        <p:spPr>
          <a:xfrm>
            <a:off x="5629186" y="6389764"/>
            <a:ext cx="4001416" cy="400110"/>
          </a:xfrm>
          <a:prstGeom prst="rect">
            <a:avLst/>
          </a:prstGeom>
        </p:spPr>
        <p:txBody>
          <a:bodyPr wrap="none">
            <a:spAutoFit/>
          </a:bodyPr>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情報元</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JPCERT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コンピュータセキュリティインシデントへの対応</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hlinkClick r:id="rId2"/>
              </a:rPr>
              <a:t>http://www.jpcert.or.jp/ed/2002/ed020002.txt</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81" name="二等辺三角形 21">
            <a:extLst>
              <a:ext uri="{FF2B5EF4-FFF2-40B4-BE49-F238E27FC236}">
                <a16:creationId xmlns:a16="http://schemas.microsoft.com/office/drawing/2014/main" id="{96ECB856-A604-9247-AF27-DB768DA8F05E}"/>
              </a:ext>
            </a:extLst>
          </p:cNvPr>
          <p:cNvSpPr/>
          <p:nvPr/>
        </p:nvSpPr>
        <p:spPr>
          <a:xfrm rot="10800000">
            <a:off x="1502587" y="632538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 name="テキスト ボックス 1">
            <a:extLst>
              <a:ext uri="{FF2B5EF4-FFF2-40B4-BE49-F238E27FC236}">
                <a16:creationId xmlns:a16="http://schemas.microsoft.com/office/drawing/2014/main" id="{1C9D3089-D576-D05E-A650-EA93ADC02D3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954076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SEC01-BP04 </a:t>
            </a:r>
            <a:r>
              <a:rPr lang="ja-JP" altLang="en-US" sz="2800" b="0" i="0">
                <a:solidFill>
                  <a:srgbClr val="16191F"/>
                </a:solidFill>
                <a:effectLst/>
                <a:latin typeface="Amazon Ember" panose="020B0603020204020204" pitchFamily="34" charset="0"/>
              </a:rPr>
              <a:t>セキュリティ脅威に関する最新情報を入手する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新しいセキュリティ脆弱性が日々生まれてくるため、最新のセキュリティ情報を把握して対応する必要がある</a:t>
            </a:r>
            <a:r>
              <a:rPr lang="en-US" sz="1400" dirty="0"/>
              <a:t>。</a:t>
            </a:r>
          </a:p>
          <a:p>
            <a:pPr marL="882362" lvl="1" indent="-285750">
              <a:buFont typeface="Arial" panose="020B0604020202020204" pitchFamily="34" charset="0"/>
              <a:buChar char="•"/>
            </a:pPr>
            <a:r>
              <a:rPr lang="en-US" sz="1233" dirty="0"/>
              <a:t>CVE</a:t>
            </a:r>
            <a:r>
              <a:rPr lang="ja-JP" altLang="en-US" sz="1233"/>
              <a:t>のような公開されている脆弱性情報（ソフトウェア製品等の脆弱性）を把握することで、最新の脆弱性を広く把握するとともに、顧客が独自に利用しているソフトウェアのバージョンアップなどの対策を検討する。</a:t>
            </a:r>
            <a:endParaRPr lang="en-JP" sz="1233"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CVE （共通脆弱性識別子）など公開されている脆弱性データベースを確認しているか</a:t>
            </a:r>
          </a:p>
          <a:p>
            <a:pPr marL="882362" lvl="1" indent="-285750">
              <a:buFont typeface="Arial" panose="020B0604020202020204" pitchFamily="34" charset="0"/>
              <a:buChar char="•"/>
            </a:pPr>
            <a:r>
              <a:rPr lang="en-JP" sz="1233" dirty="0"/>
              <a:t>参考: </a:t>
            </a:r>
            <a:r>
              <a:rPr lang="en-US" sz="1233" dirty="0">
                <a:hlinkClick r:id="rId2"/>
              </a:rPr>
              <a:t>https://cve.mitre.org/cve/?ref=wellarchitected</a:t>
            </a:r>
            <a:endParaRPr lang="en-JP" sz="1233"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249093578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参考：一般的なインシデント対応 </a:t>
            </a:r>
            <a:r>
              <a:rPr lang="en-US" altLang="ja-JP" sz="2800" b="0" dirty="0"/>
              <a:t>(2/3)</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6824" y="901824"/>
            <a:ext cx="11631198"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何らかのインシデントを発見した、または外部からの通報でインシデントの発生に気が付いた場合の一般的な対応手順</a:t>
            </a:r>
          </a:p>
        </p:txBody>
      </p:sp>
      <p:sp>
        <p:nvSpPr>
          <p:cNvPr id="35" name="正方形/長方形 19">
            <a:extLst>
              <a:ext uri="{FF2B5EF4-FFF2-40B4-BE49-F238E27FC236}">
                <a16:creationId xmlns:a16="http://schemas.microsoft.com/office/drawing/2014/main" id="{E896EECA-EA85-CD4C-8FB3-24192BF99F9B}"/>
              </a:ext>
            </a:extLst>
          </p:cNvPr>
          <p:cNvSpPr/>
          <p:nvPr/>
        </p:nvSpPr>
        <p:spPr>
          <a:xfrm>
            <a:off x="316825" y="1669974"/>
            <a:ext cx="403176" cy="4847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7</a:t>
            </a:r>
          </a:p>
        </p:txBody>
      </p:sp>
      <p:sp>
        <p:nvSpPr>
          <p:cNvPr id="36" name="正方形/長方形 19">
            <a:extLst>
              <a:ext uri="{FF2B5EF4-FFF2-40B4-BE49-F238E27FC236}">
                <a16:creationId xmlns:a16="http://schemas.microsoft.com/office/drawing/2014/main" id="{0D4EB3BA-D8BD-424A-8C88-A9C9E652C22F}"/>
              </a:ext>
            </a:extLst>
          </p:cNvPr>
          <p:cNvSpPr/>
          <p:nvPr/>
        </p:nvSpPr>
        <p:spPr>
          <a:xfrm>
            <a:off x="316825" y="2400389"/>
            <a:ext cx="403176" cy="50060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8</a:t>
            </a:r>
          </a:p>
        </p:txBody>
      </p:sp>
      <p:sp>
        <p:nvSpPr>
          <p:cNvPr id="37" name="正方形/長方形 19">
            <a:extLst>
              <a:ext uri="{FF2B5EF4-FFF2-40B4-BE49-F238E27FC236}">
                <a16:creationId xmlns:a16="http://schemas.microsoft.com/office/drawing/2014/main" id="{B5A29250-C44B-BB46-8456-13B8EE89E7C1}"/>
              </a:ext>
            </a:extLst>
          </p:cNvPr>
          <p:cNvSpPr/>
          <p:nvPr/>
        </p:nvSpPr>
        <p:spPr>
          <a:xfrm>
            <a:off x="316825" y="3106491"/>
            <a:ext cx="403176" cy="6209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9</a:t>
            </a:r>
          </a:p>
        </p:txBody>
      </p:sp>
      <p:sp>
        <p:nvSpPr>
          <p:cNvPr id="38" name="正方形/長方形 19">
            <a:extLst>
              <a:ext uri="{FF2B5EF4-FFF2-40B4-BE49-F238E27FC236}">
                <a16:creationId xmlns:a16="http://schemas.microsoft.com/office/drawing/2014/main" id="{42BCB382-90F9-8042-AE79-F646E7841B62}"/>
              </a:ext>
            </a:extLst>
          </p:cNvPr>
          <p:cNvSpPr/>
          <p:nvPr/>
        </p:nvSpPr>
        <p:spPr>
          <a:xfrm>
            <a:off x="316822" y="3962130"/>
            <a:ext cx="403176" cy="6033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10</a:t>
            </a:r>
          </a:p>
        </p:txBody>
      </p:sp>
      <p:sp>
        <p:nvSpPr>
          <p:cNvPr id="39" name="正方形/長方形 19">
            <a:extLst>
              <a:ext uri="{FF2B5EF4-FFF2-40B4-BE49-F238E27FC236}">
                <a16:creationId xmlns:a16="http://schemas.microsoft.com/office/drawing/2014/main" id="{557F113B-A348-5748-8FBA-99283DF9F369}"/>
              </a:ext>
            </a:extLst>
          </p:cNvPr>
          <p:cNvSpPr/>
          <p:nvPr/>
        </p:nvSpPr>
        <p:spPr>
          <a:xfrm>
            <a:off x="312847" y="4823563"/>
            <a:ext cx="403176"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11</a:t>
            </a:r>
          </a:p>
        </p:txBody>
      </p:sp>
      <p:sp>
        <p:nvSpPr>
          <p:cNvPr id="40" name="正方形/長方形 19">
            <a:extLst>
              <a:ext uri="{FF2B5EF4-FFF2-40B4-BE49-F238E27FC236}">
                <a16:creationId xmlns:a16="http://schemas.microsoft.com/office/drawing/2014/main" id="{60AB1F0F-5CB1-E543-9F01-C7A3FCDD669A}"/>
              </a:ext>
            </a:extLst>
          </p:cNvPr>
          <p:cNvSpPr/>
          <p:nvPr/>
        </p:nvSpPr>
        <p:spPr>
          <a:xfrm>
            <a:off x="316825" y="5512453"/>
            <a:ext cx="403176" cy="7835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12</a:t>
            </a:r>
          </a:p>
        </p:txBody>
      </p:sp>
      <p:sp>
        <p:nvSpPr>
          <p:cNvPr id="42" name="正方形/長方形 19">
            <a:extLst>
              <a:ext uri="{FF2B5EF4-FFF2-40B4-BE49-F238E27FC236}">
                <a16:creationId xmlns:a16="http://schemas.microsoft.com/office/drawing/2014/main" id="{82A4B1CB-5AA2-1A46-8C53-79B24D6B630A}"/>
              </a:ext>
            </a:extLst>
          </p:cNvPr>
          <p:cNvSpPr/>
          <p:nvPr/>
        </p:nvSpPr>
        <p:spPr>
          <a:xfrm>
            <a:off x="791674" y="1669975"/>
            <a:ext cx="2350580" cy="4847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影響範囲の特定</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3" name="正方形/長方形 19">
            <a:extLst>
              <a:ext uri="{FF2B5EF4-FFF2-40B4-BE49-F238E27FC236}">
                <a16:creationId xmlns:a16="http://schemas.microsoft.com/office/drawing/2014/main" id="{A8A72B55-8C7F-1D48-B09E-A0B26A689428}"/>
              </a:ext>
            </a:extLst>
          </p:cNvPr>
          <p:cNvSpPr/>
          <p:nvPr/>
        </p:nvSpPr>
        <p:spPr>
          <a:xfrm>
            <a:off x="769421" y="2406237"/>
            <a:ext cx="2350580" cy="4861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渉外、関係サイトへの連絡</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4" name="正方形/長方形 19">
            <a:extLst>
              <a:ext uri="{FF2B5EF4-FFF2-40B4-BE49-F238E27FC236}">
                <a16:creationId xmlns:a16="http://schemas.microsoft.com/office/drawing/2014/main" id="{8B5E4C17-AC38-604D-93BC-AE94F1E058EB}"/>
              </a:ext>
            </a:extLst>
          </p:cNvPr>
          <p:cNvSpPr/>
          <p:nvPr/>
        </p:nvSpPr>
        <p:spPr>
          <a:xfrm>
            <a:off x="769421" y="3106491"/>
            <a:ext cx="2350580" cy="6209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要因の特定</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5" name="正方形/長方形 19">
            <a:extLst>
              <a:ext uri="{FF2B5EF4-FFF2-40B4-BE49-F238E27FC236}">
                <a16:creationId xmlns:a16="http://schemas.microsoft.com/office/drawing/2014/main" id="{DFAC782E-7CAD-5049-AACB-A4585017A41E}"/>
              </a:ext>
            </a:extLst>
          </p:cNvPr>
          <p:cNvSpPr/>
          <p:nvPr/>
        </p:nvSpPr>
        <p:spPr>
          <a:xfrm>
            <a:off x="767733" y="3968254"/>
            <a:ext cx="2350580" cy="6033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システムの復旧</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6" name="正方形/長方形 19">
            <a:extLst>
              <a:ext uri="{FF2B5EF4-FFF2-40B4-BE49-F238E27FC236}">
                <a16:creationId xmlns:a16="http://schemas.microsoft.com/office/drawing/2014/main" id="{AA920367-155A-E647-A62D-78F22D9B8B54}"/>
              </a:ext>
            </a:extLst>
          </p:cNvPr>
          <p:cNvSpPr/>
          <p:nvPr/>
        </p:nvSpPr>
        <p:spPr>
          <a:xfrm>
            <a:off x="757723" y="4823563"/>
            <a:ext cx="2350580" cy="4500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再発防止策の実施</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7" name="正方形/長方形 19">
            <a:extLst>
              <a:ext uri="{FF2B5EF4-FFF2-40B4-BE49-F238E27FC236}">
                <a16:creationId xmlns:a16="http://schemas.microsoft.com/office/drawing/2014/main" id="{556E215E-4432-4346-91BA-DFCE555C0EEB}"/>
              </a:ext>
            </a:extLst>
          </p:cNvPr>
          <p:cNvSpPr/>
          <p:nvPr/>
        </p:nvSpPr>
        <p:spPr>
          <a:xfrm>
            <a:off x="761699" y="5512455"/>
            <a:ext cx="2350580" cy="78352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監視体制の強化</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8" name="正方形/長方形 19">
            <a:extLst>
              <a:ext uri="{FF2B5EF4-FFF2-40B4-BE49-F238E27FC236}">
                <a16:creationId xmlns:a16="http://schemas.microsoft.com/office/drawing/2014/main" id="{E5757561-E1D4-1E4C-A539-51389CFB0B5B}"/>
              </a:ext>
            </a:extLst>
          </p:cNvPr>
          <p:cNvSpPr/>
          <p:nvPr/>
        </p:nvSpPr>
        <p:spPr>
          <a:xfrm>
            <a:off x="3549497" y="1674962"/>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以後の対応を判断する前提として、どのような種類の影響が、サイト内外のどの範囲に対して、どの程度生じたか調査します。  具体的には、他のシステムとの通信の状況、ファイルのアクセス状況を確認します。</a:t>
            </a:r>
          </a:p>
        </p:txBody>
      </p:sp>
      <p:sp>
        <p:nvSpPr>
          <p:cNvPr id="49" name="正方形/長方形 19">
            <a:extLst>
              <a:ext uri="{FF2B5EF4-FFF2-40B4-BE49-F238E27FC236}">
                <a16:creationId xmlns:a16="http://schemas.microsoft.com/office/drawing/2014/main" id="{A193E0D5-EAD0-AF41-8891-2635131D11C5}"/>
              </a:ext>
            </a:extLst>
          </p:cNvPr>
          <p:cNvSpPr/>
          <p:nvPr/>
        </p:nvSpPr>
        <p:spPr>
          <a:xfrm>
            <a:off x="3549497" y="2407632"/>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インシデントの発生に際しては、その影響の程度により、サイト内外への事情説明や謝罪などが必要とされる場合があります。広報や渉外などの担当と調整し、適切な情報提供を行ないます。</a:t>
            </a:r>
          </a:p>
        </p:txBody>
      </p:sp>
      <p:sp>
        <p:nvSpPr>
          <p:cNvPr id="50" name="正方形/長方形 19">
            <a:extLst>
              <a:ext uri="{FF2B5EF4-FFF2-40B4-BE49-F238E27FC236}">
                <a16:creationId xmlns:a16="http://schemas.microsoft.com/office/drawing/2014/main" id="{28D5BD61-6249-8047-8563-A2CB025251E6}"/>
              </a:ext>
            </a:extLst>
          </p:cNvPr>
          <p:cNvSpPr/>
          <p:nvPr/>
        </p:nvSpPr>
        <p:spPr>
          <a:xfrm>
            <a:off x="3549498" y="3106490"/>
            <a:ext cx="8402502" cy="62090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要因を特定し、それに対して適切な再発防止策を実施しない限り、インシデントが再発するおそれがあります。</a:t>
            </a: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外部からのアクセスにより一定の影響を被った場合には、インシデントを発見するきっかけとなったシステムのほか、外部から </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インターネット、電話回線などを通じて</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直接アクセスできるシステムに関して、何か問題がないか検討します。</a:t>
            </a:r>
          </a:p>
        </p:txBody>
      </p:sp>
      <p:sp>
        <p:nvSpPr>
          <p:cNvPr id="51" name="正方形/長方形 19">
            <a:extLst>
              <a:ext uri="{FF2B5EF4-FFF2-40B4-BE49-F238E27FC236}">
                <a16:creationId xmlns:a16="http://schemas.microsoft.com/office/drawing/2014/main" id="{FE993C9E-3DDA-894F-BFC1-02BA053DEBBB}"/>
              </a:ext>
            </a:extLst>
          </p:cNvPr>
          <p:cNvSpPr/>
          <p:nvPr/>
        </p:nvSpPr>
        <p:spPr>
          <a:xfrm>
            <a:off x="3549494" y="3959866"/>
            <a:ext cx="8402502" cy="60916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システムが改ざんや破壊などを受けた場合には、バックアップメディアあるいは配布メディアからシステムを復旧します。バックアップデータを記録した時点において、既にシステムが改ざんされているおそれがある場合、予期しない設定やプログラムが記録されていると考えられます。バックアップメディアからの復旧に際しては、それら予期しない情報をも書き戻してしまわないように留意します。</a:t>
            </a:r>
          </a:p>
        </p:txBody>
      </p:sp>
      <p:sp>
        <p:nvSpPr>
          <p:cNvPr id="52" name="正方形/長方形 19">
            <a:extLst>
              <a:ext uri="{FF2B5EF4-FFF2-40B4-BE49-F238E27FC236}">
                <a16:creationId xmlns:a16="http://schemas.microsoft.com/office/drawing/2014/main" id="{9B23B478-92E6-B74C-8638-4F14076AD843}"/>
              </a:ext>
            </a:extLst>
          </p:cNvPr>
          <p:cNvSpPr/>
          <p:nvPr/>
        </p:nvSpPr>
        <p:spPr>
          <a:xfrm>
            <a:off x="3545520" y="4822479"/>
            <a:ext cx="8402502" cy="45078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インシデントの再発を防止するため、要因となったシステム上の問題や運用上の問題を除去します。あわせて、他にもセキュリティ上の問題がある場合には、それについても対処しておくことが望まれます。</a:t>
            </a:r>
            <a:endPar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9" name="二等辺三角形 21">
            <a:extLst>
              <a:ext uri="{FF2B5EF4-FFF2-40B4-BE49-F238E27FC236}">
                <a16:creationId xmlns:a16="http://schemas.microsoft.com/office/drawing/2014/main" id="{DF79B089-C4F4-474E-B6E2-AC2CA02C1EA3}"/>
              </a:ext>
            </a:extLst>
          </p:cNvPr>
          <p:cNvSpPr/>
          <p:nvPr/>
        </p:nvSpPr>
        <p:spPr>
          <a:xfrm rot="5400000">
            <a:off x="3127733" y="1819259"/>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0" name="二等辺三角形 21">
            <a:extLst>
              <a:ext uri="{FF2B5EF4-FFF2-40B4-BE49-F238E27FC236}">
                <a16:creationId xmlns:a16="http://schemas.microsoft.com/office/drawing/2014/main" id="{E581223F-C0FF-9B41-9CA8-EED3242B9E00}"/>
              </a:ext>
            </a:extLst>
          </p:cNvPr>
          <p:cNvSpPr/>
          <p:nvPr/>
        </p:nvSpPr>
        <p:spPr>
          <a:xfrm rot="10800000">
            <a:off x="1502594" y="219222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1" name="二等辺三角形 21">
            <a:extLst>
              <a:ext uri="{FF2B5EF4-FFF2-40B4-BE49-F238E27FC236}">
                <a16:creationId xmlns:a16="http://schemas.microsoft.com/office/drawing/2014/main" id="{BA368607-26FE-B143-B0A9-0B309EF24586}"/>
              </a:ext>
            </a:extLst>
          </p:cNvPr>
          <p:cNvSpPr/>
          <p:nvPr/>
        </p:nvSpPr>
        <p:spPr>
          <a:xfrm rot="10800000">
            <a:off x="1502592" y="293248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2" name="二等辺三角形 21">
            <a:extLst>
              <a:ext uri="{FF2B5EF4-FFF2-40B4-BE49-F238E27FC236}">
                <a16:creationId xmlns:a16="http://schemas.microsoft.com/office/drawing/2014/main" id="{2A8A4A57-045D-C54F-B79E-0D5EA482941B}"/>
              </a:ext>
            </a:extLst>
          </p:cNvPr>
          <p:cNvSpPr/>
          <p:nvPr/>
        </p:nvSpPr>
        <p:spPr>
          <a:xfrm rot="10800000">
            <a:off x="1502588" y="377388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3" name="二等辺三角形 21">
            <a:extLst>
              <a:ext uri="{FF2B5EF4-FFF2-40B4-BE49-F238E27FC236}">
                <a16:creationId xmlns:a16="http://schemas.microsoft.com/office/drawing/2014/main" id="{260371A2-C845-FE42-A109-335980DB0739}"/>
              </a:ext>
            </a:extLst>
          </p:cNvPr>
          <p:cNvSpPr/>
          <p:nvPr/>
        </p:nvSpPr>
        <p:spPr>
          <a:xfrm rot="10800000">
            <a:off x="1498612" y="4624305"/>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4" name="二等辺三角形 21">
            <a:extLst>
              <a:ext uri="{FF2B5EF4-FFF2-40B4-BE49-F238E27FC236}">
                <a16:creationId xmlns:a16="http://schemas.microsoft.com/office/drawing/2014/main" id="{39526133-1C93-FB4F-9184-0AE23F89517D}"/>
              </a:ext>
            </a:extLst>
          </p:cNvPr>
          <p:cNvSpPr/>
          <p:nvPr/>
        </p:nvSpPr>
        <p:spPr>
          <a:xfrm rot="10800000">
            <a:off x="1541388" y="5333510"/>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7" name="二等辺三角形 21">
            <a:extLst>
              <a:ext uri="{FF2B5EF4-FFF2-40B4-BE49-F238E27FC236}">
                <a16:creationId xmlns:a16="http://schemas.microsoft.com/office/drawing/2014/main" id="{DD795A84-401A-354A-9175-3CA8F97F1DBE}"/>
              </a:ext>
            </a:extLst>
          </p:cNvPr>
          <p:cNvSpPr/>
          <p:nvPr/>
        </p:nvSpPr>
        <p:spPr>
          <a:xfrm rot="5400000">
            <a:off x="3127733" y="2565508"/>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1" name="二等辺三角形 21">
            <a:extLst>
              <a:ext uri="{FF2B5EF4-FFF2-40B4-BE49-F238E27FC236}">
                <a16:creationId xmlns:a16="http://schemas.microsoft.com/office/drawing/2014/main" id="{183ED05C-5CA8-1644-B7DB-D1A63865B4EC}"/>
              </a:ext>
            </a:extLst>
          </p:cNvPr>
          <p:cNvSpPr/>
          <p:nvPr/>
        </p:nvSpPr>
        <p:spPr>
          <a:xfrm rot="5400000">
            <a:off x="2958765" y="5830701"/>
            <a:ext cx="818013" cy="19561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2" name="テキスト ボックス 29">
            <a:extLst>
              <a:ext uri="{FF2B5EF4-FFF2-40B4-BE49-F238E27FC236}">
                <a16:creationId xmlns:a16="http://schemas.microsoft.com/office/drawing/2014/main" id="{B910BF5A-3FA8-C346-9CD1-9243F623FEBC}"/>
              </a:ext>
            </a:extLst>
          </p:cNvPr>
          <p:cNvSpPr txBox="1"/>
          <p:nvPr/>
        </p:nvSpPr>
        <p:spPr>
          <a:xfrm>
            <a:off x="196102" y="1298365"/>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73" name="テキスト ボックス 29">
            <a:extLst>
              <a:ext uri="{FF2B5EF4-FFF2-40B4-BE49-F238E27FC236}">
                <a16:creationId xmlns:a16="http://schemas.microsoft.com/office/drawing/2014/main" id="{DF23547D-A97B-114D-AF37-F355CED6B05E}"/>
              </a:ext>
            </a:extLst>
          </p:cNvPr>
          <p:cNvSpPr txBox="1"/>
          <p:nvPr/>
        </p:nvSpPr>
        <p:spPr>
          <a:xfrm>
            <a:off x="884616" y="1316348"/>
            <a:ext cx="2104744"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cxnSp>
        <p:nvCxnSpPr>
          <p:cNvPr id="74" name="直線コネクタ 73">
            <a:extLst>
              <a:ext uri="{FF2B5EF4-FFF2-40B4-BE49-F238E27FC236}">
                <a16:creationId xmlns:a16="http://schemas.microsoft.com/office/drawing/2014/main" id="{F1448CD8-0422-9C46-A7E6-A449648F628F}"/>
              </a:ext>
            </a:extLst>
          </p:cNvPr>
          <p:cNvCxnSpPr>
            <a:cxnSpLocks/>
          </p:cNvCxnSpPr>
          <p:nvPr/>
        </p:nvCxnSpPr>
        <p:spPr>
          <a:xfrm>
            <a:off x="3549497" y="1617888"/>
            <a:ext cx="8402502"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88398A1-8445-2E40-86A6-60527B9D034B}"/>
              </a:ext>
            </a:extLst>
          </p:cNvPr>
          <p:cNvSpPr txBox="1"/>
          <p:nvPr/>
        </p:nvSpPr>
        <p:spPr>
          <a:xfrm>
            <a:off x="6024602" y="1278836"/>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cxnSp>
        <p:nvCxnSpPr>
          <p:cNvPr id="76" name="直線コネクタ 75">
            <a:extLst>
              <a:ext uri="{FF2B5EF4-FFF2-40B4-BE49-F238E27FC236}">
                <a16:creationId xmlns:a16="http://schemas.microsoft.com/office/drawing/2014/main" id="{5C61C4AC-4EBE-9248-8E14-E5FF35C90977}"/>
              </a:ext>
            </a:extLst>
          </p:cNvPr>
          <p:cNvCxnSpPr>
            <a:cxnSpLocks/>
          </p:cNvCxnSpPr>
          <p:nvPr/>
        </p:nvCxnSpPr>
        <p:spPr>
          <a:xfrm>
            <a:off x="816001" y="1617888"/>
            <a:ext cx="2296278"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0FE78FE-1C5A-6A4C-B59E-CC97BAAA7CAE}"/>
              </a:ext>
            </a:extLst>
          </p:cNvPr>
          <p:cNvCxnSpPr>
            <a:cxnSpLocks/>
          </p:cNvCxnSpPr>
          <p:nvPr/>
        </p:nvCxnSpPr>
        <p:spPr>
          <a:xfrm>
            <a:off x="287659" y="1617888"/>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FCD73C0-5377-6949-924A-BC2D69E58A12}"/>
              </a:ext>
            </a:extLst>
          </p:cNvPr>
          <p:cNvCxnSpPr>
            <a:cxnSpLocks/>
          </p:cNvCxnSpPr>
          <p:nvPr/>
        </p:nvCxnSpPr>
        <p:spPr>
          <a:xfrm>
            <a:off x="316825" y="1617888"/>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C4FDAA04-9ECB-E848-BC5D-3E56488BEEE5}"/>
              </a:ext>
            </a:extLst>
          </p:cNvPr>
          <p:cNvSpPr/>
          <p:nvPr/>
        </p:nvSpPr>
        <p:spPr>
          <a:xfrm>
            <a:off x="5600400" y="6370226"/>
            <a:ext cx="4001416" cy="400110"/>
          </a:xfrm>
          <a:prstGeom prst="rect">
            <a:avLst/>
          </a:prstGeom>
        </p:spPr>
        <p:txBody>
          <a:bodyPr wrap="none">
            <a:spAutoFit/>
          </a:bodyPr>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情報元</a:t>
            </a:r>
            <a:r>
              <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JPCERT </a:t>
            </a: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コンピュータセキュリティインシデントへの対応</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hlinkClick r:id="rId2"/>
              </a:rPr>
              <a:t>http://www.jpcert.or.jp/ed/2002/ed020002.txt</a:t>
            </a:r>
            <a:endParaRPr kumimoji="0"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1" name="二等辺三角形 21">
            <a:extLst>
              <a:ext uri="{FF2B5EF4-FFF2-40B4-BE49-F238E27FC236}">
                <a16:creationId xmlns:a16="http://schemas.microsoft.com/office/drawing/2014/main" id="{A375E872-6D42-5F48-B6E2-C6593B1ACB6C}"/>
              </a:ext>
            </a:extLst>
          </p:cNvPr>
          <p:cNvSpPr/>
          <p:nvPr/>
        </p:nvSpPr>
        <p:spPr>
          <a:xfrm rot="10800000">
            <a:off x="1498612" y="6361262"/>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4" name="二等辺三角形 21">
            <a:extLst>
              <a:ext uri="{FF2B5EF4-FFF2-40B4-BE49-F238E27FC236}">
                <a16:creationId xmlns:a16="http://schemas.microsoft.com/office/drawing/2014/main" id="{F6456273-EF03-6547-B220-D8AAE31C67AD}"/>
              </a:ext>
            </a:extLst>
          </p:cNvPr>
          <p:cNvSpPr/>
          <p:nvPr/>
        </p:nvSpPr>
        <p:spPr>
          <a:xfrm rot="5400000">
            <a:off x="3025852" y="4211285"/>
            <a:ext cx="688524"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55" name="二等辺三角形 21">
            <a:extLst>
              <a:ext uri="{FF2B5EF4-FFF2-40B4-BE49-F238E27FC236}">
                <a16:creationId xmlns:a16="http://schemas.microsoft.com/office/drawing/2014/main" id="{3E477EC5-A5EC-A54B-899E-AF3D429E60F0}"/>
              </a:ext>
            </a:extLst>
          </p:cNvPr>
          <p:cNvSpPr/>
          <p:nvPr/>
        </p:nvSpPr>
        <p:spPr>
          <a:xfrm rot="5400000">
            <a:off x="3025104" y="3357652"/>
            <a:ext cx="688524"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56" name="二等辺三角形 21">
            <a:extLst>
              <a:ext uri="{FF2B5EF4-FFF2-40B4-BE49-F238E27FC236}">
                <a16:creationId xmlns:a16="http://schemas.microsoft.com/office/drawing/2014/main" id="{C3F08795-42B8-404A-8FD6-712DEC1A7F26}"/>
              </a:ext>
            </a:extLst>
          </p:cNvPr>
          <p:cNvSpPr/>
          <p:nvPr/>
        </p:nvSpPr>
        <p:spPr>
          <a:xfrm rot="5400000">
            <a:off x="3123050" y="4971764"/>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57" name="正方形/長方形 19">
            <a:extLst>
              <a:ext uri="{FF2B5EF4-FFF2-40B4-BE49-F238E27FC236}">
                <a16:creationId xmlns:a16="http://schemas.microsoft.com/office/drawing/2014/main" id="{0524AA16-F846-7244-91AF-0FCC579D7817}"/>
              </a:ext>
            </a:extLst>
          </p:cNvPr>
          <p:cNvSpPr/>
          <p:nvPr/>
        </p:nvSpPr>
        <p:spPr>
          <a:xfrm>
            <a:off x="3545520" y="5512454"/>
            <a:ext cx="8402502" cy="8180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インシデントの再発に備え、漸時監視体制を強化することが望まれます。</a:t>
            </a: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特にアタックを受けた場合には、同一サイト内の他のシステムを対象としたものも含め、同種もしくは別種のアタック </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の試み</a:t>
            </a: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が継続する可能性があります。また、一度アタックに成功され、脆弱なサイトのひとつとして情報が流されると、引き続き同種もしくは別種のアタックを受けるおそれがあります。</a:t>
            </a:r>
          </a:p>
        </p:txBody>
      </p:sp>
      <p:sp>
        <p:nvSpPr>
          <p:cNvPr id="2" name="テキスト ボックス 1">
            <a:extLst>
              <a:ext uri="{FF2B5EF4-FFF2-40B4-BE49-F238E27FC236}">
                <a16:creationId xmlns:a16="http://schemas.microsoft.com/office/drawing/2014/main" id="{CF79EAC3-179F-382C-974B-01507157FB85}"/>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9882805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参考：一般的なインシデント対応 </a:t>
            </a:r>
            <a:r>
              <a:rPr lang="en-US" altLang="ja-JP" sz="2800" b="0" dirty="0"/>
              <a:t>(3/3)</a:t>
            </a:r>
            <a:endParaRPr lang="ja-JP" altLang="en-US" sz="2800" b="0"/>
          </a:p>
        </p:txBody>
      </p:sp>
      <p:sp>
        <p:nvSpPr>
          <p:cNvPr id="17" name="正方形/長方形 16">
            <a:extLst>
              <a:ext uri="{FF2B5EF4-FFF2-40B4-BE49-F238E27FC236}">
                <a16:creationId xmlns:a16="http://schemas.microsoft.com/office/drawing/2014/main" id="{4F7EF8C6-3F87-5B45-90C2-BE5A104C5D96}"/>
              </a:ext>
            </a:extLst>
          </p:cNvPr>
          <p:cNvSpPr/>
          <p:nvPr/>
        </p:nvSpPr>
        <p:spPr>
          <a:xfrm>
            <a:off x="316824" y="901824"/>
            <a:ext cx="11635175"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何らかのインシデントを発見した、または外部からの通報でインシデントの発生に気が付いた場合の一般的な対応手順</a:t>
            </a:r>
          </a:p>
        </p:txBody>
      </p:sp>
      <p:sp>
        <p:nvSpPr>
          <p:cNvPr id="35" name="正方形/長方形 19">
            <a:extLst>
              <a:ext uri="{FF2B5EF4-FFF2-40B4-BE49-F238E27FC236}">
                <a16:creationId xmlns:a16="http://schemas.microsoft.com/office/drawing/2014/main" id="{E896EECA-EA85-CD4C-8FB3-24192BF99F9B}"/>
              </a:ext>
            </a:extLst>
          </p:cNvPr>
          <p:cNvSpPr/>
          <p:nvPr/>
        </p:nvSpPr>
        <p:spPr>
          <a:xfrm>
            <a:off x="316825" y="1747277"/>
            <a:ext cx="403176" cy="48476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13</a:t>
            </a:r>
          </a:p>
        </p:txBody>
      </p:sp>
      <p:sp>
        <p:nvSpPr>
          <p:cNvPr id="36" name="正方形/長方形 19">
            <a:extLst>
              <a:ext uri="{FF2B5EF4-FFF2-40B4-BE49-F238E27FC236}">
                <a16:creationId xmlns:a16="http://schemas.microsoft.com/office/drawing/2014/main" id="{0D4EB3BA-D8BD-424A-8C88-A9C9E652C22F}"/>
              </a:ext>
            </a:extLst>
          </p:cNvPr>
          <p:cNvSpPr/>
          <p:nvPr/>
        </p:nvSpPr>
        <p:spPr>
          <a:xfrm>
            <a:off x="316825" y="2477691"/>
            <a:ext cx="403176" cy="6373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14</a:t>
            </a:r>
          </a:p>
        </p:txBody>
      </p:sp>
      <p:sp>
        <p:nvSpPr>
          <p:cNvPr id="42" name="正方形/長方形 19">
            <a:extLst>
              <a:ext uri="{FF2B5EF4-FFF2-40B4-BE49-F238E27FC236}">
                <a16:creationId xmlns:a16="http://schemas.microsoft.com/office/drawing/2014/main" id="{82A4B1CB-5AA2-1A46-8C53-79B24D6B630A}"/>
              </a:ext>
            </a:extLst>
          </p:cNvPr>
          <p:cNvSpPr/>
          <p:nvPr/>
        </p:nvSpPr>
        <p:spPr>
          <a:xfrm>
            <a:off x="791674" y="1747278"/>
            <a:ext cx="2350580" cy="48476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作業結果の報告</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3" name="正方形/長方形 19">
            <a:extLst>
              <a:ext uri="{FF2B5EF4-FFF2-40B4-BE49-F238E27FC236}">
                <a16:creationId xmlns:a16="http://schemas.microsoft.com/office/drawing/2014/main" id="{A8A72B55-8C7F-1D48-B09E-A0B26A689428}"/>
              </a:ext>
            </a:extLst>
          </p:cNvPr>
          <p:cNvSpPr/>
          <p:nvPr/>
        </p:nvSpPr>
        <p:spPr>
          <a:xfrm>
            <a:off x="769421" y="2483539"/>
            <a:ext cx="2350580" cy="6373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作業の評価、ポリシー・</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運用体制・運用手順の見直し</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48" name="正方形/長方形 19">
            <a:extLst>
              <a:ext uri="{FF2B5EF4-FFF2-40B4-BE49-F238E27FC236}">
                <a16:creationId xmlns:a16="http://schemas.microsoft.com/office/drawing/2014/main" id="{E5757561-E1D4-1E4C-A539-51389CFB0B5B}"/>
              </a:ext>
            </a:extLst>
          </p:cNvPr>
          <p:cNvSpPr/>
          <p:nvPr/>
        </p:nvSpPr>
        <p:spPr>
          <a:xfrm>
            <a:off x="3549497" y="1752265"/>
            <a:ext cx="8402502" cy="4847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作業が終了したら、記録に基づいて作業内容や、作業に要したコスト、確認された損失をまとめ、責任者に報告します。</a:t>
            </a:r>
          </a:p>
        </p:txBody>
      </p:sp>
      <p:sp>
        <p:nvSpPr>
          <p:cNvPr id="49" name="正方形/長方形 19">
            <a:extLst>
              <a:ext uri="{FF2B5EF4-FFF2-40B4-BE49-F238E27FC236}">
                <a16:creationId xmlns:a16="http://schemas.microsoft.com/office/drawing/2014/main" id="{A193E0D5-EAD0-AF41-8891-2635131D11C5}"/>
              </a:ext>
            </a:extLst>
          </p:cNvPr>
          <p:cNvSpPr/>
          <p:nvPr/>
        </p:nvSpPr>
        <p:spPr>
          <a:xfrm>
            <a:off x="3549497" y="2484935"/>
            <a:ext cx="8402502" cy="6373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作業報告を元に、セキュリティポリシーに定められた手順が十分であったかを見直し、必要であればポリシーの見直しを行います。また、システムや運用体制、運用手順、インシデントに対して実際に実施した対応に問題がないか、適宜検討する機会を設定します。セキュリティ上改善すべき事項があれば、計画を立案し、順次改善を図ります。</a:t>
            </a:r>
          </a:p>
        </p:txBody>
      </p:sp>
      <p:sp>
        <p:nvSpPr>
          <p:cNvPr id="59" name="二等辺三角形 21">
            <a:extLst>
              <a:ext uri="{FF2B5EF4-FFF2-40B4-BE49-F238E27FC236}">
                <a16:creationId xmlns:a16="http://schemas.microsoft.com/office/drawing/2014/main" id="{DF79B089-C4F4-474E-B6E2-AC2CA02C1EA3}"/>
              </a:ext>
            </a:extLst>
          </p:cNvPr>
          <p:cNvSpPr/>
          <p:nvPr/>
        </p:nvSpPr>
        <p:spPr>
          <a:xfrm rot="5400000">
            <a:off x="3127733" y="1896563"/>
            <a:ext cx="484769"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60" name="二等辺三角形 21">
            <a:extLst>
              <a:ext uri="{FF2B5EF4-FFF2-40B4-BE49-F238E27FC236}">
                <a16:creationId xmlns:a16="http://schemas.microsoft.com/office/drawing/2014/main" id="{E581223F-C0FF-9B41-9CA8-EED3242B9E00}"/>
              </a:ext>
            </a:extLst>
          </p:cNvPr>
          <p:cNvSpPr/>
          <p:nvPr/>
        </p:nvSpPr>
        <p:spPr>
          <a:xfrm rot="10800000">
            <a:off x="1502594" y="2269525"/>
            <a:ext cx="783247" cy="147731"/>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7" name="二等辺三角形 21">
            <a:extLst>
              <a:ext uri="{FF2B5EF4-FFF2-40B4-BE49-F238E27FC236}">
                <a16:creationId xmlns:a16="http://schemas.microsoft.com/office/drawing/2014/main" id="{DD795A84-401A-354A-9175-3CA8F97F1DBE}"/>
              </a:ext>
            </a:extLst>
          </p:cNvPr>
          <p:cNvSpPr/>
          <p:nvPr/>
        </p:nvSpPr>
        <p:spPr>
          <a:xfrm rot="5400000">
            <a:off x="3062873" y="2707669"/>
            <a:ext cx="614485" cy="200298"/>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1333"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72" name="テキスト ボックス 29">
            <a:extLst>
              <a:ext uri="{FF2B5EF4-FFF2-40B4-BE49-F238E27FC236}">
                <a16:creationId xmlns:a16="http://schemas.microsoft.com/office/drawing/2014/main" id="{B910BF5A-3FA8-C346-9CD1-9243F623FEBC}"/>
              </a:ext>
            </a:extLst>
          </p:cNvPr>
          <p:cNvSpPr txBox="1"/>
          <p:nvPr/>
        </p:nvSpPr>
        <p:spPr>
          <a:xfrm>
            <a:off x="196102" y="1375668"/>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73" name="テキスト ボックス 29">
            <a:extLst>
              <a:ext uri="{FF2B5EF4-FFF2-40B4-BE49-F238E27FC236}">
                <a16:creationId xmlns:a16="http://schemas.microsoft.com/office/drawing/2014/main" id="{DF23547D-A97B-114D-AF37-F355CED6B05E}"/>
              </a:ext>
            </a:extLst>
          </p:cNvPr>
          <p:cNvSpPr txBox="1"/>
          <p:nvPr/>
        </p:nvSpPr>
        <p:spPr>
          <a:xfrm>
            <a:off x="884616" y="1393651"/>
            <a:ext cx="2104744"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cxnSp>
        <p:nvCxnSpPr>
          <p:cNvPr id="74" name="直線コネクタ 73">
            <a:extLst>
              <a:ext uri="{FF2B5EF4-FFF2-40B4-BE49-F238E27FC236}">
                <a16:creationId xmlns:a16="http://schemas.microsoft.com/office/drawing/2014/main" id="{F1448CD8-0422-9C46-A7E6-A449648F628F}"/>
              </a:ext>
            </a:extLst>
          </p:cNvPr>
          <p:cNvCxnSpPr>
            <a:cxnSpLocks/>
          </p:cNvCxnSpPr>
          <p:nvPr/>
        </p:nvCxnSpPr>
        <p:spPr>
          <a:xfrm>
            <a:off x="3549497" y="1695192"/>
            <a:ext cx="8402502"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75" name="テキスト ボックス 74">
            <a:extLst>
              <a:ext uri="{FF2B5EF4-FFF2-40B4-BE49-F238E27FC236}">
                <a16:creationId xmlns:a16="http://schemas.microsoft.com/office/drawing/2014/main" id="{688398A1-8445-2E40-86A6-60527B9D034B}"/>
              </a:ext>
            </a:extLst>
          </p:cNvPr>
          <p:cNvSpPr txBox="1"/>
          <p:nvPr/>
        </p:nvSpPr>
        <p:spPr>
          <a:xfrm>
            <a:off x="6024602" y="1356139"/>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cxnSp>
        <p:nvCxnSpPr>
          <p:cNvPr id="76" name="直線コネクタ 75">
            <a:extLst>
              <a:ext uri="{FF2B5EF4-FFF2-40B4-BE49-F238E27FC236}">
                <a16:creationId xmlns:a16="http://schemas.microsoft.com/office/drawing/2014/main" id="{5C61C4AC-4EBE-9248-8E14-E5FF35C90977}"/>
              </a:ext>
            </a:extLst>
          </p:cNvPr>
          <p:cNvCxnSpPr>
            <a:cxnSpLocks/>
          </p:cNvCxnSpPr>
          <p:nvPr/>
        </p:nvCxnSpPr>
        <p:spPr>
          <a:xfrm>
            <a:off x="816001" y="1695192"/>
            <a:ext cx="2296278"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F0FE78FE-1C5A-6A4C-B59E-CC97BAAA7CAE}"/>
              </a:ext>
            </a:extLst>
          </p:cNvPr>
          <p:cNvCxnSpPr>
            <a:cxnSpLocks/>
          </p:cNvCxnSpPr>
          <p:nvPr/>
        </p:nvCxnSpPr>
        <p:spPr>
          <a:xfrm>
            <a:off x="287659" y="1695192"/>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78" name="直線コネクタ 77">
            <a:extLst>
              <a:ext uri="{FF2B5EF4-FFF2-40B4-BE49-F238E27FC236}">
                <a16:creationId xmlns:a16="http://schemas.microsoft.com/office/drawing/2014/main" id="{8FCD73C0-5377-6949-924A-BC2D69E58A12}"/>
              </a:ext>
            </a:extLst>
          </p:cNvPr>
          <p:cNvCxnSpPr>
            <a:cxnSpLocks/>
          </p:cNvCxnSpPr>
          <p:nvPr/>
        </p:nvCxnSpPr>
        <p:spPr>
          <a:xfrm>
            <a:off x="316825" y="1695192"/>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C4FDAA04-9ECB-E848-BC5D-3E56488BEEE5}"/>
              </a:ext>
            </a:extLst>
          </p:cNvPr>
          <p:cNvSpPr/>
          <p:nvPr/>
        </p:nvSpPr>
        <p:spPr>
          <a:xfrm>
            <a:off x="6063104" y="6212309"/>
            <a:ext cx="3948068" cy="461665"/>
          </a:xfrm>
          <a:prstGeom prst="rect">
            <a:avLst/>
          </a:prstGeom>
        </p:spPr>
        <p:txBody>
          <a:bodyPr wrap="none">
            <a:spAutoFit/>
          </a:bodyPr>
          <a:lstStyle/>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232F3E"/>
                </a:solidFill>
                <a:effectLst/>
                <a:uLnTx/>
                <a:uFillTx/>
                <a:latin typeface="Meiryo UI" panose="020B0604030504040204" pitchFamily="34" charset="-128"/>
                <a:ea typeface="Meiryo UI" panose="020B0604030504040204" pitchFamily="34" charset="-128"/>
                <a:cs typeface="+mn-cs"/>
              </a:rPr>
              <a:t>情報元</a:t>
            </a:r>
            <a:r>
              <a:rPr kumimoji="0" lang="en-US" altLang="ja-JP" sz="1200" b="0" i="0" u="none" strike="noStrike" kern="1200" cap="none" spc="0" normalizeH="0" baseline="0" noProof="0" dirty="0">
                <a:ln>
                  <a:noFill/>
                </a:ln>
                <a:solidFill>
                  <a:srgbClr val="232F3E"/>
                </a:solidFill>
                <a:effectLst/>
                <a:uLnTx/>
                <a:uFillTx/>
                <a:latin typeface="Meiryo UI" panose="020B0604030504040204" pitchFamily="34" charset="-128"/>
                <a:ea typeface="Meiryo UI" panose="020B0604030504040204" pitchFamily="34" charset="-128"/>
                <a:cs typeface="+mn-cs"/>
              </a:rPr>
              <a:t>: JPCERT </a:t>
            </a:r>
            <a:r>
              <a:rPr kumimoji="0" lang="ja-JP" altLang="en-US" sz="1200" b="0" i="0" u="none" strike="noStrike" kern="1200" cap="none" spc="0" normalizeH="0" baseline="0" noProof="0">
                <a:ln>
                  <a:noFill/>
                </a:ln>
                <a:solidFill>
                  <a:srgbClr val="232F3E"/>
                </a:solidFill>
                <a:effectLst/>
                <a:uLnTx/>
                <a:uFillTx/>
                <a:latin typeface="Meiryo UI" panose="020B0604030504040204" pitchFamily="34" charset="-128"/>
                <a:ea typeface="Meiryo UI" panose="020B0604030504040204" pitchFamily="34" charset="-128"/>
                <a:cs typeface="+mn-cs"/>
              </a:rPr>
              <a:t>コンピュータセキュリティインシデントへの対応</a:t>
            </a:r>
            <a:endParaRPr kumimoji="0" lang="en-US" altLang="ja-JP" sz="1200" b="0" i="0" u="none" strike="noStrike" kern="1200" cap="none" spc="0" normalizeH="0" baseline="0" noProof="0" dirty="0">
              <a:ln>
                <a:noFill/>
              </a:ln>
              <a:solidFill>
                <a:srgbClr val="232F3E"/>
              </a:solidFill>
              <a:effectLst/>
              <a:uLnTx/>
              <a:uFillTx/>
              <a:latin typeface="Meiryo UI" panose="020B0604030504040204" pitchFamily="34" charset="-128"/>
              <a:ea typeface="Meiryo UI" panose="020B0604030504040204" pitchFamily="34" charset="-128"/>
              <a:cs typeface="+mn-cs"/>
            </a:endParaRPr>
          </a:p>
          <a:p>
            <a:pPr marL="0" marR="0" lvl="0" indent="0" algn="r" defTabSz="609576"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srgbClr val="232F3E"/>
                </a:solidFill>
                <a:effectLst/>
                <a:uLnTx/>
                <a:uFillTx/>
                <a:latin typeface="Meiryo UI" panose="020B0604030504040204" pitchFamily="34" charset="-128"/>
                <a:ea typeface="Meiryo UI" panose="020B0604030504040204" pitchFamily="34" charset="-128"/>
                <a:cs typeface="+mn-cs"/>
                <a:hlinkClick r:id="rId2"/>
              </a:rPr>
              <a:t>http://www.jpcert.or.jp/ed/2002/ed020002.txt</a:t>
            </a:r>
            <a:endParaRPr kumimoji="0" lang="en-US" altLang="ja-JP" sz="1200" b="0" i="0" u="none" strike="noStrike" kern="1200" cap="none" spc="0" normalizeH="0" baseline="0" noProof="0" dirty="0">
              <a:ln>
                <a:noFill/>
              </a:ln>
              <a:solidFill>
                <a:srgbClr val="232F3E"/>
              </a:solidFill>
              <a:effectLst/>
              <a:uLnTx/>
              <a:uFillTx/>
              <a:latin typeface="Meiryo UI" panose="020B0604030504040204" pitchFamily="34" charset="-128"/>
              <a:ea typeface="Meiryo UI" panose="020B0604030504040204" pitchFamily="34" charset="-128"/>
              <a:cs typeface="+mn-cs"/>
            </a:endParaRPr>
          </a:p>
        </p:txBody>
      </p:sp>
      <p:sp>
        <p:nvSpPr>
          <p:cNvPr id="2" name="テキスト ボックス 1">
            <a:extLst>
              <a:ext uri="{FF2B5EF4-FFF2-40B4-BE49-F238E27FC236}">
                <a16:creationId xmlns:a16="http://schemas.microsoft.com/office/drawing/2014/main" id="{9BB53953-C547-6B2C-BCFE-A6455F689FC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2546127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AWS</a:t>
            </a:r>
            <a:r>
              <a:rPr lang="ja-JP" altLang="en-US" sz="2800" b="0"/>
              <a:t>におけるインシデントの検知</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400727" y="1243748"/>
            <a:ext cx="11531733" cy="810350"/>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en-US" altLang="ja-JP" sz="2333"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AWS</a:t>
            </a:r>
            <a:r>
              <a:rPr kumimoji="0" lang="ja-JP" altLang="en-US" sz="2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にて稼働するシステムのインシデントの発生を示すイベントは以下により検知される</a:t>
            </a:r>
          </a:p>
        </p:txBody>
      </p:sp>
      <p:sp>
        <p:nvSpPr>
          <p:cNvPr id="5" name="フリーフォーム 4">
            <a:extLst>
              <a:ext uri="{FF2B5EF4-FFF2-40B4-BE49-F238E27FC236}">
                <a16:creationId xmlns:a16="http://schemas.microsoft.com/office/drawing/2014/main" id="{5602C451-C28C-7C4B-949E-A95A779163D7}"/>
              </a:ext>
            </a:extLst>
          </p:cNvPr>
          <p:cNvSpPr/>
          <p:nvPr/>
        </p:nvSpPr>
        <p:spPr>
          <a:xfrm>
            <a:off x="2751547" y="2306556"/>
            <a:ext cx="8956704" cy="506875"/>
          </a:xfrm>
          <a:custGeom>
            <a:avLst/>
            <a:gdLst>
              <a:gd name="connsiteX0" fmla="*/ 0 w 6717528"/>
              <a:gd name="connsiteY0" fmla="*/ 0 h 380156"/>
              <a:gd name="connsiteX1" fmla="*/ 6717528 w 6717528"/>
              <a:gd name="connsiteY1" fmla="*/ 0 h 380156"/>
              <a:gd name="connsiteX2" fmla="*/ 6717528 w 6717528"/>
              <a:gd name="connsiteY2" fmla="*/ 380156 h 380156"/>
              <a:gd name="connsiteX3" fmla="*/ 0 w 6717528"/>
              <a:gd name="connsiteY3" fmla="*/ 380156 h 380156"/>
              <a:gd name="connsiteX4" fmla="*/ 0 w 6717528"/>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7528" h="380156">
                <a:moveTo>
                  <a:pt x="0" y="0"/>
                </a:moveTo>
                <a:lnTo>
                  <a:pt x="6717528" y="0"/>
                </a:lnTo>
                <a:lnTo>
                  <a:pt x="6717528"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ログおよびモニタリング</a:t>
            </a:r>
          </a:p>
        </p:txBody>
      </p:sp>
      <p:sp>
        <p:nvSpPr>
          <p:cNvPr id="7" name="円/楕円 6">
            <a:extLst>
              <a:ext uri="{FF2B5EF4-FFF2-40B4-BE49-F238E27FC236}">
                <a16:creationId xmlns:a16="http://schemas.microsoft.com/office/drawing/2014/main" id="{B714531C-7C10-414C-9971-5E4ADB588952}"/>
              </a:ext>
            </a:extLst>
          </p:cNvPr>
          <p:cNvSpPr/>
          <p:nvPr/>
        </p:nvSpPr>
        <p:spPr>
          <a:xfrm>
            <a:off x="2434750" y="2243199"/>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フリーフォーム 7">
            <a:extLst>
              <a:ext uri="{FF2B5EF4-FFF2-40B4-BE49-F238E27FC236}">
                <a16:creationId xmlns:a16="http://schemas.microsoft.com/office/drawing/2014/main" id="{A46CCCDD-D6A1-E743-8D14-F15842AB13D9}"/>
              </a:ext>
            </a:extLst>
          </p:cNvPr>
          <p:cNvSpPr/>
          <p:nvPr/>
        </p:nvSpPr>
        <p:spPr>
          <a:xfrm>
            <a:off x="3114759" y="3066627"/>
            <a:ext cx="8593492" cy="506875"/>
          </a:xfrm>
          <a:custGeom>
            <a:avLst/>
            <a:gdLst>
              <a:gd name="connsiteX0" fmla="*/ 0 w 6445119"/>
              <a:gd name="connsiteY0" fmla="*/ 0 h 380156"/>
              <a:gd name="connsiteX1" fmla="*/ 6445119 w 6445119"/>
              <a:gd name="connsiteY1" fmla="*/ 0 h 380156"/>
              <a:gd name="connsiteX2" fmla="*/ 6445119 w 6445119"/>
              <a:gd name="connsiteY2" fmla="*/ 380156 h 380156"/>
              <a:gd name="connsiteX3" fmla="*/ 0 w 6445119"/>
              <a:gd name="connsiteY3" fmla="*/ 380156 h 380156"/>
              <a:gd name="connsiteX4" fmla="*/ 0 w 6445119"/>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5119" h="380156">
                <a:moveTo>
                  <a:pt x="0" y="0"/>
                </a:moveTo>
                <a:lnTo>
                  <a:pt x="6445119" y="0"/>
                </a:lnTo>
                <a:lnTo>
                  <a:pt x="6445119"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コスト</a:t>
            </a:r>
          </a:p>
        </p:txBody>
      </p:sp>
      <p:sp>
        <p:nvSpPr>
          <p:cNvPr id="9" name="円/楕円 8">
            <a:extLst>
              <a:ext uri="{FF2B5EF4-FFF2-40B4-BE49-F238E27FC236}">
                <a16:creationId xmlns:a16="http://schemas.microsoft.com/office/drawing/2014/main" id="{7DE698BD-6ACD-4141-9204-ED94D390D12F}"/>
              </a:ext>
            </a:extLst>
          </p:cNvPr>
          <p:cNvSpPr/>
          <p:nvPr/>
        </p:nvSpPr>
        <p:spPr>
          <a:xfrm>
            <a:off x="2797962" y="3003268"/>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0" name="フリーフォーム 9">
            <a:extLst>
              <a:ext uri="{FF2B5EF4-FFF2-40B4-BE49-F238E27FC236}">
                <a16:creationId xmlns:a16="http://schemas.microsoft.com/office/drawing/2014/main" id="{AFED864A-30D3-3942-B2F9-12161BDB5C39}"/>
              </a:ext>
            </a:extLst>
          </p:cNvPr>
          <p:cNvSpPr/>
          <p:nvPr/>
        </p:nvSpPr>
        <p:spPr>
          <a:xfrm>
            <a:off x="2797963" y="5241065"/>
            <a:ext cx="8910289" cy="506875"/>
          </a:xfrm>
          <a:custGeom>
            <a:avLst/>
            <a:gdLst>
              <a:gd name="connsiteX0" fmla="*/ 0 w 6361511"/>
              <a:gd name="connsiteY0" fmla="*/ 0 h 380156"/>
              <a:gd name="connsiteX1" fmla="*/ 6361511 w 6361511"/>
              <a:gd name="connsiteY1" fmla="*/ 0 h 380156"/>
              <a:gd name="connsiteX2" fmla="*/ 6361511 w 6361511"/>
              <a:gd name="connsiteY2" fmla="*/ 380156 h 380156"/>
              <a:gd name="connsiteX3" fmla="*/ 0 w 6361511"/>
              <a:gd name="connsiteY3" fmla="*/ 380156 h 380156"/>
              <a:gd name="connsiteX4" fmla="*/ 0 w 6361511"/>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1511" h="380156">
                <a:moveTo>
                  <a:pt x="0" y="0"/>
                </a:moveTo>
                <a:lnTo>
                  <a:pt x="6361511" y="0"/>
                </a:lnTo>
                <a:lnTo>
                  <a:pt x="6361511" y="380156"/>
                </a:lnTo>
                <a:lnTo>
                  <a:pt x="0" y="380156"/>
                </a:lnTo>
                <a:lnTo>
                  <a:pt x="0" y="0"/>
                </a:lnTo>
                <a:close/>
              </a:path>
            </a:pathLst>
          </a:custGeom>
          <a:solidFill>
            <a:schemeClr val="bg1">
              <a:lumMod val="65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en-US" altLang="ja"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r>
              <a:rPr kumimoji="0" lang="en-US" altLang="ja" sz="3000" b="0" i="0" u="none" strike="noStrike" kern="1200" cap="none" spc="0" normalizeH="0" baseline="30000" noProof="0" dirty="0">
                <a:ln>
                  <a:noFill/>
                </a:ln>
                <a:solidFill>
                  <a:srgbClr val="FFFFFF"/>
                </a:solidFill>
                <a:effectLst/>
                <a:uLnTx/>
                <a:uFillTx/>
                <a:latin typeface="Meiryo" panose="020B0604030504040204" pitchFamily="34" charset="-128"/>
                <a:ea typeface="Meiryo" panose="020B0604030504040204" pitchFamily="34" charset="-128"/>
                <a:cs typeface="+mn-cs"/>
              </a:rPr>
              <a:t>rd</a:t>
            </a:r>
            <a:r>
              <a:rPr kumimoji="0" lang="en-US" altLang="ja"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 Party Tool</a:t>
            </a: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に</a:t>
            </a:r>
            <a:r>
              <a:rPr kumimoji="0" lang="ja-JP" altLang="en-US" sz="3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よる通知</a:t>
            </a:r>
            <a:endPar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1" name="円/楕円 10">
            <a:extLst>
              <a:ext uri="{FF2B5EF4-FFF2-40B4-BE49-F238E27FC236}">
                <a16:creationId xmlns:a16="http://schemas.microsoft.com/office/drawing/2014/main" id="{00F935BE-F45C-764A-ABDA-12A5E5457E17}"/>
              </a:ext>
            </a:extLst>
          </p:cNvPr>
          <p:cNvSpPr/>
          <p:nvPr/>
        </p:nvSpPr>
        <p:spPr>
          <a:xfrm>
            <a:off x="2434750" y="5129669"/>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フリーフォーム 11">
            <a:extLst>
              <a:ext uri="{FF2B5EF4-FFF2-40B4-BE49-F238E27FC236}">
                <a16:creationId xmlns:a16="http://schemas.microsoft.com/office/drawing/2014/main" id="{24C69F91-B5CC-0040-B889-267EE40A5D97}"/>
              </a:ext>
            </a:extLst>
          </p:cNvPr>
          <p:cNvSpPr/>
          <p:nvPr/>
        </p:nvSpPr>
        <p:spPr>
          <a:xfrm>
            <a:off x="3226237" y="3814623"/>
            <a:ext cx="8482015" cy="506875"/>
          </a:xfrm>
          <a:custGeom>
            <a:avLst/>
            <a:gdLst>
              <a:gd name="connsiteX0" fmla="*/ 0 w 6445119"/>
              <a:gd name="connsiteY0" fmla="*/ 0 h 380156"/>
              <a:gd name="connsiteX1" fmla="*/ 6445119 w 6445119"/>
              <a:gd name="connsiteY1" fmla="*/ 0 h 380156"/>
              <a:gd name="connsiteX2" fmla="*/ 6445119 w 6445119"/>
              <a:gd name="connsiteY2" fmla="*/ 380156 h 380156"/>
              <a:gd name="connsiteX3" fmla="*/ 0 w 6445119"/>
              <a:gd name="connsiteY3" fmla="*/ 380156 h 380156"/>
              <a:gd name="connsiteX4" fmla="*/ 0 w 6445119"/>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5119" h="380156">
                <a:moveTo>
                  <a:pt x="0" y="0"/>
                </a:moveTo>
                <a:lnTo>
                  <a:pt x="6445119" y="0"/>
                </a:lnTo>
                <a:lnTo>
                  <a:pt x="6445119"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en-US" altLang="ja"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AWS</a:t>
            </a:r>
            <a:r>
              <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からの通知</a:t>
            </a:r>
          </a:p>
        </p:txBody>
      </p:sp>
      <p:sp>
        <p:nvSpPr>
          <p:cNvPr id="13" name="円/楕円 12">
            <a:extLst>
              <a:ext uri="{FF2B5EF4-FFF2-40B4-BE49-F238E27FC236}">
                <a16:creationId xmlns:a16="http://schemas.microsoft.com/office/drawing/2014/main" id="{C8BDE7AF-28E3-984C-BB21-B7A3ADB735DA}"/>
              </a:ext>
            </a:extLst>
          </p:cNvPr>
          <p:cNvSpPr/>
          <p:nvPr/>
        </p:nvSpPr>
        <p:spPr>
          <a:xfrm>
            <a:off x="2938577" y="3762582"/>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pic>
        <p:nvPicPr>
          <p:cNvPr id="19" name="Picture 7">
            <a:extLst>
              <a:ext uri="{FF2B5EF4-FFF2-40B4-BE49-F238E27FC236}">
                <a16:creationId xmlns:a16="http://schemas.microsoft.com/office/drawing/2014/main" id="{C708A29C-015D-CA43-9DE1-77073F62D1A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57152" y="2517212"/>
            <a:ext cx="2937912" cy="2937912"/>
          </a:xfrm>
          <a:prstGeom prst="rect">
            <a:avLst/>
          </a:prstGeom>
        </p:spPr>
      </p:pic>
      <p:sp>
        <p:nvSpPr>
          <p:cNvPr id="16" name="フリーフォーム 15">
            <a:extLst>
              <a:ext uri="{FF2B5EF4-FFF2-40B4-BE49-F238E27FC236}">
                <a16:creationId xmlns:a16="http://schemas.microsoft.com/office/drawing/2014/main" id="{081A6A6B-0F07-434B-8B96-17A44D04260F}"/>
              </a:ext>
            </a:extLst>
          </p:cNvPr>
          <p:cNvSpPr/>
          <p:nvPr/>
        </p:nvSpPr>
        <p:spPr>
          <a:xfrm>
            <a:off x="3114759" y="4527428"/>
            <a:ext cx="8593492" cy="506875"/>
          </a:xfrm>
          <a:custGeom>
            <a:avLst/>
            <a:gdLst>
              <a:gd name="connsiteX0" fmla="*/ 0 w 6445119"/>
              <a:gd name="connsiteY0" fmla="*/ 0 h 380156"/>
              <a:gd name="connsiteX1" fmla="*/ 6445119 w 6445119"/>
              <a:gd name="connsiteY1" fmla="*/ 0 h 380156"/>
              <a:gd name="connsiteX2" fmla="*/ 6445119 w 6445119"/>
              <a:gd name="connsiteY2" fmla="*/ 380156 h 380156"/>
              <a:gd name="connsiteX3" fmla="*/ 0 w 6445119"/>
              <a:gd name="connsiteY3" fmla="*/ 380156 h 380156"/>
              <a:gd name="connsiteX4" fmla="*/ 0 w 6445119"/>
              <a:gd name="connsiteY4" fmla="*/ 0 h 38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5119" h="380156">
                <a:moveTo>
                  <a:pt x="0" y="0"/>
                </a:moveTo>
                <a:lnTo>
                  <a:pt x="6445119" y="0"/>
                </a:lnTo>
                <a:lnTo>
                  <a:pt x="6445119" y="380156"/>
                </a:lnTo>
                <a:lnTo>
                  <a:pt x="0" y="380156"/>
                </a:lnTo>
                <a:lnTo>
                  <a:pt x="0" y="0"/>
                </a:lnTo>
                <a:close/>
              </a:path>
            </a:pathLst>
          </a:custGeom>
          <a:solidFill>
            <a:schemeClr val="tx1">
              <a:lumMod val="60000"/>
              <a:lumOff val="40000"/>
            </a:schemeClr>
          </a:solidFill>
          <a:effectLst/>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02332" tIns="81280" rIns="81280" bIns="81280" numCol="1" spcCol="1270" rtlCol="0" anchor="ctr" anchorCtr="0">
            <a:noAutofit/>
          </a:bodyPr>
          <a:lstStyle/>
          <a:p>
            <a:pPr marL="0" marR="0" lvl="0" indent="0" algn="l" defTabSz="1422343" rtl="0" eaLnBrk="1" fontAlgn="auto" latinLnBrk="0" hangingPunct="1">
              <a:lnSpc>
                <a:spcPct val="90000"/>
              </a:lnSpc>
              <a:spcBef>
                <a:spcPct val="0"/>
              </a:spcBef>
              <a:spcAft>
                <a:spcPct val="35000"/>
              </a:spcAft>
              <a:buClrTx/>
              <a:buSzTx/>
              <a:buFontTx/>
              <a:buNone/>
              <a:tabLst/>
              <a:defRPr/>
            </a:pPr>
            <a:r>
              <a:rPr kumimoji="0" lang="ja-JP" altLang="en-US" sz="3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セキュリティ対応窓口への連絡</a:t>
            </a:r>
            <a:endParaRPr kumimoji="0" lang="ja" altLang="en-US" sz="3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 name="円/楕円 17">
            <a:extLst>
              <a:ext uri="{FF2B5EF4-FFF2-40B4-BE49-F238E27FC236}">
                <a16:creationId xmlns:a16="http://schemas.microsoft.com/office/drawing/2014/main" id="{821A4C1F-52FE-3946-BA2D-5BBB8D3F84AD}"/>
              </a:ext>
            </a:extLst>
          </p:cNvPr>
          <p:cNvSpPr/>
          <p:nvPr/>
        </p:nvSpPr>
        <p:spPr>
          <a:xfrm>
            <a:off x="2751546" y="4472664"/>
            <a:ext cx="633593" cy="633593"/>
          </a:xfrm>
          <a:prstGeom prst="ellipse">
            <a:avLst/>
          </a:prstGeom>
          <a:ln>
            <a:solidFill>
              <a:schemeClr val="tx1">
                <a:lumMod val="60000"/>
                <a:lumOff val="40000"/>
              </a:schemeClr>
            </a:solidFill>
          </a:ln>
        </p:spPr>
        <p:style>
          <a:lnRef idx="1">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 name="テキスト ボックス 1">
            <a:extLst>
              <a:ext uri="{FF2B5EF4-FFF2-40B4-BE49-F238E27FC236}">
                <a16:creationId xmlns:a16="http://schemas.microsoft.com/office/drawing/2014/main" id="{021A4211-3BA8-06C8-D96E-13644A81873E}"/>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76672017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テキスト ボックス 27"/>
          <p:cNvSpPr txBox="1"/>
          <p:nvPr/>
        </p:nvSpPr>
        <p:spPr>
          <a:xfrm>
            <a:off x="5852196" y="6494472"/>
            <a:ext cx="3847103" cy="32316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図の簡略化のため、上図は抜粋イメージ</a:t>
            </a:r>
          </a:p>
        </p:txBody>
      </p:sp>
      <p:sp>
        <p:nvSpPr>
          <p:cNvPr id="82" name="Rectangle 34">
            <a:extLst>
              <a:ext uri="{FF2B5EF4-FFF2-40B4-BE49-F238E27FC236}">
                <a16:creationId xmlns:a16="http://schemas.microsoft.com/office/drawing/2014/main" id="{CE7F7081-419C-2E4F-A999-2923C4338FC0}"/>
              </a:ext>
            </a:extLst>
          </p:cNvPr>
          <p:cNvSpPr/>
          <p:nvPr/>
        </p:nvSpPr>
        <p:spPr>
          <a:xfrm>
            <a:off x="903884" y="1848662"/>
            <a:ext cx="2364898" cy="1199553"/>
          </a:xfrm>
          <a:prstGeom prst="rect">
            <a:avLst/>
          </a:prstGeom>
          <a:solidFill>
            <a:srgbClr val="F3F6F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B</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システム用アカウント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3" name="Rectangle 34">
            <a:extLst>
              <a:ext uri="{FF2B5EF4-FFF2-40B4-BE49-F238E27FC236}">
                <a16:creationId xmlns:a16="http://schemas.microsoft.com/office/drawing/2014/main" id="{CE7F7081-419C-2E4F-A999-2923C4338FC0}"/>
              </a:ext>
            </a:extLst>
          </p:cNvPr>
          <p:cNvSpPr/>
          <p:nvPr/>
        </p:nvSpPr>
        <p:spPr>
          <a:xfrm>
            <a:off x="751484" y="1696262"/>
            <a:ext cx="2364898" cy="1199553"/>
          </a:xfrm>
          <a:prstGeom prst="rect">
            <a:avLst/>
          </a:prstGeom>
          <a:solidFill>
            <a:srgbClr val="F3F6F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B</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システム用アカウント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4" name="Rectangle 34">
            <a:extLst>
              <a:ext uri="{FF2B5EF4-FFF2-40B4-BE49-F238E27FC236}">
                <a16:creationId xmlns:a16="http://schemas.microsoft.com/office/drawing/2014/main" id="{CE7F7081-419C-2E4F-A999-2923C4338FC0}"/>
              </a:ext>
            </a:extLst>
          </p:cNvPr>
          <p:cNvSpPr/>
          <p:nvPr/>
        </p:nvSpPr>
        <p:spPr>
          <a:xfrm>
            <a:off x="2995693" y="3181175"/>
            <a:ext cx="7420307" cy="329793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6" name="Rectangle 34">
            <a:extLst>
              <a:ext uri="{FF2B5EF4-FFF2-40B4-BE49-F238E27FC236}">
                <a16:creationId xmlns:a16="http://schemas.microsoft.com/office/drawing/2014/main" id="{CE7F7081-419C-2E4F-A999-2923C4338FC0}"/>
              </a:ext>
            </a:extLst>
          </p:cNvPr>
          <p:cNvSpPr/>
          <p:nvPr/>
        </p:nvSpPr>
        <p:spPr>
          <a:xfrm>
            <a:off x="4004332" y="1594853"/>
            <a:ext cx="5148718" cy="135756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セキュリティアカウント や 運用共通アカウント</a:t>
            </a:r>
            <a:endPar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0" marR="0" lvl="0" indent="0" algn="l" defTabSz="914341"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sp>
        <p:nvSpPr>
          <p:cNvPr id="88"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4635259" y="6151724"/>
            <a:ext cx="970818"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Flow logs</a:t>
            </a:r>
          </a:p>
        </p:txBody>
      </p:sp>
      <p:pic>
        <p:nvPicPr>
          <p:cNvPr id="89" name="Graphic 24">
            <a:extLst>
              <a:ext uri="{FF2B5EF4-FFF2-40B4-BE49-F238E27FC236}">
                <a16:creationId xmlns:a16="http://schemas.microsoft.com/office/drawing/2014/main" id="{84065039-5AAB-0141-8574-772D6797640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6718" y="567871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0" name="直線矢印コネクタ 89"/>
          <p:cNvCxnSpPr>
            <a:stCxn id="96" idx="0"/>
            <a:endCxn id="92" idx="2"/>
          </p:cNvCxnSpPr>
          <p:nvPr/>
        </p:nvCxnSpPr>
        <p:spPr bwMode="auto">
          <a:xfrm flipV="1">
            <a:off x="5842240" y="5371086"/>
            <a:ext cx="3" cy="307625"/>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pic>
        <p:nvPicPr>
          <p:cNvPr id="91" name="Graphic 19">
            <a:extLst>
              <a:ext uri="{FF2B5EF4-FFF2-40B4-BE49-F238E27FC236}">
                <a16:creationId xmlns:a16="http://schemas.microsoft.com/office/drawing/2014/main" id="{686EA806-27E6-C540-879E-B3550F2CC6B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608242" y="4485856"/>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5324196" y="4919552"/>
            <a:ext cx="1036093"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GuardDuty</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脅威検知</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3"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11715" y="3334935"/>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4904197" y="3781226"/>
            <a:ext cx="1860894"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Security Hub</a:t>
            </a: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セキュリティ状態表示</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95" name="直線矢印コネクタ 94"/>
          <p:cNvCxnSpPr>
            <a:cxnSpLocks/>
            <a:stCxn id="93" idx="0"/>
            <a:endCxn id="98" idx="2"/>
          </p:cNvCxnSpPr>
          <p:nvPr/>
        </p:nvCxnSpPr>
        <p:spPr bwMode="auto">
          <a:xfrm flipV="1">
            <a:off x="5845715" y="2856513"/>
            <a:ext cx="5598" cy="478422"/>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pic>
        <p:nvPicPr>
          <p:cNvPr id="96" name="Graphic 21">
            <a:extLst>
              <a:ext uri="{FF2B5EF4-FFF2-40B4-BE49-F238E27FC236}">
                <a16:creationId xmlns:a16="http://schemas.microsoft.com/office/drawing/2014/main" id="{2274BF0C-7782-4E49-BA18-B61AFF72E6D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08240" y="5678711"/>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19">
            <a:extLst>
              <a:ext uri="{FF2B5EF4-FFF2-40B4-BE49-F238E27FC236}">
                <a16:creationId xmlns:a16="http://schemas.microsoft.com/office/drawing/2014/main" id="{454AE138-0809-1848-9E6B-0A03D6155F1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08242" y="1955805"/>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4920066" y="2404979"/>
            <a:ext cx="1862493"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Security Hub</a:t>
            </a: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セキュリティ状態表示</a:t>
            </a: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9" name="Graphic 23">
            <a:extLst>
              <a:ext uri="{FF2B5EF4-FFF2-40B4-BE49-F238E27FC236}">
                <a16:creationId xmlns:a16="http://schemas.microsoft.com/office/drawing/2014/main" id="{7A72A076-3A2E-204D-AE19-AFA86185641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337535" y="5678711"/>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033179" y="6151724"/>
            <a:ext cx="1036093"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CloudTrail</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01" name="TextBox 20">
            <a:extLst>
              <a:ext uri="{FF2B5EF4-FFF2-40B4-BE49-F238E27FC236}">
                <a16:creationId xmlns:a16="http://schemas.microsoft.com/office/drawing/2014/main" id="{0D4AD9C4-8316-5743-94C5-8CCA8519D603}"/>
              </a:ext>
            </a:extLst>
          </p:cNvPr>
          <p:cNvSpPr txBox="1">
            <a:spLocks noChangeArrowheads="1"/>
          </p:cNvSpPr>
          <p:nvPr/>
        </p:nvSpPr>
        <p:spPr bwMode="auto">
          <a:xfrm>
            <a:off x="5360308" y="6151724"/>
            <a:ext cx="970818"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DNS logs</a:t>
            </a:r>
          </a:p>
        </p:txBody>
      </p:sp>
      <p:cxnSp>
        <p:nvCxnSpPr>
          <p:cNvPr id="102" name="直線矢印コネクタ 101"/>
          <p:cNvCxnSpPr>
            <a:cxnSpLocks/>
            <a:stCxn id="91" idx="0"/>
            <a:endCxn id="94" idx="2"/>
          </p:cNvCxnSpPr>
          <p:nvPr/>
        </p:nvCxnSpPr>
        <p:spPr bwMode="auto">
          <a:xfrm flipH="1" flipV="1">
            <a:off x="5834644" y="4232760"/>
            <a:ext cx="7598" cy="253096"/>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cxnSp>
        <p:nvCxnSpPr>
          <p:cNvPr id="103" name="カギ線コネクタ 102"/>
          <p:cNvCxnSpPr>
            <a:stCxn id="99" idx="0"/>
            <a:endCxn id="92" idx="2"/>
          </p:cNvCxnSpPr>
          <p:nvPr/>
        </p:nvCxnSpPr>
        <p:spPr>
          <a:xfrm rot="16200000" flipV="1">
            <a:off x="6053077" y="5160253"/>
            <a:ext cx="307625" cy="729292"/>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04" name="カギ線コネクタ 103"/>
          <p:cNvCxnSpPr>
            <a:stCxn id="89" idx="0"/>
            <a:endCxn id="92" idx="2"/>
          </p:cNvCxnSpPr>
          <p:nvPr/>
        </p:nvCxnSpPr>
        <p:spPr>
          <a:xfrm rot="5400000" flipH="1" flipV="1">
            <a:off x="5324968" y="5161437"/>
            <a:ext cx="307625" cy="726925"/>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106"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6318509" y="4919550"/>
            <a:ext cx="1309067" cy="631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IAM</a:t>
            </a: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Access Analyzer</a:t>
            </a:r>
          </a:p>
        </p:txBody>
      </p:sp>
      <p:pic>
        <p:nvPicPr>
          <p:cNvPr id="107" name="Graphic 17">
            <a:extLst>
              <a:ext uri="{FF2B5EF4-FFF2-40B4-BE49-F238E27FC236}">
                <a16:creationId xmlns:a16="http://schemas.microsoft.com/office/drawing/2014/main" id="{0774E1D1-148D-8E41-BA9F-6E98DA721DCB}"/>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492051" y="4485856"/>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4054333" y="4919552"/>
            <a:ext cx="1309067"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Firewall Manager</a:t>
            </a:r>
          </a:p>
        </p:txBody>
      </p:sp>
      <p:cxnSp>
        <p:nvCxnSpPr>
          <p:cNvPr id="109" name="カギ線コネクタ 108"/>
          <p:cNvCxnSpPr>
            <a:cxnSpLocks/>
            <a:stCxn id="68" idx="0"/>
            <a:endCxn id="94" idx="2"/>
          </p:cNvCxnSpPr>
          <p:nvPr/>
        </p:nvCxnSpPr>
        <p:spPr>
          <a:xfrm rot="16200000" flipV="1">
            <a:off x="6287492" y="3779912"/>
            <a:ext cx="250282" cy="1155978"/>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10" name="カギ線コネクタ 109"/>
          <p:cNvCxnSpPr>
            <a:cxnSpLocks/>
            <a:stCxn id="107" idx="0"/>
            <a:endCxn id="94" idx="2"/>
          </p:cNvCxnSpPr>
          <p:nvPr/>
        </p:nvCxnSpPr>
        <p:spPr>
          <a:xfrm rot="5400000" flipH="1" flipV="1">
            <a:off x="5153799" y="3805012"/>
            <a:ext cx="253096" cy="1108593"/>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12"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428618" y="4485858"/>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 name="TextBox 12">
            <a:extLst>
              <a:ext uri="{FF2B5EF4-FFF2-40B4-BE49-F238E27FC236}">
                <a16:creationId xmlns:a16="http://schemas.microsoft.com/office/drawing/2014/main" id="{D0806C35-987A-2C49-80BE-59DAE855A8A7}"/>
              </a:ext>
            </a:extLst>
          </p:cNvPr>
          <p:cNvSpPr txBox="1">
            <a:spLocks noChangeArrowheads="1"/>
          </p:cNvSpPr>
          <p:nvPr/>
        </p:nvSpPr>
        <p:spPr bwMode="auto">
          <a:xfrm>
            <a:off x="3000913" y="4919552"/>
            <a:ext cx="1309067" cy="451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Config</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※1</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114" name="カギ線コネクタ 113"/>
          <p:cNvCxnSpPr>
            <a:stCxn id="112" idx="0"/>
            <a:endCxn id="93" idx="1"/>
          </p:cNvCxnSpPr>
          <p:nvPr/>
        </p:nvCxnSpPr>
        <p:spPr>
          <a:xfrm rot="5400000" flipH="1" flipV="1">
            <a:off x="4178706" y="3052852"/>
            <a:ext cx="916923" cy="1949098"/>
          </a:xfrm>
          <a:prstGeom prst="bentConnector2">
            <a:avLst/>
          </a:prstGeom>
          <a:ln w="15875">
            <a:solidFill>
              <a:schemeClr val="tx1"/>
            </a:solidFill>
            <a:prstDash val="solid"/>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26" name="カギ線コネクタ 125"/>
          <p:cNvCxnSpPr>
            <a:endCxn id="97" idx="1"/>
          </p:cNvCxnSpPr>
          <p:nvPr/>
        </p:nvCxnSpPr>
        <p:spPr>
          <a:xfrm>
            <a:off x="1832909" y="1944668"/>
            <a:ext cx="3775333" cy="245140"/>
          </a:xfrm>
          <a:prstGeom prst="bentConnector3">
            <a:avLst>
              <a:gd name="adj1" fmla="val 50000"/>
            </a:avLst>
          </a:prstGeom>
          <a:ln w="15875">
            <a:solidFill>
              <a:schemeClr val="tx1"/>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26"/>
          <p:cNvCxnSpPr>
            <a:cxnSpLocks/>
            <a:stCxn id="97" idx="3"/>
            <a:endCxn id="116" idx="1"/>
          </p:cNvCxnSpPr>
          <p:nvPr/>
        </p:nvCxnSpPr>
        <p:spPr bwMode="auto">
          <a:xfrm>
            <a:off x="6076242" y="2189805"/>
            <a:ext cx="910876" cy="1"/>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cxnSp>
        <p:nvCxnSpPr>
          <p:cNvPr id="128" name="直線矢印コネクタ 127"/>
          <p:cNvCxnSpPr>
            <a:cxnSpLocks/>
            <a:stCxn id="116" idx="3"/>
            <a:endCxn id="130" idx="1"/>
          </p:cNvCxnSpPr>
          <p:nvPr/>
        </p:nvCxnSpPr>
        <p:spPr bwMode="auto">
          <a:xfrm>
            <a:off x="7455117" y="2189806"/>
            <a:ext cx="798455" cy="1210"/>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129"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6465788" y="2406385"/>
            <a:ext cx="1551735"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EventBridge</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30" name="Graphic 24">
            <a:extLst>
              <a:ext uri="{FF2B5EF4-FFF2-40B4-BE49-F238E27FC236}">
                <a16:creationId xmlns:a16="http://schemas.microsoft.com/office/drawing/2014/main" id="{3B648519-137D-9249-8386-436FF3FA4846}"/>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253572" y="1957016"/>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TextBox 12">
            <a:extLst>
              <a:ext uri="{FF2B5EF4-FFF2-40B4-BE49-F238E27FC236}">
                <a16:creationId xmlns:a16="http://schemas.microsoft.com/office/drawing/2014/main" id="{B471C867-72B4-C04A-AD52-3C73B832DA6B}"/>
              </a:ext>
            </a:extLst>
          </p:cNvPr>
          <p:cNvSpPr txBox="1">
            <a:spLocks noChangeArrowheads="1"/>
          </p:cNvSpPr>
          <p:nvPr/>
        </p:nvSpPr>
        <p:spPr bwMode="auto">
          <a:xfrm>
            <a:off x="7708098" y="2413627"/>
            <a:ext cx="1551735"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SNS</a:t>
            </a:r>
          </a:p>
        </p:txBody>
      </p:sp>
      <p:sp>
        <p:nvSpPr>
          <p:cNvPr id="132" name="TextBox 15">
            <a:extLst>
              <a:ext uri="{FF2B5EF4-FFF2-40B4-BE49-F238E27FC236}">
                <a16:creationId xmlns:a16="http://schemas.microsoft.com/office/drawing/2014/main" id="{9BEB67C0-D85E-384B-9EAE-FEFA3A66CABF}"/>
              </a:ext>
            </a:extLst>
          </p:cNvPr>
          <p:cNvSpPr txBox="1">
            <a:spLocks noChangeArrowheads="1"/>
          </p:cNvSpPr>
          <p:nvPr/>
        </p:nvSpPr>
        <p:spPr bwMode="auto">
          <a:xfrm>
            <a:off x="8901120" y="2284141"/>
            <a:ext cx="1265238"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Email</a:t>
            </a:r>
          </a:p>
        </p:txBody>
      </p:sp>
      <p:cxnSp>
        <p:nvCxnSpPr>
          <p:cNvPr id="134" name="直線矢印コネクタ 133"/>
          <p:cNvCxnSpPr>
            <a:stCxn id="130" idx="3"/>
          </p:cNvCxnSpPr>
          <p:nvPr/>
        </p:nvCxnSpPr>
        <p:spPr bwMode="auto">
          <a:xfrm>
            <a:off x="8721573" y="2191016"/>
            <a:ext cx="1392245" cy="0"/>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135" name="TextBox 15">
            <a:extLst>
              <a:ext uri="{FF2B5EF4-FFF2-40B4-BE49-F238E27FC236}">
                <a16:creationId xmlns:a16="http://schemas.microsoft.com/office/drawing/2014/main" id="{9BEB67C0-D85E-384B-9EAE-FEFA3A66CABF}"/>
              </a:ext>
            </a:extLst>
          </p:cNvPr>
          <p:cNvSpPr txBox="1">
            <a:spLocks noChangeArrowheads="1"/>
          </p:cNvSpPr>
          <p:nvPr/>
        </p:nvSpPr>
        <p:spPr bwMode="auto">
          <a:xfrm>
            <a:off x="9827841" y="2501688"/>
            <a:ext cx="1265238"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333"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監視担当</a:t>
            </a:r>
            <a:endParaRPr kumimoji="0" lang="en-US" altLang="en-US" sz="1333"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8" name="Rectangle 7">
            <a:extLst>
              <a:ext uri="{FF2B5EF4-FFF2-40B4-BE49-F238E27FC236}">
                <a16:creationId xmlns:a16="http://schemas.microsoft.com/office/drawing/2014/main" id="{042147E6-8F24-AD4D-8306-B4FE72A03642}"/>
              </a:ext>
            </a:extLst>
          </p:cNvPr>
          <p:cNvSpPr/>
          <p:nvPr/>
        </p:nvSpPr>
        <p:spPr>
          <a:xfrm>
            <a:off x="9888596" y="1587551"/>
            <a:ext cx="1790176" cy="135721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80000" tIns="96000" rIns="121920" bIns="0" numCol="1" spcCol="0" rtlCol="0" fromWordArt="0" anchor="t" anchorCtr="0" forceAA="0" compatLnSpc="1">
            <a:prstTxWarp prst="textNoShape">
              <a:avLst/>
            </a:prstTxWarp>
            <a:no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オンプレミス</a:t>
            </a:r>
            <a:endPar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39" name="Graphic 19">
            <a:extLst>
              <a:ext uri="{FF2B5EF4-FFF2-40B4-BE49-F238E27FC236}">
                <a16:creationId xmlns:a16="http://schemas.microsoft.com/office/drawing/2014/main" id="{558849B9-512D-6049-AB40-637404334CB9}"/>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888596" y="1587549"/>
            <a:ext cx="330200" cy="330200"/>
          </a:xfrm>
          <a:prstGeom prst="rect">
            <a:avLst/>
          </a:prstGeom>
        </p:spPr>
      </p:pic>
      <p:pic>
        <p:nvPicPr>
          <p:cNvPr id="140" name="Graphic 37">
            <a:extLst>
              <a:ext uri="{FF2B5EF4-FFF2-40B4-BE49-F238E27FC236}">
                <a16:creationId xmlns:a16="http://schemas.microsoft.com/office/drawing/2014/main" id="{B3C38818-397B-1544-87BD-042CB09A4006}"/>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1039455" y="1938858"/>
            <a:ext cx="495685" cy="495685"/>
          </a:xfrm>
          <a:prstGeom prst="rect">
            <a:avLst/>
          </a:prstGeom>
        </p:spPr>
      </p:pic>
      <p:sp>
        <p:nvSpPr>
          <p:cNvPr id="141" name="テキスト ボックス 140"/>
          <p:cNvSpPr txBox="1"/>
          <p:nvPr/>
        </p:nvSpPr>
        <p:spPr>
          <a:xfrm>
            <a:off x="10747878" y="2448815"/>
            <a:ext cx="1017475" cy="502573"/>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監視</a:t>
            </a:r>
            <a:br>
              <a:rPr kumimoji="1" lang="en-US" altLang="ja-JP"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br>
            <a:r>
              <a:rPr kumimoji="1" lang="ja-JP" altLang="en-US" sz="1333" b="0" i="0" u="none" strike="noStrike" kern="1200" cap="none" spc="0" normalizeH="0" baseline="0" noProof="0" dirty="0">
                <a:ln>
                  <a:noFill/>
                </a:ln>
                <a:solidFill>
                  <a:srgbClr val="163D51"/>
                </a:solidFill>
                <a:effectLst/>
                <a:uLnTx/>
                <a:uFillTx/>
                <a:latin typeface="Meiryo" panose="020B0604030504040204" pitchFamily="34" charset="-128"/>
                <a:ea typeface="Meiryo" panose="020B0604030504040204" pitchFamily="34" charset="-128"/>
                <a:cs typeface="+mn-cs"/>
              </a:rPr>
              <a:t>サーバ</a:t>
            </a:r>
          </a:p>
        </p:txBody>
      </p:sp>
      <p:sp>
        <p:nvSpPr>
          <p:cNvPr id="142" name="テキスト ボックス 141"/>
          <p:cNvSpPr txBox="1"/>
          <p:nvPr/>
        </p:nvSpPr>
        <p:spPr>
          <a:xfrm>
            <a:off x="3087489" y="5455906"/>
            <a:ext cx="1457269" cy="631135"/>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※1 Security Hub </a:t>
            </a:r>
            <a:r>
              <a:rPr kumimoji="1"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セキュリティチェック</a:t>
            </a:r>
          </a:p>
        </p:txBody>
      </p:sp>
      <p:sp>
        <p:nvSpPr>
          <p:cNvPr id="144" name="角丸四角形吹き出し 143">
            <a:extLst>
              <a:ext uri="{FF2B5EF4-FFF2-40B4-BE49-F238E27FC236}">
                <a16:creationId xmlns:a16="http://schemas.microsoft.com/office/drawing/2014/main" id="{FF0844D6-C370-4447-BEFD-D761434393BA}"/>
              </a:ext>
            </a:extLst>
          </p:cNvPr>
          <p:cNvSpPr/>
          <p:nvPr/>
        </p:nvSpPr>
        <p:spPr>
          <a:xfrm>
            <a:off x="107023" y="3248271"/>
            <a:ext cx="2753038" cy="2608056"/>
          </a:xfrm>
          <a:prstGeom prst="wedgeRoundRectCallout">
            <a:avLst>
              <a:gd name="adj1" fmla="val 60712"/>
              <a:gd name="adj2" fmla="val -6668"/>
              <a:gd name="adj3" fmla="val 16667"/>
            </a:avLst>
          </a:prstGeom>
          <a:solidFill>
            <a:schemeClr val="accent1">
              <a:lumMod val="20000"/>
              <a:lumOff val="80000"/>
            </a:schemeClr>
          </a:solidFill>
          <a:ln>
            <a:solidFill>
              <a:srgbClr val="FF8C00"/>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marL="10584" marR="0" lvl="1" indent="0" algn="l" defTabSz="914341"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インシデントの検知の</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Input</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となる</a:t>
            </a:r>
            <a:r>
              <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AWS</a:t>
            </a: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サービス</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CloudTrail</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CloudWatch Alarm</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Config</a:t>
            </a: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 Rules</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GuardDuty</a:t>
            </a:r>
            <a:endPar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IAM Access Analyzer</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Firewall Manager</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Security Hub</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Inspector</a:t>
            </a:r>
          </a:p>
          <a:p>
            <a:pPr marL="480452" marR="0" lvl="1" indent="-243401" algn="l" defTabSz="914341" rtl="0" eaLnBrk="1" fontAlgn="auto" latinLnBrk="0" hangingPunct="1">
              <a:lnSpc>
                <a:spcPct val="100000"/>
              </a:lnSpc>
              <a:spcBef>
                <a:spcPts val="0"/>
              </a:spcBef>
              <a:spcAft>
                <a:spcPts val="0"/>
              </a:spcAft>
              <a:buClrTx/>
              <a:buSzTx/>
              <a:buFont typeface="Meiryo UI" panose="020B0604030504040204" pitchFamily="50" charset="-128"/>
              <a:buChar char="-"/>
              <a:tabLst/>
              <a:defRPr/>
            </a:pPr>
            <a:r>
              <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SSM </a:t>
            </a:r>
            <a:r>
              <a:rPr kumimoji="0" lang="en-US" altLang="ja-JP" sz="1200"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Complience</a:t>
            </a:r>
            <a:endParaRPr kumimoji="0" lang="en-US" altLang="ja-JP" sz="12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a:p>
            <a:pPr marL="237052" marR="0" lvl="1" indent="0" algn="l" defTabSz="914341"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など</a:t>
            </a:r>
            <a:endParaRPr kumimoji="0" lang="en-US" altLang="ja-JP" sz="140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68" name="Graphic 19">
            <a:extLst>
              <a:ext uri="{FF2B5EF4-FFF2-40B4-BE49-F238E27FC236}">
                <a16:creationId xmlns:a16="http://schemas.microsoft.com/office/drawing/2014/main" id="{93347C93-C67F-8947-85ED-2D26AEC1F980}"/>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756622" y="4483042"/>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Graphic 50">
            <a:extLst>
              <a:ext uri="{FF2B5EF4-FFF2-40B4-BE49-F238E27FC236}">
                <a16:creationId xmlns:a16="http://schemas.microsoft.com/office/drawing/2014/main" id="{DB3E0142-7159-014F-86EC-561A6A4A26A0}"/>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357610" y="2038325"/>
            <a:ext cx="363776" cy="36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Rectangle 34">
            <a:extLst>
              <a:ext uri="{FF2B5EF4-FFF2-40B4-BE49-F238E27FC236}">
                <a16:creationId xmlns:a16="http://schemas.microsoft.com/office/drawing/2014/main" id="{4C6DB272-0DBF-534F-8CA1-78715DBFB303}"/>
              </a:ext>
            </a:extLst>
          </p:cNvPr>
          <p:cNvSpPr/>
          <p:nvPr/>
        </p:nvSpPr>
        <p:spPr>
          <a:xfrm>
            <a:off x="599084" y="1543862"/>
            <a:ext cx="2364898" cy="1199553"/>
          </a:xfrm>
          <a:prstGeom prst="rect">
            <a:avLst/>
          </a:prstGeom>
          <a:solidFill>
            <a:srgbClr val="F3F6F5"/>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marL="0" marR="0" lvl="0" indent="0" algn="l" defTabSz="914341"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B</a:t>
            </a:r>
            <a:r>
              <a:rPr kumimoji="0" lang="ja-JP"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rPr>
              <a:t>システムアカウント</a:t>
            </a:r>
            <a:endParaRPr kumimoji="0" 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mn-cs"/>
            </a:endParaRPr>
          </a:p>
        </p:txBody>
      </p:sp>
      <p:pic>
        <p:nvPicPr>
          <p:cNvPr id="78" name="Graphic 19">
            <a:extLst>
              <a:ext uri="{FF2B5EF4-FFF2-40B4-BE49-F238E27FC236}">
                <a16:creationId xmlns:a16="http://schemas.microsoft.com/office/drawing/2014/main" id="{AF4CEEA0-CF28-8645-9FB2-B45A1BEB9590}"/>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591772" y="2413629"/>
            <a:ext cx="239360" cy="23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Graphic 19">
            <a:extLst>
              <a:ext uri="{FF2B5EF4-FFF2-40B4-BE49-F238E27FC236}">
                <a16:creationId xmlns:a16="http://schemas.microsoft.com/office/drawing/2014/main" id="{ECDE3015-278B-E440-9571-2BB3ED73C9DF}"/>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1593548" y="1824988"/>
            <a:ext cx="239360" cy="23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12">
            <a:extLst>
              <a:ext uri="{FF2B5EF4-FFF2-40B4-BE49-F238E27FC236}">
                <a16:creationId xmlns:a16="http://schemas.microsoft.com/office/drawing/2014/main" id="{C81446DB-2DA9-A34A-A22F-EF596EE94F7C}"/>
              </a:ext>
            </a:extLst>
          </p:cNvPr>
          <p:cNvSpPr txBox="1">
            <a:spLocks noChangeArrowheads="1"/>
          </p:cNvSpPr>
          <p:nvPr/>
        </p:nvSpPr>
        <p:spPr bwMode="auto">
          <a:xfrm>
            <a:off x="1119265" y="2001077"/>
            <a:ext cx="1184376" cy="20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Security Hub</a:t>
            </a:r>
          </a:p>
        </p:txBody>
      </p:sp>
      <p:cxnSp>
        <p:nvCxnSpPr>
          <p:cNvPr id="81" name="直線矢印コネクタ 80">
            <a:extLst>
              <a:ext uri="{FF2B5EF4-FFF2-40B4-BE49-F238E27FC236}">
                <a16:creationId xmlns:a16="http://schemas.microsoft.com/office/drawing/2014/main" id="{C8475EAD-0C1D-8841-AF08-FA071C574EB2}"/>
              </a:ext>
            </a:extLst>
          </p:cNvPr>
          <p:cNvCxnSpPr>
            <a:stCxn id="78" idx="0"/>
            <a:endCxn id="80" idx="2"/>
          </p:cNvCxnSpPr>
          <p:nvPr/>
        </p:nvCxnSpPr>
        <p:spPr bwMode="auto">
          <a:xfrm flipV="1">
            <a:off x="1711452" y="2208826"/>
            <a:ext cx="1" cy="204803"/>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pic>
        <p:nvPicPr>
          <p:cNvPr id="111" name="Graphic 17">
            <a:extLst>
              <a:ext uri="{FF2B5EF4-FFF2-40B4-BE49-F238E27FC236}">
                <a16:creationId xmlns:a16="http://schemas.microsoft.com/office/drawing/2014/main" id="{407CDFEB-2F5C-544E-BF9D-92080925D4A3}"/>
              </a:ext>
            </a:extLst>
          </p:cNvPr>
          <p:cNvPicPr>
            <a:picLocks noChangeAspect="1" noChangeArrowheads="1"/>
          </p:cNvPicPr>
          <p:nvPr/>
        </p:nvPicPr>
        <p:blipFill>
          <a:blip r:embed="rId19" cstate="email">
            <a:extLst>
              <a:ext uri="{28A0092B-C50C-407E-A947-70E740481C1C}">
                <a14:useLocalDpi xmlns:a14="http://schemas.microsoft.com/office/drawing/2010/main"/>
              </a:ext>
            </a:extLst>
          </a:blip>
          <a:srcRect/>
          <a:stretch>
            <a:fillRect/>
          </a:stretch>
        </p:blipFill>
        <p:spPr bwMode="auto">
          <a:xfrm>
            <a:off x="1020893" y="2413629"/>
            <a:ext cx="239360" cy="239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 name="カギ線コネクタ 142">
            <a:extLst>
              <a:ext uri="{FF2B5EF4-FFF2-40B4-BE49-F238E27FC236}">
                <a16:creationId xmlns:a16="http://schemas.microsoft.com/office/drawing/2014/main" id="{89BFCBBD-E0BE-6B4C-A4F9-4C8A1A8029E3}"/>
              </a:ext>
            </a:extLst>
          </p:cNvPr>
          <p:cNvCxnSpPr>
            <a:cxnSpLocks/>
            <a:endCxn id="80" idx="2"/>
          </p:cNvCxnSpPr>
          <p:nvPr/>
        </p:nvCxnSpPr>
        <p:spPr>
          <a:xfrm rot="10800000">
            <a:off x="1711454" y="2208826"/>
            <a:ext cx="581509" cy="204810"/>
          </a:xfrm>
          <a:prstGeom prst="bentConnector2">
            <a:avLst/>
          </a:prstGeom>
          <a:ln w="15875">
            <a:solidFill>
              <a:schemeClr val="tx1"/>
            </a:solidFill>
            <a:headEnd type="none" w="med" len="sm"/>
            <a:tailEnd type="triangle" w="sm" len="sm"/>
          </a:ln>
        </p:spPr>
        <p:style>
          <a:lnRef idx="1">
            <a:schemeClr val="accent1"/>
          </a:lnRef>
          <a:fillRef idx="0">
            <a:schemeClr val="accent1"/>
          </a:fillRef>
          <a:effectRef idx="0">
            <a:schemeClr val="accent1"/>
          </a:effectRef>
          <a:fontRef idx="minor">
            <a:schemeClr val="tx1"/>
          </a:fontRef>
        </p:style>
      </p:cxnSp>
      <p:cxnSp>
        <p:nvCxnSpPr>
          <p:cNvPr id="146" name="カギ線コネクタ 145">
            <a:extLst>
              <a:ext uri="{FF2B5EF4-FFF2-40B4-BE49-F238E27FC236}">
                <a16:creationId xmlns:a16="http://schemas.microsoft.com/office/drawing/2014/main" id="{91641A5B-F299-AA4A-A168-3BBDA2EF5EA0}"/>
              </a:ext>
            </a:extLst>
          </p:cNvPr>
          <p:cNvCxnSpPr>
            <a:stCxn id="111" idx="0"/>
            <a:endCxn id="80" idx="2"/>
          </p:cNvCxnSpPr>
          <p:nvPr/>
        </p:nvCxnSpPr>
        <p:spPr>
          <a:xfrm rot="5400000" flipH="1" flipV="1">
            <a:off x="1323612" y="2025788"/>
            <a:ext cx="204803" cy="570880"/>
          </a:xfrm>
          <a:prstGeom prst="bentConnector3">
            <a:avLst>
              <a:gd name="adj1" fmla="val 50000"/>
            </a:avLst>
          </a:prstGeom>
          <a:ln w="15875">
            <a:solidFill>
              <a:schemeClr val="tx1"/>
            </a:solidFill>
            <a:headEnd type="none" w="med" len="sm"/>
            <a:tailEnd type="triangle" w="sm" len="sm"/>
          </a:ln>
        </p:spPr>
        <p:style>
          <a:lnRef idx="1">
            <a:schemeClr val="accent1"/>
          </a:lnRef>
          <a:fillRef idx="0">
            <a:schemeClr val="accent1"/>
          </a:fillRef>
          <a:effectRef idx="0">
            <a:schemeClr val="accent1"/>
          </a:effectRef>
          <a:fontRef idx="minor">
            <a:schemeClr val="tx1"/>
          </a:fontRef>
        </p:style>
      </p:cxnSp>
      <p:pic>
        <p:nvPicPr>
          <p:cNvPr id="147" name="Graphic 19">
            <a:extLst>
              <a:ext uri="{FF2B5EF4-FFF2-40B4-BE49-F238E27FC236}">
                <a16:creationId xmlns:a16="http://schemas.microsoft.com/office/drawing/2014/main" id="{2ADCB20F-4A72-F94D-954C-BF7EC3CE57A6}"/>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162653" y="2408609"/>
            <a:ext cx="234749" cy="234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Graphic 20">
            <a:extLst>
              <a:ext uri="{FF2B5EF4-FFF2-40B4-BE49-F238E27FC236}">
                <a16:creationId xmlns:a16="http://schemas.microsoft.com/office/drawing/2014/main" id="{3735CE3D-14F6-EF4B-B69C-EC570E01FFED}"/>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585324" y="1532737"/>
            <a:ext cx="385015" cy="38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Graphic 20">
            <a:extLst>
              <a:ext uri="{FF2B5EF4-FFF2-40B4-BE49-F238E27FC236}">
                <a16:creationId xmlns:a16="http://schemas.microsoft.com/office/drawing/2014/main" id="{E982A019-6B11-D647-B120-6A99A9CACD89}"/>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000271" y="1587551"/>
            <a:ext cx="385015" cy="38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 name="Graphic 20">
            <a:extLst>
              <a:ext uri="{FF2B5EF4-FFF2-40B4-BE49-F238E27FC236}">
                <a16:creationId xmlns:a16="http://schemas.microsoft.com/office/drawing/2014/main" id="{6F25188F-1647-B847-ACF4-4889A0CF7959}"/>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979979" y="3178119"/>
            <a:ext cx="385015" cy="385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正方形/長方形 66">
            <a:extLst>
              <a:ext uri="{FF2B5EF4-FFF2-40B4-BE49-F238E27FC236}">
                <a16:creationId xmlns:a16="http://schemas.microsoft.com/office/drawing/2014/main" id="{F12ACE67-C91E-B742-85BE-73306CD8FA8A}"/>
              </a:ext>
            </a:extLst>
          </p:cNvPr>
          <p:cNvSpPr/>
          <p:nvPr/>
        </p:nvSpPr>
        <p:spPr>
          <a:xfrm>
            <a:off x="368726" y="1001674"/>
            <a:ext cx="11199140" cy="400110"/>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各種ログおよびモニタリングよりインシデントを検知</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74" name="TextBox 12">
            <a:extLst>
              <a:ext uri="{FF2B5EF4-FFF2-40B4-BE49-F238E27FC236}">
                <a16:creationId xmlns:a16="http://schemas.microsoft.com/office/drawing/2014/main" id="{DB499844-4740-AB4D-AE01-507394A3EFB2}"/>
              </a:ext>
            </a:extLst>
          </p:cNvPr>
          <p:cNvSpPr txBox="1">
            <a:spLocks noChangeArrowheads="1"/>
          </p:cNvSpPr>
          <p:nvPr/>
        </p:nvSpPr>
        <p:spPr bwMode="auto">
          <a:xfrm>
            <a:off x="7702571" y="3867008"/>
            <a:ext cx="1551735" cy="271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341" rtl="0" eaLnBrk="1" fontAlgn="auto" latinLnBrk="0" hangingPunct="1">
              <a:lnSpc>
                <a:spcPct val="100000"/>
              </a:lnSpc>
              <a:spcBef>
                <a:spcPts val="0"/>
              </a:spcBef>
              <a:spcAft>
                <a:spcPts val="0"/>
              </a:spcAft>
              <a:buClrTx/>
              <a:buSzTx/>
              <a:buFontTx/>
              <a:buNone/>
              <a:tabLst/>
              <a:defRPr/>
            </a:pPr>
            <a:r>
              <a:rPr kumimoji="0" lang="en-US" altLang="en-US" sz="1167" b="0" i="0" u="none" strike="noStrike" kern="1200" cap="none" spc="0" normalizeH="0" baseline="0" noProof="0" dirty="0" err="1">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rPr>
              <a:t>EventBridge</a:t>
            </a:r>
            <a:endParaRPr kumimoji="0" lang="en-US" altLang="en-US" sz="1167" b="0" i="0" u="none" strike="noStrike" kern="1200" cap="none" spc="0" normalizeH="0" baseline="0" noProof="0" dirty="0">
              <a:ln>
                <a:noFill/>
              </a:ln>
              <a:solidFill>
                <a:srgbClr val="232F3E">
                  <a:lumMod val="75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75" name="直線矢印コネクタ 74">
            <a:extLst>
              <a:ext uri="{FF2B5EF4-FFF2-40B4-BE49-F238E27FC236}">
                <a16:creationId xmlns:a16="http://schemas.microsoft.com/office/drawing/2014/main" id="{1732AE93-C4AC-A740-B38C-6B440E094E65}"/>
              </a:ext>
            </a:extLst>
          </p:cNvPr>
          <p:cNvCxnSpPr>
            <a:cxnSpLocks/>
            <a:stCxn id="117" idx="0"/>
            <a:endCxn id="131" idx="2"/>
          </p:cNvCxnSpPr>
          <p:nvPr/>
        </p:nvCxnSpPr>
        <p:spPr bwMode="auto">
          <a:xfrm flipH="1" flipV="1">
            <a:off x="8483966" y="2685561"/>
            <a:ext cx="6506" cy="730823"/>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85" name="Rectangle 33">
            <a:extLst>
              <a:ext uri="{FF2B5EF4-FFF2-40B4-BE49-F238E27FC236}">
                <a16:creationId xmlns:a16="http://schemas.microsoft.com/office/drawing/2014/main" id="{A4933EDE-EDE7-8D44-808B-03A9449F0F42}"/>
              </a:ext>
            </a:extLst>
          </p:cNvPr>
          <p:cNvSpPr/>
          <p:nvPr/>
        </p:nvSpPr>
        <p:spPr>
          <a:xfrm>
            <a:off x="7521383" y="4507775"/>
            <a:ext cx="1922189" cy="873440"/>
          </a:xfrm>
          <a:prstGeom prst="rect">
            <a:avLst/>
          </a:prstGeom>
          <a:solidFill>
            <a:srgbClr val="5A6B86">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tIns="624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Security </a:t>
            </a:r>
            <a:r>
              <a:rPr kumimoji="0" lang="en-US"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Hub管理外のInput</a:t>
            </a:r>
            <a:endParaRPr kumimoji="0" 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87" name="Graphic 23">
            <a:extLst>
              <a:ext uri="{FF2B5EF4-FFF2-40B4-BE49-F238E27FC236}">
                <a16:creationId xmlns:a16="http://schemas.microsoft.com/office/drawing/2014/main" id="{CC31BE22-007F-2F42-AD98-37DD74B768C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810018" y="4773000"/>
            <a:ext cx="468000"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Graphic 17">
            <a:extLst>
              <a:ext uri="{FF2B5EF4-FFF2-40B4-BE49-F238E27FC236}">
                <a16:creationId xmlns:a16="http://schemas.microsoft.com/office/drawing/2014/main" id="{355DD8BB-A7E1-DB46-A48C-53EC0CDBDBC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600914" y="4773001"/>
            <a:ext cx="471087" cy="47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5" name="直線矢印コネクタ 114">
            <a:extLst>
              <a:ext uri="{FF2B5EF4-FFF2-40B4-BE49-F238E27FC236}">
                <a16:creationId xmlns:a16="http://schemas.microsoft.com/office/drawing/2014/main" id="{E3B4C585-FFA0-1E45-9A8A-95D3C3EC7CD5}"/>
              </a:ext>
            </a:extLst>
          </p:cNvPr>
          <p:cNvCxnSpPr>
            <a:cxnSpLocks/>
            <a:stCxn id="85" idx="0"/>
            <a:endCxn id="74" idx="2"/>
          </p:cNvCxnSpPr>
          <p:nvPr/>
        </p:nvCxnSpPr>
        <p:spPr bwMode="auto">
          <a:xfrm flipH="1" flipV="1">
            <a:off x="8478439" y="4138942"/>
            <a:ext cx="4039" cy="368833"/>
          </a:xfrm>
          <a:prstGeom prst="straightConnector1">
            <a:avLst/>
          </a:prstGeom>
          <a:solidFill>
            <a:schemeClr val="accent2"/>
          </a:solidFill>
          <a:ln w="15875" cap="flat" cmpd="sng" algn="ctr">
            <a:solidFill>
              <a:schemeClr val="tx1"/>
            </a:solidFill>
            <a:prstDash val="solid"/>
            <a:round/>
            <a:headEnd type="none" w="med" len="med"/>
            <a:tailEnd type="triangle"/>
          </a:ln>
          <a:effectLst/>
        </p:spPr>
      </p:cxnSp>
      <p:sp>
        <p:nvSpPr>
          <p:cNvPr id="2" name="タイトル 1">
            <a:extLst>
              <a:ext uri="{FF2B5EF4-FFF2-40B4-BE49-F238E27FC236}">
                <a16:creationId xmlns:a16="http://schemas.microsoft.com/office/drawing/2014/main" id="{63E644E2-37BA-9A46-8B62-C0B7666AC239}"/>
              </a:ext>
            </a:extLst>
          </p:cNvPr>
          <p:cNvSpPr>
            <a:spLocks noGrp="1"/>
          </p:cNvSpPr>
          <p:nvPr>
            <p:ph type="title"/>
          </p:nvPr>
        </p:nvSpPr>
        <p:spPr/>
        <p:txBody>
          <a:bodyPr vert="horz" lIns="91440" tIns="45720" rIns="91440" bIns="45720" rtlCol="0" anchor="t">
            <a:noAutofit/>
          </a:bodyPr>
          <a:lstStyle/>
          <a:p>
            <a:r>
              <a:rPr lang="ja-JP" altLang="en-US" sz="2800" b="0"/>
              <a:t>参考：ログおよびモニタリングによる検知ー概要</a:t>
            </a:r>
          </a:p>
        </p:txBody>
      </p:sp>
      <p:pic>
        <p:nvPicPr>
          <p:cNvPr id="76" name="Graphic 22">
            <a:extLst>
              <a:ext uri="{FF2B5EF4-FFF2-40B4-BE49-F238E27FC236}">
                <a16:creationId xmlns:a16="http://schemas.microsoft.com/office/drawing/2014/main" id="{AA0D4422-2BE8-0446-A7AA-5460DFB917AF}"/>
              </a:ext>
            </a:extLst>
          </p:cNvPr>
          <p:cNvPicPr>
            <a:picLocks noChangeAspect="1" noChangeArrowheads="1"/>
          </p:cNvPicPr>
          <p:nvPr/>
        </p:nvPicPr>
        <p:blipFill>
          <a:blip r:embed="rId23">
            <a:extLst>
              <a:ext uri="{96DAC541-7B7A-43D3-8B79-37D633B846F1}">
                <asvg:svgBlip xmlns:asvg="http://schemas.microsoft.com/office/drawing/2016/SVG/main" r:embed="rId24"/>
              </a:ext>
            </a:extLst>
          </a:blip>
          <a:srcRect/>
          <a:stretch/>
        </p:blipFill>
        <p:spPr bwMode="auto">
          <a:xfrm>
            <a:off x="10218724" y="1950583"/>
            <a:ext cx="523647" cy="52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Graphic 19">
            <a:extLst>
              <a:ext uri="{FF2B5EF4-FFF2-40B4-BE49-F238E27FC236}">
                <a16:creationId xmlns:a16="http://schemas.microsoft.com/office/drawing/2014/main" id="{9CAA1DA3-C391-1F43-843C-DAC3F22E495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987118" y="1955806"/>
            <a:ext cx="467999"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Graphic 19">
            <a:extLst>
              <a:ext uri="{FF2B5EF4-FFF2-40B4-BE49-F238E27FC236}">
                <a16:creationId xmlns:a16="http://schemas.microsoft.com/office/drawing/2014/main" id="{9663F694-C8F3-3640-B1E1-E6FF4B792B2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56472" y="3416384"/>
            <a:ext cx="467999" cy="467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0E09CDAE-0DE4-D5AC-6666-B6DD738CBD85}"/>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76366225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参考：誤設定・不正使用検知方法の検討</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62670" y="1515019"/>
            <a:ext cx="5637331" cy="4529830"/>
          </a:xfrm>
          <a:prstGeom prst="rect">
            <a:avLst/>
          </a:prstGeom>
        </p:spPr>
        <p:txBody>
          <a:bodyPr wrap="square">
            <a:spAutoFit/>
          </a:bodyPr>
          <a:lstStyle/>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ルールに準拠していない設定を検知</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マネージドルールを使用可能</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S3</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等のガバナンス機能が正しく設定されていることを確認する機能が充実しているので、スタートラインとしてこれらを採用することが推奨</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Config Conformance Pack</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の利用</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ネットワークの設定監視はマネージドルールにはほとんどないため、必要に応じてカスタムルールを作成</a:t>
            </a:r>
            <a:b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Group</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は</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Firewall Manager</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で管理など</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検知タイミング</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定期的</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3</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6</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12</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24</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時間</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通常は</a:t>
            </a:r>
            <a:r>
              <a:rPr kumimoji="0" lang="en-US" altLang="ja-JP" sz="1500" b="0" i="0" u="none" strike="noStrike" kern="1200" cap="none" spc="0" normalizeH="0" baseline="0" noProof="0" dirty="0">
                <a:ln>
                  <a:noFill/>
                </a:ln>
                <a:solidFill>
                  <a:srgbClr val="F58535"/>
                </a:solidFill>
                <a:effectLst/>
                <a:uLnTx/>
                <a:uFillTx/>
                <a:latin typeface="Meiryo" panose="020B0604030504040204" pitchFamily="34" charset="-128"/>
                <a:ea typeface="Meiryo" panose="020B0604030504040204" pitchFamily="34" charset="-128"/>
                <a:cs typeface="+mn-cs"/>
              </a:rPr>
              <a:t>1</a:t>
            </a: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日に</a:t>
            </a:r>
            <a:r>
              <a:rPr kumimoji="0" lang="en-US" altLang="ja-JP" sz="1500" b="0" i="0" u="none" strike="noStrike" kern="1200" cap="none" spc="0" normalizeH="0" baseline="0" noProof="0" dirty="0">
                <a:ln>
                  <a:noFill/>
                </a:ln>
                <a:solidFill>
                  <a:srgbClr val="F58535"/>
                </a:solidFill>
                <a:effectLst/>
                <a:uLnTx/>
                <a:uFillTx/>
                <a:latin typeface="Meiryo" panose="020B0604030504040204" pitchFamily="34" charset="-128"/>
                <a:ea typeface="Meiryo" panose="020B0604030504040204" pitchFamily="34" charset="-128"/>
                <a:cs typeface="+mn-cs"/>
              </a:rPr>
              <a:t>1</a:t>
            </a: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回程度の頻度で使用</a:t>
            </a:r>
            <a:b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評価回数が増えるとコスト*が増えるため</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設定変更時</a:t>
            </a:r>
            <a:endParaRPr kumimoji="0" lang="en-US" altLang="ja-JP" sz="1500" b="0" i="0" u="none" strike="noStrike" kern="1200" cap="none" spc="0" normalizeH="0" baseline="0" noProof="0" dirty="0">
              <a:ln>
                <a:noFill/>
              </a:ln>
              <a:solidFill>
                <a:srgbClr val="F58535"/>
              </a:solidFill>
              <a:effectLst/>
              <a:uLnTx/>
              <a:uFillTx/>
              <a:latin typeface="Meiryo" panose="020B0604030504040204" pitchFamily="34" charset="-128"/>
              <a:ea typeface="Meiryo" panose="020B0604030504040204" pitchFamily="34" charset="-128"/>
              <a:cs typeface="+mn-cs"/>
            </a:endParaRPr>
          </a:p>
          <a:p>
            <a:pPr marL="721755" marR="0" lvl="1" indent="-237057"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一部リソースのみ対応</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 name="正方形/長方形 5">
            <a:extLst>
              <a:ext uri="{FF2B5EF4-FFF2-40B4-BE49-F238E27FC236}">
                <a16:creationId xmlns:a16="http://schemas.microsoft.com/office/drawing/2014/main" id="{8C55B14A-4724-EC49-80CB-BB1FC3A4B621}"/>
              </a:ext>
            </a:extLst>
          </p:cNvPr>
          <p:cNvSpPr/>
          <p:nvPr/>
        </p:nvSpPr>
        <p:spPr>
          <a:xfrm>
            <a:off x="442698" y="844709"/>
            <a:ext cx="5568000" cy="56829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Config Rules</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7" name="正方形/長方形 6">
            <a:extLst>
              <a:ext uri="{FF2B5EF4-FFF2-40B4-BE49-F238E27FC236}">
                <a16:creationId xmlns:a16="http://schemas.microsoft.com/office/drawing/2014/main" id="{DBFDFA37-B212-6341-8167-1B9C8B79BCCB}"/>
              </a:ext>
            </a:extLst>
          </p:cNvPr>
          <p:cNvSpPr/>
          <p:nvPr/>
        </p:nvSpPr>
        <p:spPr>
          <a:xfrm>
            <a:off x="6192000" y="837001"/>
            <a:ext cx="5568000" cy="56829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2333" b="0" i="0" u="none" strike="noStrike" kern="1200" cap="none" spc="0" normalizeH="0" baseline="0" noProof="0" dirty="0" err="1">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EventBridge</a:t>
            </a:r>
            <a:endPar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8" name="正方形/長方形 7">
            <a:extLst>
              <a:ext uri="{FF2B5EF4-FFF2-40B4-BE49-F238E27FC236}">
                <a16:creationId xmlns:a16="http://schemas.microsoft.com/office/drawing/2014/main" id="{B190A6CE-6E5F-C540-9C35-F1DC4611AF03}"/>
              </a:ext>
            </a:extLst>
          </p:cNvPr>
          <p:cNvSpPr/>
          <p:nvPr/>
        </p:nvSpPr>
        <p:spPr>
          <a:xfrm>
            <a:off x="6205460" y="1515018"/>
            <a:ext cx="5637329" cy="3657924"/>
          </a:xfrm>
          <a:prstGeom prst="rect">
            <a:avLst/>
          </a:prstGeom>
        </p:spPr>
        <p:txBody>
          <a:bodyPr wrap="square">
            <a:spAutoFit/>
          </a:bodyPr>
          <a:lstStyle/>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各種サービスで検知した事象をトリガーにイベント起動</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15405" marR="0" lvl="1" indent="-2920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事前定義のイベント</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715405" marR="0" lvl="1" indent="-292088"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特定</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API</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呼び出し</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1667"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カスタムルールを作成</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変更イベントを検知し、呼び出す</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関数にて変更内容のチェックおよびアラートを上げる</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645557" marR="0" lvl="1" indent="-228591"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チェックロジック、アラートは</a:t>
            </a:r>
            <a:r>
              <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r>
              <a:rPr kumimoji="0"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関数で作り込み</a:t>
            </a:r>
            <a:endParaRPr kumimoji="0"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1667" b="0" i="0" u="none" strike="noStrike" kern="1200" cap="none" spc="0" normalizeH="0" baseline="0" noProof="0">
                <a:ln>
                  <a:noFill/>
                </a:ln>
                <a:solidFill>
                  <a:srgbClr val="F58535"/>
                </a:solidFill>
                <a:effectLst/>
                <a:uLnTx/>
                <a:uFillTx/>
                <a:latin typeface="Meiryo" panose="020B0604030504040204" pitchFamily="34" charset="-128"/>
                <a:ea typeface="Meiryo" panose="020B0604030504040204" pitchFamily="34" charset="-128"/>
                <a:cs typeface="+mn-cs"/>
              </a:rPr>
              <a:t>ほぼリアルタイムでの検知が可能</a:t>
            </a: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47641" marR="0" lvl="0" indent="-247641"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endPar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3" name="Graphic 8">
            <a:extLst>
              <a:ext uri="{FF2B5EF4-FFF2-40B4-BE49-F238E27FC236}">
                <a16:creationId xmlns:a16="http://schemas.microsoft.com/office/drawing/2014/main" id="{51DA2D45-1442-C946-92DE-03563D42B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000" y="897460"/>
            <a:ext cx="450696" cy="45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Graphic 19">
            <a:extLst>
              <a:ext uri="{FF2B5EF4-FFF2-40B4-BE49-F238E27FC236}">
                <a16:creationId xmlns:a16="http://schemas.microsoft.com/office/drawing/2014/main" id="{5E6D24E4-E239-C041-9627-AB71CFFB0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6000" y="903507"/>
            <a:ext cx="450696" cy="45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F07FEECD-D8EC-843E-8E2E-8E4830044D75}"/>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3743254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参考：操作ログの記録対象と監視方式</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69756" y="908435"/>
            <a:ext cx="11326638" cy="1220847"/>
          </a:xfrm>
          <a:prstGeom prst="rect">
            <a:avLst/>
          </a:prstGeom>
        </p:spPr>
        <p:txBody>
          <a:bodyPr wrap="square">
            <a:spAutoFit/>
          </a:bodyPr>
          <a:lstStyle/>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altLang="ja-JP" sz="2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により監視を行う</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重要権限を持つ</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・特権ユーザに対しどのような行動を監視するか？</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不正アクセスにつながる可能性の高い行動は操作ログを記録し監視対象とする</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graphicFrame>
        <p:nvGraphicFramePr>
          <p:cNvPr id="5" name="表 4">
            <a:extLst>
              <a:ext uri="{FF2B5EF4-FFF2-40B4-BE49-F238E27FC236}">
                <a16:creationId xmlns:a16="http://schemas.microsoft.com/office/drawing/2014/main" id="{662F9A5D-D720-C74D-8FFE-F0962611FCED}"/>
              </a:ext>
            </a:extLst>
          </p:cNvPr>
          <p:cNvGraphicFramePr>
            <a:graphicFrameLocks noGrp="1"/>
          </p:cNvGraphicFramePr>
          <p:nvPr/>
        </p:nvGraphicFramePr>
        <p:xfrm>
          <a:off x="430527" y="2184453"/>
          <a:ext cx="11380092" cy="3977640"/>
        </p:xfrm>
        <a:graphic>
          <a:graphicData uri="http://schemas.openxmlformats.org/drawingml/2006/table">
            <a:tbl>
              <a:tblPr firstRow="1" bandRow="1">
                <a:tableStyleId>{073A0DAA-6AF3-43AB-8588-CEC1D06C72B9}</a:tableStyleId>
              </a:tblPr>
              <a:tblGrid>
                <a:gridCol w="2763192">
                  <a:extLst>
                    <a:ext uri="{9D8B030D-6E8A-4147-A177-3AD203B41FA5}">
                      <a16:colId xmlns:a16="http://schemas.microsoft.com/office/drawing/2014/main" val="2582165446"/>
                    </a:ext>
                  </a:extLst>
                </a:gridCol>
                <a:gridCol w="4335184">
                  <a:extLst>
                    <a:ext uri="{9D8B030D-6E8A-4147-A177-3AD203B41FA5}">
                      <a16:colId xmlns:a16="http://schemas.microsoft.com/office/drawing/2014/main" val="1947233311"/>
                    </a:ext>
                  </a:extLst>
                </a:gridCol>
                <a:gridCol w="4281716">
                  <a:extLst>
                    <a:ext uri="{9D8B030D-6E8A-4147-A177-3AD203B41FA5}">
                      <a16:colId xmlns:a16="http://schemas.microsoft.com/office/drawing/2014/main" val="2214006822"/>
                    </a:ext>
                  </a:extLst>
                </a:gridCol>
              </a:tblGrid>
              <a:tr h="363220">
                <a:tc>
                  <a:txBody>
                    <a:bodyPr/>
                    <a:lstStyle/>
                    <a:p>
                      <a:r>
                        <a:rPr kumimoji="1" lang="ja-JP" altLang="en-US" sz="1600">
                          <a:latin typeface="Meiryo" panose="020B0604030504040204" pitchFamily="34" charset="-128"/>
                          <a:ea typeface="Meiryo" panose="020B0604030504040204" pitchFamily="34" charset="-128"/>
                        </a:rPr>
                        <a:t>行動</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操作ログ記録対象</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監視方式</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054343592"/>
                  </a:ext>
                </a:extLst>
              </a:tr>
              <a:tr h="375920">
                <a:tc>
                  <a:txBody>
                    <a:bodyPr/>
                    <a:lstStyle/>
                    <a:p>
                      <a:r>
                        <a:rPr kumimoji="1" lang="ja-JP" altLang="en-US" sz="1600">
                          <a:latin typeface="Meiryo" panose="020B0604030504040204" pitchFamily="34" charset="-128"/>
                          <a:ea typeface="Meiryo" panose="020B0604030504040204" pitchFamily="34" charset="-128"/>
                        </a:rPr>
                        <a:t>システムへの出入り</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1" lang="ja-JP" altLang="en-US" sz="1600">
                          <a:latin typeface="Meiryo" panose="020B0604030504040204" pitchFamily="34" charset="-128"/>
                          <a:ea typeface="Meiryo" panose="020B0604030504040204" pitchFamily="34" charset="-128"/>
                        </a:rPr>
                        <a:t>管理コンソールへのログイン・ログアウト</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6773229"/>
                  </a:ext>
                </a:extLst>
              </a:tr>
              <a:tr h="375920">
                <a:tc>
                  <a:txBody>
                    <a:bodyPr/>
                    <a:lstStyle/>
                    <a:p>
                      <a:r>
                        <a:rPr lang="ja-JP" altLang="en-US" sz="1600">
                          <a:latin typeface="Meiryo" panose="020B0604030504040204" pitchFamily="34" charset="-128"/>
                          <a:ea typeface="Meiryo" panose="020B0604030504040204" pitchFamily="34" charset="-128"/>
                        </a:rPr>
                        <a:t>権限スイッチ</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a:latin typeface="Meiryo" panose="020B0604030504040204" pitchFamily="34" charset="-128"/>
                          <a:ea typeface="Meiryo" panose="020B0604030504040204" pitchFamily="34" charset="-128"/>
                        </a:rPr>
                        <a:t>スイッチロール</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90286320"/>
                  </a:ext>
                </a:extLst>
              </a:tr>
              <a:tr h="604520">
                <a:tc>
                  <a:txBody>
                    <a:bodyPr/>
                    <a:lstStyle/>
                    <a:p>
                      <a:r>
                        <a:rPr lang="ja-JP" altLang="en-US" sz="1600">
                          <a:latin typeface="Meiryo" panose="020B0604030504040204" pitchFamily="34" charset="-128"/>
                          <a:ea typeface="Meiryo" panose="020B0604030504040204" pitchFamily="34" charset="-128"/>
                        </a:rPr>
                        <a:t>権限変更</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a:latin typeface="Meiryo" panose="020B0604030504040204" pitchFamily="34" charset="-128"/>
                          <a:ea typeface="Meiryo" panose="020B0604030504040204" pitchFamily="34" charset="-128"/>
                        </a:rPr>
                        <a:t>ポリシー変更（</a:t>
                      </a:r>
                      <a:r>
                        <a:rPr lang="en-US" altLang="ja-JP" sz="1600" dirty="0">
                          <a:latin typeface="Meiryo" panose="020B0604030504040204" pitchFamily="34" charset="-128"/>
                          <a:ea typeface="Meiryo" panose="020B0604030504040204" pitchFamily="34" charset="-128"/>
                        </a:rPr>
                        <a:t>IAM</a:t>
                      </a:r>
                      <a:r>
                        <a:rPr lang="ja-JP" altLang="en-US" sz="1600">
                          <a:latin typeface="Meiryo" panose="020B0604030504040204" pitchFamily="34" charset="-128"/>
                          <a:ea typeface="Meiryo" panose="020B0604030504040204" pitchFamily="34" charset="-128"/>
                        </a:rPr>
                        <a:t>ポリシー、リソースポリシーなど）</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Config,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4076535"/>
                  </a:ext>
                </a:extLst>
              </a:tr>
              <a:tr h="3759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600">
                          <a:latin typeface="Meiryo" panose="020B0604030504040204" pitchFamily="34" charset="-128"/>
                          <a:ea typeface="Meiryo" panose="020B0604030504040204" pitchFamily="34" charset="-128"/>
                        </a:rPr>
                        <a:t>予期せぬネットワーク変更</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a:latin typeface="Meiryo" panose="020B0604030504040204" pitchFamily="34" charset="-128"/>
                          <a:ea typeface="Meiryo" panose="020B0604030504040204" pitchFamily="34" charset="-128"/>
                        </a:rPr>
                        <a:t>ネットワーク構成追加・変更</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Config, </a:t>
                      </a:r>
                      <a:r>
                        <a:rPr lang="en-US" altLang="ja-JP" sz="1700" dirty="0" err="1">
                          <a:latin typeface="Meiryo" panose="020B0604030504040204" pitchFamily="34" charset="-128"/>
                          <a:ea typeface="Meiryo" panose="020B0604030504040204" pitchFamily="34" charset="-128"/>
                        </a:rPr>
                        <a:t>EventBridge</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9015156"/>
                  </a:ext>
                </a:extLst>
              </a:tr>
              <a:tr h="3759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ja-JP" altLang="en-US" sz="1600">
                          <a:latin typeface="Meiryo" panose="020B0604030504040204" pitchFamily="34" charset="-128"/>
                          <a:ea typeface="Meiryo" panose="020B0604030504040204" pitchFamily="34" charset="-128"/>
                        </a:rPr>
                        <a:t>予期せぬログ取得の停止</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ja-JP" altLang="en-US" sz="1600" dirty="0">
                          <a:latin typeface="Meiryo" panose="020B0604030504040204" pitchFamily="34" charset="-128"/>
                          <a:ea typeface="Meiryo" panose="020B0604030504040204" pitchFamily="34" charset="-128"/>
                        </a:rPr>
                        <a:t>ログ取得機能の変更・停止・削除</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Config, </a:t>
                      </a:r>
                      <a:r>
                        <a:rPr lang="en-US" altLang="ja-JP" sz="1700" dirty="0" err="1">
                          <a:latin typeface="Meiryo" panose="020B0604030504040204" pitchFamily="34" charset="-128"/>
                          <a:ea typeface="Meiryo" panose="020B0604030504040204" pitchFamily="34" charset="-128"/>
                        </a:rPr>
                        <a:t>EventBridge</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9109595"/>
                  </a:ext>
                </a:extLst>
              </a:tr>
              <a:tr h="617220">
                <a:tc>
                  <a:txBody>
                    <a:bodyPr/>
                    <a:lstStyle/>
                    <a:p>
                      <a:r>
                        <a:rPr lang="ja-JP" altLang="en-US" sz="1600">
                          <a:latin typeface="Meiryo" panose="020B0604030504040204" pitchFamily="34" charset="-128"/>
                          <a:ea typeface="Meiryo" panose="020B0604030504040204" pitchFamily="34" charset="-128"/>
                        </a:rPr>
                        <a:t>大量データ取得</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ja-JP" sz="1600" dirty="0">
                          <a:latin typeface="Meiryo" panose="020B0604030504040204" pitchFamily="34" charset="-128"/>
                          <a:ea typeface="Meiryo" panose="020B0604030504040204" pitchFamily="34" charset="-128"/>
                        </a:rPr>
                        <a:t>API, </a:t>
                      </a:r>
                      <a:r>
                        <a:rPr lang="ja-JP" altLang="en-US" sz="1600">
                          <a:latin typeface="Meiryo" panose="020B0604030504040204" pitchFamily="34" charset="-128"/>
                          <a:ea typeface="Meiryo" panose="020B0604030504040204" pitchFamily="34" charset="-128"/>
                        </a:rPr>
                        <a:t>アプリケーションなど</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CloudTrail, </a:t>
                      </a:r>
                      <a:r>
                        <a:rPr lang="en-US" altLang="ja-JP" sz="1700" dirty="0" err="1">
                          <a:latin typeface="Meiryo" panose="020B0604030504040204" pitchFamily="34" charset="-128"/>
                          <a:ea typeface="Meiryo" panose="020B0604030504040204" pitchFamily="34" charset="-128"/>
                        </a:rPr>
                        <a:t>EventBridge</a:t>
                      </a:r>
                      <a:endParaRPr kumimoji="1" lang="en-US" altLang="ja-JP" sz="1600" strike="sngStrike"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a:latin typeface="Meiryo" panose="020B0604030504040204" pitchFamily="34" charset="-128"/>
                          <a:ea typeface="Meiryo" panose="020B0604030504040204" pitchFamily="34" charset="-128"/>
                        </a:rPr>
                        <a:t>アプリケーションログ</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57842402"/>
                  </a:ext>
                </a:extLst>
              </a:tr>
              <a:tr h="845820">
                <a:tc>
                  <a:txBody>
                    <a:bodyPr/>
                    <a:lstStyle/>
                    <a:p>
                      <a:r>
                        <a:rPr lang="ja-JP" altLang="en-US" sz="1600">
                          <a:latin typeface="Meiryo" panose="020B0604030504040204" pitchFamily="34" charset="-128"/>
                          <a:ea typeface="Meiryo" panose="020B0604030504040204" pitchFamily="34" charset="-128"/>
                        </a:rPr>
                        <a:t>頻度の高い特定の行動</a:t>
                      </a:r>
                      <a:endParaRPr lang="en-US" altLang="ja-JP" sz="1600" dirty="0">
                        <a:latin typeface="Meiryo" panose="020B0604030504040204" pitchFamily="34" charset="-128"/>
                        <a:ea typeface="Meiryo" panose="020B0604030504040204" pitchFamily="34" charset="-128"/>
                      </a:endParaRPr>
                    </a:p>
                    <a:p>
                      <a:r>
                        <a:rPr lang="ja-JP" altLang="en-US" sz="1600">
                          <a:latin typeface="Meiryo" panose="020B0604030504040204" pitchFamily="34" charset="-128"/>
                          <a:ea typeface="Meiryo" panose="020B0604030504040204" pitchFamily="34" charset="-128"/>
                        </a:rPr>
                        <a:t>その他の行動</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ja-JP" sz="1600" dirty="0">
                          <a:latin typeface="Meiryo" panose="020B0604030504040204" pitchFamily="34" charset="-128"/>
                          <a:ea typeface="Meiryo" panose="020B0604030504040204" pitchFamily="34" charset="-128"/>
                        </a:rPr>
                        <a:t>API, </a:t>
                      </a:r>
                      <a:r>
                        <a:rPr lang="ja-JP" altLang="en-US" sz="1600">
                          <a:latin typeface="Meiryo" panose="020B0604030504040204" pitchFamily="34" charset="-128"/>
                          <a:ea typeface="Meiryo" panose="020B0604030504040204" pitchFamily="34" charset="-128"/>
                        </a:rPr>
                        <a:t>アプリケーションなど</a:t>
                      </a:r>
                      <a:endParaRPr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err="1">
                          <a:latin typeface="Meiryo" panose="020B0604030504040204" pitchFamily="34" charset="-128"/>
                          <a:ea typeface="Meiryo" panose="020B0604030504040204" pitchFamily="34" charset="-128"/>
                        </a:rPr>
                        <a:t>GuardDuty</a:t>
                      </a:r>
                      <a:endParaRPr kumimoji="1" lang="en-US" altLang="ja-JP" sz="16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dirty="0">
                          <a:latin typeface="Meiryo" panose="020B0604030504040204" pitchFamily="34" charset="-128"/>
                          <a:ea typeface="Meiryo" panose="020B0604030504040204" pitchFamily="34" charset="-128"/>
                        </a:rPr>
                        <a:t>CloudWatch Logs, Lambda</a:t>
                      </a:r>
                      <a:r>
                        <a:rPr kumimoji="1" lang="ja-JP" altLang="en-US" sz="1600" dirty="0">
                          <a:latin typeface="Meiryo" panose="020B0604030504040204" pitchFamily="34" charset="-128"/>
                          <a:ea typeface="Meiryo" panose="020B0604030504040204" pitchFamily="34" charset="-128"/>
                        </a:rPr>
                        <a:t>などの利用</a:t>
                      </a:r>
                      <a:endParaRPr kumimoji="1" lang="en-US" altLang="ja-JP" sz="1600" dirty="0">
                        <a:latin typeface="Meiryo" panose="020B0604030504040204" pitchFamily="34" charset="-128"/>
                        <a:ea typeface="Meiryo" panose="020B0604030504040204" pitchFamily="34"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a:latin typeface="Meiryo" panose="020B0604030504040204" pitchFamily="34" charset="-128"/>
                          <a:ea typeface="Meiryo" panose="020B0604030504040204" pitchFamily="34" charset="-128"/>
                        </a:rPr>
                        <a:t>アプリケーションログ</a:t>
                      </a:r>
                      <a:endParaRPr kumimoji="1" lang="en-US" altLang="ja-JP" sz="16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73333711"/>
                  </a:ext>
                </a:extLst>
              </a:tr>
            </a:tbl>
          </a:graphicData>
        </a:graphic>
      </p:graphicFrame>
      <p:sp>
        <p:nvSpPr>
          <p:cNvPr id="2" name="テキスト ボックス 1">
            <a:extLst>
              <a:ext uri="{FF2B5EF4-FFF2-40B4-BE49-F238E27FC236}">
                <a16:creationId xmlns:a16="http://schemas.microsoft.com/office/drawing/2014/main" id="{F8C89474-9BAD-DF88-D362-5C34536B7E6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57703725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CloudTrail</a:t>
            </a:r>
            <a:r>
              <a:rPr lang="ja-JP" altLang="en-US" sz="2800" b="0"/>
              <a:t>と</a:t>
            </a:r>
            <a:r>
              <a:rPr lang="en-US" altLang="ja-JP" sz="2800" b="0" dirty="0" err="1"/>
              <a:t>EventBridge</a:t>
            </a:r>
            <a:r>
              <a:rPr lang="ja-JP" altLang="en-US" sz="2800" b="0"/>
              <a:t>の連携</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339969" y="921012"/>
            <a:ext cx="11326638" cy="2349361"/>
          </a:xfrm>
          <a:prstGeom prst="rect">
            <a:avLst/>
          </a:prstGeom>
        </p:spPr>
        <p:txBody>
          <a:bodyPr wrap="square">
            <a:spAutoFit/>
          </a:bodyPr>
          <a:lstStyle/>
          <a:p>
            <a:pPr marL="380976" marR="0" lvl="0" indent="-380976" algn="l" defTabSz="609576"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特定のアクションが起きたらイベントを検知</a:t>
            </a: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のイベントをニアリアルタイムで検知可能</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特定のサービス・特定のイベントに対して検知可能</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CloudTrail</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の証跡を有効化することで</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API</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操作に対しても設定可能</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838166" marR="0" lvl="1" indent="-380985" algn="l" defTabSz="609576" rtl="0" eaLnBrk="1" fontAlgn="auto" latinLnBrk="0" hangingPunct="1">
              <a:lnSpc>
                <a:spcPct val="100000"/>
              </a:lnSpc>
              <a:spcBef>
                <a:spcPts val="0"/>
              </a:spcBef>
              <a:spcAft>
                <a:spcPts val="800"/>
              </a:spcAft>
              <a:buClrTx/>
              <a:buSzTx/>
              <a:buFont typeface="Wingdings" pitchFamily="2" charset="2"/>
              <a:buChar char="ü"/>
              <a:tabLst/>
              <a:defRPr/>
            </a:pP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検知されたイベントは様々なサービスに連携可能</a:t>
            </a:r>
            <a:b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例</a:t>
            </a: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 SNS/SQS/Lambda/System Manager/Step Functions/Code Pipeline</a:t>
            </a:r>
          </a:p>
        </p:txBody>
      </p:sp>
      <p:sp>
        <p:nvSpPr>
          <p:cNvPr id="9" name="テキスト ボックス 8">
            <a:extLst>
              <a:ext uri="{FF2B5EF4-FFF2-40B4-BE49-F238E27FC236}">
                <a16:creationId xmlns:a16="http://schemas.microsoft.com/office/drawing/2014/main" id="{0F5FF533-5DE1-CF41-B71C-17B6469B0A12}"/>
              </a:ext>
            </a:extLst>
          </p:cNvPr>
          <p:cNvSpPr txBox="1"/>
          <p:nvPr/>
        </p:nvSpPr>
        <p:spPr>
          <a:xfrm>
            <a:off x="603735" y="4968706"/>
            <a:ext cx="1973844" cy="297454"/>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CloudTrail</a:t>
            </a:r>
            <a:endParaRPr kumimoji="0" lang="en-US" sz="1333"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sp>
        <p:nvSpPr>
          <p:cNvPr id="10" name="テキスト ボックス 9">
            <a:extLst>
              <a:ext uri="{FF2B5EF4-FFF2-40B4-BE49-F238E27FC236}">
                <a16:creationId xmlns:a16="http://schemas.microsoft.com/office/drawing/2014/main" id="{CEBD17CF-25F5-B046-A32D-5E8B5318750F}"/>
              </a:ext>
            </a:extLst>
          </p:cNvPr>
          <p:cNvSpPr txBox="1"/>
          <p:nvPr/>
        </p:nvSpPr>
        <p:spPr>
          <a:xfrm>
            <a:off x="2865303" y="4914775"/>
            <a:ext cx="2619524" cy="271934"/>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err="1">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EventBridge</a:t>
            </a:r>
            <a:endParaRPr kumimoji="0" lang="en-US" sz="11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11" name="直線矢印コネクタ 10">
            <a:extLst>
              <a:ext uri="{FF2B5EF4-FFF2-40B4-BE49-F238E27FC236}">
                <a16:creationId xmlns:a16="http://schemas.microsoft.com/office/drawing/2014/main" id="{CA25D115-12D4-CD4E-A542-6512A976A001}"/>
              </a:ext>
            </a:extLst>
          </p:cNvPr>
          <p:cNvCxnSpPr/>
          <p:nvPr/>
        </p:nvCxnSpPr>
        <p:spPr>
          <a:xfrm>
            <a:off x="2359050" y="4454972"/>
            <a:ext cx="12408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1D593FB7-ACD7-E643-B980-BCC43259CC1B}"/>
              </a:ext>
            </a:extLst>
          </p:cNvPr>
          <p:cNvCxnSpPr/>
          <p:nvPr/>
        </p:nvCxnSpPr>
        <p:spPr>
          <a:xfrm>
            <a:off x="4762459" y="4421991"/>
            <a:ext cx="12408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5C3FBAAD-4442-6E4D-B180-0B1436A273CA}"/>
              </a:ext>
            </a:extLst>
          </p:cNvPr>
          <p:cNvSpPr txBox="1"/>
          <p:nvPr/>
        </p:nvSpPr>
        <p:spPr>
          <a:xfrm>
            <a:off x="5228381" y="4224142"/>
            <a:ext cx="2531793" cy="400110"/>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ルール</a:t>
            </a:r>
            <a:endParaRPr kumimoji="0" lang="en-US" sz="20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cxnSp>
        <p:nvCxnSpPr>
          <p:cNvPr id="14" name="直線矢印コネクタ 13">
            <a:extLst>
              <a:ext uri="{FF2B5EF4-FFF2-40B4-BE49-F238E27FC236}">
                <a16:creationId xmlns:a16="http://schemas.microsoft.com/office/drawing/2014/main" id="{896784C2-417B-4E42-AE1C-E4B4AB15D650}"/>
              </a:ext>
            </a:extLst>
          </p:cNvPr>
          <p:cNvCxnSpPr/>
          <p:nvPr/>
        </p:nvCxnSpPr>
        <p:spPr>
          <a:xfrm>
            <a:off x="7177166" y="4421991"/>
            <a:ext cx="124083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56">
            <a:extLst>
              <a:ext uri="{FF2B5EF4-FFF2-40B4-BE49-F238E27FC236}">
                <a16:creationId xmlns:a16="http://schemas.microsoft.com/office/drawing/2014/main" id="{94511BDA-65E6-7F4C-918A-81BF5DCFCE60}"/>
              </a:ext>
            </a:extLst>
          </p:cNvPr>
          <p:cNvSpPr txBox="1"/>
          <p:nvPr/>
        </p:nvSpPr>
        <p:spPr>
          <a:xfrm>
            <a:off x="10846265" y="5300063"/>
            <a:ext cx="900291" cy="239520"/>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Automation</a:t>
            </a:r>
          </a:p>
        </p:txBody>
      </p:sp>
      <p:sp>
        <p:nvSpPr>
          <p:cNvPr id="16" name="TextBox 65">
            <a:extLst>
              <a:ext uri="{FF2B5EF4-FFF2-40B4-BE49-F238E27FC236}">
                <a16:creationId xmlns:a16="http://schemas.microsoft.com/office/drawing/2014/main" id="{32E89E06-D36F-EE4C-B371-7261A6F41B8D}"/>
              </a:ext>
            </a:extLst>
          </p:cNvPr>
          <p:cNvSpPr txBox="1"/>
          <p:nvPr/>
        </p:nvSpPr>
        <p:spPr>
          <a:xfrm>
            <a:off x="10179990" y="5317714"/>
            <a:ext cx="744451" cy="204218"/>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Run Command</a:t>
            </a:r>
          </a:p>
        </p:txBody>
      </p:sp>
      <p:sp>
        <p:nvSpPr>
          <p:cNvPr id="18" name="TextBox 39">
            <a:extLst>
              <a:ext uri="{FF2B5EF4-FFF2-40B4-BE49-F238E27FC236}">
                <a16:creationId xmlns:a16="http://schemas.microsoft.com/office/drawing/2014/main" id="{854867EB-3E7B-3B47-AB6D-EA4660EC5855}"/>
              </a:ext>
            </a:extLst>
          </p:cNvPr>
          <p:cNvSpPr txBox="1"/>
          <p:nvPr/>
        </p:nvSpPr>
        <p:spPr>
          <a:xfrm>
            <a:off x="9424842" y="5342007"/>
            <a:ext cx="825007" cy="155632"/>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AWS</a:t>
            </a:r>
          </a:p>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Lambda</a:t>
            </a:r>
          </a:p>
        </p:txBody>
      </p:sp>
      <p:sp>
        <p:nvSpPr>
          <p:cNvPr id="19" name="TextBox 64">
            <a:extLst>
              <a:ext uri="{FF2B5EF4-FFF2-40B4-BE49-F238E27FC236}">
                <a16:creationId xmlns:a16="http://schemas.microsoft.com/office/drawing/2014/main" id="{8E3352F6-FD93-A642-9127-8A72A28B1E53}"/>
              </a:ext>
            </a:extLst>
          </p:cNvPr>
          <p:cNvSpPr txBox="1"/>
          <p:nvPr/>
        </p:nvSpPr>
        <p:spPr>
          <a:xfrm>
            <a:off x="7889379" y="5342007"/>
            <a:ext cx="894752" cy="155632"/>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Amazon</a:t>
            </a:r>
            <a:b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b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SNS</a:t>
            </a:r>
          </a:p>
        </p:txBody>
      </p:sp>
      <p:sp>
        <p:nvSpPr>
          <p:cNvPr id="20" name="TextBox 54">
            <a:extLst>
              <a:ext uri="{FF2B5EF4-FFF2-40B4-BE49-F238E27FC236}">
                <a16:creationId xmlns:a16="http://schemas.microsoft.com/office/drawing/2014/main" id="{655D185B-0D9B-A849-9A22-A2EB4E9B3F8A}"/>
              </a:ext>
            </a:extLst>
          </p:cNvPr>
          <p:cNvSpPr txBox="1"/>
          <p:nvPr/>
        </p:nvSpPr>
        <p:spPr>
          <a:xfrm>
            <a:off x="8633475" y="5342007"/>
            <a:ext cx="894752" cy="155632"/>
          </a:xfrm>
          <a:prstGeom prst="rect">
            <a:avLst/>
          </a:prstGeom>
          <a:noFill/>
        </p:spPr>
        <p:txBody>
          <a:bodyPr wrap="square" lIns="0" tIns="0" rIns="0" bIns="0" rtlCol="0" anchor="t">
            <a:no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Amazon</a:t>
            </a:r>
            <a:b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br>
            <a:r>
              <a:rPr kumimoji="0" lang="en-US" sz="11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SQS</a:t>
            </a:r>
          </a:p>
        </p:txBody>
      </p:sp>
      <p:sp>
        <p:nvSpPr>
          <p:cNvPr id="21" name="テキスト ボックス 20">
            <a:extLst>
              <a:ext uri="{FF2B5EF4-FFF2-40B4-BE49-F238E27FC236}">
                <a16:creationId xmlns:a16="http://schemas.microsoft.com/office/drawing/2014/main" id="{BAD48A41-758A-3345-A042-E1B6AA39CFC7}"/>
              </a:ext>
            </a:extLst>
          </p:cNvPr>
          <p:cNvSpPr txBox="1"/>
          <p:nvPr/>
        </p:nvSpPr>
        <p:spPr>
          <a:xfrm>
            <a:off x="8406053" y="4213214"/>
            <a:ext cx="2531793" cy="400110"/>
          </a:xfrm>
          <a:prstGeom prst="rect">
            <a:avLst/>
          </a:prstGeom>
          <a:noFill/>
        </p:spPr>
        <p:txBody>
          <a:bodyPr wrap="square" rtlCol="0">
            <a:spAutoFit/>
          </a:bodyPr>
          <a:lstStyle/>
          <a:p>
            <a:pPr marL="0" marR="0" lvl="0" indent="0" algn="ctr" defTabSz="914318"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rPr>
              <a:t>ターゲット</a:t>
            </a:r>
            <a:endParaRPr kumimoji="0" lang="en-US" sz="20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メイリオ" panose="020B0604030504040204" pitchFamily="50" charset="-128"/>
            </a:endParaRPr>
          </a:p>
        </p:txBody>
      </p:sp>
      <p:pic>
        <p:nvPicPr>
          <p:cNvPr id="22" name="Graphic 51">
            <a:extLst>
              <a:ext uri="{FF2B5EF4-FFF2-40B4-BE49-F238E27FC236}">
                <a16:creationId xmlns:a16="http://schemas.microsoft.com/office/drawing/2014/main" id="{CD00E648-99E4-1B4E-8CFA-DBD5272FA9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618" y="3947857"/>
            <a:ext cx="948267" cy="948267"/>
          </a:xfrm>
          <a:prstGeom prst="rect">
            <a:avLst/>
          </a:prstGeom>
        </p:spPr>
      </p:pic>
      <p:pic>
        <p:nvPicPr>
          <p:cNvPr id="28" name="Graphic 33">
            <a:extLst>
              <a:ext uri="{FF2B5EF4-FFF2-40B4-BE49-F238E27FC236}">
                <a16:creationId xmlns:a16="http://schemas.microsoft.com/office/drawing/2014/main" id="{FC7213B0-6652-EF43-94D2-5A7A0EA1F4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71214" y="4716582"/>
            <a:ext cx="531082" cy="531082"/>
          </a:xfrm>
          <a:prstGeom prst="rect">
            <a:avLst/>
          </a:prstGeom>
        </p:spPr>
      </p:pic>
      <p:pic>
        <p:nvPicPr>
          <p:cNvPr id="29" name="Graphic 41">
            <a:extLst>
              <a:ext uri="{FF2B5EF4-FFF2-40B4-BE49-F238E27FC236}">
                <a16:creationId xmlns:a16="http://schemas.microsoft.com/office/drawing/2014/main" id="{0A56605F-33E7-1F48-B146-24071798EC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15310" y="4716583"/>
            <a:ext cx="531082" cy="531082"/>
          </a:xfrm>
          <a:prstGeom prst="rect">
            <a:avLst/>
          </a:prstGeom>
        </p:spPr>
      </p:pic>
      <p:pic>
        <p:nvPicPr>
          <p:cNvPr id="30" name="Graphic 44">
            <a:extLst>
              <a:ext uri="{FF2B5EF4-FFF2-40B4-BE49-F238E27FC236}">
                <a16:creationId xmlns:a16="http://schemas.microsoft.com/office/drawing/2014/main" id="{80CB1F48-EF8A-5D41-943E-E32CB308A6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71802" y="4716584"/>
            <a:ext cx="531082" cy="531082"/>
          </a:xfrm>
          <a:prstGeom prst="rect">
            <a:avLst/>
          </a:prstGeom>
        </p:spPr>
      </p:pic>
      <p:pic>
        <p:nvPicPr>
          <p:cNvPr id="31" name="Graphic 69">
            <a:extLst>
              <a:ext uri="{FF2B5EF4-FFF2-40B4-BE49-F238E27FC236}">
                <a16:creationId xmlns:a16="http://schemas.microsoft.com/office/drawing/2014/main" id="{ED569CE9-6B3D-D24B-B81A-374CD7F5347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99783" y="4668304"/>
            <a:ext cx="626533" cy="626533"/>
          </a:xfrm>
          <a:prstGeom prst="rect">
            <a:avLst/>
          </a:prstGeom>
        </p:spPr>
      </p:pic>
      <p:pic>
        <p:nvPicPr>
          <p:cNvPr id="32" name="Graphic 62">
            <a:extLst>
              <a:ext uri="{FF2B5EF4-FFF2-40B4-BE49-F238E27FC236}">
                <a16:creationId xmlns:a16="http://schemas.microsoft.com/office/drawing/2014/main" id="{E1435D87-C665-D442-9E0C-BB60488DCB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036199" y="4722486"/>
            <a:ext cx="492443" cy="492443"/>
          </a:xfrm>
          <a:prstGeom prst="rect">
            <a:avLst/>
          </a:prstGeom>
        </p:spPr>
      </p:pic>
      <p:pic>
        <p:nvPicPr>
          <p:cNvPr id="23" name="Graphic 19">
            <a:extLst>
              <a:ext uri="{FF2B5EF4-FFF2-40B4-BE49-F238E27FC236}">
                <a16:creationId xmlns:a16="http://schemas.microsoft.com/office/drawing/2014/main" id="{AB202733-DE04-F740-A767-EE9C17B4B2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18169" y="3952640"/>
            <a:ext cx="948253" cy="94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4AEF8D6A-08E8-8591-5D3B-9F9600A77757}"/>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06490780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C0BF0F-6CB3-A946-AE78-530281BDA835}"/>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SSM Incident Manager</a:t>
            </a:r>
            <a:r>
              <a:rPr lang="ja-JP" altLang="en-US" sz="2800" b="0"/>
              <a:t> とは</a:t>
            </a:r>
            <a:r>
              <a:rPr lang="en-US" altLang="ja-JP" sz="2800" b="0" dirty="0"/>
              <a:t>?</a:t>
            </a:r>
            <a:endParaRPr lang="ja-JP" altLang="en-US" sz="2800" b="0"/>
          </a:p>
        </p:txBody>
      </p:sp>
      <p:sp>
        <p:nvSpPr>
          <p:cNvPr id="5" name="Rectangle 54">
            <a:extLst>
              <a:ext uri="{FF2B5EF4-FFF2-40B4-BE49-F238E27FC236}">
                <a16:creationId xmlns:a16="http://schemas.microsoft.com/office/drawing/2014/main" id="{C0A24435-BBA7-7847-85C5-9268949C74C0}"/>
              </a:ext>
            </a:extLst>
          </p:cNvPr>
          <p:cNvSpPr/>
          <p:nvPr/>
        </p:nvSpPr>
        <p:spPr>
          <a:xfrm>
            <a:off x="1865616" y="3005000"/>
            <a:ext cx="8837612" cy="8480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60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“Incident Manager”</a:t>
            </a:r>
            <a:endParaRPr kumimoji="0" lang="en-US" sz="60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7" name="直線矢印コネクタ 22">
            <a:extLst>
              <a:ext uri="{FF2B5EF4-FFF2-40B4-BE49-F238E27FC236}">
                <a16:creationId xmlns:a16="http://schemas.microsoft.com/office/drawing/2014/main" id="{AD347575-787E-2A4C-9A1A-9AA440407569}"/>
              </a:ext>
            </a:extLst>
          </p:cNvPr>
          <p:cNvCxnSpPr>
            <a:cxnSpLocks/>
          </p:cNvCxnSpPr>
          <p:nvPr/>
        </p:nvCxnSpPr>
        <p:spPr>
          <a:xfrm>
            <a:off x="2682690" y="3813908"/>
            <a:ext cx="7170663" cy="0"/>
          </a:xfrm>
          <a:prstGeom prst="straightConnector1">
            <a:avLst/>
          </a:prstGeom>
          <a:ln>
            <a:solidFill>
              <a:srgbClr val="7030A0"/>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9" name="object 4">
            <a:extLst>
              <a:ext uri="{FF2B5EF4-FFF2-40B4-BE49-F238E27FC236}">
                <a16:creationId xmlns:a16="http://schemas.microsoft.com/office/drawing/2014/main" id="{F34A9428-90D6-E14F-A79F-787DCF38AFA6}"/>
              </a:ext>
            </a:extLst>
          </p:cNvPr>
          <p:cNvSpPr/>
          <p:nvPr/>
        </p:nvSpPr>
        <p:spPr>
          <a:xfrm>
            <a:off x="0" y="810488"/>
            <a:ext cx="12192000" cy="913208"/>
          </a:xfrm>
          <a:custGeom>
            <a:avLst/>
            <a:gdLst/>
            <a:ahLst/>
            <a:cxnLst/>
            <a:rect l="l" t="t" r="r" b="b"/>
            <a:pathLst>
              <a:path w="9144000" h="1188720">
                <a:moveTo>
                  <a:pt x="0" y="1188720"/>
                </a:moveTo>
                <a:lnTo>
                  <a:pt x="9144000" y="1188720"/>
                </a:lnTo>
                <a:lnTo>
                  <a:pt x="9144000" y="0"/>
                </a:lnTo>
                <a:lnTo>
                  <a:pt x="0" y="0"/>
                </a:lnTo>
                <a:lnTo>
                  <a:pt x="0" y="1188720"/>
                </a:lnTo>
                <a:close/>
              </a:path>
            </a:pathLst>
          </a:custGeom>
          <a:solidFill>
            <a:srgbClr val="DCDCDC">
              <a:alpha val="71000"/>
            </a:srgbClr>
          </a:solidFill>
        </p:spPr>
        <p:txBody>
          <a:bodyPr wrap="square" lIns="0" tIns="0" rIns="0" bIns="0" rtlCol="0" anchor="ctr" anchorCtr="0"/>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Incident Manager </a:t>
            </a: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は、インデント解決までの時間を短縮するための</a:t>
            </a:r>
            <a:b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b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コラボレーションのためのツールを提供</a:t>
            </a:r>
          </a:p>
        </p:txBody>
      </p:sp>
      <p:pic>
        <p:nvPicPr>
          <p:cNvPr id="6" name="グラフィックス 5">
            <a:extLst>
              <a:ext uri="{FF2B5EF4-FFF2-40B4-BE49-F238E27FC236}">
                <a16:creationId xmlns:a16="http://schemas.microsoft.com/office/drawing/2014/main" id="{E76DA450-5959-6542-843E-D7A72AEF63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55716" y="2774818"/>
            <a:ext cx="1039091" cy="1039091"/>
          </a:xfrm>
          <a:prstGeom prst="rect">
            <a:avLst/>
          </a:prstGeom>
        </p:spPr>
      </p:pic>
      <p:sp>
        <p:nvSpPr>
          <p:cNvPr id="8" name="角丸四角形 92">
            <a:extLst>
              <a:ext uri="{FF2B5EF4-FFF2-40B4-BE49-F238E27FC236}">
                <a16:creationId xmlns:a16="http://schemas.microsoft.com/office/drawing/2014/main" id="{731687D6-9C3C-7345-AFF3-7F7C7B29AC2C}"/>
              </a:ext>
            </a:extLst>
          </p:cNvPr>
          <p:cNvSpPr/>
          <p:nvPr/>
        </p:nvSpPr>
        <p:spPr>
          <a:xfrm>
            <a:off x="1028257" y="4661909"/>
            <a:ext cx="4540316" cy="1432132"/>
          </a:xfrm>
          <a:prstGeom prst="rect">
            <a:avLst/>
          </a:prstGeom>
          <a:solidFill>
            <a:schemeClr val="tx1">
              <a:lumMod val="10000"/>
              <a:lumOff val="90000"/>
            </a:schemeClr>
          </a:solidFill>
          <a:ln w="28575" cap="flat" cmpd="sng" algn="ctr">
            <a:solidFill>
              <a:srgbClr val="00B0F0"/>
            </a:solidFill>
            <a:prstDash val="solid"/>
          </a:ln>
          <a:effectLst/>
        </p:spPr>
        <p:txBody>
          <a:bodyPr vert="horz" wrap="square" lIns="48000" tIns="48000" rIns="48000" bIns="48000" rtlCol="0" anchor="ct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ja-JP" altLang="en-US" sz="1667"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重大なインシデントの解決までの</a:t>
            </a:r>
            <a:br>
              <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br>
            <a:r>
              <a:rPr kumimoji="1" lang="ja-JP" altLang="en-US" sz="1667"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時間を短縮すること</a:t>
            </a:r>
            <a:endPar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endParaRPr>
          </a:p>
        </p:txBody>
      </p:sp>
      <p:sp>
        <p:nvSpPr>
          <p:cNvPr id="10" name="Rectangle 54">
            <a:extLst>
              <a:ext uri="{FF2B5EF4-FFF2-40B4-BE49-F238E27FC236}">
                <a16:creationId xmlns:a16="http://schemas.microsoft.com/office/drawing/2014/main" id="{4D034DA4-462D-9A41-B435-00C316098E0F}"/>
              </a:ext>
            </a:extLst>
          </p:cNvPr>
          <p:cNvSpPr/>
          <p:nvPr/>
        </p:nvSpPr>
        <p:spPr>
          <a:xfrm>
            <a:off x="1034753" y="4113635"/>
            <a:ext cx="4540316" cy="38214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目的</a:t>
            </a:r>
            <a:endParaRPr kumimoji="0" lang="en-US" sz="1667"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 name="角丸四角形 92">
            <a:extLst>
              <a:ext uri="{FF2B5EF4-FFF2-40B4-BE49-F238E27FC236}">
                <a16:creationId xmlns:a16="http://schemas.microsoft.com/office/drawing/2014/main" id="{D0C0AEB5-613E-8D43-9E2D-F73DC7B629D8}"/>
              </a:ext>
            </a:extLst>
          </p:cNvPr>
          <p:cNvSpPr/>
          <p:nvPr/>
        </p:nvSpPr>
        <p:spPr>
          <a:xfrm>
            <a:off x="6113737" y="4661909"/>
            <a:ext cx="4516084" cy="1432132"/>
          </a:xfrm>
          <a:prstGeom prst="rect">
            <a:avLst/>
          </a:prstGeom>
          <a:solidFill>
            <a:schemeClr val="tx1">
              <a:lumMod val="10000"/>
              <a:lumOff val="90000"/>
            </a:schemeClr>
          </a:solidFill>
          <a:ln w="28575" cap="flat" cmpd="sng" algn="ctr">
            <a:solidFill>
              <a:srgbClr val="00B0F0"/>
            </a:solidFill>
            <a:prstDash val="solid"/>
          </a:ln>
          <a:effectLst/>
        </p:spPr>
        <p:txBody>
          <a:bodyPr vert="horz" wrap="square" lIns="48000" tIns="48000" rIns="48000" bIns="48000" rtlCol="0" anchor="ct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ja-JP" altLang="en-US" sz="1667"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関連する情報を表示しお客様のサービスを復旧にむけたツールを提供する</a:t>
            </a:r>
            <a:endPar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endParaRPr>
          </a:p>
          <a:p>
            <a:pPr marL="0" marR="0" lvl="0" indent="0" algn="ctr" defTabSz="1219151" rtl="0" eaLnBrk="1" fontAlgn="auto" latinLnBrk="0" hangingPunct="1">
              <a:lnSpc>
                <a:spcPct val="100000"/>
              </a:lnSpc>
              <a:spcBef>
                <a:spcPts val="0"/>
              </a:spcBef>
              <a:spcAft>
                <a:spcPts val="0"/>
              </a:spcAft>
              <a:buClrTx/>
              <a:buSzTx/>
              <a:buFontTx/>
              <a:buNone/>
              <a:tabLst/>
              <a:defRPr/>
            </a:pP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Runbook</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による対応の自働化</a:t>
            </a: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 / </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インシデント担当者のエンゲージメントとエスカレーション</a:t>
            </a: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 / AWS Chatbot</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との統合を通じたコラボレーション</a:t>
            </a:r>
            <a:r>
              <a:rPr kumimoji="1" lang="en-US" altLang="ja-JP" sz="1333" b="0" i="0" u="none" strike="noStrike" kern="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メイリオ"/>
              </a:rPr>
              <a:t> / </a:t>
            </a:r>
            <a:r>
              <a:rPr kumimoji="1" lang="ja-JP" altLang="en-US" sz="1333" b="0" i="0" u="none" strike="noStrike" kern="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メイリオ"/>
              </a:rPr>
              <a:t>インシデント分析機能</a:t>
            </a:r>
            <a:endParaRPr kumimoji="1" lang="en-US" altLang="ja-JP" sz="1667"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endParaRPr>
          </a:p>
        </p:txBody>
      </p:sp>
      <p:sp>
        <p:nvSpPr>
          <p:cNvPr id="12" name="Rectangle 54">
            <a:extLst>
              <a:ext uri="{FF2B5EF4-FFF2-40B4-BE49-F238E27FC236}">
                <a16:creationId xmlns:a16="http://schemas.microsoft.com/office/drawing/2014/main" id="{5A998080-4457-2744-8B88-2B6B2D36F27C}"/>
              </a:ext>
            </a:extLst>
          </p:cNvPr>
          <p:cNvSpPr/>
          <p:nvPr/>
        </p:nvSpPr>
        <p:spPr>
          <a:xfrm>
            <a:off x="6096001" y="4113635"/>
            <a:ext cx="4540316" cy="38214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ctr">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何を提供するか</a:t>
            </a:r>
            <a:endParaRPr kumimoji="0" lang="en-US" sz="1667"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3" name="テキスト ボックス 2">
            <a:extLst>
              <a:ext uri="{FF2B5EF4-FFF2-40B4-BE49-F238E27FC236}">
                <a16:creationId xmlns:a16="http://schemas.microsoft.com/office/drawing/2014/main" id="{DBCB80EF-F5B8-E6E4-2A99-7049D84A0773}"/>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35975907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ounded Rectangle 32">
            <a:extLst>
              <a:ext uri="{FF2B5EF4-FFF2-40B4-BE49-F238E27FC236}">
                <a16:creationId xmlns:a16="http://schemas.microsoft.com/office/drawing/2014/main" id="{F50D4327-0D9E-4446-9D62-7815A2797383}"/>
              </a:ext>
            </a:extLst>
          </p:cNvPr>
          <p:cNvSpPr/>
          <p:nvPr/>
        </p:nvSpPr>
        <p:spPr>
          <a:xfrm>
            <a:off x="4129484" y="5678703"/>
            <a:ext cx="4185733" cy="1026049"/>
          </a:xfrm>
          <a:prstGeom prst="roundRect">
            <a:avLst/>
          </a:prstGeom>
          <a:solidFill>
            <a:schemeClr val="accent4">
              <a:lumMod val="20000"/>
              <a:lumOff val="80000"/>
            </a:schemeClr>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5" name="Rectangle 54">
            <a:extLst>
              <a:ext uri="{FF2B5EF4-FFF2-40B4-BE49-F238E27FC236}">
                <a16:creationId xmlns:a16="http://schemas.microsoft.com/office/drawing/2014/main" id="{F05AB3BA-9E58-6445-9B56-03902F98C2CF}"/>
              </a:ext>
            </a:extLst>
          </p:cNvPr>
          <p:cNvSpPr/>
          <p:nvPr/>
        </p:nvSpPr>
        <p:spPr>
          <a:xfrm>
            <a:off x="4197963" y="1878891"/>
            <a:ext cx="5691638" cy="3587248"/>
          </a:xfrm>
          <a:prstGeom prst="roundRect">
            <a:avLst>
              <a:gd name="adj" fmla="val 0"/>
            </a:avLst>
          </a:prstGeom>
          <a:solidFill>
            <a:schemeClr val="bg1"/>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667" b="1" i="0" u="none" strike="noStrike" kern="1200" cap="none" spc="0" normalizeH="0" baseline="0" noProof="0" dirty="0">
                <a:ln w="0"/>
                <a:solidFill>
                  <a:srgbClr val="0432FF"/>
                </a:solidFill>
                <a:effectLst/>
                <a:uLnTx/>
                <a:uFillTx/>
                <a:latin typeface="Meiryo" panose="020B0604030504040204" pitchFamily="34" charset="-128"/>
                <a:ea typeface="Meiryo" panose="020B0604030504040204" pitchFamily="34" charset="-128"/>
                <a:cs typeface="Calibri" panose="020F0502020204030204" pitchFamily="34" charset="0"/>
              </a:rPr>
              <a:t>Incident Manager</a:t>
            </a:r>
          </a:p>
        </p:txBody>
      </p:sp>
      <p:sp>
        <p:nvSpPr>
          <p:cNvPr id="137" name="Rectangle 54">
            <a:extLst>
              <a:ext uri="{FF2B5EF4-FFF2-40B4-BE49-F238E27FC236}">
                <a16:creationId xmlns:a16="http://schemas.microsoft.com/office/drawing/2014/main" id="{313686D7-5DB4-2341-A766-230D24FD2F61}"/>
              </a:ext>
            </a:extLst>
          </p:cNvPr>
          <p:cNvSpPr/>
          <p:nvPr/>
        </p:nvSpPr>
        <p:spPr>
          <a:xfrm>
            <a:off x="6336613" y="2274377"/>
            <a:ext cx="3075135" cy="972887"/>
          </a:xfrm>
          <a:prstGeom prst="roundRect">
            <a:avLst>
              <a:gd name="adj" fmla="val 4705"/>
            </a:avLst>
          </a:prstGeom>
          <a:solidFill>
            <a:schemeClr val="accent6">
              <a:lumMod val="20000"/>
              <a:lumOff val="80000"/>
            </a:schemeClr>
          </a:solidFill>
          <a:ln w="19050">
            <a:solidFill>
              <a:schemeClr val="accent6">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インシデント</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23" name="Rectangle 54">
            <a:extLst>
              <a:ext uri="{FF2B5EF4-FFF2-40B4-BE49-F238E27FC236}">
                <a16:creationId xmlns:a16="http://schemas.microsoft.com/office/drawing/2014/main" id="{A36A4C6D-9577-F847-ADF7-FFC344783B37}"/>
              </a:ext>
            </a:extLst>
          </p:cNvPr>
          <p:cNvSpPr/>
          <p:nvPr/>
        </p:nvSpPr>
        <p:spPr>
          <a:xfrm>
            <a:off x="10393333" y="1946162"/>
            <a:ext cx="1466160" cy="1068084"/>
          </a:xfrm>
          <a:prstGeom prst="roundRect">
            <a:avLst>
              <a:gd name="adj" fmla="val 0"/>
            </a:avLst>
          </a:prstGeom>
          <a:solidFill>
            <a:schemeClr val="bg1"/>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OpsCenter</a:t>
            </a:r>
          </a:p>
        </p:txBody>
      </p:sp>
      <p:sp>
        <p:nvSpPr>
          <p:cNvPr id="2" name="タイトル 1">
            <a:extLst>
              <a:ext uri="{FF2B5EF4-FFF2-40B4-BE49-F238E27FC236}">
                <a16:creationId xmlns:a16="http://schemas.microsoft.com/office/drawing/2014/main" id="{C60EFE4F-DC94-EA44-A2D6-2638F6CD9A7E}"/>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SSM Incident Manager</a:t>
            </a:r>
            <a:r>
              <a:rPr lang="ja-JP" altLang="en-US" sz="2800" b="0"/>
              <a:t> </a:t>
            </a:r>
            <a:r>
              <a:rPr lang="en-US" altLang="ja-JP" sz="2800" b="0" dirty="0"/>
              <a:t>- </a:t>
            </a:r>
            <a:r>
              <a:rPr lang="ja-JP" altLang="en-US" sz="2800" b="0"/>
              <a:t>概観</a:t>
            </a:r>
          </a:p>
        </p:txBody>
      </p:sp>
      <p:sp>
        <p:nvSpPr>
          <p:cNvPr id="4" name="object 4">
            <a:extLst>
              <a:ext uri="{FF2B5EF4-FFF2-40B4-BE49-F238E27FC236}">
                <a16:creationId xmlns:a16="http://schemas.microsoft.com/office/drawing/2014/main" id="{125DA2C4-A676-B24A-9695-A5107EAF1142}"/>
              </a:ext>
            </a:extLst>
          </p:cNvPr>
          <p:cNvSpPr/>
          <p:nvPr/>
        </p:nvSpPr>
        <p:spPr>
          <a:xfrm>
            <a:off x="0" y="810488"/>
            <a:ext cx="12192000" cy="913208"/>
          </a:xfrm>
          <a:custGeom>
            <a:avLst/>
            <a:gdLst/>
            <a:ahLst/>
            <a:cxnLst/>
            <a:rect l="l" t="t" r="r" b="b"/>
            <a:pathLst>
              <a:path w="9144000" h="1188720">
                <a:moveTo>
                  <a:pt x="0" y="1188720"/>
                </a:moveTo>
                <a:lnTo>
                  <a:pt x="9144000" y="1188720"/>
                </a:lnTo>
                <a:lnTo>
                  <a:pt x="9144000" y="0"/>
                </a:lnTo>
                <a:lnTo>
                  <a:pt x="0" y="0"/>
                </a:lnTo>
                <a:lnTo>
                  <a:pt x="0" y="1188720"/>
                </a:lnTo>
                <a:close/>
              </a:path>
            </a:pathLst>
          </a:custGeom>
          <a:solidFill>
            <a:srgbClr val="DCDCDC">
              <a:alpha val="71000"/>
            </a:srgbClr>
          </a:solidFill>
        </p:spPr>
        <p:txBody>
          <a:bodyPr wrap="square" lIns="0" tIns="0" rIns="0" bIns="0" rtlCol="0" anchor="ctr" anchorCtr="0"/>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インシデントハンドリング</a:t>
            </a: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t>
            </a: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オンコール呼び出し、トリアージ対応、事後分析</a:t>
            </a: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t>
            </a:r>
            <a:b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br>
            <a:r>
              <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を総合的に管理・支援するフルマネージドサービス</a:t>
            </a:r>
            <a:r>
              <a:rPr kumimoji="0" lang="en-US" altLang="ja-JP" sz="2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 </a:t>
            </a:r>
            <a:r>
              <a:rPr kumimoji="0" lang="en-US" altLang="ja-JP" sz="1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(※UI</a:t>
            </a:r>
            <a:r>
              <a:rPr kumimoji="0" lang="ja-JP" altLang="en-US" sz="1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は</a:t>
            </a:r>
            <a:r>
              <a:rPr kumimoji="0" lang="en-US" altLang="ja-JP" sz="1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AWS</a:t>
            </a:r>
            <a:r>
              <a:rPr kumimoji="0" lang="ja-JP" altLang="en-US" sz="1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管理コンソール</a:t>
            </a:r>
            <a:r>
              <a:rPr kumimoji="0" lang="en-US" altLang="ja-JP" sz="1667" b="0" i="0" u="none" strike="noStrike" kern="0" cap="none" spc="0" normalizeH="0" baseline="0" noProof="0" dirty="0">
                <a:ln>
                  <a:noFill/>
                </a:ln>
                <a:solidFill>
                  <a:srgbClr val="F8F8F8">
                    <a:lumMod val="25000"/>
                  </a:srgbClr>
                </a:solidFill>
                <a:effectLst/>
                <a:uLnTx/>
                <a:uFillTx/>
                <a:latin typeface="Meiryo" panose="020B0604030504040204" pitchFamily="34" charset="-128"/>
                <a:ea typeface="Meiryo" panose="020B0604030504040204" pitchFamily="34" charset="-128"/>
                <a:cs typeface="+mn-cs"/>
              </a:rPr>
              <a:t>)</a:t>
            </a:r>
            <a:endParaRPr kumimoji="0" lang="ja-JP" altLang="en-US" sz="2667" b="0" i="0" u="none" strike="noStrike" kern="0" cap="none" spc="0" normalizeH="0" baseline="0" noProof="0">
              <a:ln>
                <a:noFill/>
              </a:ln>
              <a:solidFill>
                <a:srgbClr val="F8F8F8">
                  <a:lumMod val="25000"/>
                </a:srgbClr>
              </a:solidFill>
              <a:effectLst/>
              <a:uLnTx/>
              <a:uFillTx/>
              <a:latin typeface="Meiryo" panose="020B0604030504040204" pitchFamily="34" charset="-128"/>
              <a:ea typeface="Meiryo" panose="020B0604030504040204" pitchFamily="34" charset="-128"/>
              <a:cs typeface="+mn-cs"/>
            </a:endParaRPr>
          </a:p>
        </p:txBody>
      </p:sp>
      <p:pic>
        <p:nvPicPr>
          <p:cNvPr id="57" name="Graphic 22">
            <a:extLst>
              <a:ext uri="{FF2B5EF4-FFF2-40B4-BE49-F238E27FC236}">
                <a16:creationId xmlns:a16="http://schemas.microsoft.com/office/drawing/2014/main" id="{52F15E8B-56BD-8C4A-92E9-C021F9E07587}"/>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367752" y="4654235"/>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54">
            <a:extLst>
              <a:ext uri="{FF2B5EF4-FFF2-40B4-BE49-F238E27FC236}">
                <a16:creationId xmlns:a16="http://schemas.microsoft.com/office/drawing/2014/main" id="{86FCAB0B-C9BE-5B47-AAA4-B15CE6EDD2B9}"/>
              </a:ext>
            </a:extLst>
          </p:cNvPr>
          <p:cNvSpPr/>
          <p:nvPr/>
        </p:nvSpPr>
        <p:spPr>
          <a:xfrm>
            <a:off x="849487" y="5225678"/>
            <a:ext cx="1564532"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運用担当者</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64" name="直線矢印コネクタ 22">
            <a:extLst>
              <a:ext uri="{FF2B5EF4-FFF2-40B4-BE49-F238E27FC236}">
                <a16:creationId xmlns:a16="http://schemas.microsoft.com/office/drawing/2014/main" id="{D29307B7-DDAF-E44B-962C-A9833443C21E}"/>
              </a:ext>
            </a:extLst>
          </p:cNvPr>
          <p:cNvCxnSpPr>
            <a:cxnSpLocks/>
            <a:stCxn id="57" idx="3"/>
            <a:endCxn id="113" idx="1"/>
          </p:cNvCxnSpPr>
          <p:nvPr/>
        </p:nvCxnSpPr>
        <p:spPr>
          <a:xfrm flipV="1">
            <a:off x="1895752" y="3707528"/>
            <a:ext cx="2529813" cy="1210707"/>
          </a:xfrm>
          <a:prstGeom prst="bentConnector3">
            <a:avLst>
              <a:gd name="adj1" fmla="val 50000"/>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65" name="Rectangle 54">
            <a:extLst>
              <a:ext uri="{FF2B5EF4-FFF2-40B4-BE49-F238E27FC236}">
                <a16:creationId xmlns:a16="http://schemas.microsoft.com/office/drawing/2014/main" id="{BB55D2DA-E5E3-C747-8F1D-2C5F96FCF7C0}"/>
              </a:ext>
            </a:extLst>
          </p:cNvPr>
          <p:cNvSpPr/>
          <p:nvPr/>
        </p:nvSpPr>
        <p:spPr>
          <a:xfrm>
            <a:off x="1972638" y="5022495"/>
            <a:ext cx="1564532"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対応プランを</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手動開始</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pic>
        <p:nvPicPr>
          <p:cNvPr id="66" name="Graphic 17">
            <a:extLst>
              <a:ext uri="{FF2B5EF4-FFF2-40B4-BE49-F238E27FC236}">
                <a16:creationId xmlns:a16="http://schemas.microsoft.com/office/drawing/2014/main" id="{6C3C6F44-102C-6D4C-8F38-33187EBF7E7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367752" y="2356116"/>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ectangle 54">
            <a:extLst>
              <a:ext uri="{FF2B5EF4-FFF2-40B4-BE49-F238E27FC236}">
                <a16:creationId xmlns:a16="http://schemas.microsoft.com/office/drawing/2014/main" id="{42D60986-3AF4-AE4A-AA6D-02AAD543CFA8}"/>
              </a:ext>
            </a:extLst>
          </p:cNvPr>
          <p:cNvSpPr/>
          <p:nvPr/>
        </p:nvSpPr>
        <p:spPr>
          <a:xfrm>
            <a:off x="804606" y="3985088"/>
            <a:ext cx="1654301" cy="467949"/>
          </a:xfrm>
          <a:prstGeom prst="rect">
            <a:avLst/>
          </a:prstGeom>
          <a:noFill/>
        </p:spPr>
        <p:txBody>
          <a:bodyPr wrap="none" lIns="57151" tIns="28575" rIns="57151" bIns="28575">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EventBridge</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ja-JP" altLang="en-US" sz="1333" b="1" i="0" u="none" strike="noStrike" kern="1200" cap="none" spc="0" normalizeH="0" baseline="0" noProof="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ルールターゲット</a:t>
            </a: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70" name="直線矢印コネクタ 22">
            <a:extLst>
              <a:ext uri="{FF2B5EF4-FFF2-40B4-BE49-F238E27FC236}">
                <a16:creationId xmlns:a16="http://schemas.microsoft.com/office/drawing/2014/main" id="{950135EE-D1C6-AC40-8D7A-4F957D526C21}"/>
              </a:ext>
            </a:extLst>
          </p:cNvPr>
          <p:cNvCxnSpPr>
            <a:cxnSpLocks/>
            <a:stCxn id="66" idx="3"/>
            <a:endCxn id="113" idx="1"/>
          </p:cNvCxnSpPr>
          <p:nvPr/>
        </p:nvCxnSpPr>
        <p:spPr>
          <a:xfrm>
            <a:off x="1895752" y="2620117"/>
            <a:ext cx="2529813" cy="1087412"/>
          </a:xfrm>
          <a:prstGeom prst="bentConnector3">
            <a:avLst>
              <a:gd name="adj1" fmla="val 50000"/>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71" name="Rectangle 54">
            <a:extLst>
              <a:ext uri="{FF2B5EF4-FFF2-40B4-BE49-F238E27FC236}">
                <a16:creationId xmlns:a16="http://schemas.microsoft.com/office/drawing/2014/main" id="{C807A8A9-9FDF-7447-ABFF-9B7CFCCE522D}"/>
              </a:ext>
            </a:extLst>
          </p:cNvPr>
          <p:cNvSpPr/>
          <p:nvPr/>
        </p:nvSpPr>
        <p:spPr>
          <a:xfrm>
            <a:off x="3055569" y="3288107"/>
            <a:ext cx="1277552" cy="425232"/>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開始</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92" name="直線矢印コネクタ 22">
            <a:extLst>
              <a:ext uri="{FF2B5EF4-FFF2-40B4-BE49-F238E27FC236}">
                <a16:creationId xmlns:a16="http://schemas.microsoft.com/office/drawing/2014/main" id="{C1C54FB8-9F57-0245-97E7-E5B3AFECBE20}"/>
              </a:ext>
            </a:extLst>
          </p:cNvPr>
          <p:cNvCxnSpPr>
            <a:cxnSpLocks/>
          </p:cNvCxnSpPr>
          <p:nvPr/>
        </p:nvCxnSpPr>
        <p:spPr>
          <a:xfrm>
            <a:off x="4938962" y="6088595"/>
            <a:ext cx="992656" cy="0"/>
          </a:xfrm>
          <a:prstGeom prst="straightConnector1">
            <a:avLst/>
          </a:prstGeom>
          <a:ln>
            <a:solidFill>
              <a:schemeClr val="accent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94" name="直線矢印コネクタ 22">
            <a:extLst>
              <a:ext uri="{FF2B5EF4-FFF2-40B4-BE49-F238E27FC236}">
                <a16:creationId xmlns:a16="http://schemas.microsoft.com/office/drawing/2014/main" id="{854DEBC4-7BA9-5646-AF59-7DE7AC71547E}"/>
              </a:ext>
            </a:extLst>
          </p:cNvPr>
          <p:cNvCxnSpPr>
            <a:cxnSpLocks/>
          </p:cNvCxnSpPr>
          <p:nvPr/>
        </p:nvCxnSpPr>
        <p:spPr>
          <a:xfrm>
            <a:off x="6443922" y="6088595"/>
            <a:ext cx="1018807" cy="0"/>
          </a:xfrm>
          <a:prstGeom prst="straightConnector1">
            <a:avLst/>
          </a:prstGeom>
          <a:ln>
            <a:solidFill>
              <a:schemeClr val="accent1"/>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96" name="Rectangle 54">
            <a:extLst>
              <a:ext uri="{FF2B5EF4-FFF2-40B4-BE49-F238E27FC236}">
                <a16:creationId xmlns:a16="http://schemas.microsoft.com/office/drawing/2014/main" id="{6C64F404-5D19-F64C-B2CE-1836114FA6B9}"/>
              </a:ext>
            </a:extLst>
          </p:cNvPr>
          <p:cNvSpPr/>
          <p:nvPr/>
        </p:nvSpPr>
        <p:spPr>
          <a:xfrm>
            <a:off x="5124027" y="5884096"/>
            <a:ext cx="804725"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n</a:t>
            </a: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分後</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99" name="Rectangle 54">
            <a:extLst>
              <a:ext uri="{FF2B5EF4-FFF2-40B4-BE49-F238E27FC236}">
                <a16:creationId xmlns:a16="http://schemas.microsoft.com/office/drawing/2014/main" id="{12C03E9F-FFA7-3842-BAC0-1FD556DAD3C3}"/>
              </a:ext>
            </a:extLst>
          </p:cNvPr>
          <p:cNvSpPr/>
          <p:nvPr/>
        </p:nvSpPr>
        <p:spPr>
          <a:xfrm>
            <a:off x="6597556" y="5881044"/>
            <a:ext cx="804725"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n</a:t>
            </a: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分後</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01" name="直線矢印コネクタ 22">
            <a:extLst>
              <a:ext uri="{FF2B5EF4-FFF2-40B4-BE49-F238E27FC236}">
                <a16:creationId xmlns:a16="http://schemas.microsoft.com/office/drawing/2014/main" id="{FECB6D2A-9F83-6D4C-978E-AB7DDBDBC372}"/>
              </a:ext>
            </a:extLst>
          </p:cNvPr>
          <p:cNvCxnSpPr>
            <a:cxnSpLocks/>
            <a:stCxn id="273" idx="0"/>
            <a:endCxn id="66" idx="1"/>
          </p:cNvCxnSpPr>
          <p:nvPr/>
        </p:nvCxnSpPr>
        <p:spPr>
          <a:xfrm rot="5400000" flipH="1" flipV="1">
            <a:off x="469348" y="2523611"/>
            <a:ext cx="801900" cy="994912"/>
          </a:xfrm>
          <a:prstGeom prst="curvedConnector2">
            <a:avLst/>
          </a:prstGeom>
          <a:ln>
            <a:solidFill>
              <a:schemeClr val="bg1">
                <a:lumMod val="65000"/>
              </a:schemeClr>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2" name="Rectangle 54">
            <a:extLst>
              <a:ext uri="{FF2B5EF4-FFF2-40B4-BE49-F238E27FC236}">
                <a16:creationId xmlns:a16="http://schemas.microsoft.com/office/drawing/2014/main" id="{0F7545BB-E3DE-C545-B0BE-5FF1CA2163D2}"/>
              </a:ext>
            </a:extLst>
          </p:cNvPr>
          <p:cNvSpPr/>
          <p:nvPr/>
        </p:nvSpPr>
        <p:spPr>
          <a:xfrm>
            <a:off x="132229" y="4045952"/>
            <a:ext cx="498743" cy="2640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事象</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03" name="直線矢印コネクタ 22">
            <a:extLst>
              <a:ext uri="{FF2B5EF4-FFF2-40B4-BE49-F238E27FC236}">
                <a16:creationId xmlns:a16="http://schemas.microsoft.com/office/drawing/2014/main" id="{F5289590-AA6D-4A4D-A3B2-D33EEFA947BD}"/>
              </a:ext>
            </a:extLst>
          </p:cNvPr>
          <p:cNvCxnSpPr>
            <a:cxnSpLocks/>
            <a:stCxn id="273" idx="2"/>
            <a:endCxn id="57" idx="1"/>
          </p:cNvCxnSpPr>
          <p:nvPr/>
        </p:nvCxnSpPr>
        <p:spPr>
          <a:xfrm rot="16200000" flipH="1">
            <a:off x="404624" y="3955104"/>
            <a:ext cx="931348" cy="994912"/>
          </a:xfrm>
          <a:prstGeom prst="curvedConnector2">
            <a:avLst/>
          </a:prstGeom>
          <a:ln>
            <a:solidFill>
              <a:schemeClr val="bg1">
                <a:lumMod val="65000"/>
              </a:schemeClr>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06" name="Rectangle 54">
            <a:extLst>
              <a:ext uri="{FF2B5EF4-FFF2-40B4-BE49-F238E27FC236}">
                <a16:creationId xmlns:a16="http://schemas.microsoft.com/office/drawing/2014/main" id="{97A7E66B-DFA9-0640-A3CB-B5351C58DCF7}"/>
              </a:ext>
            </a:extLst>
          </p:cNvPr>
          <p:cNvSpPr/>
          <p:nvPr/>
        </p:nvSpPr>
        <p:spPr>
          <a:xfrm>
            <a:off x="64119" y="2259017"/>
            <a:ext cx="1277552" cy="289052"/>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メトリクス</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アラーム</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0" name="Rectangle 54">
            <a:extLst>
              <a:ext uri="{FF2B5EF4-FFF2-40B4-BE49-F238E27FC236}">
                <a16:creationId xmlns:a16="http://schemas.microsoft.com/office/drawing/2014/main" id="{C6969C84-FF44-384E-A899-9859D8113B98}"/>
              </a:ext>
            </a:extLst>
          </p:cNvPr>
          <p:cNvSpPr/>
          <p:nvPr/>
        </p:nvSpPr>
        <p:spPr>
          <a:xfrm>
            <a:off x="64119" y="4918236"/>
            <a:ext cx="1277552" cy="289052"/>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マニュアル</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3" name="Rectangle 54">
            <a:extLst>
              <a:ext uri="{FF2B5EF4-FFF2-40B4-BE49-F238E27FC236}">
                <a16:creationId xmlns:a16="http://schemas.microsoft.com/office/drawing/2014/main" id="{9763D371-988B-2E43-9DD3-0E199BA7CB0B}"/>
              </a:ext>
            </a:extLst>
          </p:cNvPr>
          <p:cNvSpPr/>
          <p:nvPr/>
        </p:nvSpPr>
        <p:spPr>
          <a:xfrm>
            <a:off x="4425565" y="2662943"/>
            <a:ext cx="1670435" cy="2089171"/>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18" name="TextBox 46">
            <a:extLst>
              <a:ext uri="{FF2B5EF4-FFF2-40B4-BE49-F238E27FC236}">
                <a16:creationId xmlns:a16="http://schemas.microsoft.com/office/drawing/2014/main" id="{EC9D9316-DE25-0543-97FA-410A041C93B4}"/>
              </a:ext>
            </a:extLst>
          </p:cNvPr>
          <p:cNvSpPr txBox="1"/>
          <p:nvPr/>
        </p:nvSpPr>
        <p:spPr>
          <a:xfrm>
            <a:off x="4508656" y="3023370"/>
            <a:ext cx="1492004" cy="399878"/>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インシデント詳細</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cxnSp>
        <p:nvCxnSpPr>
          <p:cNvPr id="119" name="直線矢印コネクタ 22">
            <a:extLst>
              <a:ext uri="{FF2B5EF4-FFF2-40B4-BE49-F238E27FC236}">
                <a16:creationId xmlns:a16="http://schemas.microsoft.com/office/drawing/2014/main" id="{0F22535F-7853-F44B-90E3-629D091655EB}"/>
              </a:ext>
            </a:extLst>
          </p:cNvPr>
          <p:cNvCxnSpPr>
            <a:cxnSpLocks/>
            <a:stCxn id="118" idx="3"/>
            <a:endCxn id="137" idx="2"/>
          </p:cNvCxnSpPr>
          <p:nvPr/>
        </p:nvCxnSpPr>
        <p:spPr>
          <a:xfrm>
            <a:off x="6000659" y="3223310"/>
            <a:ext cx="1873522" cy="23953"/>
          </a:xfrm>
          <a:prstGeom prst="bentConnector4">
            <a:avLst>
              <a:gd name="adj1" fmla="val 8966"/>
              <a:gd name="adj2" fmla="val 1372474"/>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22" name="Rectangle 54">
            <a:extLst>
              <a:ext uri="{FF2B5EF4-FFF2-40B4-BE49-F238E27FC236}">
                <a16:creationId xmlns:a16="http://schemas.microsoft.com/office/drawing/2014/main" id="{6FFF6BDC-A9CB-194F-AD84-566BE59873F7}"/>
              </a:ext>
            </a:extLst>
          </p:cNvPr>
          <p:cNvSpPr/>
          <p:nvPr/>
        </p:nvSpPr>
        <p:spPr>
          <a:xfrm>
            <a:off x="6624309" y="3325448"/>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自動作成</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pic>
        <p:nvPicPr>
          <p:cNvPr id="124" name="Graphic 28">
            <a:extLst>
              <a:ext uri="{FF2B5EF4-FFF2-40B4-BE49-F238E27FC236}">
                <a16:creationId xmlns:a16="http://schemas.microsoft.com/office/drawing/2014/main" id="{1B8C8DDB-81BE-994B-A707-3A02417B6CE4}"/>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10130212" y="1792581"/>
            <a:ext cx="452822" cy="45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 name="Rectangle 54">
            <a:extLst>
              <a:ext uri="{FF2B5EF4-FFF2-40B4-BE49-F238E27FC236}">
                <a16:creationId xmlns:a16="http://schemas.microsoft.com/office/drawing/2014/main" id="{D0199B9E-9690-DA47-B7BA-B0FDAFC38E40}"/>
              </a:ext>
            </a:extLst>
          </p:cNvPr>
          <p:cNvSpPr/>
          <p:nvPr/>
        </p:nvSpPr>
        <p:spPr>
          <a:xfrm>
            <a:off x="10635621" y="2270812"/>
            <a:ext cx="980029" cy="543493"/>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親</a:t>
            </a: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b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OpsItem</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72" name="直線矢印コネクタ 22">
            <a:extLst>
              <a:ext uri="{FF2B5EF4-FFF2-40B4-BE49-F238E27FC236}">
                <a16:creationId xmlns:a16="http://schemas.microsoft.com/office/drawing/2014/main" id="{92262782-291A-6143-80CE-9B7EE004B036}"/>
              </a:ext>
            </a:extLst>
          </p:cNvPr>
          <p:cNvCxnSpPr>
            <a:cxnSpLocks/>
            <a:stCxn id="250" idx="3"/>
            <a:endCxn id="260" idx="1"/>
          </p:cNvCxnSpPr>
          <p:nvPr/>
        </p:nvCxnSpPr>
        <p:spPr>
          <a:xfrm>
            <a:off x="9282821" y="2689599"/>
            <a:ext cx="1578815" cy="658423"/>
          </a:xfrm>
          <a:prstGeom prst="bentConnector3">
            <a:avLst>
              <a:gd name="adj1" fmla="val 50000"/>
            </a:avLst>
          </a:prstGeom>
          <a:ln>
            <a:solidFill>
              <a:schemeClr val="bg1">
                <a:lumMod val="6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28" name="Rectangle 54">
            <a:extLst>
              <a:ext uri="{FF2B5EF4-FFF2-40B4-BE49-F238E27FC236}">
                <a16:creationId xmlns:a16="http://schemas.microsoft.com/office/drawing/2014/main" id="{E5D804CA-8F9A-1E41-AC15-472D292E001B}"/>
              </a:ext>
            </a:extLst>
          </p:cNvPr>
          <p:cNvSpPr/>
          <p:nvPr/>
        </p:nvSpPr>
        <p:spPr>
          <a:xfrm>
            <a:off x="1972638" y="2185751"/>
            <a:ext cx="1564532"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対応プランを</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自動呼び出し</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61" name="TextBox 46">
            <a:extLst>
              <a:ext uri="{FF2B5EF4-FFF2-40B4-BE49-F238E27FC236}">
                <a16:creationId xmlns:a16="http://schemas.microsoft.com/office/drawing/2014/main" id="{957123CA-AF09-E64D-AE76-FA69143DE75F}"/>
              </a:ext>
            </a:extLst>
          </p:cNvPr>
          <p:cNvSpPr txBox="1"/>
          <p:nvPr/>
        </p:nvSpPr>
        <p:spPr>
          <a:xfrm>
            <a:off x="4508656" y="4340642"/>
            <a:ext cx="1492004" cy="31359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エンゲージ先</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164" name="TextBox 46">
            <a:extLst>
              <a:ext uri="{FF2B5EF4-FFF2-40B4-BE49-F238E27FC236}">
                <a16:creationId xmlns:a16="http://schemas.microsoft.com/office/drawing/2014/main" id="{B8F37A68-8055-4F45-B52F-62F0CDACADBB}"/>
              </a:ext>
            </a:extLst>
          </p:cNvPr>
          <p:cNvSpPr txBox="1"/>
          <p:nvPr/>
        </p:nvSpPr>
        <p:spPr>
          <a:xfrm>
            <a:off x="4508656" y="3556840"/>
            <a:ext cx="1492004" cy="31359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ランブック参照先</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pic>
        <p:nvPicPr>
          <p:cNvPr id="165" name="Graphic 7">
            <a:extLst>
              <a:ext uri="{FF2B5EF4-FFF2-40B4-BE49-F238E27FC236}">
                <a16:creationId xmlns:a16="http://schemas.microsoft.com/office/drawing/2014/main" id="{DAA724DD-C8BF-CD4B-8D3F-8816BB25FAB5}"/>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10931709" y="4099134"/>
            <a:ext cx="452822" cy="452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Rectangle 54">
            <a:extLst>
              <a:ext uri="{FF2B5EF4-FFF2-40B4-BE49-F238E27FC236}">
                <a16:creationId xmlns:a16="http://schemas.microsoft.com/office/drawing/2014/main" id="{D7DA8329-95B5-E54E-9766-3104E4E83EA0}"/>
              </a:ext>
            </a:extLst>
          </p:cNvPr>
          <p:cNvSpPr/>
          <p:nvPr/>
        </p:nvSpPr>
        <p:spPr>
          <a:xfrm>
            <a:off x="10515360" y="4543084"/>
            <a:ext cx="1209164" cy="1602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SSM Automation</a:t>
            </a:r>
          </a:p>
        </p:txBody>
      </p:sp>
      <p:cxnSp>
        <p:nvCxnSpPr>
          <p:cNvPr id="169" name="直線矢印コネクタ 22">
            <a:extLst>
              <a:ext uri="{FF2B5EF4-FFF2-40B4-BE49-F238E27FC236}">
                <a16:creationId xmlns:a16="http://schemas.microsoft.com/office/drawing/2014/main" id="{BE1C93E1-1F04-7F4D-AB52-1E5555241200}"/>
              </a:ext>
            </a:extLst>
          </p:cNvPr>
          <p:cNvCxnSpPr>
            <a:cxnSpLocks/>
            <a:stCxn id="164" idx="3"/>
          </p:cNvCxnSpPr>
          <p:nvPr/>
        </p:nvCxnSpPr>
        <p:spPr>
          <a:xfrm>
            <a:off x="6000658" y="3713636"/>
            <a:ext cx="4872675" cy="550315"/>
          </a:xfrm>
          <a:prstGeom prst="bentConnector3">
            <a:avLst>
              <a:gd name="adj1" fmla="val 46247"/>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72" name="Rectangle 54">
            <a:extLst>
              <a:ext uri="{FF2B5EF4-FFF2-40B4-BE49-F238E27FC236}">
                <a16:creationId xmlns:a16="http://schemas.microsoft.com/office/drawing/2014/main" id="{99A8625A-E895-0345-BEED-43C2DEB682C1}"/>
              </a:ext>
            </a:extLst>
          </p:cNvPr>
          <p:cNvSpPr/>
          <p:nvPr/>
        </p:nvSpPr>
        <p:spPr>
          <a:xfrm>
            <a:off x="8722509" y="3664930"/>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インシデント作成時</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に指定ランブック</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を自動実行</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80" name="Rectangle 54">
            <a:extLst>
              <a:ext uri="{FF2B5EF4-FFF2-40B4-BE49-F238E27FC236}">
                <a16:creationId xmlns:a16="http://schemas.microsoft.com/office/drawing/2014/main" id="{A45EA815-DF70-8E4C-A270-9CE2CB64A89B}"/>
              </a:ext>
            </a:extLst>
          </p:cNvPr>
          <p:cNvSpPr/>
          <p:nvPr/>
        </p:nvSpPr>
        <p:spPr>
          <a:xfrm>
            <a:off x="4604998" y="4999409"/>
            <a:ext cx="3116440" cy="33440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60" name="Rectangle 54">
            <a:extLst>
              <a:ext uri="{FF2B5EF4-FFF2-40B4-BE49-F238E27FC236}">
                <a16:creationId xmlns:a16="http://schemas.microsoft.com/office/drawing/2014/main" id="{2393DFF2-3C7F-9746-B316-339863033E16}"/>
              </a:ext>
            </a:extLst>
          </p:cNvPr>
          <p:cNvSpPr/>
          <p:nvPr/>
        </p:nvSpPr>
        <p:spPr>
          <a:xfrm>
            <a:off x="4508655" y="4903367"/>
            <a:ext cx="3116440" cy="334408"/>
          </a:xfrm>
          <a:prstGeom prst="roundRect">
            <a:avLst>
              <a:gd name="adj" fmla="val 4705"/>
            </a:avLst>
          </a:prstGeom>
          <a:solidFill>
            <a:schemeClr val="bg1">
              <a:lumMod val="95000"/>
            </a:schemeClr>
          </a:solidFill>
          <a:ln w="19050">
            <a:solidFill>
              <a:schemeClr val="bg1">
                <a:lumMod val="75000"/>
              </a:schemeClr>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連絡先</a:t>
            </a:r>
            <a:r>
              <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 or </a:t>
            </a: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エスカレーションプラン</a:t>
            </a:r>
            <a:endParaRPr kumimoji="0" lang="en-US" sz="1500"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74" name="直線矢印コネクタ 22">
            <a:extLst>
              <a:ext uri="{FF2B5EF4-FFF2-40B4-BE49-F238E27FC236}">
                <a16:creationId xmlns:a16="http://schemas.microsoft.com/office/drawing/2014/main" id="{FB2696ED-B948-6F48-B8AF-EF6C0ED79C5A}"/>
              </a:ext>
            </a:extLst>
          </p:cNvPr>
          <p:cNvCxnSpPr>
            <a:cxnSpLocks/>
            <a:stCxn id="160" idx="2"/>
            <a:endCxn id="232" idx="0"/>
          </p:cNvCxnSpPr>
          <p:nvPr/>
        </p:nvCxnSpPr>
        <p:spPr>
          <a:xfrm flipH="1">
            <a:off x="4666288" y="5237776"/>
            <a:ext cx="1400588" cy="695625"/>
          </a:xfrm>
          <a:prstGeom prst="straightConnector1">
            <a:avLst/>
          </a:prstGeom>
          <a:ln>
            <a:solidFill>
              <a:schemeClr val="accent6">
                <a:lumMod val="7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83" name="直線矢印コネクタ 22">
            <a:extLst>
              <a:ext uri="{FF2B5EF4-FFF2-40B4-BE49-F238E27FC236}">
                <a16:creationId xmlns:a16="http://schemas.microsoft.com/office/drawing/2014/main" id="{6AA2CCB2-0361-1943-910F-0321D4DAB8D4}"/>
              </a:ext>
            </a:extLst>
          </p:cNvPr>
          <p:cNvCxnSpPr>
            <a:cxnSpLocks/>
            <a:stCxn id="160" idx="2"/>
            <a:endCxn id="233" idx="0"/>
          </p:cNvCxnSpPr>
          <p:nvPr/>
        </p:nvCxnSpPr>
        <p:spPr>
          <a:xfrm>
            <a:off x="6066876" y="5237776"/>
            <a:ext cx="11478" cy="695625"/>
          </a:xfrm>
          <a:prstGeom prst="straightConnector1">
            <a:avLst/>
          </a:prstGeom>
          <a:ln>
            <a:solidFill>
              <a:schemeClr val="accent6">
                <a:lumMod val="7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186" name="直線矢印コネクタ 22">
            <a:extLst>
              <a:ext uri="{FF2B5EF4-FFF2-40B4-BE49-F238E27FC236}">
                <a16:creationId xmlns:a16="http://schemas.microsoft.com/office/drawing/2014/main" id="{FED7768B-29E8-DD4F-A0BD-A05F8A7E372A}"/>
              </a:ext>
            </a:extLst>
          </p:cNvPr>
          <p:cNvCxnSpPr>
            <a:cxnSpLocks/>
            <a:stCxn id="160" idx="2"/>
            <a:endCxn id="234" idx="0"/>
          </p:cNvCxnSpPr>
          <p:nvPr/>
        </p:nvCxnSpPr>
        <p:spPr>
          <a:xfrm>
            <a:off x="6066874" y="5237776"/>
            <a:ext cx="1611502" cy="695625"/>
          </a:xfrm>
          <a:prstGeom prst="straightConnector1">
            <a:avLst/>
          </a:prstGeom>
          <a:ln>
            <a:solidFill>
              <a:schemeClr val="accent6">
                <a:lumMod val="7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182" name="Rectangle 54">
            <a:extLst>
              <a:ext uri="{FF2B5EF4-FFF2-40B4-BE49-F238E27FC236}">
                <a16:creationId xmlns:a16="http://schemas.microsoft.com/office/drawing/2014/main" id="{3E2DD736-7959-0A4C-8D5A-CDA96485BA21}"/>
              </a:ext>
            </a:extLst>
          </p:cNvPr>
          <p:cNvSpPr/>
          <p:nvPr/>
        </p:nvSpPr>
        <p:spPr>
          <a:xfrm>
            <a:off x="4508264" y="5497583"/>
            <a:ext cx="699573"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メール</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89" name="Rectangle 54">
            <a:extLst>
              <a:ext uri="{FF2B5EF4-FFF2-40B4-BE49-F238E27FC236}">
                <a16:creationId xmlns:a16="http://schemas.microsoft.com/office/drawing/2014/main" id="{136B1969-0D28-944C-8F17-FABFCEF4F2F4}"/>
              </a:ext>
            </a:extLst>
          </p:cNvPr>
          <p:cNvSpPr/>
          <p:nvPr/>
        </p:nvSpPr>
        <p:spPr>
          <a:xfrm>
            <a:off x="5470076" y="5497583"/>
            <a:ext cx="699573"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SMS</a:t>
            </a:r>
          </a:p>
        </p:txBody>
      </p:sp>
      <p:sp>
        <p:nvSpPr>
          <p:cNvPr id="190" name="Rectangle 54">
            <a:extLst>
              <a:ext uri="{FF2B5EF4-FFF2-40B4-BE49-F238E27FC236}">
                <a16:creationId xmlns:a16="http://schemas.microsoft.com/office/drawing/2014/main" id="{BADD8812-305F-2947-B2F7-F7238932E47F}"/>
              </a:ext>
            </a:extLst>
          </p:cNvPr>
          <p:cNvSpPr/>
          <p:nvPr/>
        </p:nvSpPr>
        <p:spPr>
          <a:xfrm>
            <a:off x="6155992" y="5497583"/>
            <a:ext cx="699573" cy="215678"/>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電話</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191" name="直線矢印コネクタ 22">
            <a:extLst>
              <a:ext uri="{FF2B5EF4-FFF2-40B4-BE49-F238E27FC236}">
                <a16:creationId xmlns:a16="http://schemas.microsoft.com/office/drawing/2014/main" id="{24CE0106-FA72-D44C-88FA-56CFE63A8729}"/>
              </a:ext>
            </a:extLst>
          </p:cNvPr>
          <p:cNvCxnSpPr>
            <a:cxnSpLocks/>
            <a:stCxn id="161" idx="2"/>
          </p:cNvCxnSpPr>
          <p:nvPr/>
        </p:nvCxnSpPr>
        <p:spPr>
          <a:xfrm flipH="1">
            <a:off x="5254657" y="4654235"/>
            <a:ext cx="2" cy="248418"/>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pic>
        <p:nvPicPr>
          <p:cNvPr id="195" name="Graphic 25">
            <a:extLst>
              <a:ext uri="{FF2B5EF4-FFF2-40B4-BE49-F238E27FC236}">
                <a16:creationId xmlns:a16="http://schemas.microsoft.com/office/drawing/2014/main" id="{B932F9BB-C78D-4E40-87B9-D99C5C0746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57842" y="4842063"/>
            <a:ext cx="528000" cy="528000"/>
          </a:xfrm>
          <a:prstGeom prst="rect">
            <a:avLst/>
          </a:prstGeom>
        </p:spPr>
      </p:pic>
      <p:sp>
        <p:nvSpPr>
          <p:cNvPr id="196" name="TextBox 26">
            <a:extLst>
              <a:ext uri="{FF2B5EF4-FFF2-40B4-BE49-F238E27FC236}">
                <a16:creationId xmlns:a16="http://schemas.microsoft.com/office/drawing/2014/main" id="{340E62BE-95D0-574D-BCBD-9CAB239069E7}"/>
              </a:ext>
            </a:extLst>
          </p:cNvPr>
          <p:cNvSpPr txBox="1"/>
          <p:nvPr/>
        </p:nvSpPr>
        <p:spPr>
          <a:xfrm>
            <a:off x="10431402" y="5329574"/>
            <a:ext cx="894797" cy="297454"/>
          </a:xfrm>
          <a:prstGeom prst="rect">
            <a:avLst/>
          </a:prstGeom>
          <a:noFill/>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Chatbot</a:t>
            </a:r>
          </a:p>
        </p:txBody>
      </p:sp>
      <p:pic>
        <p:nvPicPr>
          <p:cNvPr id="197" name="Graphic 23">
            <a:extLst>
              <a:ext uri="{FF2B5EF4-FFF2-40B4-BE49-F238E27FC236}">
                <a16:creationId xmlns:a16="http://schemas.microsoft.com/office/drawing/2014/main" id="{83F2EAB4-8D7B-1F42-A673-A8376B60F0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20594" y="4899374"/>
            <a:ext cx="413378" cy="413378"/>
          </a:xfrm>
          <a:prstGeom prst="rect">
            <a:avLst/>
          </a:prstGeom>
        </p:spPr>
      </p:pic>
      <p:pic>
        <p:nvPicPr>
          <p:cNvPr id="198" name="Graphic 9">
            <a:extLst>
              <a:ext uri="{FF2B5EF4-FFF2-40B4-BE49-F238E27FC236}">
                <a16:creationId xmlns:a16="http://schemas.microsoft.com/office/drawing/2014/main" id="{6F219AA2-44B3-B94C-8953-E3D1F8426B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497908" y="5588241"/>
            <a:ext cx="453231" cy="453231"/>
          </a:xfrm>
          <a:prstGeom prst="rect">
            <a:avLst/>
          </a:prstGeom>
        </p:spPr>
      </p:pic>
      <p:sp>
        <p:nvSpPr>
          <p:cNvPr id="199" name="TextBox 12">
            <a:extLst>
              <a:ext uri="{FF2B5EF4-FFF2-40B4-BE49-F238E27FC236}">
                <a16:creationId xmlns:a16="http://schemas.microsoft.com/office/drawing/2014/main" id="{EF687ACB-1769-B143-BA76-446ED0DE4C18}"/>
              </a:ext>
            </a:extLst>
          </p:cNvPr>
          <p:cNvSpPr txBox="1"/>
          <p:nvPr/>
        </p:nvSpPr>
        <p:spPr>
          <a:xfrm>
            <a:off x="11348457" y="6006193"/>
            <a:ext cx="752130" cy="297454"/>
          </a:xfrm>
          <a:prstGeom prst="rect">
            <a:avLst/>
          </a:prstGeom>
          <a:noFill/>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Chime</a:t>
            </a:r>
          </a:p>
        </p:txBody>
      </p:sp>
      <p:sp>
        <p:nvSpPr>
          <p:cNvPr id="200" name="TextBox 12">
            <a:extLst>
              <a:ext uri="{FF2B5EF4-FFF2-40B4-BE49-F238E27FC236}">
                <a16:creationId xmlns:a16="http://schemas.microsoft.com/office/drawing/2014/main" id="{6DAE88EC-EFE5-9343-A966-52E2C743C234}"/>
              </a:ext>
            </a:extLst>
          </p:cNvPr>
          <p:cNvSpPr txBox="1"/>
          <p:nvPr/>
        </p:nvSpPr>
        <p:spPr>
          <a:xfrm>
            <a:off x="11421552" y="5305229"/>
            <a:ext cx="660758" cy="297454"/>
          </a:xfrm>
          <a:prstGeom prst="rect">
            <a:avLst/>
          </a:prstGeom>
          <a:noFill/>
        </p:spPr>
        <p:txBody>
          <a:bodyPr wrap="non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Slack</a:t>
            </a:r>
          </a:p>
        </p:txBody>
      </p:sp>
      <p:pic>
        <p:nvPicPr>
          <p:cNvPr id="201" name="Picture 2" descr="Slack との統合 - Dropbox">
            <a:extLst>
              <a:ext uri="{FF2B5EF4-FFF2-40B4-BE49-F238E27FC236}">
                <a16:creationId xmlns:a16="http://schemas.microsoft.com/office/drawing/2014/main" id="{7E7612CC-6538-2D4B-A24E-AD706D66E8F2}"/>
              </a:ext>
            </a:extLst>
          </p:cNvPr>
          <p:cNvPicPr>
            <a:picLocks noChangeAspect="1" noChangeArrowheads="1"/>
          </p:cNvPicPr>
          <p:nvPr/>
        </p:nvPicPr>
        <p:blipFill rotWithShape="1">
          <a:blip r:embed="rId13" cstate="hqprint">
            <a:extLst>
              <a:ext uri="{28A0092B-C50C-407E-A947-70E740481C1C}">
                <a14:useLocalDpi xmlns:a14="http://schemas.microsoft.com/office/drawing/2010/main"/>
              </a:ext>
            </a:extLst>
          </a:blip>
          <a:srcRect l="9912" t="24373" r="69623" b="24946"/>
          <a:stretch/>
        </p:blipFill>
        <p:spPr bwMode="auto">
          <a:xfrm>
            <a:off x="11515319" y="4876309"/>
            <a:ext cx="453231" cy="459507"/>
          </a:xfrm>
          <a:prstGeom prst="rect">
            <a:avLst/>
          </a:prstGeom>
          <a:noFill/>
          <a:extLst>
            <a:ext uri="{909E8E84-426E-40DD-AFC4-6F175D3DCCD1}">
              <a14:hiddenFill xmlns:a14="http://schemas.microsoft.com/office/drawing/2010/main">
                <a:solidFill>
                  <a:srgbClr val="FFFFFF"/>
                </a:solidFill>
              </a14:hiddenFill>
            </a:ext>
          </a:extLst>
        </p:spPr>
      </p:pic>
      <p:sp>
        <p:nvSpPr>
          <p:cNvPr id="206" name="TextBox 46">
            <a:extLst>
              <a:ext uri="{FF2B5EF4-FFF2-40B4-BE49-F238E27FC236}">
                <a16:creationId xmlns:a16="http://schemas.microsoft.com/office/drawing/2014/main" id="{6D99505C-0D2F-754D-A969-678C43F5CB78}"/>
              </a:ext>
            </a:extLst>
          </p:cNvPr>
          <p:cNvSpPr txBox="1"/>
          <p:nvPr/>
        </p:nvSpPr>
        <p:spPr>
          <a:xfrm>
            <a:off x="4508656" y="3952402"/>
            <a:ext cx="1492004" cy="31359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Chatチャネル</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cxnSp>
        <p:nvCxnSpPr>
          <p:cNvPr id="207" name="直線矢印コネクタ 22">
            <a:extLst>
              <a:ext uri="{FF2B5EF4-FFF2-40B4-BE49-F238E27FC236}">
                <a16:creationId xmlns:a16="http://schemas.microsoft.com/office/drawing/2014/main" id="{2DAF4332-3070-BA47-BBAC-F6A637160CB8}"/>
              </a:ext>
            </a:extLst>
          </p:cNvPr>
          <p:cNvCxnSpPr>
            <a:cxnSpLocks/>
            <a:stCxn id="206" idx="3"/>
            <a:endCxn id="197" idx="1"/>
          </p:cNvCxnSpPr>
          <p:nvPr/>
        </p:nvCxnSpPr>
        <p:spPr>
          <a:xfrm>
            <a:off x="6000659" y="4109198"/>
            <a:ext cx="4019935" cy="996865"/>
          </a:xfrm>
          <a:prstGeom prst="bentConnector3">
            <a:avLst>
              <a:gd name="adj1" fmla="val 50000"/>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0" name="直線矢印コネクタ 22">
            <a:extLst>
              <a:ext uri="{FF2B5EF4-FFF2-40B4-BE49-F238E27FC236}">
                <a16:creationId xmlns:a16="http://schemas.microsoft.com/office/drawing/2014/main" id="{D3ACB262-1B4B-2E43-B4E6-B3539BA65140}"/>
              </a:ext>
            </a:extLst>
          </p:cNvPr>
          <p:cNvCxnSpPr>
            <a:cxnSpLocks/>
            <a:stCxn id="195" idx="3"/>
            <a:endCxn id="201" idx="1"/>
          </p:cNvCxnSpPr>
          <p:nvPr/>
        </p:nvCxnSpPr>
        <p:spPr>
          <a:xfrm>
            <a:off x="11185843" y="5106063"/>
            <a:ext cx="329476" cy="0"/>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4" name="直線矢印コネクタ 22">
            <a:extLst>
              <a:ext uri="{FF2B5EF4-FFF2-40B4-BE49-F238E27FC236}">
                <a16:creationId xmlns:a16="http://schemas.microsoft.com/office/drawing/2014/main" id="{73AAD381-182D-9443-8D8D-95082C0C5757}"/>
              </a:ext>
            </a:extLst>
          </p:cNvPr>
          <p:cNvCxnSpPr>
            <a:cxnSpLocks/>
            <a:stCxn id="195" idx="3"/>
            <a:endCxn id="198" idx="1"/>
          </p:cNvCxnSpPr>
          <p:nvPr/>
        </p:nvCxnSpPr>
        <p:spPr>
          <a:xfrm>
            <a:off x="11185843" y="5106064"/>
            <a:ext cx="312065" cy="708793"/>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17" name="直線矢印コネクタ 22">
            <a:extLst>
              <a:ext uri="{FF2B5EF4-FFF2-40B4-BE49-F238E27FC236}">
                <a16:creationId xmlns:a16="http://schemas.microsoft.com/office/drawing/2014/main" id="{FF719CCF-AE72-CE45-94ED-E7C73370CE83}"/>
              </a:ext>
            </a:extLst>
          </p:cNvPr>
          <p:cNvCxnSpPr>
            <a:cxnSpLocks/>
            <a:stCxn id="197" idx="3"/>
            <a:endCxn id="195" idx="1"/>
          </p:cNvCxnSpPr>
          <p:nvPr/>
        </p:nvCxnSpPr>
        <p:spPr>
          <a:xfrm>
            <a:off x="10433973" y="5106063"/>
            <a:ext cx="223869" cy="0"/>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21" name="直線矢印コネクタ 22">
            <a:extLst>
              <a:ext uri="{FF2B5EF4-FFF2-40B4-BE49-F238E27FC236}">
                <a16:creationId xmlns:a16="http://schemas.microsoft.com/office/drawing/2014/main" id="{7269B7EF-724F-2B4A-8C1B-B32EC5BFA988}"/>
              </a:ext>
            </a:extLst>
          </p:cNvPr>
          <p:cNvCxnSpPr>
            <a:cxnSpLocks/>
            <a:stCxn id="137" idx="0"/>
            <a:endCxn id="125" idx="0"/>
          </p:cNvCxnSpPr>
          <p:nvPr/>
        </p:nvCxnSpPr>
        <p:spPr>
          <a:xfrm rot="5400000" flipH="1" flipV="1">
            <a:off x="9498126" y="646868"/>
            <a:ext cx="3564" cy="3251455"/>
          </a:xfrm>
          <a:prstGeom prst="curvedConnector3">
            <a:avLst>
              <a:gd name="adj1" fmla="val 8652189"/>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sp>
        <p:nvSpPr>
          <p:cNvPr id="224" name="Rectangle 54">
            <a:extLst>
              <a:ext uri="{FF2B5EF4-FFF2-40B4-BE49-F238E27FC236}">
                <a16:creationId xmlns:a16="http://schemas.microsoft.com/office/drawing/2014/main" id="{17B7FB6F-C785-3A42-96E1-531323BBED97}"/>
              </a:ext>
            </a:extLst>
          </p:cNvPr>
          <p:cNvSpPr/>
          <p:nvPr/>
        </p:nvSpPr>
        <p:spPr>
          <a:xfrm>
            <a:off x="9099519" y="2048719"/>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自動作成</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225" name="Rectangle 54">
            <a:extLst>
              <a:ext uri="{FF2B5EF4-FFF2-40B4-BE49-F238E27FC236}">
                <a16:creationId xmlns:a16="http://schemas.microsoft.com/office/drawing/2014/main" id="{50182D4B-18F0-F444-9EDC-82B194EF25E8}"/>
              </a:ext>
            </a:extLst>
          </p:cNvPr>
          <p:cNvSpPr/>
          <p:nvPr/>
        </p:nvSpPr>
        <p:spPr>
          <a:xfrm>
            <a:off x="9283568" y="2464313"/>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参照</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226" name="Rectangle 54">
            <a:extLst>
              <a:ext uri="{FF2B5EF4-FFF2-40B4-BE49-F238E27FC236}">
                <a16:creationId xmlns:a16="http://schemas.microsoft.com/office/drawing/2014/main" id="{B777E694-23A5-D546-9467-0E565DBD980B}"/>
              </a:ext>
            </a:extLst>
          </p:cNvPr>
          <p:cNvSpPr/>
          <p:nvPr/>
        </p:nvSpPr>
        <p:spPr>
          <a:xfrm>
            <a:off x="8633041" y="4689348"/>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AWS Chatbot</a:t>
            </a: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へ</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インシデント発生通知</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pic>
        <p:nvPicPr>
          <p:cNvPr id="227" name="Graphic 15">
            <a:extLst>
              <a:ext uri="{FF2B5EF4-FFF2-40B4-BE49-F238E27FC236}">
                <a16:creationId xmlns:a16="http://schemas.microsoft.com/office/drawing/2014/main" id="{2E9B7A33-E1F9-5843-9251-FB59F4C5448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99769" y="5697106"/>
            <a:ext cx="327205" cy="32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8" name="Graphic 50">
            <a:extLst>
              <a:ext uri="{FF2B5EF4-FFF2-40B4-BE49-F238E27FC236}">
                <a16:creationId xmlns:a16="http://schemas.microsoft.com/office/drawing/2014/main" id="{DAC36E79-0998-FF44-B1E9-26C99881E26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33843" y="5687831"/>
            <a:ext cx="318362" cy="31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9" name="Straight Connector 50">
            <a:extLst>
              <a:ext uri="{FF2B5EF4-FFF2-40B4-BE49-F238E27FC236}">
                <a16:creationId xmlns:a16="http://schemas.microsoft.com/office/drawing/2014/main" id="{93BC1428-42A5-084E-84A3-D5987667BE0B}"/>
              </a:ext>
            </a:extLst>
          </p:cNvPr>
          <p:cNvCxnSpPr>
            <a:cxnSpLocks/>
          </p:cNvCxnSpPr>
          <p:nvPr/>
        </p:nvCxnSpPr>
        <p:spPr>
          <a:xfrm>
            <a:off x="5213560" y="5787458"/>
            <a:ext cx="0" cy="864000"/>
          </a:xfrm>
          <a:prstGeom prst="line">
            <a:avLst/>
          </a:prstGeom>
          <a:noFill/>
          <a:ln w="12700" cap="flat" cmpd="sng" algn="ctr">
            <a:solidFill>
              <a:srgbClr val="FFFFFF">
                <a:lumMod val="50000"/>
              </a:srgbClr>
            </a:solidFill>
            <a:prstDash val="sysDash"/>
          </a:ln>
          <a:effectLst/>
        </p:spPr>
      </p:cxnSp>
      <p:cxnSp>
        <p:nvCxnSpPr>
          <p:cNvPr id="231" name="Straight Connector 50">
            <a:extLst>
              <a:ext uri="{FF2B5EF4-FFF2-40B4-BE49-F238E27FC236}">
                <a16:creationId xmlns:a16="http://schemas.microsoft.com/office/drawing/2014/main" id="{D13B97EA-1F5C-AC4A-8322-BEEBE8627B9A}"/>
              </a:ext>
            </a:extLst>
          </p:cNvPr>
          <p:cNvCxnSpPr>
            <a:cxnSpLocks/>
          </p:cNvCxnSpPr>
          <p:nvPr/>
        </p:nvCxnSpPr>
        <p:spPr>
          <a:xfrm>
            <a:off x="6665378" y="5787458"/>
            <a:ext cx="0" cy="864000"/>
          </a:xfrm>
          <a:prstGeom prst="line">
            <a:avLst/>
          </a:prstGeom>
          <a:noFill/>
          <a:ln w="12700" cap="flat" cmpd="sng" algn="ctr">
            <a:solidFill>
              <a:srgbClr val="FFFFFF">
                <a:lumMod val="50000"/>
              </a:srgbClr>
            </a:solidFill>
            <a:prstDash val="sysDash"/>
          </a:ln>
          <a:effectLst/>
        </p:spPr>
      </p:cxnSp>
      <p:pic>
        <p:nvPicPr>
          <p:cNvPr id="232" name="Graphic 23">
            <a:extLst>
              <a:ext uri="{FF2B5EF4-FFF2-40B4-BE49-F238E27FC236}">
                <a16:creationId xmlns:a16="http://schemas.microsoft.com/office/drawing/2014/main" id="{359BAECE-0073-D04C-87D5-79052947631D}"/>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4425470" y="5933401"/>
            <a:ext cx="481636" cy="48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 name="Graphic 23">
            <a:extLst>
              <a:ext uri="{FF2B5EF4-FFF2-40B4-BE49-F238E27FC236}">
                <a16:creationId xmlns:a16="http://schemas.microsoft.com/office/drawing/2014/main" id="{26EB446A-F5A1-EB47-B49E-0E8A45D73E6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5837537" y="5933401"/>
            <a:ext cx="481636" cy="48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 name="Graphic 23">
            <a:extLst>
              <a:ext uri="{FF2B5EF4-FFF2-40B4-BE49-F238E27FC236}">
                <a16:creationId xmlns:a16="http://schemas.microsoft.com/office/drawing/2014/main" id="{06556601-6069-D649-945F-E0B7CD025CD9}"/>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flipH="1">
            <a:off x="7437560" y="5933401"/>
            <a:ext cx="481636" cy="48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TextBox 46">
            <a:extLst>
              <a:ext uri="{FF2B5EF4-FFF2-40B4-BE49-F238E27FC236}">
                <a16:creationId xmlns:a16="http://schemas.microsoft.com/office/drawing/2014/main" id="{2995DE94-7415-DD40-8081-509E74304619}"/>
              </a:ext>
            </a:extLst>
          </p:cNvPr>
          <p:cNvSpPr txBox="1"/>
          <p:nvPr/>
        </p:nvSpPr>
        <p:spPr>
          <a:xfrm>
            <a:off x="4196256" y="6473598"/>
            <a:ext cx="941469" cy="181400"/>
          </a:xfrm>
          <a:prstGeom prst="roundRect">
            <a:avLst>
              <a:gd name="adj" fmla="val 50000"/>
            </a:avLst>
          </a:prstGeom>
          <a:solidFill>
            <a:schemeClr val="tx1">
              <a:lumMod val="10000"/>
              <a:lumOff val="90000"/>
            </a:schemeClr>
          </a:solidFill>
          <a:ln>
            <a:solidFill>
              <a:schemeClr val="bg1">
                <a:lumMod val="6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Stage:1</a:t>
            </a:r>
          </a:p>
        </p:txBody>
      </p:sp>
      <p:sp>
        <p:nvSpPr>
          <p:cNvPr id="243" name="TextBox 46">
            <a:extLst>
              <a:ext uri="{FF2B5EF4-FFF2-40B4-BE49-F238E27FC236}">
                <a16:creationId xmlns:a16="http://schemas.microsoft.com/office/drawing/2014/main" id="{8972203F-218F-0F4E-9D16-D3FC09CCB268}"/>
              </a:ext>
            </a:extLst>
          </p:cNvPr>
          <p:cNvSpPr txBox="1"/>
          <p:nvPr/>
        </p:nvSpPr>
        <p:spPr>
          <a:xfrm>
            <a:off x="5615220" y="6473598"/>
            <a:ext cx="941469" cy="181400"/>
          </a:xfrm>
          <a:prstGeom prst="roundRect">
            <a:avLst>
              <a:gd name="adj" fmla="val 50000"/>
            </a:avLst>
          </a:prstGeom>
          <a:solidFill>
            <a:schemeClr val="tx1">
              <a:lumMod val="10000"/>
              <a:lumOff val="90000"/>
            </a:schemeClr>
          </a:solidFill>
          <a:ln>
            <a:solidFill>
              <a:schemeClr val="bg1">
                <a:lumMod val="6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Stage:2</a:t>
            </a:r>
          </a:p>
        </p:txBody>
      </p:sp>
      <p:sp>
        <p:nvSpPr>
          <p:cNvPr id="245" name="TextBox 46">
            <a:extLst>
              <a:ext uri="{FF2B5EF4-FFF2-40B4-BE49-F238E27FC236}">
                <a16:creationId xmlns:a16="http://schemas.microsoft.com/office/drawing/2014/main" id="{9C996914-E6F5-3541-B9FE-0F779D70DFAF}"/>
              </a:ext>
            </a:extLst>
          </p:cNvPr>
          <p:cNvSpPr txBox="1"/>
          <p:nvPr/>
        </p:nvSpPr>
        <p:spPr>
          <a:xfrm>
            <a:off x="7154361" y="6473598"/>
            <a:ext cx="941469" cy="181400"/>
          </a:xfrm>
          <a:prstGeom prst="roundRect">
            <a:avLst>
              <a:gd name="adj" fmla="val 50000"/>
            </a:avLst>
          </a:prstGeom>
          <a:solidFill>
            <a:schemeClr val="tx1">
              <a:lumMod val="10000"/>
              <a:lumOff val="90000"/>
            </a:schemeClr>
          </a:solidFill>
          <a:ln>
            <a:solidFill>
              <a:schemeClr val="bg1">
                <a:lumMod val="6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Stage:3</a:t>
            </a:r>
          </a:p>
        </p:txBody>
      </p:sp>
      <p:sp>
        <p:nvSpPr>
          <p:cNvPr id="246" name="TextBox 46">
            <a:extLst>
              <a:ext uri="{FF2B5EF4-FFF2-40B4-BE49-F238E27FC236}">
                <a16:creationId xmlns:a16="http://schemas.microsoft.com/office/drawing/2014/main" id="{DEB6AA76-8763-1345-B2AA-07BD34892BA0}"/>
              </a:ext>
            </a:extLst>
          </p:cNvPr>
          <p:cNvSpPr txBox="1"/>
          <p:nvPr/>
        </p:nvSpPr>
        <p:spPr>
          <a:xfrm>
            <a:off x="6458229" y="2539827"/>
            <a:ext cx="1235613" cy="299542"/>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タイムライン</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250" name="TextBox 46">
            <a:extLst>
              <a:ext uri="{FF2B5EF4-FFF2-40B4-BE49-F238E27FC236}">
                <a16:creationId xmlns:a16="http://schemas.microsoft.com/office/drawing/2014/main" id="{5764EC62-98BB-0F43-91D9-8743870BD119}"/>
              </a:ext>
            </a:extLst>
          </p:cNvPr>
          <p:cNvSpPr txBox="1"/>
          <p:nvPr/>
        </p:nvSpPr>
        <p:spPr>
          <a:xfrm>
            <a:off x="8047207" y="2539827"/>
            <a:ext cx="1235613" cy="299542"/>
          </a:xfrm>
          <a:prstGeom prst="rect">
            <a:avLst/>
          </a:prstGeom>
          <a:solidFill>
            <a:schemeClr val="bg1"/>
          </a:solidFill>
          <a:ln>
            <a:solidFill>
              <a:schemeClr val="tx1">
                <a:lumMod val="75000"/>
                <a:lumOff val="25000"/>
              </a:schemeClr>
            </a:solidFill>
            <a:prstDash val="dash"/>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関連メトリクス</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251" name="TextBox 46">
            <a:extLst>
              <a:ext uri="{FF2B5EF4-FFF2-40B4-BE49-F238E27FC236}">
                <a16:creationId xmlns:a16="http://schemas.microsoft.com/office/drawing/2014/main" id="{E7E8948F-563E-B744-B9CD-FFA5DE54C66C}"/>
              </a:ext>
            </a:extLst>
          </p:cNvPr>
          <p:cNvSpPr txBox="1"/>
          <p:nvPr/>
        </p:nvSpPr>
        <p:spPr>
          <a:xfrm>
            <a:off x="8044344" y="2900565"/>
            <a:ext cx="1235613" cy="299542"/>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関連項目</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pic>
        <p:nvPicPr>
          <p:cNvPr id="260" name="Graphic 17">
            <a:extLst>
              <a:ext uri="{FF2B5EF4-FFF2-40B4-BE49-F238E27FC236}">
                <a16:creationId xmlns:a16="http://schemas.microsoft.com/office/drawing/2014/main" id="{9676285F-B900-2349-9827-8CA791B0778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0861635" y="3084020"/>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3" name="Rectangle 54">
            <a:extLst>
              <a:ext uri="{FF2B5EF4-FFF2-40B4-BE49-F238E27FC236}">
                <a16:creationId xmlns:a16="http://schemas.microsoft.com/office/drawing/2014/main" id="{ABEC9743-2757-5142-9AA9-0D3D95AD60AD}"/>
              </a:ext>
            </a:extLst>
          </p:cNvPr>
          <p:cNvSpPr/>
          <p:nvPr/>
        </p:nvSpPr>
        <p:spPr>
          <a:xfrm>
            <a:off x="10536497" y="3593417"/>
            <a:ext cx="1186994" cy="467949"/>
          </a:xfrm>
          <a:prstGeom prst="rect">
            <a:avLst/>
          </a:prstGeom>
          <a:noFill/>
        </p:spPr>
        <p:txBody>
          <a:bodyPr wrap="none" lIns="57151" tIns="28575" rIns="57151" bIns="28575">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CloudWatch</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altLang="ja-JP" sz="1333" b="1" i="0" u="none" strike="noStrike" kern="1200" cap="none" spc="0" normalizeH="0" baseline="0" noProof="0" dirty="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Metrics</a:t>
            </a: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grpSp>
        <p:nvGrpSpPr>
          <p:cNvPr id="275" name="グループ化 274">
            <a:extLst>
              <a:ext uri="{FF2B5EF4-FFF2-40B4-BE49-F238E27FC236}">
                <a16:creationId xmlns:a16="http://schemas.microsoft.com/office/drawing/2014/main" id="{30A35B1A-AFCE-CC42-BF3B-17BE86F10D2F}"/>
              </a:ext>
            </a:extLst>
          </p:cNvPr>
          <p:cNvGrpSpPr/>
          <p:nvPr/>
        </p:nvGrpSpPr>
        <p:grpSpPr>
          <a:xfrm>
            <a:off x="96634" y="3390859"/>
            <a:ext cx="587771" cy="596028"/>
            <a:chOff x="5486400" y="5617267"/>
            <a:chExt cx="585472" cy="593697"/>
          </a:xfrm>
        </p:grpSpPr>
        <p:sp>
          <p:nvSpPr>
            <p:cNvPr id="273" name="AutoShape 38">
              <a:extLst>
                <a:ext uri="{FF2B5EF4-FFF2-40B4-BE49-F238E27FC236}">
                  <a16:creationId xmlns:a16="http://schemas.microsoft.com/office/drawing/2014/main" id="{0036D3B0-20DD-974A-819F-4924C5F2929D}"/>
                </a:ext>
              </a:extLst>
            </p:cNvPr>
            <p:cNvSpPr>
              <a:spLocks noChangeArrowheads="1"/>
            </p:cNvSpPr>
            <p:nvPr/>
          </p:nvSpPr>
          <p:spPr bwMode="auto">
            <a:xfrm>
              <a:off x="5486400" y="5648303"/>
              <a:ext cx="550251" cy="562661"/>
            </a:xfrm>
            <a:prstGeom prst="roundRect">
              <a:avLst>
                <a:gd name="adj" fmla="val 16667"/>
              </a:avLst>
            </a:prstGeom>
            <a:noFill/>
            <a:ln w="38100">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48000" tIns="192000" rIns="48000" bIns="48000" anchor="b"/>
            <a:lstStyle/>
            <a:p>
              <a:pPr marL="0" marR="0" lvl="0" indent="0" algn="ctr" defTabSz="609576" rtl="0" eaLnBrk="0" fontAlgn="auto" latinLnBrk="0" hangingPunct="0">
                <a:lnSpc>
                  <a:spcPct val="90000"/>
                </a:lnSpc>
                <a:spcBef>
                  <a:spcPts val="0"/>
                </a:spcBef>
                <a:spcAft>
                  <a:spcPts val="0"/>
                </a:spcAft>
                <a:buClrTx/>
                <a:buSzTx/>
                <a:buFontTx/>
                <a:buNone/>
                <a:tabLst/>
                <a:defRPr/>
              </a:pPr>
              <a:endParaRPr kumimoji="0" lang="ja-JP" altLang="en-US" sz="2333" b="1" i="0" u="none" strike="noStrike" kern="1200" cap="none" spc="0" normalizeH="0" baseline="0" noProof="0">
                <a:ln>
                  <a:noFill/>
                </a:ln>
                <a:solidFill>
                  <a:srgbClr val="232F3E"/>
                </a:solidFill>
                <a:effectLst>
                  <a:outerShdw blurRad="38100" dist="38100" dir="2700000" algn="tl">
                    <a:srgbClr val="C0C0C0"/>
                  </a:outerShdw>
                </a:effectLst>
                <a:uLnTx/>
                <a:uFillTx/>
                <a:latin typeface="Meiryo" panose="020B0604030504040204" pitchFamily="34" charset="-128"/>
                <a:ea typeface="Meiryo" panose="020B0604030504040204" pitchFamily="34" charset="-128"/>
                <a:cs typeface="+mn-cs"/>
              </a:endParaRPr>
            </a:p>
          </p:txBody>
        </p:sp>
        <p:sp>
          <p:nvSpPr>
            <p:cNvPr id="274" name="AutoShape 39">
              <a:extLst>
                <a:ext uri="{FF2B5EF4-FFF2-40B4-BE49-F238E27FC236}">
                  <a16:creationId xmlns:a16="http://schemas.microsoft.com/office/drawing/2014/main" id="{A9D9BDAA-C799-E14D-A0FA-0A1831CF5260}"/>
                </a:ext>
              </a:extLst>
            </p:cNvPr>
            <p:cNvSpPr>
              <a:spLocks noChangeArrowheads="1"/>
            </p:cNvSpPr>
            <p:nvPr/>
          </p:nvSpPr>
          <p:spPr bwMode="auto">
            <a:xfrm>
              <a:off x="5572489" y="5617267"/>
              <a:ext cx="499383" cy="593697"/>
            </a:xfrm>
            <a:prstGeom prst="irregularSeal2">
              <a:avLst/>
            </a:prstGeom>
            <a:noFill/>
            <a:ln w="38100">
              <a:solidFill>
                <a:srgbClr val="FF0000"/>
              </a:solidFill>
              <a:miter lim="800000"/>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192000" rIns="0" bIns="0" anchor="b"/>
            <a:lstStyle/>
            <a:p>
              <a:pPr marL="0" marR="0" lvl="0" indent="0" algn="ctr" defTabSz="609576" rtl="0" eaLnBrk="0" fontAlgn="auto" latinLnBrk="0" hangingPunct="0">
                <a:lnSpc>
                  <a:spcPct val="90000"/>
                </a:lnSpc>
                <a:spcBef>
                  <a:spcPts val="0"/>
                </a:spcBef>
                <a:spcAft>
                  <a:spcPts val="0"/>
                </a:spcAft>
                <a:buClrTx/>
                <a:buSzTx/>
                <a:buFontTx/>
                <a:buNone/>
                <a:tabLst/>
                <a:defRPr/>
              </a:pPr>
              <a:r>
                <a:rPr kumimoji="0" lang="en-US" altLang="ja-JP" sz="2000" b="1" i="0" u="none" strike="noStrike" kern="1200" cap="none" spc="0" normalizeH="0" baseline="0" noProof="0" dirty="0">
                  <a:ln>
                    <a:noFill/>
                  </a:ln>
                  <a:solidFill>
                    <a:srgbClr val="FF0000"/>
                  </a:solidFill>
                  <a:effectLst>
                    <a:outerShdw blurRad="38100" dist="38100" dir="2700000" algn="tl">
                      <a:srgbClr val="C0C0C0"/>
                    </a:outerShdw>
                  </a:effectLst>
                  <a:uLnTx/>
                  <a:uFillTx/>
                  <a:latin typeface="Meiryo" panose="020B0604030504040204" pitchFamily="34" charset="-128"/>
                  <a:ea typeface="Meiryo" panose="020B0604030504040204" pitchFamily="34" charset="-128"/>
                  <a:cs typeface="+mn-cs"/>
                </a:rPr>
                <a:t>!</a:t>
              </a:r>
              <a:endParaRPr kumimoji="0" lang="ja-JP" altLang="en-US" sz="2000" b="1" i="0" u="none" strike="noStrike" kern="1200" cap="none" spc="0" normalizeH="0" baseline="0" noProof="0">
                <a:ln>
                  <a:noFill/>
                </a:ln>
                <a:solidFill>
                  <a:srgbClr val="FF0000"/>
                </a:solidFill>
                <a:effectLst>
                  <a:outerShdw blurRad="38100" dist="38100" dir="2700000" algn="tl">
                    <a:srgbClr val="C0C0C0"/>
                  </a:outerShdw>
                </a:effectLst>
                <a:uLnTx/>
                <a:uFillTx/>
                <a:latin typeface="Meiryo" panose="020B0604030504040204" pitchFamily="34" charset="-128"/>
                <a:ea typeface="Meiryo" panose="020B0604030504040204" pitchFamily="34" charset="-128"/>
                <a:cs typeface="+mn-cs"/>
              </a:endParaRPr>
            </a:p>
          </p:txBody>
        </p:sp>
      </p:grpSp>
      <p:pic>
        <p:nvPicPr>
          <p:cNvPr id="279" name="Graphic 6">
            <a:extLst>
              <a:ext uri="{FF2B5EF4-FFF2-40B4-BE49-F238E27FC236}">
                <a16:creationId xmlns:a16="http://schemas.microsoft.com/office/drawing/2014/main" id="{C0A5CA78-2D39-D745-ACF2-9E3AB6E329A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5643" y="1863319"/>
            <a:ext cx="472218" cy="472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角丸四角形 92">
            <a:extLst>
              <a:ext uri="{FF2B5EF4-FFF2-40B4-BE49-F238E27FC236}">
                <a16:creationId xmlns:a16="http://schemas.microsoft.com/office/drawing/2014/main" id="{D676EF26-1078-4042-AA2D-28F3B6D33E24}"/>
              </a:ext>
            </a:extLst>
          </p:cNvPr>
          <p:cNvSpPr/>
          <p:nvPr/>
        </p:nvSpPr>
        <p:spPr>
          <a:xfrm>
            <a:off x="575894" y="5741773"/>
            <a:ext cx="3305398" cy="945540"/>
          </a:xfrm>
          <a:prstGeom prst="wedgeRectCallout">
            <a:avLst>
              <a:gd name="adj1" fmla="val 55073"/>
              <a:gd name="adj2" fmla="val -27229"/>
            </a:avLst>
          </a:prstGeom>
          <a:solidFill>
            <a:schemeClr val="tx1">
              <a:lumMod val="10000"/>
              <a:lumOff val="90000"/>
            </a:schemeClr>
          </a:solidFill>
          <a:ln w="28575" cap="flat" cmpd="sng" algn="ctr">
            <a:solidFill>
              <a:srgbClr val="00B0F0"/>
            </a:solidFill>
            <a:prstDash val="solid"/>
          </a:ln>
          <a:effectLst/>
        </p:spPr>
        <p:txBody>
          <a:bodyPr vert="horz" wrap="square" lIns="48000" tIns="48000" rIns="48000" bIns="48000" rtlCol="0" anchor="ctr"/>
          <a:lstStyle/>
          <a:p>
            <a:pPr marL="0" marR="0" lvl="0" indent="0" algn="ctr" defTabSz="1219151" rtl="0" eaLnBrk="1" fontAlgn="auto" latinLnBrk="0" hangingPunct="1">
              <a:lnSpc>
                <a:spcPct val="100000"/>
              </a:lnSpc>
              <a:spcBef>
                <a:spcPts val="0"/>
              </a:spcBef>
              <a:spcAft>
                <a:spcPts val="0"/>
              </a:spcAft>
              <a:buClrTx/>
              <a:buSzTx/>
              <a:buFontTx/>
              <a:buNone/>
              <a:tabLst/>
              <a:defRPr/>
            </a:pP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インシデント作成後、</a:t>
            </a:r>
            <a:b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b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指定時間の経過に応じて順次連絡</a:t>
            </a:r>
            <a:b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br>
            <a: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a:t>
            </a: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手段：メール</a:t>
            </a:r>
            <a: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a:t>
            </a:r>
            <a:r>
              <a:rPr kumimoji="1" lang="en"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SMS/</a:t>
            </a:r>
            <a:r>
              <a:rPr kumimoji="1" lang="ja-JP" altLang="en-US" sz="1500" b="1" i="0" u="none" strike="noStrike" kern="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メイリオ"/>
              </a:rPr>
              <a:t>電話</a:t>
            </a:r>
            <a:r>
              <a:rPr kumimoji="1" lang="en-US" altLang="ja-JP" sz="1500" b="1" i="0" u="none" strike="noStrike" kern="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メイリオ"/>
              </a:rPr>
              <a:t>)</a:t>
            </a:r>
          </a:p>
        </p:txBody>
      </p:sp>
      <p:pic>
        <p:nvPicPr>
          <p:cNvPr id="285" name="Graphic 19">
            <a:extLst>
              <a:ext uri="{FF2B5EF4-FFF2-40B4-BE49-F238E27FC236}">
                <a16:creationId xmlns:a16="http://schemas.microsoft.com/office/drawing/2014/main" id="{C3BAF085-06B9-CE4E-8043-534EF3CFC0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60525" y="3442162"/>
            <a:ext cx="528000" cy="5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 name="Graphic 24">
            <a:extLst>
              <a:ext uri="{FF2B5EF4-FFF2-40B4-BE49-F238E27FC236}">
                <a16:creationId xmlns:a16="http://schemas.microsoft.com/office/drawing/2014/main" id="{46B847CA-0E4A-FA46-91A8-63373D70D0B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916372" y="3320623"/>
            <a:ext cx="391265" cy="39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 name="Rectangle 54">
            <a:extLst>
              <a:ext uri="{FF2B5EF4-FFF2-40B4-BE49-F238E27FC236}">
                <a16:creationId xmlns:a16="http://schemas.microsoft.com/office/drawing/2014/main" id="{3865A928-B8E3-E341-B314-9EE76B20C93F}"/>
              </a:ext>
            </a:extLst>
          </p:cNvPr>
          <p:cNvSpPr/>
          <p:nvPr/>
        </p:nvSpPr>
        <p:spPr>
          <a:xfrm>
            <a:off x="791717" y="2874833"/>
            <a:ext cx="1680077" cy="467949"/>
          </a:xfrm>
          <a:prstGeom prst="rect">
            <a:avLst/>
          </a:prstGeom>
          <a:noFill/>
        </p:spPr>
        <p:txBody>
          <a:bodyPr wrap="none" lIns="57151" tIns="28575" rIns="57151" bIns="28575">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CloudWatch</a:t>
            </a:r>
            <a:b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b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altLang="ja-JP" sz="1333" b="1" i="0" u="none" strike="noStrike" kern="1200" cap="none" spc="0" normalizeH="0" baseline="0" noProof="0" dirty="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Alarm</a:t>
            </a:r>
            <a:r>
              <a:rPr kumimoji="0" lang="ja-JP" altLang="en-US" sz="1333" b="1" i="0" u="none" strike="noStrike" kern="1200" cap="none" spc="0" normalizeH="0" baseline="0" noProof="0">
                <a:ln w="0"/>
                <a:solidFill>
                  <a:srgbClr val="7030A0"/>
                </a:solidFill>
                <a:effectLst/>
                <a:uLnTx/>
                <a:uFillTx/>
                <a:latin typeface="Meiryo" panose="020B0604030504040204" pitchFamily="34" charset="-128"/>
                <a:ea typeface="Meiryo" panose="020B0604030504040204" pitchFamily="34" charset="-128"/>
                <a:cs typeface="Calibri" panose="020F0502020204030204" pitchFamily="34" charset="0"/>
              </a:rPr>
              <a:t>アクション</a:t>
            </a:r>
            <a:r>
              <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288" name="直線矢印コネクタ 22">
            <a:extLst>
              <a:ext uri="{FF2B5EF4-FFF2-40B4-BE49-F238E27FC236}">
                <a16:creationId xmlns:a16="http://schemas.microsoft.com/office/drawing/2014/main" id="{FE39344D-F5D7-2946-B3E4-3CF32A0FE18F}"/>
              </a:ext>
            </a:extLst>
          </p:cNvPr>
          <p:cNvCxnSpPr>
            <a:cxnSpLocks/>
            <a:stCxn id="285" idx="3"/>
            <a:endCxn id="113" idx="1"/>
          </p:cNvCxnSpPr>
          <p:nvPr/>
        </p:nvCxnSpPr>
        <p:spPr>
          <a:xfrm>
            <a:off x="1888525" y="3706162"/>
            <a:ext cx="2537040" cy="1367"/>
          </a:xfrm>
          <a:prstGeom prst="straightConnector1">
            <a:avLst/>
          </a:prstGeom>
          <a:ln>
            <a:solidFill>
              <a:schemeClr val="tx1">
                <a:lumMod val="75000"/>
                <a:lumOff val="25000"/>
              </a:schemeClr>
            </a:solidFill>
            <a:prstDash val="solid"/>
            <a:tailEnd type="triangle"/>
          </a:ln>
          <a:effectLst/>
        </p:spPr>
        <p:style>
          <a:lnRef idx="2">
            <a:schemeClr val="accent1"/>
          </a:lnRef>
          <a:fillRef idx="0">
            <a:schemeClr val="accent1"/>
          </a:fillRef>
          <a:effectRef idx="1">
            <a:schemeClr val="accent1"/>
          </a:effectRef>
          <a:fontRef idx="minor">
            <a:schemeClr val="tx1"/>
          </a:fontRef>
        </p:style>
      </p:cxnSp>
      <p:cxnSp>
        <p:nvCxnSpPr>
          <p:cNvPr id="291" name="直線矢印コネクタ 22">
            <a:extLst>
              <a:ext uri="{FF2B5EF4-FFF2-40B4-BE49-F238E27FC236}">
                <a16:creationId xmlns:a16="http://schemas.microsoft.com/office/drawing/2014/main" id="{0F08ED2E-7159-B745-ACD0-4953730262A7}"/>
              </a:ext>
            </a:extLst>
          </p:cNvPr>
          <p:cNvCxnSpPr>
            <a:cxnSpLocks/>
            <a:stCxn id="273" idx="3"/>
            <a:endCxn id="285" idx="1"/>
          </p:cNvCxnSpPr>
          <p:nvPr/>
        </p:nvCxnSpPr>
        <p:spPr>
          <a:xfrm>
            <a:off x="649045" y="3704453"/>
            <a:ext cx="711480" cy="1709"/>
          </a:xfrm>
          <a:prstGeom prst="curvedConnector3">
            <a:avLst>
              <a:gd name="adj1" fmla="val 50000"/>
            </a:avLst>
          </a:prstGeom>
          <a:ln>
            <a:solidFill>
              <a:schemeClr val="bg1">
                <a:lumMod val="65000"/>
              </a:schemeClr>
            </a:solidFill>
            <a:prstDash val="sysDash"/>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294" name="Rectangle 54">
            <a:extLst>
              <a:ext uri="{FF2B5EF4-FFF2-40B4-BE49-F238E27FC236}">
                <a16:creationId xmlns:a16="http://schemas.microsoft.com/office/drawing/2014/main" id="{FE3E5866-0C74-544D-AF61-1E75A14F66F2}"/>
              </a:ext>
            </a:extLst>
          </p:cNvPr>
          <p:cNvSpPr/>
          <p:nvPr/>
        </p:nvSpPr>
        <p:spPr>
          <a:xfrm>
            <a:off x="8633041" y="5152898"/>
            <a:ext cx="694633" cy="218900"/>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(SNS</a:t>
            </a:r>
            <a:r>
              <a:rPr kumimoji="0" lang="ja-JP" altLang="en-US" sz="1333" b="0"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トピック経由</a:t>
            </a:r>
            <a:r>
              <a:rPr kumimoji="0" lang="en-US" altLang="ja-JP" sz="1333"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333"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297" name="TextBox 46">
            <a:extLst>
              <a:ext uri="{FF2B5EF4-FFF2-40B4-BE49-F238E27FC236}">
                <a16:creationId xmlns:a16="http://schemas.microsoft.com/office/drawing/2014/main" id="{2238382A-BCC7-1F4E-8E18-C0CE63C11670}"/>
              </a:ext>
            </a:extLst>
          </p:cNvPr>
          <p:cNvSpPr txBox="1"/>
          <p:nvPr/>
        </p:nvSpPr>
        <p:spPr>
          <a:xfrm>
            <a:off x="6458229" y="2900565"/>
            <a:ext cx="1235613" cy="299542"/>
          </a:xfrm>
          <a:prstGeom prst="rect">
            <a:avLst/>
          </a:prstGeom>
          <a:solidFill>
            <a:schemeClr val="bg1"/>
          </a:solidFill>
          <a:ln>
            <a:solidFill>
              <a:schemeClr val="tx1">
                <a:lumMod val="75000"/>
                <a:lumOff val="25000"/>
              </a:schemeClr>
            </a:solidFill>
          </a:ln>
        </p:spPr>
        <p:txBody>
          <a:bodyPr wrap="none" lIns="48000" tIns="48000" rIns="48000" bIns="48000" rtlCol="0" anchor="ctr">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影響</a:t>
            </a:r>
            <a:r>
              <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a:t>
            </a:r>
            <a:r>
              <a:rPr kumimoji="0" lang="en-US" sz="1333" b="1" i="0" u="none" strike="noStrike" kern="1200" cap="none" spc="0" normalizeH="0" baseline="0" noProof="0" dirty="0" err="1">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rPr>
              <a:t>状態</a:t>
            </a:r>
            <a:endParaRPr kumimoji="0" lang="en-US" sz="1333" b="1" i="0" u="none" strike="noStrike" kern="1200" cap="none" spc="0" normalizeH="0" baseline="0" noProof="0" dirty="0">
              <a:ln>
                <a:noFill/>
              </a:ln>
              <a:solidFill>
                <a:srgbClr val="FFFFFF">
                  <a:lumMod val="25000"/>
                </a:srgbClr>
              </a:solidFill>
              <a:effectLst/>
              <a:uLnTx/>
              <a:uFillTx/>
              <a:latin typeface="Meiryo" panose="020B0604030504040204" pitchFamily="34" charset="-128"/>
              <a:ea typeface="Meiryo" panose="020B0604030504040204" pitchFamily="34" charset="-128"/>
              <a:cs typeface="Amazon Ember" charset="0"/>
            </a:endParaRPr>
          </a:p>
        </p:txBody>
      </p:sp>
      <p:sp>
        <p:nvSpPr>
          <p:cNvPr id="95" name="Rectangle 54">
            <a:extLst>
              <a:ext uri="{FF2B5EF4-FFF2-40B4-BE49-F238E27FC236}">
                <a16:creationId xmlns:a16="http://schemas.microsoft.com/office/drawing/2014/main" id="{5A696E52-D21B-084F-8D57-3010884FBAFA}"/>
              </a:ext>
            </a:extLst>
          </p:cNvPr>
          <p:cNvSpPr/>
          <p:nvPr/>
        </p:nvSpPr>
        <p:spPr>
          <a:xfrm>
            <a:off x="8044344" y="3292087"/>
            <a:ext cx="1367403" cy="258688"/>
          </a:xfrm>
          <a:prstGeom prst="roundRect">
            <a:avLst>
              <a:gd name="adj" fmla="val 4705"/>
            </a:avLst>
          </a:prstGeom>
          <a:solidFill>
            <a:schemeClr val="tx1">
              <a:lumMod val="10000"/>
              <a:lumOff val="90000"/>
            </a:schemeClr>
          </a:solidFill>
          <a:ln w="19050">
            <a:solidFill>
              <a:srgbClr val="0070C0"/>
            </a:solidFill>
          </a:ln>
        </p:spPr>
        <p:txBody>
          <a:bodyPr wrap="none" lIns="57151" tIns="28575" rIns="57151" bIns="28575" anchor="t">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分析</a:t>
            </a:r>
            <a:r>
              <a:rPr kumimoji="0" lang="en-US" sz="10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r>
              <a:rPr kumimoji="0" lang="en-US" sz="1000" b="0" i="0" u="none" strike="noStrike" kern="1200" cap="none" spc="0" normalizeH="0" baseline="0" noProof="0" dirty="0" err="1">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解決後</a:t>
            </a:r>
            <a:r>
              <a:rPr kumimoji="0" lang="en-US" sz="10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t>
            </a:r>
            <a:endParaRPr kumimoji="0" lang="en-US" sz="15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cxnSp>
        <p:nvCxnSpPr>
          <p:cNvPr id="97" name="直線矢印コネクタ 22">
            <a:extLst>
              <a:ext uri="{FF2B5EF4-FFF2-40B4-BE49-F238E27FC236}">
                <a16:creationId xmlns:a16="http://schemas.microsoft.com/office/drawing/2014/main" id="{8E980463-025B-934B-B102-DCDA4F4C270C}"/>
              </a:ext>
            </a:extLst>
          </p:cNvPr>
          <p:cNvCxnSpPr>
            <a:cxnSpLocks/>
            <a:stCxn id="95" idx="3"/>
            <a:endCxn id="137" idx="3"/>
          </p:cNvCxnSpPr>
          <p:nvPr/>
        </p:nvCxnSpPr>
        <p:spPr>
          <a:xfrm flipV="1">
            <a:off x="9411747" y="2760820"/>
            <a:ext cx="16933" cy="660611"/>
          </a:xfrm>
          <a:prstGeom prst="bentConnector3">
            <a:avLst>
              <a:gd name="adj1" fmla="val 1800000"/>
            </a:avLst>
          </a:prstGeom>
          <a:ln w="19050">
            <a:solidFill>
              <a:schemeClr val="bg1">
                <a:lumMod val="65000"/>
              </a:schemeClr>
            </a:solidFill>
            <a:prstDash val="sysDash"/>
            <a:tailEnd type="triangle"/>
          </a:ln>
          <a:effectLst/>
        </p:spPr>
        <p:style>
          <a:lnRef idx="2">
            <a:schemeClr val="accent1"/>
          </a:lnRef>
          <a:fillRef idx="0">
            <a:schemeClr val="accent1"/>
          </a:fillRef>
          <a:effectRef idx="1">
            <a:schemeClr val="accent1"/>
          </a:effectRef>
          <a:fontRef idx="minor">
            <a:schemeClr val="tx1"/>
          </a:fontRef>
        </p:style>
      </p:cxnSp>
      <p:sp>
        <p:nvSpPr>
          <p:cNvPr id="100" name="Rectangle 54">
            <a:extLst>
              <a:ext uri="{FF2B5EF4-FFF2-40B4-BE49-F238E27FC236}">
                <a16:creationId xmlns:a16="http://schemas.microsoft.com/office/drawing/2014/main" id="{F06D8048-B7C2-2D4F-B3C1-FFF60A953E92}"/>
              </a:ext>
            </a:extLst>
          </p:cNvPr>
          <p:cNvSpPr/>
          <p:nvPr/>
        </p:nvSpPr>
        <p:spPr>
          <a:xfrm>
            <a:off x="9337158" y="3254849"/>
            <a:ext cx="478683" cy="168444"/>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000" b="0"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参照</a:t>
            </a:r>
            <a:endParaRPr kumimoji="0" lang="en-US" sz="1000" b="0"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p:txBody>
      </p:sp>
      <p:sp>
        <p:nvSpPr>
          <p:cNvPr id="104" name="Rectangle 54">
            <a:extLst>
              <a:ext uri="{FF2B5EF4-FFF2-40B4-BE49-F238E27FC236}">
                <a16:creationId xmlns:a16="http://schemas.microsoft.com/office/drawing/2014/main" id="{130B8C24-6197-6E42-8B10-0436CB1E80C3}"/>
              </a:ext>
            </a:extLst>
          </p:cNvPr>
          <p:cNvSpPr/>
          <p:nvPr/>
        </p:nvSpPr>
        <p:spPr>
          <a:xfrm>
            <a:off x="8281406" y="5960168"/>
            <a:ext cx="1564532" cy="408804"/>
          </a:xfrm>
          <a:prstGeom prst="rect">
            <a:avLst/>
          </a:prstGeom>
          <a:noFill/>
        </p:spPr>
        <p:txBody>
          <a:bodyPr wrap="none" lIns="48000" tIns="0" rIns="48000" bIns="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333" b="1" i="0" u="none" strike="noStrike" kern="1200" cap="none" spc="0" normalizeH="0" baseline="0" noProof="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オンコール対応者</a:t>
            </a:r>
            <a:endParaRPr kumimoji="0" lang="en-US" altLang="ja-JP"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1" i="0" u="none" strike="noStrike" kern="1200" cap="none" spc="0" normalizeH="0" baseline="0" noProof="0" dirty="0">
                <a:ln w="0"/>
                <a:solidFill>
                  <a:srgbClr val="0F1C25"/>
                </a:solidFill>
                <a:effectLst/>
                <a:uLnTx/>
                <a:uFillTx/>
                <a:latin typeface="Meiryo" panose="020B0604030504040204" pitchFamily="34" charset="-128"/>
                <a:ea typeface="Meiryo" panose="020B0604030504040204" pitchFamily="34" charset="-128"/>
                <a:cs typeface="Calibri" panose="020F0502020204030204" pitchFamily="34" charset="0"/>
              </a:rPr>
              <a:t>&amp; SME</a:t>
            </a:r>
          </a:p>
        </p:txBody>
      </p:sp>
      <p:pic>
        <p:nvPicPr>
          <p:cNvPr id="98" name="グラフィックス 97">
            <a:extLst>
              <a:ext uri="{FF2B5EF4-FFF2-40B4-BE49-F238E27FC236}">
                <a16:creationId xmlns:a16="http://schemas.microsoft.com/office/drawing/2014/main" id="{4B80A47E-D9FC-734F-A726-B2A06F58B66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52304" y="1772308"/>
            <a:ext cx="520378" cy="520378"/>
          </a:xfrm>
          <a:prstGeom prst="rect">
            <a:avLst/>
          </a:prstGeom>
        </p:spPr>
      </p:pic>
      <p:sp>
        <p:nvSpPr>
          <p:cNvPr id="3" name="テキスト ボックス 2">
            <a:extLst>
              <a:ext uri="{FF2B5EF4-FFF2-40B4-BE49-F238E27FC236}">
                <a16:creationId xmlns:a16="http://schemas.microsoft.com/office/drawing/2014/main" id="{2A3A1CE4-B6D6-AD34-B872-9D79A37BBFE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57409635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SEC10-BP03 </a:t>
            </a:r>
            <a:r>
              <a:rPr lang="ja-JP" altLang="en-US" sz="2800" b="0" i="0">
                <a:solidFill>
                  <a:srgbClr val="16191F"/>
                </a:solidFill>
                <a:effectLst/>
                <a:latin typeface="Amazon Ember" panose="020B0603020204020204" pitchFamily="34" charset="0"/>
              </a:rPr>
              <a:t>フォレンジック機能を備える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インシデント管理計画の中で、証拠の収集と分析が適切に行われるようにしておく。</a:t>
            </a:r>
            <a:endParaRPr lang="en-US" altLang="ja-JP" sz="1400" dirty="0"/>
          </a:p>
          <a:p>
            <a:pPr marL="882362" lvl="1" indent="-285750">
              <a:buFont typeface="Arial" panose="020B0604020202020204" pitchFamily="34" charset="0"/>
              <a:buChar char="•"/>
            </a:pPr>
            <a:r>
              <a:rPr lang="ja-JP" altLang="en-US" sz="1200"/>
              <a:t>収集される証拠と、収集・調査プロセスで使用されるツールを定義する。</a:t>
            </a:r>
            <a:endParaRPr lang="en-US" altLang="ja-JP" sz="1200" dirty="0"/>
          </a:p>
          <a:p>
            <a:pPr marL="882362" lvl="1" indent="-285750">
              <a:buFont typeface="Arial" panose="020B0604020202020204" pitchFamily="34" charset="0"/>
              <a:buChar char="•"/>
            </a:pPr>
            <a:r>
              <a:rPr lang="ja-JP" altLang="en-US" sz="1200"/>
              <a:t>特に稼働中のシステムから証拠を収集するかどうかを決定しておく。</a:t>
            </a:r>
            <a:endParaRPr lang="en-US" altLang="ja-JP" sz="1200" dirty="0"/>
          </a:p>
          <a:p>
            <a:pPr marL="882362" lvl="1" indent="-285750">
              <a:buFont typeface="Arial" panose="020B0604020202020204" pitchFamily="34" charset="0"/>
              <a:buChar char="•"/>
            </a:pPr>
            <a:r>
              <a:rPr lang="ja-JP" altLang="en-US" sz="1200"/>
              <a:t>インシデント管理計画で適切なタイミングと方法で実施されるかを確認しておく。</a:t>
            </a:r>
            <a:endParaRPr lang="en-US" altLang="ja-JP" sz="1200" dirty="0"/>
          </a:p>
          <a:p>
            <a:pPr marL="285750" indent="-285750">
              <a:buFont typeface="Arial" panose="020B0604020202020204" pitchFamily="34" charset="0"/>
              <a:buChar char="•"/>
            </a:pPr>
            <a:r>
              <a:rPr lang="ja-JP" altLang="en-US" sz="1400"/>
              <a:t>外部のスペシャリスト、ツール、オートメーションなど、適切なフォレンジック調査能力を特定し、準備する。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稼働中のシステムから証拠を収集できるように計画・準備されているか？</a:t>
            </a:r>
            <a:endParaRPr lang="en-US" sz="1400" dirty="0"/>
          </a:p>
        </p:txBody>
      </p:sp>
      <p:sp>
        <p:nvSpPr>
          <p:cNvPr id="4" name="TextBox 25">
            <a:extLst>
              <a:ext uri="{FF2B5EF4-FFF2-40B4-BE49-F238E27FC236}">
                <a16:creationId xmlns:a16="http://schemas.microsoft.com/office/drawing/2014/main" id="{8CE8161D-5F70-A50D-A0B4-7633F8D604B0}"/>
              </a:ext>
            </a:extLst>
          </p:cNvPr>
          <p:cNvSpPr txBox="1">
            <a:spLocks noChangeArrowheads="1"/>
          </p:cNvSpPr>
          <p:nvPr/>
        </p:nvSpPr>
        <p:spPr bwMode="auto">
          <a:xfrm>
            <a:off x="6545689" y="1815230"/>
            <a:ext cx="10409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SNS </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トピック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インスタンスID</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5" name="Graphic 19">
            <a:extLst>
              <a:ext uri="{FF2B5EF4-FFF2-40B4-BE49-F238E27FC236}">
                <a16:creationId xmlns:a16="http://schemas.microsoft.com/office/drawing/2014/main" id="{88A55044-9254-EA18-DD4C-4DFB0AFBEE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6146" y="1484118"/>
            <a:ext cx="360000" cy="360000"/>
          </a:xfrm>
          <a:prstGeom prst="rect">
            <a:avLst/>
          </a:prstGeom>
        </p:spPr>
      </p:pic>
      <p:pic>
        <p:nvPicPr>
          <p:cNvPr id="6" name="Graphic 17">
            <a:extLst>
              <a:ext uri="{FF2B5EF4-FFF2-40B4-BE49-F238E27FC236}">
                <a16:creationId xmlns:a16="http://schemas.microsoft.com/office/drawing/2014/main" id="{7F83A53C-E2D4-FD46-218C-D71FB0AFA60A}"/>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886146"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8CA46926-D96D-8D92-0A22-EEECC7D611BD}"/>
              </a:ext>
            </a:extLst>
          </p:cNvPr>
          <p:cNvSpPr txBox="1">
            <a:spLocks noChangeArrowheads="1"/>
          </p:cNvSpPr>
          <p:nvPr/>
        </p:nvSpPr>
        <p:spPr bwMode="auto">
          <a:xfrm>
            <a:off x="6333018" y="3241410"/>
            <a:ext cx="14662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Step Functions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インシデント対応</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8" name="TextBox 17">
            <a:extLst>
              <a:ext uri="{FF2B5EF4-FFF2-40B4-BE49-F238E27FC236}">
                <a16:creationId xmlns:a16="http://schemas.microsoft.com/office/drawing/2014/main" id="{5496057C-7F43-3803-CF5B-7FC6011AC289}"/>
              </a:ext>
            </a:extLst>
          </p:cNvPr>
          <p:cNvSpPr txBox="1">
            <a:spLocks noChangeArrowheads="1"/>
          </p:cNvSpPr>
          <p:nvPr/>
        </p:nvSpPr>
        <p:spPr bwMode="auto">
          <a:xfrm>
            <a:off x="6385109" y="2519989"/>
            <a:ext cx="136207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インスタンス確認</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 name="Graphic 13">
            <a:extLst>
              <a:ext uri="{FF2B5EF4-FFF2-40B4-BE49-F238E27FC236}">
                <a16:creationId xmlns:a16="http://schemas.microsoft.com/office/drawing/2014/main" id="{EBBC6C95-B8D1-F8DC-8B34-650877357B3A}"/>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886146" y="2182020"/>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7">
            <a:extLst>
              <a:ext uri="{FF2B5EF4-FFF2-40B4-BE49-F238E27FC236}">
                <a16:creationId xmlns:a16="http://schemas.microsoft.com/office/drawing/2014/main" id="{E0F0BCBB-785B-534B-6BAD-78275E9755D7}"/>
              </a:ext>
            </a:extLst>
          </p:cNvPr>
          <p:cNvSpPr txBox="1">
            <a:spLocks noChangeArrowheads="1"/>
          </p:cNvSpPr>
          <p:nvPr/>
        </p:nvSpPr>
        <p:spPr bwMode="auto">
          <a:xfrm>
            <a:off x="8454376" y="4681314"/>
            <a:ext cx="1225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CloudFormation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スタック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クリーンルーム</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1" name="Graphic 54">
            <a:extLst>
              <a:ext uri="{FF2B5EF4-FFF2-40B4-BE49-F238E27FC236}">
                <a16:creationId xmlns:a16="http://schemas.microsoft.com/office/drawing/2014/main" id="{87454073-EA4C-E05C-CC16-E6A6085013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77903" y="4340659"/>
            <a:ext cx="360000" cy="360000"/>
          </a:xfrm>
          <a:prstGeom prst="rect">
            <a:avLst/>
          </a:prstGeom>
        </p:spPr>
      </p:pic>
      <p:pic>
        <p:nvPicPr>
          <p:cNvPr id="13" name="図 12">
            <a:extLst>
              <a:ext uri="{FF2B5EF4-FFF2-40B4-BE49-F238E27FC236}">
                <a16:creationId xmlns:a16="http://schemas.microsoft.com/office/drawing/2014/main" id="{00A55220-08C8-A01C-617B-7D5AC2FA3D0A}"/>
              </a:ext>
            </a:extLst>
          </p:cNvPr>
          <p:cNvPicPr>
            <a:picLocks noChangeAspect="1"/>
          </p:cNvPicPr>
          <p:nvPr/>
        </p:nvPicPr>
        <p:blipFill>
          <a:blip r:embed="rId10"/>
          <a:stretch>
            <a:fillRect/>
          </a:stretch>
        </p:blipFill>
        <p:spPr>
          <a:xfrm>
            <a:off x="11405914" y="5796479"/>
            <a:ext cx="381178" cy="360000"/>
          </a:xfrm>
          <a:prstGeom prst="rect">
            <a:avLst/>
          </a:prstGeom>
        </p:spPr>
      </p:pic>
      <p:pic>
        <p:nvPicPr>
          <p:cNvPr id="14" name="Graphic 13">
            <a:extLst>
              <a:ext uri="{FF2B5EF4-FFF2-40B4-BE49-F238E27FC236}">
                <a16:creationId xmlns:a16="http://schemas.microsoft.com/office/drawing/2014/main" id="{620E5AFF-F662-45A6-9425-4D2F9DDAA4CB}"/>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7">
            <a:extLst>
              <a:ext uri="{FF2B5EF4-FFF2-40B4-BE49-F238E27FC236}">
                <a16:creationId xmlns:a16="http://schemas.microsoft.com/office/drawing/2014/main" id="{1754E6DB-EDEF-2885-8788-4635BF6170C5}"/>
              </a:ext>
            </a:extLst>
          </p:cNvPr>
          <p:cNvSpPr txBox="1">
            <a:spLocks noChangeArrowheads="1"/>
          </p:cNvSpPr>
          <p:nvPr/>
        </p:nvSpPr>
        <p:spPr bwMode="auto">
          <a:xfrm>
            <a:off x="7723501" y="3247806"/>
            <a:ext cx="9616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Auto Scaling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から除く</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6" name="Graphic 13">
            <a:extLst>
              <a:ext uri="{FF2B5EF4-FFF2-40B4-BE49-F238E27FC236}">
                <a16:creationId xmlns:a16="http://schemas.microsoft.com/office/drawing/2014/main" id="{24162510-4B31-ECD9-E728-DCEDB0A31A1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877903"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7">
            <a:extLst>
              <a:ext uri="{FF2B5EF4-FFF2-40B4-BE49-F238E27FC236}">
                <a16:creationId xmlns:a16="http://schemas.microsoft.com/office/drawing/2014/main" id="{C4FE287D-FE04-FAD0-49F0-E85895B8952F}"/>
              </a:ext>
            </a:extLst>
          </p:cNvPr>
          <p:cNvSpPr txBox="1">
            <a:spLocks noChangeArrowheads="1"/>
          </p:cNvSpPr>
          <p:nvPr/>
        </p:nvSpPr>
        <p:spPr bwMode="auto">
          <a:xfrm>
            <a:off x="8497291" y="3247806"/>
            <a:ext cx="11272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EBSボリューム</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スナップショット</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8" name="Graphic 13">
            <a:extLst>
              <a:ext uri="{FF2B5EF4-FFF2-40B4-BE49-F238E27FC236}">
                <a16:creationId xmlns:a16="http://schemas.microsoft.com/office/drawing/2014/main" id="{C58665F0-5EC4-0377-3AD5-C6DA120DD82C}"/>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793111"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7">
            <a:extLst>
              <a:ext uri="{FF2B5EF4-FFF2-40B4-BE49-F238E27FC236}">
                <a16:creationId xmlns:a16="http://schemas.microsoft.com/office/drawing/2014/main" id="{78ABD3DB-E594-ACFA-AB36-EC08C5B5A531}"/>
              </a:ext>
            </a:extLst>
          </p:cNvPr>
          <p:cNvSpPr txBox="1">
            <a:spLocks noChangeArrowheads="1"/>
          </p:cNvSpPr>
          <p:nvPr/>
        </p:nvSpPr>
        <p:spPr bwMode="auto">
          <a:xfrm>
            <a:off x="9450975" y="3247806"/>
            <a:ext cx="11797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メタデータを記録</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1714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00" b="0" i="0" u="none" strike="noStrike" kern="1200" cap="none" spc="0" normalizeH="0" baseline="0" noProof="0" dirty="0" err="1">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rPr>
              <a:t>IPアドレス</a:t>
            </a:r>
            <a:endParaRPr kumimoji="0" lang="en-US" altLang="en-US"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endParaRPr>
          </a:p>
          <a:p>
            <a:pPr marL="1714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rPr>
              <a:t>AMI</a:t>
            </a:r>
          </a:p>
          <a:p>
            <a:pPr marL="1714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800" b="0" i="0" u="none" strike="noStrike" kern="1200" cap="none" spc="0" normalizeH="0" baseline="0" noProof="0" dirty="0" err="1">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rPr>
              <a:t>サブネット、など</a:t>
            </a:r>
            <a:endParaRPr kumimoji="0" lang="en-US" altLang="en-US"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0" name="Graphic 13">
            <a:extLst>
              <a:ext uri="{FF2B5EF4-FFF2-40B4-BE49-F238E27FC236}">
                <a16:creationId xmlns:a16="http://schemas.microsoft.com/office/drawing/2014/main" id="{04871848-1F3A-80EE-2F26-B12AB33D781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0630685"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7">
            <a:extLst>
              <a:ext uri="{FF2B5EF4-FFF2-40B4-BE49-F238E27FC236}">
                <a16:creationId xmlns:a16="http://schemas.microsoft.com/office/drawing/2014/main" id="{7C613671-A6C3-871E-E85A-FE20C39600B2}"/>
              </a:ext>
            </a:extLst>
          </p:cNvPr>
          <p:cNvSpPr txBox="1">
            <a:spLocks noChangeArrowheads="1"/>
          </p:cNvSpPr>
          <p:nvPr/>
        </p:nvSpPr>
        <p:spPr bwMode="auto">
          <a:xfrm>
            <a:off x="10257281" y="3247806"/>
            <a:ext cx="11272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タグ付け</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調査中</a:t>
            </a: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t>
            </a:r>
          </a:p>
        </p:txBody>
      </p:sp>
      <p:pic>
        <p:nvPicPr>
          <p:cNvPr id="22" name="Graphic 13">
            <a:extLst>
              <a:ext uri="{FF2B5EF4-FFF2-40B4-BE49-F238E27FC236}">
                <a16:creationId xmlns:a16="http://schemas.microsoft.com/office/drawing/2014/main" id="{3473A780-EBB4-1F4B-0613-322D9843AF4F}"/>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416503" y="2877247"/>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7">
            <a:extLst>
              <a:ext uri="{FF2B5EF4-FFF2-40B4-BE49-F238E27FC236}">
                <a16:creationId xmlns:a16="http://schemas.microsoft.com/office/drawing/2014/main" id="{875C0DD6-DAF7-839D-B5C8-3FC4C83EC5AF}"/>
              </a:ext>
            </a:extLst>
          </p:cNvPr>
          <p:cNvSpPr txBox="1">
            <a:spLocks noChangeArrowheads="1"/>
          </p:cNvSpPr>
          <p:nvPr/>
        </p:nvSpPr>
        <p:spPr bwMode="auto">
          <a:xfrm>
            <a:off x="11032858" y="3247806"/>
            <a:ext cx="11272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通知</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24" name="TextBox 25">
            <a:extLst>
              <a:ext uri="{FF2B5EF4-FFF2-40B4-BE49-F238E27FC236}">
                <a16:creationId xmlns:a16="http://schemas.microsoft.com/office/drawing/2014/main" id="{864153DC-3038-7468-D00F-134E5934046E}"/>
              </a:ext>
            </a:extLst>
          </p:cNvPr>
          <p:cNvSpPr txBox="1">
            <a:spLocks noChangeArrowheads="1"/>
          </p:cNvSpPr>
          <p:nvPr/>
        </p:nvSpPr>
        <p:spPr bwMode="auto">
          <a:xfrm>
            <a:off x="10997305" y="4700659"/>
            <a:ext cx="119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SNS </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トピック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EC2インスタンス</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インシデント発生</a:t>
            </a: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t>
            </a:r>
          </a:p>
        </p:txBody>
      </p:sp>
      <p:pic>
        <p:nvPicPr>
          <p:cNvPr id="25" name="Graphic 19">
            <a:extLst>
              <a:ext uri="{FF2B5EF4-FFF2-40B4-BE49-F238E27FC236}">
                <a16:creationId xmlns:a16="http://schemas.microsoft.com/office/drawing/2014/main" id="{6600DD3A-9321-54B5-258D-06C8F58079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16503" y="4340659"/>
            <a:ext cx="360000" cy="360000"/>
          </a:xfrm>
          <a:prstGeom prst="rect">
            <a:avLst/>
          </a:prstGeom>
        </p:spPr>
      </p:pic>
      <p:sp>
        <p:nvSpPr>
          <p:cNvPr id="26" name="TextBox 17">
            <a:extLst>
              <a:ext uri="{FF2B5EF4-FFF2-40B4-BE49-F238E27FC236}">
                <a16:creationId xmlns:a16="http://schemas.microsoft.com/office/drawing/2014/main" id="{DB6BEB7F-36D6-640F-4C6E-08934A0D310F}"/>
              </a:ext>
            </a:extLst>
          </p:cNvPr>
          <p:cNvSpPr txBox="1">
            <a:spLocks noChangeArrowheads="1"/>
          </p:cNvSpPr>
          <p:nvPr/>
        </p:nvSpPr>
        <p:spPr bwMode="auto">
          <a:xfrm>
            <a:off x="10972714" y="6156479"/>
            <a:ext cx="112728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Slack</a:t>
            </a:r>
          </a:p>
        </p:txBody>
      </p:sp>
      <p:pic>
        <p:nvPicPr>
          <p:cNvPr id="27" name="Graphic 13">
            <a:extLst>
              <a:ext uri="{FF2B5EF4-FFF2-40B4-BE49-F238E27FC236}">
                <a16:creationId xmlns:a16="http://schemas.microsoft.com/office/drawing/2014/main" id="{E557D812-9D9C-2AFE-D0F3-D291A8893A5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3607055"/>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17">
            <a:extLst>
              <a:ext uri="{FF2B5EF4-FFF2-40B4-BE49-F238E27FC236}">
                <a16:creationId xmlns:a16="http://schemas.microsoft.com/office/drawing/2014/main" id="{A7BA5E76-48F7-32C7-41DB-584B49D64E4F}"/>
              </a:ext>
            </a:extLst>
          </p:cNvPr>
          <p:cNvSpPr txBox="1">
            <a:spLocks noChangeArrowheads="1"/>
          </p:cNvSpPr>
          <p:nvPr/>
        </p:nvSpPr>
        <p:spPr bwMode="auto">
          <a:xfrm>
            <a:off x="7723501" y="3981878"/>
            <a:ext cx="9616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SG設定</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9" name="Graphic 13">
            <a:extLst>
              <a:ext uri="{FF2B5EF4-FFF2-40B4-BE49-F238E27FC236}">
                <a16:creationId xmlns:a16="http://schemas.microsoft.com/office/drawing/2014/main" id="{8B2A25C7-C659-6111-DBE2-F3DBF718CBA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434065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17">
            <a:extLst>
              <a:ext uri="{FF2B5EF4-FFF2-40B4-BE49-F238E27FC236}">
                <a16:creationId xmlns:a16="http://schemas.microsoft.com/office/drawing/2014/main" id="{19D5773E-2EA7-4CC6-A706-DE8439DF4890}"/>
              </a:ext>
            </a:extLst>
          </p:cNvPr>
          <p:cNvSpPr txBox="1">
            <a:spLocks noChangeArrowheads="1"/>
          </p:cNvSpPr>
          <p:nvPr/>
        </p:nvSpPr>
        <p:spPr bwMode="auto">
          <a:xfrm>
            <a:off x="7723501" y="4681314"/>
            <a:ext cx="96167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クリーンルーム作成</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1" name="Graphic 13">
            <a:extLst>
              <a:ext uri="{FF2B5EF4-FFF2-40B4-BE49-F238E27FC236}">
                <a16:creationId xmlns:a16="http://schemas.microsoft.com/office/drawing/2014/main" id="{CF292451-C304-FA12-4FA9-72756C21717D}"/>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5066671"/>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17">
            <a:extLst>
              <a:ext uri="{FF2B5EF4-FFF2-40B4-BE49-F238E27FC236}">
                <a16:creationId xmlns:a16="http://schemas.microsoft.com/office/drawing/2014/main" id="{230AD355-3015-867B-DF03-6F442363ED91}"/>
              </a:ext>
            </a:extLst>
          </p:cNvPr>
          <p:cNvSpPr txBox="1">
            <a:spLocks noChangeArrowheads="1"/>
          </p:cNvSpPr>
          <p:nvPr/>
        </p:nvSpPr>
        <p:spPr bwMode="auto">
          <a:xfrm>
            <a:off x="7723501" y="5428373"/>
            <a:ext cx="9616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基礎分析</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3" name="Graphic 13">
            <a:extLst>
              <a:ext uri="{FF2B5EF4-FFF2-40B4-BE49-F238E27FC236}">
                <a16:creationId xmlns:a16="http://schemas.microsoft.com/office/drawing/2014/main" id="{9D5862C0-DE50-9FA9-01EE-0977DB6D1A9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8024337" y="579647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17">
            <a:extLst>
              <a:ext uri="{FF2B5EF4-FFF2-40B4-BE49-F238E27FC236}">
                <a16:creationId xmlns:a16="http://schemas.microsoft.com/office/drawing/2014/main" id="{BF2CDE12-5422-ED43-54BC-F91602544340}"/>
              </a:ext>
            </a:extLst>
          </p:cNvPr>
          <p:cNvSpPr txBox="1">
            <a:spLocks noChangeArrowheads="1"/>
          </p:cNvSpPr>
          <p:nvPr/>
        </p:nvSpPr>
        <p:spPr bwMode="auto">
          <a:xfrm>
            <a:off x="7723501" y="6156479"/>
            <a:ext cx="96167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レポート作成</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35" name="TextBox 25">
            <a:extLst>
              <a:ext uri="{FF2B5EF4-FFF2-40B4-BE49-F238E27FC236}">
                <a16:creationId xmlns:a16="http://schemas.microsoft.com/office/drawing/2014/main" id="{DB37875E-A470-FA85-7F5D-117C7EF48B9A}"/>
              </a:ext>
            </a:extLst>
          </p:cNvPr>
          <p:cNvSpPr txBox="1">
            <a:spLocks noChangeArrowheads="1"/>
          </p:cNvSpPr>
          <p:nvPr/>
        </p:nvSpPr>
        <p:spPr bwMode="auto">
          <a:xfrm>
            <a:off x="9304904" y="6156479"/>
            <a:ext cx="1198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SNS </a:t>
            </a: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トピック</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フォレンジック</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レポート</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6" name="Graphic 19">
            <a:extLst>
              <a:ext uri="{FF2B5EF4-FFF2-40B4-BE49-F238E27FC236}">
                <a16:creationId xmlns:a16="http://schemas.microsoft.com/office/drawing/2014/main" id="{5BE57A1D-2103-423E-FA30-87052274E1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4103" y="5796479"/>
            <a:ext cx="360000" cy="360000"/>
          </a:xfrm>
          <a:prstGeom prst="rect">
            <a:avLst/>
          </a:prstGeom>
        </p:spPr>
      </p:pic>
      <p:cxnSp>
        <p:nvCxnSpPr>
          <p:cNvPr id="38" name="直線矢印コネクタ 37">
            <a:extLst>
              <a:ext uri="{FF2B5EF4-FFF2-40B4-BE49-F238E27FC236}">
                <a16:creationId xmlns:a16="http://schemas.microsoft.com/office/drawing/2014/main" id="{7472C55E-DEEE-8858-3E57-D1FCA6E425C8}"/>
              </a:ext>
            </a:extLst>
          </p:cNvPr>
          <p:cNvCxnSpPr>
            <a:stCxn id="4" idx="2"/>
            <a:endCxn id="9" idx="0"/>
          </p:cNvCxnSpPr>
          <p:nvPr/>
        </p:nvCxnSpPr>
        <p:spPr>
          <a:xfrm>
            <a:off x="7066146" y="2153784"/>
            <a:ext cx="0" cy="2823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0" name="直線矢印コネクタ 39">
            <a:extLst>
              <a:ext uri="{FF2B5EF4-FFF2-40B4-BE49-F238E27FC236}">
                <a16:creationId xmlns:a16="http://schemas.microsoft.com/office/drawing/2014/main" id="{F11A5AC0-7CFE-CCA6-D840-E9FE4F6DFB13}"/>
              </a:ext>
            </a:extLst>
          </p:cNvPr>
          <p:cNvCxnSpPr>
            <a:stCxn id="8" idx="2"/>
            <a:endCxn id="6" idx="0"/>
          </p:cNvCxnSpPr>
          <p:nvPr/>
        </p:nvCxnSpPr>
        <p:spPr>
          <a:xfrm>
            <a:off x="7066146" y="2735433"/>
            <a:ext cx="0" cy="141814"/>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3" name="直線矢印コネクタ 42">
            <a:extLst>
              <a:ext uri="{FF2B5EF4-FFF2-40B4-BE49-F238E27FC236}">
                <a16:creationId xmlns:a16="http://schemas.microsoft.com/office/drawing/2014/main" id="{79CBFD50-4084-20A8-C67B-490BABE5FA78}"/>
              </a:ext>
            </a:extLst>
          </p:cNvPr>
          <p:cNvCxnSpPr>
            <a:endCxn id="25" idx="0"/>
          </p:cNvCxnSpPr>
          <p:nvPr/>
        </p:nvCxnSpPr>
        <p:spPr>
          <a:xfrm>
            <a:off x="11596503" y="3463250"/>
            <a:ext cx="0" cy="877409"/>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4" name="直線矢印コネクタ 43">
            <a:extLst>
              <a:ext uri="{FF2B5EF4-FFF2-40B4-BE49-F238E27FC236}">
                <a16:creationId xmlns:a16="http://schemas.microsoft.com/office/drawing/2014/main" id="{8E40DE14-A76C-83D7-EE45-874AC1C33B4D}"/>
              </a:ext>
            </a:extLst>
          </p:cNvPr>
          <p:cNvCxnSpPr>
            <a:cxnSpLocks/>
            <a:stCxn id="24" idx="2"/>
            <a:endCxn id="13" idx="0"/>
          </p:cNvCxnSpPr>
          <p:nvPr/>
        </p:nvCxnSpPr>
        <p:spPr>
          <a:xfrm>
            <a:off x="11596503" y="5162324"/>
            <a:ext cx="0" cy="634155"/>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47" name="直線矢印コネクタ 46">
            <a:extLst>
              <a:ext uri="{FF2B5EF4-FFF2-40B4-BE49-F238E27FC236}">
                <a16:creationId xmlns:a16="http://schemas.microsoft.com/office/drawing/2014/main" id="{FA5C62C6-FFF7-875D-FDB4-9850CDC1D23B}"/>
              </a:ext>
            </a:extLst>
          </p:cNvPr>
          <p:cNvCxnSpPr>
            <a:cxnSpLocks/>
            <a:stCxn id="33" idx="3"/>
            <a:endCxn id="36" idx="1"/>
          </p:cNvCxnSpPr>
          <p:nvPr/>
        </p:nvCxnSpPr>
        <p:spPr>
          <a:xfrm>
            <a:off x="8384337" y="5976479"/>
            <a:ext cx="1339766"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50" name="直線矢印コネクタ 49">
            <a:extLst>
              <a:ext uri="{FF2B5EF4-FFF2-40B4-BE49-F238E27FC236}">
                <a16:creationId xmlns:a16="http://schemas.microsoft.com/office/drawing/2014/main" id="{5AB87784-71BC-B98E-2DC6-14D58109BDF2}"/>
              </a:ext>
            </a:extLst>
          </p:cNvPr>
          <p:cNvCxnSpPr>
            <a:cxnSpLocks/>
            <a:stCxn id="36" idx="3"/>
            <a:endCxn id="13" idx="1"/>
          </p:cNvCxnSpPr>
          <p:nvPr/>
        </p:nvCxnSpPr>
        <p:spPr>
          <a:xfrm>
            <a:off x="10084103" y="5976479"/>
            <a:ext cx="1321811"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53" name="円/楕円 52">
            <a:extLst>
              <a:ext uri="{FF2B5EF4-FFF2-40B4-BE49-F238E27FC236}">
                <a16:creationId xmlns:a16="http://schemas.microsoft.com/office/drawing/2014/main" id="{556CF3A2-5A8F-8B49-AF3C-14DD04ED7D91}"/>
              </a:ext>
            </a:extLst>
          </p:cNvPr>
          <p:cNvSpPr>
            <a:spLocks noChangeAspect="1"/>
          </p:cNvSpPr>
          <p:nvPr/>
        </p:nvSpPr>
        <p:spPr>
          <a:xfrm>
            <a:off x="7572064" y="2949247"/>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4" name="円/楕円 53">
            <a:extLst>
              <a:ext uri="{FF2B5EF4-FFF2-40B4-BE49-F238E27FC236}">
                <a16:creationId xmlns:a16="http://schemas.microsoft.com/office/drawing/2014/main" id="{B49BE4CC-8229-F69D-B0A8-190129E739EA}"/>
              </a:ext>
            </a:extLst>
          </p:cNvPr>
          <p:cNvSpPr>
            <a:spLocks noChangeAspect="1"/>
          </p:cNvSpPr>
          <p:nvPr/>
        </p:nvSpPr>
        <p:spPr>
          <a:xfrm>
            <a:off x="7572064" y="3679055"/>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5" name="円/楕円 54">
            <a:extLst>
              <a:ext uri="{FF2B5EF4-FFF2-40B4-BE49-F238E27FC236}">
                <a16:creationId xmlns:a16="http://schemas.microsoft.com/office/drawing/2014/main" id="{5F6660A1-5139-681C-27CA-C3D494981C95}"/>
              </a:ext>
            </a:extLst>
          </p:cNvPr>
          <p:cNvSpPr>
            <a:spLocks noChangeAspect="1"/>
          </p:cNvSpPr>
          <p:nvPr/>
        </p:nvSpPr>
        <p:spPr>
          <a:xfrm>
            <a:off x="7572064" y="4408863"/>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6" name="円/楕円 55">
            <a:extLst>
              <a:ext uri="{FF2B5EF4-FFF2-40B4-BE49-F238E27FC236}">
                <a16:creationId xmlns:a16="http://schemas.microsoft.com/office/drawing/2014/main" id="{EFFC5D7E-7418-B12E-CAC3-D4348DB10573}"/>
              </a:ext>
            </a:extLst>
          </p:cNvPr>
          <p:cNvSpPr>
            <a:spLocks noChangeAspect="1"/>
          </p:cNvSpPr>
          <p:nvPr/>
        </p:nvSpPr>
        <p:spPr>
          <a:xfrm>
            <a:off x="7572064" y="5138671"/>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7" name="円/楕円 56">
            <a:extLst>
              <a:ext uri="{FF2B5EF4-FFF2-40B4-BE49-F238E27FC236}">
                <a16:creationId xmlns:a16="http://schemas.microsoft.com/office/drawing/2014/main" id="{652C6400-3223-7DF3-E9AD-D3949987D13A}"/>
              </a:ext>
            </a:extLst>
          </p:cNvPr>
          <p:cNvSpPr>
            <a:spLocks noChangeAspect="1"/>
          </p:cNvSpPr>
          <p:nvPr/>
        </p:nvSpPr>
        <p:spPr>
          <a:xfrm>
            <a:off x="7572064" y="5868479"/>
            <a:ext cx="216000" cy="216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5</a:t>
            </a:r>
            <a:endParaRPr kumimoji="1" lang="ja-JP" altLang="en-US" sz="1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8" name="テキスト ボックス 57">
            <a:extLst>
              <a:ext uri="{FF2B5EF4-FFF2-40B4-BE49-F238E27FC236}">
                <a16:creationId xmlns:a16="http://schemas.microsoft.com/office/drawing/2014/main" id="{0E3B8DDE-DB12-A429-47AB-E51DFACED464}"/>
              </a:ext>
            </a:extLst>
          </p:cNvPr>
          <p:cNvSpPr txBox="1"/>
          <p:nvPr/>
        </p:nvSpPr>
        <p:spPr>
          <a:xfrm>
            <a:off x="6333018" y="1181916"/>
            <a:ext cx="5670655"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実装例：</a:t>
            </a:r>
            <a:r>
              <a:rPr kumimoji="1"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EC2 Auto Clean Room Forensics</a:t>
            </a: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（隔離し、状態を保存）</a:t>
            </a:r>
          </a:p>
        </p:txBody>
      </p:sp>
      <p:sp>
        <p:nvSpPr>
          <p:cNvPr id="12" name="テキスト ボックス 11">
            <a:extLst>
              <a:ext uri="{FF2B5EF4-FFF2-40B4-BE49-F238E27FC236}">
                <a16:creationId xmlns:a16="http://schemas.microsoft.com/office/drawing/2014/main" id="{E162BC82-4571-F51D-0414-A763BB6FCF3F}"/>
              </a:ext>
            </a:extLst>
          </p:cNvPr>
          <p:cNvSpPr txBox="1"/>
          <p:nvPr/>
        </p:nvSpPr>
        <p:spPr>
          <a:xfrm>
            <a:off x="7755787" y="2026548"/>
            <a:ext cx="2610296" cy="21544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プロセスの起動と対象</a:t>
            </a:r>
            <a:r>
              <a:rPr kumimoji="1" lang="en-US" altLang="ja-JP" sz="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EC2</a:t>
            </a:r>
            <a:r>
              <a:rPr kumimoji="1" lang="ja-JP" altLang="en-US" sz="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インスタンスの確認</a:t>
            </a:r>
          </a:p>
        </p:txBody>
      </p:sp>
      <p:sp>
        <p:nvSpPr>
          <p:cNvPr id="37" name="右中かっこ 36">
            <a:extLst>
              <a:ext uri="{FF2B5EF4-FFF2-40B4-BE49-F238E27FC236}">
                <a16:creationId xmlns:a16="http://schemas.microsoft.com/office/drawing/2014/main" id="{D4610A64-C59A-AF4A-6264-C73D05F71CF9}"/>
              </a:ext>
            </a:extLst>
          </p:cNvPr>
          <p:cNvSpPr/>
          <p:nvPr/>
        </p:nvSpPr>
        <p:spPr>
          <a:xfrm>
            <a:off x="7566565" y="1473559"/>
            <a:ext cx="212671" cy="1271436"/>
          </a:xfrm>
          <a:prstGeom prst="rightBrace">
            <a:avLst>
              <a:gd name="adj1" fmla="val 52952"/>
              <a:gd name="adj2" fmla="val 50000"/>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232F3E"/>
              </a:solidFill>
              <a:effectLst/>
              <a:uLnTx/>
              <a:uFillTx/>
              <a:latin typeface="Calibri" panose="020F0502020204030204"/>
              <a:ea typeface="メイリオ" panose="020B0604030504040204" pitchFamily="34" charset="-128"/>
              <a:cs typeface="+mn-cs"/>
            </a:endParaRPr>
          </a:p>
        </p:txBody>
      </p:sp>
      <p:sp>
        <p:nvSpPr>
          <p:cNvPr id="41" name="テキスト ボックス 40">
            <a:extLst>
              <a:ext uri="{FF2B5EF4-FFF2-40B4-BE49-F238E27FC236}">
                <a16:creationId xmlns:a16="http://schemas.microsoft.com/office/drawing/2014/main" id="{17044050-9A7B-7F8C-C825-B335DB27941F}"/>
              </a:ext>
            </a:extLst>
          </p:cNvPr>
          <p:cNvSpPr txBox="1"/>
          <p:nvPr/>
        </p:nvSpPr>
        <p:spPr>
          <a:xfrm>
            <a:off x="8326093" y="3656554"/>
            <a:ext cx="1594269"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EC2</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インスタンスを</a:t>
            </a:r>
            <a:r>
              <a:rPr kumimoji="1" lang="ja-JP" altLang="en-US" sz="700" b="1"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隔離</a:t>
            </a:r>
            <a:endParaRPr kumimoji="1" lang="en-US" altLang="ja-JP" sz="700" b="1"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9388" marR="0" lvl="0" indent="-128588" algn="l" defTabSz="914400" rtl="0" eaLnBrk="1" fontAlgn="auto" latinLnBrk="0" hangingPunct="1">
              <a:lnSpc>
                <a:spcPct val="100000"/>
              </a:lnSpc>
              <a:spcBef>
                <a:spcPts val="0"/>
              </a:spcBef>
              <a:spcAft>
                <a:spcPts val="0"/>
              </a:spcAft>
              <a:buClrTx/>
              <a:buSzTx/>
              <a:buFont typeface="+mj-lt"/>
              <a:buAutoNum type="arabicPeriod"/>
              <a:tabLst/>
              <a:defRPr/>
            </a:pP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現</a:t>
            </a: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SG</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を削除</a:t>
            </a:r>
            <a:endPar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9388" marR="0" lvl="0" indent="-128588" algn="l" defTabSz="914400" rtl="0" eaLnBrk="1" fontAlgn="auto" latinLnBrk="0" hangingPunct="1">
              <a:lnSpc>
                <a:spcPct val="100000"/>
              </a:lnSpc>
              <a:spcBef>
                <a:spcPts val="0"/>
              </a:spcBef>
              <a:spcAft>
                <a:spcPts val="0"/>
              </a:spcAft>
              <a:buClrTx/>
              <a:buSzTx/>
              <a:buFont typeface="+mj-lt"/>
              <a:buAutoNum type="arabicPeriod"/>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Isolation SG</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をアタッチ</a:t>
            </a:r>
            <a:b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No Ingress</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en-US" altLang="ja-JP" sz="700" b="1"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No Egress</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p>
        </p:txBody>
      </p:sp>
      <p:sp>
        <p:nvSpPr>
          <p:cNvPr id="42" name="テキスト ボックス 41">
            <a:extLst>
              <a:ext uri="{FF2B5EF4-FFF2-40B4-BE49-F238E27FC236}">
                <a16:creationId xmlns:a16="http://schemas.microsoft.com/office/drawing/2014/main" id="{2E0AEACF-5EF4-04C8-3014-4D6A6AB8ED97}"/>
              </a:ext>
            </a:extLst>
          </p:cNvPr>
          <p:cNvSpPr txBox="1"/>
          <p:nvPr/>
        </p:nvSpPr>
        <p:spPr>
          <a:xfrm>
            <a:off x="8326093" y="4358547"/>
            <a:ext cx="493604"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VPC</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を</a:t>
            </a:r>
            <a:endPar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分ける</a:t>
            </a:r>
          </a:p>
        </p:txBody>
      </p:sp>
      <p:sp>
        <p:nvSpPr>
          <p:cNvPr id="45" name="テキスト ボックス 44">
            <a:extLst>
              <a:ext uri="{FF2B5EF4-FFF2-40B4-BE49-F238E27FC236}">
                <a16:creationId xmlns:a16="http://schemas.microsoft.com/office/drawing/2014/main" id="{630F2E4E-10AE-8B5E-0850-DF3BFC5E107E}"/>
              </a:ext>
            </a:extLst>
          </p:cNvPr>
          <p:cNvSpPr txBox="1"/>
          <p:nvPr/>
        </p:nvSpPr>
        <p:spPr>
          <a:xfrm>
            <a:off x="8430044" y="5378641"/>
            <a:ext cx="1363067"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7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Amazon Ember" panose="020B0603020204020204" pitchFamily="34" charset="0"/>
              </a:rPr>
              <a:t>どのような調査を行うか、予め準備しておくことが重要</a:t>
            </a:r>
          </a:p>
        </p:txBody>
      </p:sp>
    </p:spTree>
    <p:extLst>
      <p:ext uri="{BB962C8B-B14F-4D97-AF65-F5344CB8AC3E}">
        <p14:creationId xmlns:p14="http://schemas.microsoft.com/office/powerpoint/2010/main" val="1456173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SEC01-BP05 </a:t>
            </a:r>
            <a:r>
              <a:rPr lang="ja-JP" altLang="en-US" sz="2800" b="0" i="0">
                <a:solidFill>
                  <a:srgbClr val="16191F"/>
                </a:solidFill>
                <a:effectLst/>
                <a:latin typeface="Amazon Ember" panose="020B0603020204020204" pitchFamily="34" charset="0"/>
              </a:rPr>
              <a:t>セキュリティに関する推奨事項を常に把握する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a:t>AWS などから発表されているセキュリティに関する最新情報を購読・または定期的にチェックすることで、セキュリティに関する推奨事項の最新版を把握し、セキュリティ対策に役立てる。</a:t>
            </a:r>
          </a:p>
          <a:p>
            <a:pPr marL="882362" lvl="1" indent="-285750">
              <a:buFont typeface="Arial" panose="020B0604020202020204" pitchFamily="34" charset="0"/>
              <a:buChar char="•"/>
            </a:pPr>
            <a:r>
              <a:rPr lang="en-US" sz="1200" b="0" i="0" dirty="0">
                <a:solidFill>
                  <a:srgbClr val="1D1C1D"/>
                </a:solidFill>
                <a:effectLst/>
                <a:latin typeface="Slack-Lato"/>
              </a:rPr>
              <a:t>AWS</a:t>
            </a:r>
            <a:r>
              <a:rPr lang="ja-JP" altLang="en-US" sz="1200" b="0" i="0">
                <a:solidFill>
                  <a:srgbClr val="1D1C1D"/>
                </a:solidFill>
                <a:effectLst/>
                <a:latin typeface="Slack-Lato"/>
              </a:rPr>
              <a:t>が公開しているセキュリティ情報では、</a:t>
            </a:r>
            <a:r>
              <a:rPr lang="en-JP" sz="1200" b="0" i="0" dirty="0">
                <a:solidFill>
                  <a:srgbClr val="1D1C1D"/>
                </a:solidFill>
                <a:effectLst/>
                <a:latin typeface="Slack-Lato"/>
              </a:rPr>
              <a:t>既知の</a:t>
            </a:r>
            <a:r>
              <a:rPr lang="ja-JP" altLang="en-US" sz="1200" b="0" i="0">
                <a:solidFill>
                  <a:srgbClr val="1D1C1D"/>
                </a:solidFill>
                <a:effectLst/>
                <a:latin typeface="Slack-Lato"/>
              </a:rPr>
              <a:t>脆弱性に対して</a:t>
            </a:r>
            <a:r>
              <a:rPr lang="en-US" sz="1200" b="0" i="0" dirty="0">
                <a:solidFill>
                  <a:srgbClr val="1D1C1D"/>
                </a:solidFill>
                <a:effectLst/>
                <a:latin typeface="Slack-Lato"/>
              </a:rPr>
              <a:t>AWS</a:t>
            </a:r>
            <a:r>
              <a:rPr lang="ja-JP" altLang="en-US" sz="1200" b="0" i="0">
                <a:solidFill>
                  <a:srgbClr val="1D1C1D"/>
                </a:solidFill>
                <a:effectLst/>
                <a:latin typeface="Slack-Lato"/>
              </a:rPr>
              <a:t>がどのように対応しているか、顧客に推奨されるアクションや対策は何かという情報を掲載している</a:t>
            </a:r>
            <a:endParaRPr lang="en-US" sz="1233" dirty="0"/>
          </a:p>
          <a:p>
            <a:pPr marL="285750" indent="-285750">
              <a:buFont typeface="Arial" panose="020B0604020202020204" pitchFamily="34" charset="0"/>
              <a:buChar char="•"/>
            </a:pPr>
            <a:endParaRPr lang="en-JP" sz="1400" dirty="0"/>
          </a:p>
          <a:p>
            <a:r>
              <a:rPr lang="en-JP" sz="1400" dirty="0">
                <a:solidFill>
                  <a:srgbClr val="0070C0"/>
                </a:solidFill>
              </a:rPr>
              <a:t>参考</a:t>
            </a:r>
          </a:p>
          <a:p>
            <a:pPr marL="285750" indent="-285750">
              <a:buFont typeface="Arial" panose="020B0604020202020204" pitchFamily="34" charset="0"/>
              <a:buChar char="•"/>
            </a:pPr>
            <a:r>
              <a:rPr lang="en-JP" sz="1400" dirty="0"/>
              <a:t>セキュリティ速報</a:t>
            </a:r>
            <a:r>
              <a:rPr lang="en-US" altLang="ja-JP" sz="1400" dirty="0"/>
              <a:t>: </a:t>
            </a:r>
            <a:r>
              <a:rPr lang="en-US" altLang="ja-JP" sz="1400" dirty="0">
                <a:hlinkClick r:id="rId3"/>
              </a:rPr>
              <a:t>https://aws.amazon.com/jp/security/security-bulletins/?card-body.sort-by=item.additionalFields.bulletinDateSort&amp;card-body.sort-order=desc&amp;awsf.bulletins-year=year%232009&amp;awsf.bulletins-flag=*all</a:t>
            </a:r>
            <a:endParaRPr lang="en-US" altLang="ja-JP" sz="1400" dirty="0"/>
          </a:p>
          <a:p>
            <a:pPr marL="285750" indent="-285750">
              <a:buFont typeface="Arial" panose="020B0604020202020204" pitchFamily="34" charset="0"/>
              <a:buChar char="•"/>
            </a:pPr>
            <a:r>
              <a:rPr lang="en-JP" sz="1233" dirty="0"/>
              <a:t>AWS Well-Architected Lab: </a:t>
            </a:r>
            <a:r>
              <a:rPr lang="en-US" sz="1233" dirty="0">
                <a:hlinkClick r:id="rId4"/>
              </a:rPr>
              <a:t>https://wellarchitectedlabs.com/?ref=wellarchitected</a:t>
            </a:r>
            <a:endParaRPr lang="en-US" sz="1233" dirty="0"/>
          </a:p>
          <a:p>
            <a:pPr marL="285750" indent="-285750">
              <a:buFont typeface="Arial" panose="020B0604020202020204" pitchFamily="34" charset="0"/>
              <a:buChar char="•"/>
            </a:pPr>
            <a:r>
              <a:rPr lang="en-US" sz="1233" dirty="0"/>
              <a:t>AWS </a:t>
            </a:r>
            <a:r>
              <a:rPr lang="en-US" sz="1233" dirty="0" err="1"/>
              <a:t>セキュリティブログ</a:t>
            </a:r>
            <a:endParaRPr lang="en-US" sz="1233" dirty="0"/>
          </a:p>
          <a:p>
            <a:pPr marL="882362" lvl="1" indent="-285750">
              <a:buFont typeface="Arial" panose="020B0604020202020204" pitchFamily="34" charset="0"/>
              <a:buChar char="•"/>
            </a:pPr>
            <a:r>
              <a:rPr lang="en-US" sz="1066" dirty="0" err="1"/>
              <a:t>日本語版</a:t>
            </a:r>
            <a:r>
              <a:rPr lang="en-US" sz="1066" dirty="0"/>
              <a:t> : </a:t>
            </a:r>
            <a:r>
              <a:rPr lang="en-US" sz="1066" dirty="0">
                <a:hlinkClick r:id="rId5"/>
              </a:rPr>
              <a:t>https://aws.amazon.com/jp/blogs/news/tag/%E3%82%BB%E3%82%AD%E3%83%A5%E3%83%AA%E3%83%86%E3%82%A3/</a:t>
            </a:r>
            <a:endParaRPr lang="en-US" sz="1066" dirty="0"/>
          </a:p>
          <a:p>
            <a:pPr marL="882362" lvl="1" indent="-285750">
              <a:buFont typeface="Arial" panose="020B0604020202020204" pitchFamily="34" charset="0"/>
              <a:buChar char="•"/>
            </a:pPr>
            <a:r>
              <a:rPr lang="en-US" sz="1066" dirty="0" err="1"/>
              <a:t>英語版</a:t>
            </a:r>
            <a:r>
              <a:rPr lang="en-US" sz="1066" dirty="0"/>
              <a:t> : </a:t>
            </a:r>
            <a:r>
              <a:rPr lang="en-US" sz="1066" dirty="0">
                <a:hlinkClick r:id="rId6"/>
              </a:rPr>
              <a:t>https://aws.amazon.com/jp/blogs/security/?ref=wellarchitected</a:t>
            </a:r>
            <a:endParaRPr lang="en-US" sz="1066" dirty="0"/>
          </a:p>
          <a:p>
            <a:pPr marL="285750" indent="-285750">
              <a:buFont typeface="Arial" panose="020B0604020202020204" pitchFamily="34" charset="0"/>
              <a:buChar char="•"/>
            </a:pPr>
            <a:r>
              <a:rPr lang="en-US" sz="1233" dirty="0" err="1"/>
              <a:t>AWSドキュメント</a:t>
            </a:r>
            <a:r>
              <a:rPr lang="en-US" altLang="ja-JP" sz="1233" dirty="0"/>
              <a:t>: </a:t>
            </a:r>
            <a:r>
              <a:rPr lang="en-US" sz="1233" dirty="0">
                <a:hlinkClick r:id="rId7"/>
              </a:rPr>
              <a:t>https://docs.aws.amazon.com/ja_jp/index.html</a:t>
            </a:r>
            <a:endParaRPr lang="en-US" sz="1233" dirty="0"/>
          </a:p>
          <a:p>
            <a:pPr marL="285750" indent="-285750">
              <a:buFont typeface="Arial" panose="020B0604020202020204" pitchFamily="34" charset="0"/>
              <a:buChar char="•"/>
            </a:pPr>
            <a:endParaRPr lang="en-JP" sz="1233"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283941252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イテレーション</a:t>
            </a:r>
            <a:br>
              <a:rPr lang="en-JP" sz="2000"/>
            </a:br>
            <a:r>
              <a:rPr lang="en-US" sz="2800" b="0" i="0" dirty="0">
                <a:solidFill>
                  <a:srgbClr val="16191F"/>
                </a:solidFill>
                <a:effectLst/>
                <a:latin typeface="Amazon Ember" panose="020B0603020204020204" pitchFamily="34" charset="0"/>
              </a:rPr>
              <a:t>SEC10-BP04 </a:t>
            </a:r>
            <a:r>
              <a:rPr lang="ja-JP" altLang="en-US" sz="2800" b="0" i="0">
                <a:solidFill>
                  <a:srgbClr val="16191F"/>
                </a:solidFill>
                <a:effectLst/>
                <a:latin typeface="Amazon Ember" panose="020B0603020204020204" pitchFamily="34" charset="0"/>
              </a:rPr>
              <a:t>封じ込め機能を自動化する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1" y="1371600"/>
            <a:ext cx="4357868"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インシデントの封じ込めおよび復旧を自動化し、対応時間を短縮するとともに組織的影響を軽減する。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インシデント対応のプロセスをコードベースのソリューションに分解してツール化しているか？</a:t>
            </a:r>
            <a:endParaRPr lang="en-US" altLang="ja-JP" sz="1400" dirty="0"/>
          </a:p>
          <a:p>
            <a:pPr marL="285750" indent="-285750">
              <a:buFont typeface="Arial" panose="020B0604020202020204" pitchFamily="34" charset="0"/>
              <a:buChar char="•"/>
            </a:pPr>
            <a:r>
              <a:rPr lang="en-US" sz="1400" dirty="0" err="1"/>
              <a:t>そのツールをインシデントのアラートやイベントをトリガとして実行するようにしているか</a:t>
            </a:r>
            <a:r>
              <a:rPr lang="en-US" sz="1400" dirty="0"/>
              <a:t>？</a:t>
            </a:r>
          </a:p>
        </p:txBody>
      </p:sp>
      <p:sp>
        <p:nvSpPr>
          <p:cNvPr id="4" name="テキスト ボックス 3">
            <a:extLst>
              <a:ext uri="{FF2B5EF4-FFF2-40B4-BE49-F238E27FC236}">
                <a16:creationId xmlns:a16="http://schemas.microsoft.com/office/drawing/2014/main" id="{F54AB2BB-D812-4C73-D5DE-294C32CBFE8E}"/>
              </a:ext>
            </a:extLst>
          </p:cNvPr>
          <p:cNvSpPr txBox="1"/>
          <p:nvPr/>
        </p:nvSpPr>
        <p:spPr>
          <a:xfrm>
            <a:off x="5124527" y="1371600"/>
            <a:ext cx="471366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実装例：</a:t>
            </a:r>
            <a:r>
              <a:rPr kumimoji="1"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WAF</a:t>
            </a: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のブロックリストに</a:t>
            </a:r>
            <a:r>
              <a:rPr kumimoji="1"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IP</a:t>
            </a:r>
            <a:r>
              <a:rPr kumimoji="1"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panose="020B0603020204020204" pitchFamily="34" charset="0"/>
              </a:rPr>
              <a:t>アドレスを自動登録</a:t>
            </a:r>
          </a:p>
        </p:txBody>
      </p:sp>
      <p:sp>
        <p:nvSpPr>
          <p:cNvPr id="6" name="TextBox 11">
            <a:extLst>
              <a:ext uri="{FF2B5EF4-FFF2-40B4-BE49-F238E27FC236}">
                <a16:creationId xmlns:a16="http://schemas.microsoft.com/office/drawing/2014/main" id="{C77EC3F8-7726-435A-E35D-BC6065B83D57}"/>
              </a:ext>
            </a:extLst>
          </p:cNvPr>
          <p:cNvSpPr txBox="1">
            <a:spLocks noChangeArrowheads="1"/>
          </p:cNvSpPr>
          <p:nvPr/>
        </p:nvSpPr>
        <p:spPr bwMode="auto">
          <a:xfrm>
            <a:off x="6161742" y="3417898"/>
            <a:ext cx="19032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WAF </a:t>
            </a:r>
            <a:r>
              <a:rPr lang="en-US" altLang="en-US" sz="700" dirty="0" err="1">
                <a:latin typeface="Meiryo" panose="020B0604030504040204" pitchFamily="34" charset="-128"/>
                <a:ea typeface="Meiryo" panose="020B0604030504040204" pitchFamily="34" charset="-128"/>
                <a:cs typeface="Arial" panose="020B0604020202020204" pitchFamily="34" charset="0"/>
              </a:rPr>
              <a:t>WebACLがアクティビティをKinesis</a:t>
            </a:r>
            <a:r>
              <a:rPr lang="en-US" altLang="en-US" sz="700" dirty="0">
                <a:latin typeface="Meiryo" panose="020B0604030504040204" pitchFamily="34" charset="-128"/>
                <a:ea typeface="Meiryo" panose="020B0604030504040204" pitchFamily="34" charset="-128"/>
                <a:cs typeface="Arial" panose="020B0604020202020204" pitchFamily="34" charset="0"/>
              </a:rPr>
              <a:t> </a:t>
            </a:r>
            <a:r>
              <a:rPr lang="en-US" altLang="en-US" sz="700" dirty="0" err="1">
                <a:latin typeface="Meiryo" panose="020B0604030504040204" pitchFamily="34" charset="-128"/>
                <a:ea typeface="Meiryo" panose="020B0604030504040204" pitchFamily="34" charset="-128"/>
                <a:cs typeface="Arial" panose="020B0604020202020204" pitchFamily="34" charset="0"/>
              </a:rPr>
              <a:t>Firehoseにログ記録</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7" name="Graphic 12">
            <a:extLst>
              <a:ext uri="{FF2B5EF4-FFF2-40B4-BE49-F238E27FC236}">
                <a16:creationId xmlns:a16="http://schemas.microsoft.com/office/drawing/2014/main" id="{B01C1BB8-3946-5C66-2B99-215AD85A92D9}"/>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5721011"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9">
            <a:extLst>
              <a:ext uri="{FF2B5EF4-FFF2-40B4-BE49-F238E27FC236}">
                <a16:creationId xmlns:a16="http://schemas.microsoft.com/office/drawing/2014/main" id="{23E81379-EBD1-5CF5-9A56-1D712DBE27EE}"/>
              </a:ext>
            </a:extLst>
          </p:cNvPr>
          <p:cNvSpPr txBox="1">
            <a:spLocks noChangeArrowheads="1"/>
          </p:cNvSpPr>
          <p:nvPr/>
        </p:nvSpPr>
        <p:spPr bwMode="auto">
          <a:xfrm>
            <a:off x="4996123" y="4079251"/>
            <a:ext cx="7119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Kinesis</a:t>
            </a:r>
          </a:p>
          <a:p>
            <a:pPr algn="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Firehose</a:t>
            </a:r>
          </a:p>
        </p:txBody>
      </p:sp>
      <p:pic>
        <p:nvPicPr>
          <p:cNvPr id="9" name="Graphic 14">
            <a:extLst>
              <a:ext uri="{FF2B5EF4-FFF2-40B4-BE49-F238E27FC236}">
                <a16:creationId xmlns:a16="http://schemas.microsoft.com/office/drawing/2014/main" id="{0C564FE2-7018-3369-A071-60DEE1C9FADD}"/>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6633766"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34">
            <a:extLst>
              <a:ext uri="{FF2B5EF4-FFF2-40B4-BE49-F238E27FC236}">
                <a16:creationId xmlns:a16="http://schemas.microsoft.com/office/drawing/2014/main" id="{49151E65-623A-4430-D41F-D33DDBDB0FCD}"/>
              </a:ext>
            </a:extLst>
          </p:cNvPr>
          <p:cNvSpPr txBox="1">
            <a:spLocks noChangeArrowheads="1"/>
          </p:cNvSpPr>
          <p:nvPr/>
        </p:nvSpPr>
        <p:spPr bwMode="auto">
          <a:xfrm>
            <a:off x="6354830" y="4443861"/>
            <a:ext cx="10183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Kinesisアプリケーションがトリガーされたルールをリアルタイムで特定</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11" name="Graphic 10">
            <a:extLst>
              <a:ext uri="{FF2B5EF4-FFF2-40B4-BE49-F238E27FC236}">
                <a16:creationId xmlns:a16="http://schemas.microsoft.com/office/drawing/2014/main" id="{0EF8B21C-92A3-FA11-0099-16E94FE1A594}"/>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7546521"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0">
            <a:extLst>
              <a:ext uri="{FF2B5EF4-FFF2-40B4-BE49-F238E27FC236}">
                <a16:creationId xmlns:a16="http://schemas.microsoft.com/office/drawing/2014/main" id="{44929FA5-F090-1424-EE98-16F5B0D5CB89}"/>
              </a:ext>
            </a:extLst>
          </p:cNvPr>
          <p:cNvSpPr txBox="1">
            <a:spLocks noChangeArrowheads="1"/>
          </p:cNvSpPr>
          <p:nvPr/>
        </p:nvSpPr>
        <p:spPr bwMode="auto">
          <a:xfrm>
            <a:off x="7261893" y="4443861"/>
            <a:ext cx="10183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Lambda関数がデータをフォーマットしてEventBridgeに送信</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13" name="Graphic 19">
            <a:extLst>
              <a:ext uri="{FF2B5EF4-FFF2-40B4-BE49-F238E27FC236}">
                <a16:creationId xmlns:a16="http://schemas.microsoft.com/office/drawing/2014/main" id="{8D4C1FA8-1CAA-8365-7787-8BC924851E0C}"/>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8459275"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1">
            <a:extLst>
              <a:ext uri="{FF2B5EF4-FFF2-40B4-BE49-F238E27FC236}">
                <a16:creationId xmlns:a16="http://schemas.microsoft.com/office/drawing/2014/main" id="{587BBDBC-0EC1-06C1-48DD-BD014A590384}"/>
              </a:ext>
            </a:extLst>
          </p:cNvPr>
          <p:cNvSpPr txBox="1">
            <a:spLocks noChangeArrowheads="1"/>
          </p:cNvSpPr>
          <p:nvPr/>
        </p:nvSpPr>
        <p:spPr bwMode="auto">
          <a:xfrm>
            <a:off x="8236068" y="4443861"/>
            <a:ext cx="83528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EventBridgeが受信者側アカウントに送信</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16" name="Graphic 8">
            <a:extLst>
              <a:ext uri="{FF2B5EF4-FFF2-40B4-BE49-F238E27FC236}">
                <a16:creationId xmlns:a16="http://schemas.microsoft.com/office/drawing/2014/main" id="{72487821-E44B-7FC5-81C6-95BD11C89AD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5721011" y="475862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9">
            <a:extLst>
              <a:ext uri="{FF2B5EF4-FFF2-40B4-BE49-F238E27FC236}">
                <a16:creationId xmlns:a16="http://schemas.microsoft.com/office/drawing/2014/main" id="{B4BB59DD-F6D6-1800-FE46-D845FA58EDCF}"/>
              </a:ext>
            </a:extLst>
          </p:cNvPr>
          <p:cNvSpPr txBox="1">
            <a:spLocks noChangeArrowheads="1"/>
          </p:cNvSpPr>
          <p:nvPr/>
        </p:nvSpPr>
        <p:spPr bwMode="auto">
          <a:xfrm>
            <a:off x="5300821" y="5227181"/>
            <a:ext cx="1272379"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S3バケットにログ保存</a:t>
            </a:r>
          </a:p>
        </p:txBody>
      </p:sp>
      <p:sp>
        <p:nvSpPr>
          <p:cNvPr id="18" name="Rectangle 9">
            <a:extLst>
              <a:ext uri="{FF2B5EF4-FFF2-40B4-BE49-F238E27FC236}">
                <a16:creationId xmlns:a16="http://schemas.microsoft.com/office/drawing/2014/main" id="{0A130FF4-0FBD-37F6-1273-29F595D97C8D}"/>
              </a:ext>
            </a:extLst>
          </p:cNvPr>
          <p:cNvSpPr/>
          <p:nvPr/>
        </p:nvSpPr>
        <p:spPr>
          <a:xfrm>
            <a:off x="5213349" y="2714045"/>
            <a:ext cx="3880877" cy="31015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19" name="Graphic 35">
            <a:extLst>
              <a:ext uri="{FF2B5EF4-FFF2-40B4-BE49-F238E27FC236}">
                <a16:creationId xmlns:a16="http://schemas.microsoft.com/office/drawing/2014/main" id="{9C0CB6C3-5E27-E549-E635-4AD9817FE4B0}"/>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5213350" y="2714046"/>
            <a:ext cx="381000" cy="381000"/>
          </a:xfrm>
          <a:prstGeom prst="rect">
            <a:avLst/>
          </a:prstGeom>
        </p:spPr>
      </p:pic>
      <p:pic>
        <p:nvPicPr>
          <p:cNvPr id="20" name="Graphic 23">
            <a:extLst>
              <a:ext uri="{FF2B5EF4-FFF2-40B4-BE49-F238E27FC236}">
                <a16:creationId xmlns:a16="http://schemas.microsoft.com/office/drawing/2014/main" id="{2FD6BD0F-E838-B41C-B3B6-0B751518AB41}"/>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flipH="1">
            <a:off x="5729742" y="1850045"/>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9">
            <a:extLst>
              <a:ext uri="{FF2B5EF4-FFF2-40B4-BE49-F238E27FC236}">
                <a16:creationId xmlns:a16="http://schemas.microsoft.com/office/drawing/2014/main" id="{7E4B123B-F634-99E8-A133-54199BA134CB}"/>
              </a:ext>
            </a:extLst>
          </p:cNvPr>
          <p:cNvSpPr/>
          <p:nvPr/>
        </p:nvSpPr>
        <p:spPr>
          <a:xfrm>
            <a:off x="9474592" y="2714044"/>
            <a:ext cx="2458322" cy="31015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a:solidFill>
                  <a:schemeClr val="tx1"/>
                </a:solidFill>
                <a:latin typeface="Arial" panose="020B0604020202020204" pitchFamily="34" charset="0"/>
                <a:cs typeface="Arial" panose="020B0604020202020204" pitchFamily="34" charset="0"/>
              </a:rPr>
              <a:t>AWS Cloud</a:t>
            </a:r>
          </a:p>
        </p:txBody>
      </p:sp>
      <p:pic>
        <p:nvPicPr>
          <p:cNvPr id="22" name="Graphic 35">
            <a:extLst>
              <a:ext uri="{FF2B5EF4-FFF2-40B4-BE49-F238E27FC236}">
                <a16:creationId xmlns:a16="http://schemas.microsoft.com/office/drawing/2014/main" id="{B121DA09-8314-8016-A4FA-DEB3B68276BB}"/>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474592" y="2714044"/>
            <a:ext cx="381000" cy="381000"/>
          </a:xfrm>
          <a:prstGeom prst="rect">
            <a:avLst/>
          </a:prstGeom>
        </p:spPr>
      </p:pic>
      <p:pic>
        <p:nvPicPr>
          <p:cNvPr id="5" name="Graphic 8">
            <a:extLst>
              <a:ext uri="{FF2B5EF4-FFF2-40B4-BE49-F238E27FC236}">
                <a16:creationId xmlns:a16="http://schemas.microsoft.com/office/drawing/2014/main" id="{CEF7A58A-C2D2-F020-F1CA-E795A0114B66}"/>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5721011" y="322121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36">
            <a:extLst>
              <a:ext uri="{FF2B5EF4-FFF2-40B4-BE49-F238E27FC236}">
                <a16:creationId xmlns:a16="http://schemas.microsoft.com/office/drawing/2014/main" id="{90D6065E-AC1F-D790-6303-13FBA4AA81B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50520" y="3221212"/>
            <a:ext cx="216000" cy="216000"/>
          </a:xfrm>
          <a:prstGeom prst="rect">
            <a:avLst/>
          </a:prstGeom>
        </p:spPr>
      </p:pic>
      <p:pic>
        <p:nvPicPr>
          <p:cNvPr id="26" name="Graphic 8">
            <a:extLst>
              <a:ext uri="{FF2B5EF4-FFF2-40B4-BE49-F238E27FC236}">
                <a16:creationId xmlns:a16="http://schemas.microsoft.com/office/drawing/2014/main" id="{9157BCAB-EDE6-02F5-9B0D-A67CD6B3AA8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524706" y="3210162"/>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36">
            <a:extLst>
              <a:ext uri="{FF2B5EF4-FFF2-40B4-BE49-F238E27FC236}">
                <a16:creationId xmlns:a16="http://schemas.microsoft.com/office/drawing/2014/main" id="{67F80381-0B88-767C-A00B-2929CC21CA8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50784" y="3210162"/>
            <a:ext cx="216000" cy="216000"/>
          </a:xfrm>
          <a:prstGeom prst="rect">
            <a:avLst/>
          </a:prstGeom>
        </p:spPr>
      </p:pic>
      <p:pic>
        <p:nvPicPr>
          <p:cNvPr id="28" name="Graphic 19">
            <a:extLst>
              <a:ext uri="{FF2B5EF4-FFF2-40B4-BE49-F238E27FC236}">
                <a16:creationId xmlns:a16="http://schemas.microsoft.com/office/drawing/2014/main" id="{F9B36923-D8D7-B2EA-96DA-3C4C4F1FD00B}"/>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9683530"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11">
            <a:extLst>
              <a:ext uri="{FF2B5EF4-FFF2-40B4-BE49-F238E27FC236}">
                <a16:creationId xmlns:a16="http://schemas.microsoft.com/office/drawing/2014/main" id="{71E4EF87-1481-1E63-FB2C-9377E380CC9E}"/>
              </a:ext>
            </a:extLst>
          </p:cNvPr>
          <p:cNvSpPr txBox="1">
            <a:spLocks noChangeArrowheads="1"/>
          </p:cNvSpPr>
          <p:nvPr/>
        </p:nvSpPr>
        <p:spPr bwMode="auto">
          <a:xfrm>
            <a:off x="9503402" y="4443861"/>
            <a:ext cx="792255"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EventBridgeがLambda関数を呼び出す</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pic>
        <p:nvPicPr>
          <p:cNvPr id="30" name="Graphic 10">
            <a:extLst>
              <a:ext uri="{FF2B5EF4-FFF2-40B4-BE49-F238E27FC236}">
                <a16:creationId xmlns:a16="http://schemas.microsoft.com/office/drawing/2014/main" id="{8900A4D6-3ACC-88D1-FDDE-E44A380192D8}"/>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0524706" y="398992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20">
            <a:extLst>
              <a:ext uri="{FF2B5EF4-FFF2-40B4-BE49-F238E27FC236}">
                <a16:creationId xmlns:a16="http://schemas.microsoft.com/office/drawing/2014/main" id="{7AB448E3-3267-A3D1-5374-0C0877CFC728}"/>
              </a:ext>
            </a:extLst>
          </p:cNvPr>
          <p:cNvSpPr txBox="1">
            <a:spLocks noChangeArrowheads="1"/>
          </p:cNvSpPr>
          <p:nvPr/>
        </p:nvSpPr>
        <p:spPr bwMode="auto">
          <a:xfrm>
            <a:off x="10295657" y="4443861"/>
            <a:ext cx="8372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700" dirty="0" err="1">
                <a:latin typeface="Meiryo" panose="020B0604030504040204" pitchFamily="34" charset="-128"/>
                <a:ea typeface="Meiryo" panose="020B0604030504040204" pitchFamily="34" charset="-128"/>
                <a:cs typeface="Arial" panose="020B0604020202020204" pitchFamily="34" charset="0"/>
              </a:rPr>
              <a:t>Lambda関数がIPSetを更新</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cxnSp>
        <p:nvCxnSpPr>
          <p:cNvPr id="33" name="直線矢印コネクタ 32">
            <a:extLst>
              <a:ext uri="{FF2B5EF4-FFF2-40B4-BE49-F238E27FC236}">
                <a16:creationId xmlns:a16="http://schemas.microsoft.com/office/drawing/2014/main" id="{A650D999-0835-A08A-4AB5-9D7DDB2FF783}"/>
              </a:ext>
            </a:extLst>
          </p:cNvPr>
          <p:cNvCxnSpPr>
            <a:stCxn id="5" idx="2"/>
            <a:endCxn id="7" idx="0"/>
          </p:cNvCxnSpPr>
          <p:nvPr/>
        </p:nvCxnSpPr>
        <p:spPr>
          <a:xfrm>
            <a:off x="5937011" y="3653212"/>
            <a:ext cx="0" cy="336708"/>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34" name="直線矢印コネクタ 33">
            <a:extLst>
              <a:ext uri="{FF2B5EF4-FFF2-40B4-BE49-F238E27FC236}">
                <a16:creationId xmlns:a16="http://schemas.microsoft.com/office/drawing/2014/main" id="{6C4F0489-EE21-A015-A25E-29D9F039CEB6}"/>
              </a:ext>
            </a:extLst>
          </p:cNvPr>
          <p:cNvCxnSpPr>
            <a:cxnSpLocks/>
            <a:stCxn id="7" idx="2"/>
            <a:endCxn id="16" idx="0"/>
          </p:cNvCxnSpPr>
          <p:nvPr/>
        </p:nvCxnSpPr>
        <p:spPr>
          <a:xfrm>
            <a:off x="5937011" y="4421920"/>
            <a:ext cx="0" cy="336707"/>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a:extLst>
              <a:ext uri="{FF2B5EF4-FFF2-40B4-BE49-F238E27FC236}">
                <a16:creationId xmlns:a16="http://schemas.microsoft.com/office/drawing/2014/main" id="{189D9BD0-7ED0-7CEA-8C3E-6919992055AF}"/>
              </a:ext>
            </a:extLst>
          </p:cNvPr>
          <p:cNvCxnSpPr>
            <a:cxnSpLocks/>
            <a:stCxn id="7" idx="3"/>
            <a:endCxn id="9" idx="1"/>
          </p:cNvCxnSpPr>
          <p:nvPr/>
        </p:nvCxnSpPr>
        <p:spPr>
          <a:xfrm>
            <a:off x="6153011" y="4205920"/>
            <a:ext cx="480755"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42" name="直線矢印コネクタ 41">
            <a:extLst>
              <a:ext uri="{FF2B5EF4-FFF2-40B4-BE49-F238E27FC236}">
                <a16:creationId xmlns:a16="http://schemas.microsoft.com/office/drawing/2014/main" id="{D051EAC3-4906-BF57-C0F0-34BABE6C728E}"/>
              </a:ext>
            </a:extLst>
          </p:cNvPr>
          <p:cNvCxnSpPr>
            <a:cxnSpLocks/>
            <a:stCxn id="9" idx="3"/>
            <a:endCxn id="11" idx="1"/>
          </p:cNvCxnSpPr>
          <p:nvPr/>
        </p:nvCxnSpPr>
        <p:spPr>
          <a:xfrm>
            <a:off x="7065766" y="4205920"/>
            <a:ext cx="480755"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45" name="直線矢印コネクタ 44">
            <a:extLst>
              <a:ext uri="{FF2B5EF4-FFF2-40B4-BE49-F238E27FC236}">
                <a16:creationId xmlns:a16="http://schemas.microsoft.com/office/drawing/2014/main" id="{9E6DED92-C4AE-07B9-0F6D-FE8F3B92ED1E}"/>
              </a:ext>
            </a:extLst>
          </p:cNvPr>
          <p:cNvCxnSpPr>
            <a:cxnSpLocks/>
            <a:stCxn id="11" idx="3"/>
            <a:endCxn id="13" idx="1"/>
          </p:cNvCxnSpPr>
          <p:nvPr/>
        </p:nvCxnSpPr>
        <p:spPr>
          <a:xfrm>
            <a:off x="7978521" y="4205920"/>
            <a:ext cx="480754"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48" name="直線矢印コネクタ 47">
            <a:extLst>
              <a:ext uri="{FF2B5EF4-FFF2-40B4-BE49-F238E27FC236}">
                <a16:creationId xmlns:a16="http://schemas.microsoft.com/office/drawing/2014/main" id="{59FB2C0B-20C3-E360-8343-3586733070F1}"/>
              </a:ext>
            </a:extLst>
          </p:cNvPr>
          <p:cNvCxnSpPr>
            <a:cxnSpLocks/>
            <a:stCxn id="13" idx="3"/>
            <a:endCxn id="28" idx="1"/>
          </p:cNvCxnSpPr>
          <p:nvPr/>
        </p:nvCxnSpPr>
        <p:spPr>
          <a:xfrm>
            <a:off x="8891275" y="4205920"/>
            <a:ext cx="792255"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51" name="直線矢印コネクタ 50">
            <a:extLst>
              <a:ext uri="{FF2B5EF4-FFF2-40B4-BE49-F238E27FC236}">
                <a16:creationId xmlns:a16="http://schemas.microsoft.com/office/drawing/2014/main" id="{76C4769E-E566-1946-51BD-B6D0EBB56E66}"/>
              </a:ext>
            </a:extLst>
          </p:cNvPr>
          <p:cNvCxnSpPr>
            <a:cxnSpLocks/>
            <a:stCxn id="28" idx="3"/>
            <a:endCxn id="30" idx="1"/>
          </p:cNvCxnSpPr>
          <p:nvPr/>
        </p:nvCxnSpPr>
        <p:spPr>
          <a:xfrm>
            <a:off x="10115530" y="4205920"/>
            <a:ext cx="409176"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54" name="直線矢印コネクタ 53">
            <a:extLst>
              <a:ext uri="{FF2B5EF4-FFF2-40B4-BE49-F238E27FC236}">
                <a16:creationId xmlns:a16="http://schemas.microsoft.com/office/drawing/2014/main" id="{C8993667-1345-6956-FCBC-8C079A2AF323}"/>
              </a:ext>
            </a:extLst>
          </p:cNvPr>
          <p:cNvCxnSpPr>
            <a:cxnSpLocks/>
            <a:stCxn id="30" idx="0"/>
            <a:endCxn id="26" idx="2"/>
          </p:cNvCxnSpPr>
          <p:nvPr/>
        </p:nvCxnSpPr>
        <p:spPr>
          <a:xfrm flipV="1">
            <a:off x="10740706" y="3642162"/>
            <a:ext cx="0" cy="347758"/>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sp>
        <p:nvSpPr>
          <p:cNvPr id="57" name="TextBox 11">
            <a:extLst>
              <a:ext uri="{FF2B5EF4-FFF2-40B4-BE49-F238E27FC236}">
                <a16:creationId xmlns:a16="http://schemas.microsoft.com/office/drawing/2014/main" id="{86F01FBE-4CD1-D6B1-2D3D-45A7329B0EB1}"/>
              </a:ext>
            </a:extLst>
          </p:cNvPr>
          <p:cNvSpPr txBox="1">
            <a:spLocks noChangeArrowheads="1"/>
          </p:cNvSpPr>
          <p:nvPr/>
        </p:nvSpPr>
        <p:spPr bwMode="auto">
          <a:xfrm>
            <a:off x="10931407" y="3442385"/>
            <a:ext cx="1001507"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700" dirty="0">
                <a:latin typeface="Meiryo" panose="020B0604030504040204" pitchFamily="34" charset="-128"/>
                <a:ea typeface="Meiryo" panose="020B0604030504040204" pitchFamily="34" charset="-128"/>
                <a:cs typeface="Arial" panose="020B0604020202020204" pitchFamily="34" charset="0"/>
              </a:rPr>
              <a:t>WAF </a:t>
            </a:r>
            <a:r>
              <a:rPr lang="en-US" altLang="en-US" sz="700" dirty="0" err="1">
                <a:latin typeface="Meiryo" panose="020B0604030504040204" pitchFamily="34" charset="-128"/>
                <a:ea typeface="Meiryo" panose="020B0604030504040204" pitchFamily="34" charset="-128"/>
                <a:cs typeface="Arial" panose="020B0604020202020204" pitchFamily="34" charset="0"/>
              </a:rPr>
              <a:t>WebACLがプロアクティブにIPアドレスをブロック</a:t>
            </a:r>
            <a:endParaRPr lang="en-US" altLang="en-US" sz="700" dirty="0">
              <a:latin typeface="Meiryo" panose="020B0604030504040204" pitchFamily="34" charset="-128"/>
              <a:ea typeface="Meiryo" panose="020B0604030504040204" pitchFamily="34" charset="-128"/>
              <a:cs typeface="Arial" panose="020B0604020202020204" pitchFamily="34" charset="0"/>
            </a:endParaRPr>
          </a:p>
        </p:txBody>
      </p:sp>
      <p:cxnSp>
        <p:nvCxnSpPr>
          <p:cNvPr id="59" name="直線矢印コネクタ 58">
            <a:extLst>
              <a:ext uri="{FF2B5EF4-FFF2-40B4-BE49-F238E27FC236}">
                <a16:creationId xmlns:a16="http://schemas.microsoft.com/office/drawing/2014/main" id="{D66836A2-CA8D-0749-E338-11D8F2930E28}"/>
              </a:ext>
            </a:extLst>
          </p:cNvPr>
          <p:cNvCxnSpPr>
            <a:cxnSpLocks/>
            <a:stCxn id="20" idx="2"/>
          </p:cNvCxnSpPr>
          <p:nvPr/>
        </p:nvCxnSpPr>
        <p:spPr>
          <a:xfrm flipH="1">
            <a:off x="5945249" y="2282045"/>
            <a:ext cx="493" cy="431999"/>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sp>
        <p:nvSpPr>
          <p:cNvPr id="61" name="Rectangle 5">
            <a:extLst>
              <a:ext uri="{FF2B5EF4-FFF2-40B4-BE49-F238E27FC236}">
                <a16:creationId xmlns:a16="http://schemas.microsoft.com/office/drawing/2014/main" id="{53F9DF0C-C17E-9713-34AE-16E8ACF5874F}"/>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修正</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4517482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参考：インシデント対応自動化の考慮点</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439765" y="843755"/>
            <a:ext cx="11531733" cy="400110"/>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自動化を実現するにあたって次の考慮点を検討します。</a:t>
            </a:r>
          </a:p>
        </p:txBody>
      </p:sp>
      <p:sp>
        <p:nvSpPr>
          <p:cNvPr id="16" name="テキスト ボックス 29">
            <a:extLst>
              <a:ext uri="{FF2B5EF4-FFF2-40B4-BE49-F238E27FC236}">
                <a16:creationId xmlns:a16="http://schemas.microsoft.com/office/drawing/2014/main" id="{77DA9355-6F86-3D44-83C4-34C627A21C46}"/>
              </a:ext>
            </a:extLst>
          </p:cNvPr>
          <p:cNvSpPr txBox="1"/>
          <p:nvPr/>
        </p:nvSpPr>
        <p:spPr>
          <a:xfrm>
            <a:off x="723234" y="1419803"/>
            <a:ext cx="691148"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1500"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rPr>
              <a:t>No.</a:t>
            </a:r>
          </a:p>
        </p:txBody>
      </p:sp>
      <p:sp>
        <p:nvSpPr>
          <p:cNvPr id="18" name="正方形/長方形 19">
            <a:extLst>
              <a:ext uri="{FF2B5EF4-FFF2-40B4-BE49-F238E27FC236}">
                <a16:creationId xmlns:a16="http://schemas.microsoft.com/office/drawing/2014/main" id="{6ECA4EF4-2029-124B-A9AA-997666B04BF8}"/>
              </a:ext>
            </a:extLst>
          </p:cNvPr>
          <p:cNvSpPr/>
          <p:nvPr/>
        </p:nvSpPr>
        <p:spPr>
          <a:xfrm>
            <a:off x="863659" y="1862287"/>
            <a:ext cx="415335" cy="67537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1</a:t>
            </a:r>
          </a:p>
        </p:txBody>
      </p:sp>
      <p:sp>
        <p:nvSpPr>
          <p:cNvPr id="20" name="正方形/長方形 19">
            <a:extLst>
              <a:ext uri="{FF2B5EF4-FFF2-40B4-BE49-F238E27FC236}">
                <a16:creationId xmlns:a16="http://schemas.microsoft.com/office/drawing/2014/main" id="{D88ACD64-C28E-BC41-A262-43AAD277038A}"/>
              </a:ext>
            </a:extLst>
          </p:cNvPr>
          <p:cNvSpPr/>
          <p:nvPr/>
        </p:nvSpPr>
        <p:spPr>
          <a:xfrm>
            <a:off x="863659" y="3407668"/>
            <a:ext cx="415335" cy="6933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3</a:t>
            </a:r>
          </a:p>
        </p:txBody>
      </p:sp>
      <p:sp>
        <p:nvSpPr>
          <p:cNvPr id="21" name="正方形/長方形 19">
            <a:extLst>
              <a:ext uri="{FF2B5EF4-FFF2-40B4-BE49-F238E27FC236}">
                <a16:creationId xmlns:a16="http://schemas.microsoft.com/office/drawing/2014/main" id="{159023BD-5B87-C34F-96D4-3A169A6D244F}"/>
              </a:ext>
            </a:extLst>
          </p:cNvPr>
          <p:cNvSpPr/>
          <p:nvPr/>
        </p:nvSpPr>
        <p:spPr>
          <a:xfrm>
            <a:off x="863659" y="4179270"/>
            <a:ext cx="415335" cy="68973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4</a:t>
            </a:r>
          </a:p>
        </p:txBody>
      </p:sp>
      <p:sp>
        <p:nvSpPr>
          <p:cNvPr id="22" name="テキスト ボックス 29">
            <a:extLst>
              <a:ext uri="{FF2B5EF4-FFF2-40B4-BE49-F238E27FC236}">
                <a16:creationId xmlns:a16="http://schemas.microsoft.com/office/drawing/2014/main" id="{E81A6F62-0160-8F4F-9E74-F956C4D97986}"/>
              </a:ext>
            </a:extLst>
          </p:cNvPr>
          <p:cNvSpPr txBox="1"/>
          <p:nvPr/>
        </p:nvSpPr>
        <p:spPr>
          <a:xfrm>
            <a:off x="1399256" y="1439628"/>
            <a:ext cx="3196733" cy="268860"/>
          </a:xfrm>
          <a:prstGeom prst="rect">
            <a:avLst/>
          </a:prstGeom>
          <a:noFill/>
          <a:ln w="19050">
            <a:noFill/>
          </a:ln>
        </p:spPr>
        <p:txBody>
          <a:bodyPr wrap="none" lIns="0" tIns="0" rIns="0" bIns="0" rtlCol="0" anchor="b">
            <a:noAutofit/>
          </a:bodyPr>
          <a:lstStyle>
            <a:defPPr>
              <a:defRPr lang="en-US"/>
            </a:defPPr>
            <a:lvl1pPr algn="ctr">
              <a:defRPr sz="1200" b="1">
                <a:solidFill>
                  <a:schemeClr val="accent3"/>
                </a:solidFill>
                <a:latin typeface="Meiryo" panose="020B0604030504040204" pitchFamily="34" charset="-128"/>
                <a:ea typeface="Meiryo" panose="020B0604030504040204" pitchFamily="34" charset="-128"/>
                <a:cs typeface="Meiryo" panose="020B0604030504040204" pitchFamily="34" charset="-128"/>
              </a:defRPr>
            </a:lvl1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1667" b="1" i="0" u="none" strike="noStrike" kern="1200" cap="none" spc="0" normalizeH="0" baseline="0" noProof="0">
                <a:ln>
                  <a:noFill/>
                </a:ln>
                <a:solidFill>
                  <a:srgbClr val="007DBC"/>
                </a:solidFill>
                <a:effectLst/>
                <a:uLnTx/>
                <a:uFillTx/>
                <a:latin typeface="Meiryo" panose="020B0604030504040204" pitchFamily="34" charset="-128"/>
                <a:ea typeface="Meiryo" panose="020B0604030504040204" pitchFamily="34" charset="-128"/>
              </a:rPr>
              <a:t>作業項目</a:t>
            </a:r>
            <a:endParaRPr kumimoji="0" lang="en-US" altLang="ja-JP"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endParaRPr>
          </a:p>
        </p:txBody>
      </p:sp>
      <p:sp>
        <p:nvSpPr>
          <p:cNvPr id="23" name="正方形/長方形 19">
            <a:extLst>
              <a:ext uri="{FF2B5EF4-FFF2-40B4-BE49-F238E27FC236}">
                <a16:creationId xmlns:a16="http://schemas.microsoft.com/office/drawing/2014/main" id="{F3518A5A-E878-8744-BCE2-F5670203A79E}"/>
              </a:ext>
            </a:extLst>
          </p:cNvPr>
          <p:cNvSpPr/>
          <p:nvPr/>
        </p:nvSpPr>
        <p:spPr>
          <a:xfrm>
            <a:off x="1392000" y="1862287"/>
            <a:ext cx="3247045" cy="687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異常となる判断の整理</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4" name="正方形/長方形 19">
            <a:extLst>
              <a:ext uri="{FF2B5EF4-FFF2-40B4-BE49-F238E27FC236}">
                <a16:creationId xmlns:a16="http://schemas.microsoft.com/office/drawing/2014/main" id="{CE18A648-8C62-4C42-8BAD-6FC5E82E5AEC}"/>
              </a:ext>
            </a:extLst>
          </p:cNvPr>
          <p:cNvSpPr/>
          <p:nvPr/>
        </p:nvSpPr>
        <p:spPr>
          <a:xfrm>
            <a:off x="1392000" y="3407666"/>
            <a:ext cx="3247045" cy="69333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自動化</a:t>
            </a:r>
            <a:r>
              <a:rPr kumimoji="0" lang="en-US" altLang="ja-JP"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a:t>
            </a: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手動プロセスの策定</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5" name="正方形/長方形 19">
            <a:extLst>
              <a:ext uri="{FF2B5EF4-FFF2-40B4-BE49-F238E27FC236}">
                <a16:creationId xmlns:a16="http://schemas.microsoft.com/office/drawing/2014/main" id="{8DF72647-8F0E-9948-847E-8BDDB0BEEBF8}"/>
              </a:ext>
            </a:extLst>
          </p:cNvPr>
          <p:cNvSpPr/>
          <p:nvPr/>
        </p:nvSpPr>
        <p:spPr>
          <a:xfrm>
            <a:off x="1387626" y="4179261"/>
            <a:ext cx="3247045" cy="6897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自動化のテスト</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6" name="正方形/長方形 25">
            <a:extLst>
              <a:ext uri="{FF2B5EF4-FFF2-40B4-BE49-F238E27FC236}">
                <a16:creationId xmlns:a16="http://schemas.microsoft.com/office/drawing/2014/main" id="{52EAA64A-7555-3A4D-B636-C15B7F9FDE45}"/>
              </a:ext>
            </a:extLst>
          </p:cNvPr>
          <p:cNvSpPr/>
          <p:nvPr/>
        </p:nvSpPr>
        <p:spPr>
          <a:xfrm>
            <a:off x="5252438" y="1862287"/>
            <a:ext cx="6719061" cy="687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インシデント通知から自動化を設計する場合、可能な限り誤検知を抑えるために「何を持って異常とみなすのか」といった点を整理する必要があります。</a:t>
            </a:r>
          </a:p>
        </p:txBody>
      </p:sp>
      <p:sp>
        <p:nvSpPr>
          <p:cNvPr id="27" name="正方形/長方形 19">
            <a:extLst>
              <a:ext uri="{FF2B5EF4-FFF2-40B4-BE49-F238E27FC236}">
                <a16:creationId xmlns:a16="http://schemas.microsoft.com/office/drawing/2014/main" id="{241F361A-D644-DC48-92FB-7009B9801EC7}"/>
              </a:ext>
            </a:extLst>
          </p:cNvPr>
          <p:cNvSpPr/>
          <p:nvPr/>
        </p:nvSpPr>
        <p:spPr>
          <a:xfrm>
            <a:off x="5252438" y="3407666"/>
            <a:ext cx="6719061" cy="69333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rPr>
              <a:t>インシデント対応作業について自動化が可能であるかプロセスを策定します。　</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コード実行による自動処理や外部通知などの連携が可能なものや、人為的に作業が必要となるプロセスであるかを判断することが重要となります。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8" name="正方形/長方形 19">
            <a:extLst>
              <a:ext uri="{FF2B5EF4-FFF2-40B4-BE49-F238E27FC236}">
                <a16:creationId xmlns:a16="http://schemas.microsoft.com/office/drawing/2014/main" id="{0EF38619-14D2-9C4A-AF92-E3B63F0A1F1C}"/>
              </a:ext>
            </a:extLst>
          </p:cNvPr>
          <p:cNvSpPr/>
          <p:nvPr/>
        </p:nvSpPr>
        <p:spPr>
          <a:xfrm>
            <a:off x="5252438" y="4180346"/>
            <a:ext cx="6719061" cy="68865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自動化したプロセスが正しく動作するか、入念なテスト</a:t>
            </a:r>
            <a:r>
              <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(PoC)</a:t>
            </a: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を実施します。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コード実行におけるパラメータや、セキュリティなども考慮に入れる必要があります。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29" name="二等辺三角形 21">
            <a:extLst>
              <a:ext uri="{FF2B5EF4-FFF2-40B4-BE49-F238E27FC236}">
                <a16:creationId xmlns:a16="http://schemas.microsoft.com/office/drawing/2014/main" id="{15439BF3-2FC7-974C-80FC-D845DF102DDD}"/>
              </a:ext>
            </a:extLst>
          </p:cNvPr>
          <p:cNvSpPr/>
          <p:nvPr/>
        </p:nvSpPr>
        <p:spPr>
          <a:xfrm rot="5400000">
            <a:off x="4616511" y="2075537"/>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cxnSp>
        <p:nvCxnSpPr>
          <p:cNvPr id="32" name="直線コネクタ 31">
            <a:extLst>
              <a:ext uri="{FF2B5EF4-FFF2-40B4-BE49-F238E27FC236}">
                <a16:creationId xmlns:a16="http://schemas.microsoft.com/office/drawing/2014/main" id="{12ABC0E8-84AA-B343-8787-FF99F1F60FE1}"/>
              </a:ext>
            </a:extLst>
          </p:cNvPr>
          <p:cNvCxnSpPr>
            <a:cxnSpLocks/>
          </p:cNvCxnSpPr>
          <p:nvPr/>
        </p:nvCxnSpPr>
        <p:spPr>
          <a:xfrm>
            <a:off x="5252436" y="1778680"/>
            <a:ext cx="6719061"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DBB84991-9BA9-3E4A-87DC-BC0880D5CEDC}"/>
              </a:ext>
            </a:extLst>
          </p:cNvPr>
          <p:cNvSpPr txBox="1"/>
          <p:nvPr/>
        </p:nvSpPr>
        <p:spPr>
          <a:xfrm>
            <a:off x="6480000" y="1372772"/>
            <a:ext cx="3577213" cy="348878"/>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667" b="1" i="0" u="none" strike="noStrike" kern="1200" cap="none" spc="0" normalizeH="0" baseline="0" noProof="0" dirty="0">
                <a:ln>
                  <a:noFill/>
                </a:ln>
                <a:solidFill>
                  <a:srgbClr val="007DBC"/>
                </a:solidFill>
                <a:effectLst/>
                <a:uLnTx/>
                <a:uFillTx/>
                <a:latin typeface="Meiryo" panose="020B0604030504040204" pitchFamily="34" charset="-128"/>
                <a:ea typeface="Meiryo" panose="020B0604030504040204" pitchFamily="34" charset="-128"/>
                <a:cs typeface="+mn-cs"/>
              </a:rPr>
              <a:t>作業詳細</a:t>
            </a:r>
          </a:p>
        </p:txBody>
      </p:sp>
      <p:sp>
        <p:nvSpPr>
          <p:cNvPr id="34" name="正方形/長方形 19">
            <a:extLst>
              <a:ext uri="{FF2B5EF4-FFF2-40B4-BE49-F238E27FC236}">
                <a16:creationId xmlns:a16="http://schemas.microsoft.com/office/drawing/2014/main" id="{EA0B44D7-C88C-4344-9445-477193CA7667}"/>
              </a:ext>
            </a:extLst>
          </p:cNvPr>
          <p:cNvSpPr/>
          <p:nvPr/>
        </p:nvSpPr>
        <p:spPr>
          <a:xfrm>
            <a:off x="863659" y="2639668"/>
            <a:ext cx="415335" cy="69332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2</a:t>
            </a:r>
          </a:p>
        </p:txBody>
      </p:sp>
      <p:sp>
        <p:nvSpPr>
          <p:cNvPr id="35" name="正方形/長方形 19">
            <a:extLst>
              <a:ext uri="{FF2B5EF4-FFF2-40B4-BE49-F238E27FC236}">
                <a16:creationId xmlns:a16="http://schemas.microsoft.com/office/drawing/2014/main" id="{94BB322D-5106-FF40-951F-38DF8207E6F7}"/>
              </a:ext>
            </a:extLst>
          </p:cNvPr>
          <p:cNvSpPr/>
          <p:nvPr/>
        </p:nvSpPr>
        <p:spPr>
          <a:xfrm>
            <a:off x="1392000" y="2639666"/>
            <a:ext cx="3247045" cy="69333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ワークフローの検討</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36" name="正方形/長方形 19">
            <a:extLst>
              <a:ext uri="{FF2B5EF4-FFF2-40B4-BE49-F238E27FC236}">
                <a16:creationId xmlns:a16="http://schemas.microsoft.com/office/drawing/2014/main" id="{65F825DE-3BDB-6843-B10A-631FAE9E13F0}"/>
              </a:ext>
            </a:extLst>
          </p:cNvPr>
          <p:cNvSpPr/>
          <p:nvPr/>
        </p:nvSpPr>
        <p:spPr>
          <a:xfrm>
            <a:off x="5252438" y="2639666"/>
            <a:ext cx="6719061" cy="6877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エンジニアのスキル、ナレッジ、暗黙知を可視化してワークフロー化することで、運用手順を標準化します。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38" name="正方形/長方形 19">
            <a:extLst>
              <a:ext uri="{FF2B5EF4-FFF2-40B4-BE49-F238E27FC236}">
                <a16:creationId xmlns:a16="http://schemas.microsoft.com/office/drawing/2014/main" id="{01ADCCBD-D505-4540-BF2B-082C194B225F}"/>
              </a:ext>
            </a:extLst>
          </p:cNvPr>
          <p:cNvSpPr/>
          <p:nvPr/>
        </p:nvSpPr>
        <p:spPr>
          <a:xfrm>
            <a:off x="863659" y="4947263"/>
            <a:ext cx="415335" cy="68973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5</a:t>
            </a:r>
          </a:p>
        </p:txBody>
      </p:sp>
      <p:sp>
        <p:nvSpPr>
          <p:cNvPr id="39" name="正方形/長方形 19">
            <a:extLst>
              <a:ext uri="{FF2B5EF4-FFF2-40B4-BE49-F238E27FC236}">
                <a16:creationId xmlns:a16="http://schemas.microsoft.com/office/drawing/2014/main" id="{D8AD824C-C141-8B41-8B1E-ADE5EAE79084}"/>
              </a:ext>
            </a:extLst>
          </p:cNvPr>
          <p:cNvSpPr/>
          <p:nvPr/>
        </p:nvSpPr>
        <p:spPr>
          <a:xfrm>
            <a:off x="1392000" y="4947261"/>
            <a:ext cx="3247045" cy="6897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ctr" defTabSz="1625495" rtl="0" eaLnBrk="1" fontAlgn="auto" latinLnBrk="0" hangingPunct="1">
              <a:lnSpc>
                <a:spcPct val="100000"/>
              </a:lnSpc>
              <a:spcBef>
                <a:spcPts val="0"/>
              </a:spcBef>
              <a:spcAft>
                <a:spcPts val="0"/>
              </a:spcAft>
              <a:buClrTx/>
              <a:buSzTx/>
              <a:buFontTx/>
              <a:buNone/>
              <a:tabLst/>
              <a:defRPr/>
            </a:pPr>
            <a:r>
              <a:rPr kumimoji="0" lang="ja-JP" altLang="en-US"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自動化実施後の通知</a:t>
            </a:r>
            <a:endParaRPr kumimoji="0" lang="en-US" altLang="ja-JP" sz="1667"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0" name="正方形/長方形 19">
            <a:extLst>
              <a:ext uri="{FF2B5EF4-FFF2-40B4-BE49-F238E27FC236}">
                <a16:creationId xmlns:a16="http://schemas.microsoft.com/office/drawing/2014/main" id="{82455257-06A8-1341-B171-5AA5A79D99D6}"/>
              </a:ext>
            </a:extLst>
          </p:cNvPr>
          <p:cNvSpPr/>
          <p:nvPr/>
        </p:nvSpPr>
        <p:spPr>
          <a:xfrm>
            <a:off x="5252438" y="4947261"/>
            <a:ext cx="6719061" cy="68974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24000" tIns="24000" rIns="24000" bIns="24000" rtlCol="0" anchor="ctr" anchorCtr="0"/>
          <a:lstStyle/>
          <a:p>
            <a:pPr marL="16933" marR="0" lvl="0" indent="0" algn="l" defTabSz="1625495" rtl="0" eaLnBrk="1" fontAlgn="auto" latinLnBrk="0" hangingPunct="1">
              <a:lnSpc>
                <a:spcPct val="100000"/>
              </a:lnSpc>
              <a:spcBef>
                <a:spcPts val="0"/>
              </a:spcBef>
              <a:spcAft>
                <a:spcPts val="0"/>
              </a:spcAft>
              <a:buClrTx/>
              <a:buSzTx/>
              <a:buFontTx/>
              <a:buNone/>
              <a:tabLst/>
              <a:defRPr/>
            </a:pPr>
            <a:r>
              <a:rPr kumimoji="0" lang="ja-JP" altLang="en-US"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rPr>
              <a:t>プロセスによって、処理が完了したことをログ出力でエビデンスとして残し、また必要なメンバーに通知を送り、情報を連携できるようにします。</a:t>
            </a:r>
            <a:endParaRPr kumimoji="0" lang="en-US" altLang="ja-JP" sz="1500" b="0" i="0" u="none" strike="noStrike" kern="1200" cap="none" spc="0" normalizeH="0" baseline="0" noProof="0" dirty="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2" name="テキスト ボックス 41">
            <a:extLst>
              <a:ext uri="{FF2B5EF4-FFF2-40B4-BE49-F238E27FC236}">
                <a16:creationId xmlns:a16="http://schemas.microsoft.com/office/drawing/2014/main" id="{6FA8D1F5-11D3-964D-BC33-531101BE3415}"/>
              </a:ext>
            </a:extLst>
          </p:cNvPr>
          <p:cNvSpPr txBox="1"/>
          <p:nvPr/>
        </p:nvSpPr>
        <p:spPr>
          <a:xfrm>
            <a:off x="1824000" y="5789582"/>
            <a:ext cx="8544000" cy="553998"/>
          </a:xfrm>
          <a:prstGeom prst="rect">
            <a:avLst/>
          </a:prstGeom>
          <a:solidFill>
            <a:schemeClr val="accent3">
              <a:lumMod val="20000"/>
              <a:lumOff val="80000"/>
            </a:schemeClr>
          </a:solid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ポイント：</a:t>
            </a:r>
            <a:endParaRPr kumimoji="1" lang="en-US" altLang="ja-JP" sz="15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全てが自動化できるものではなく、ワークフローを検討し効率化を図ることが目的となる。</a:t>
            </a:r>
          </a:p>
        </p:txBody>
      </p:sp>
      <p:cxnSp>
        <p:nvCxnSpPr>
          <p:cNvPr id="43" name="直線コネクタ 42">
            <a:extLst>
              <a:ext uri="{FF2B5EF4-FFF2-40B4-BE49-F238E27FC236}">
                <a16:creationId xmlns:a16="http://schemas.microsoft.com/office/drawing/2014/main" id="{0425DFB9-3404-2F48-BF7A-08F91EB415FD}"/>
              </a:ext>
            </a:extLst>
          </p:cNvPr>
          <p:cNvCxnSpPr>
            <a:cxnSpLocks/>
          </p:cNvCxnSpPr>
          <p:nvPr/>
        </p:nvCxnSpPr>
        <p:spPr>
          <a:xfrm>
            <a:off x="1392000" y="1778680"/>
            <a:ext cx="3247045"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7C6CC198-AAB1-F74A-85F7-B6AFDD5D47FB}"/>
              </a:ext>
            </a:extLst>
          </p:cNvPr>
          <p:cNvCxnSpPr>
            <a:cxnSpLocks/>
          </p:cNvCxnSpPr>
          <p:nvPr/>
        </p:nvCxnSpPr>
        <p:spPr>
          <a:xfrm>
            <a:off x="863659" y="1778680"/>
            <a:ext cx="410300" cy="0"/>
          </a:xfrm>
          <a:prstGeom prst="line">
            <a:avLst/>
          </a:prstGeom>
          <a:ln w="28575">
            <a:no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46" name="二等辺三角形 21">
            <a:extLst>
              <a:ext uri="{FF2B5EF4-FFF2-40B4-BE49-F238E27FC236}">
                <a16:creationId xmlns:a16="http://schemas.microsoft.com/office/drawing/2014/main" id="{C2844B4D-9EEB-6C4B-A05D-8B1D4880EB5F}"/>
              </a:ext>
            </a:extLst>
          </p:cNvPr>
          <p:cNvSpPr/>
          <p:nvPr/>
        </p:nvSpPr>
        <p:spPr>
          <a:xfrm rot="5400000">
            <a:off x="4616509" y="2846375"/>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7" name="二等辺三角形 21">
            <a:extLst>
              <a:ext uri="{FF2B5EF4-FFF2-40B4-BE49-F238E27FC236}">
                <a16:creationId xmlns:a16="http://schemas.microsoft.com/office/drawing/2014/main" id="{A490B96F-80A4-3942-B5C5-9A4653D18BD1}"/>
              </a:ext>
            </a:extLst>
          </p:cNvPr>
          <p:cNvSpPr/>
          <p:nvPr/>
        </p:nvSpPr>
        <p:spPr>
          <a:xfrm rot="5400000">
            <a:off x="4616509" y="3627708"/>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8" name="二等辺三角形 21">
            <a:extLst>
              <a:ext uri="{FF2B5EF4-FFF2-40B4-BE49-F238E27FC236}">
                <a16:creationId xmlns:a16="http://schemas.microsoft.com/office/drawing/2014/main" id="{ACDC5B44-5961-6F4C-B2B0-2310E95B2BD3}"/>
              </a:ext>
            </a:extLst>
          </p:cNvPr>
          <p:cNvSpPr/>
          <p:nvPr/>
        </p:nvSpPr>
        <p:spPr>
          <a:xfrm rot="5400000">
            <a:off x="4616509" y="4379598"/>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sp>
        <p:nvSpPr>
          <p:cNvPr id="49" name="二等辺三角形 21">
            <a:extLst>
              <a:ext uri="{FF2B5EF4-FFF2-40B4-BE49-F238E27FC236}">
                <a16:creationId xmlns:a16="http://schemas.microsoft.com/office/drawing/2014/main" id="{3A615165-0740-DC43-9EED-05FE449DC7F6}"/>
              </a:ext>
            </a:extLst>
          </p:cNvPr>
          <p:cNvSpPr/>
          <p:nvPr/>
        </p:nvSpPr>
        <p:spPr>
          <a:xfrm rot="5400000">
            <a:off x="4616509" y="5165977"/>
            <a:ext cx="692878" cy="295460"/>
          </a:xfrm>
          <a:prstGeom prst="triangl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2667" b="0" i="0" u="none" strike="noStrike" kern="1200" cap="none" spc="0" normalizeH="0" baseline="0" noProof="0">
              <a:ln>
                <a:noFill/>
              </a:ln>
              <a:solidFill>
                <a:srgbClr val="414042"/>
              </a:solidFill>
              <a:effectLst/>
              <a:uLnTx/>
              <a:uFillTx/>
              <a:latin typeface="Meiryo" panose="020B0604030504040204" pitchFamily="34" charset="-128"/>
              <a:ea typeface="Meiryo" panose="020B0604030504040204" pitchFamily="34" charset="-128"/>
              <a:cs typeface="+mn-cs"/>
            </a:endParaRPr>
          </a:p>
        </p:txBody>
      </p:sp>
      <p:cxnSp>
        <p:nvCxnSpPr>
          <p:cNvPr id="50" name="直線コネクタ 49">
            <a:extLst>
              <a:ext uri="{FF2B5EF4-FFF2-40B4-BE49-F238E27FC236}">
                <a16:creationId xmlns:a16="http://schemas.microsoft.com/office/drawing/2014/main" id="{D4E1126F-55F7-BA46-AD93-334478F3A296}"/>
              </a:ext>
            </a:extLst>
          </p:cNvPr>
          <p:cNvCxnSpPr>
            <a:cxnSpLocks/>
          </p:cNvCxnSpPr>
          <p:nvPr/>
        </p:nvCxnSpPr>
        <p:spPr>
          <a:xfrm>
            <a:off x="863659" y="1778680"/>
            <a:ext cx="410300" cy="0"/>
          </a:xfrm>
          <a:prstGeom prst="line">
            <a:avLst/>
          </a:prstGeom>
          <a:ln w="28575">
            <a:solidFill>
              <a:schemeClr val="accent3"/>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 name="テキスト ボックス 1">
            <a:extLst>
              <a:ext uri="{FF2B5EF4-FFF2-40B4-BE49-F238E27FC236}">
                <a16:creationId xmlns:a16="http://schemas.microsoft.com/office/drawing/2014/main" id="{DB86A336-FE53-AE56-351B-EE74688953AC}"/>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46674916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参考：検知後の対応自動化：リソースの閉塞 </a:t>
            </a:r>
            <a:r>
              <a:rPr lang="en-US" altLang="ja-JP" sz="2800" b="0" dirty="0"/>
              <a:t>or </a:t>
            </a:r>
            <a:r>
              <a:rPr lang="ja-JP" altLang="en-US" sz="2800" b="0"/>
              <a:t>自動修復</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552802" y="1055262"/>
            <a:ext cx="11531733" cy="1092800"/>
          </a:xfrm>
          <a:prstGeom prst="rect">
            <a:avLst/>
          </a:prstGeom>
        </p:spPr>
        <p:txBody>
          <a:bodyPr wrap="square">
            <a:spAutoFit/>
          </a:bodyPr>
          <a:lstStyle/>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リソースを閉塞する</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セキュリティグループ無効化、</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IAM</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ポリシー変更、リソース停止</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までなら比較的容易</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自動修復するためには設定マスターのリポジトリ管理が必要となり難易度が高い</a:t>
            </a:r>
            <a:endPar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990545" marR="0" lvl="1" indent="-380985" algn="l" defTabSz="609576" rtl="0" eaLnBrk="1" fontAlgn="auto" latinLnBrk="0" hangingPunct="1">
              <a:lnSpc>
                <a:spcPct val="100000"/>
              </a:lnSpc>
              <a:spcBef>
                <a:spcPts val="0"/>
              </a:spcBef>
              <a:spcAft>
                <a:spcPts val="0"/>
              </a:spcAft>
              <a:buClrTx/>
              <a:buSzTx/>
              <a:buFont typeface="Wingdings" pitchFamily="2" charset="2"/>
              <a:buChar char="ü"/>
              <a:tabLst/>
              <a:defRPr/>
            </a:pP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特に、</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YES/NO</a:t>
            </a: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の設定値ではなく値の監視が必要なもの</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例えば特定の</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IP</a:t>
            </a:r>
            <a:r>
              <a:rPr kumimoji="1" lang="ja-JP" altLang="en-US" sz="15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でないといけない、等</a:t>
            </a:r>
            <a:r>
              <a:rPr kumimoji="1" lang="en-US" altLang="ja-JP" sz="15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p>
          <a:p>
            <a:pPr marL="380985" marR="0" lvl="0" indent="-380985"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自動修復の対象としては、設定が</a:t>
            </a: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YES/NO</a:t>
            </a:r>
            <a:r>
              <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で監視できるものから始めると良い</a:t>
            </a:r>
          </a:p>
        </p:txBody>
      </p:sp>
      <p:graphicFrame>
        <p:nvGraphicFramePr>
          <p:cNvPr id="31" name="表 30">
            <a:extLst>
              <a:ext uri="{FF2B5EF4-FFF2-40B4-BE49-F238E27FC236}">
                <a16:creationId xmlns:a16="http://schemas.microsoft.com/office/drawing/2014/main" id="{CA46CD6B-5DC5-0A44-A639-4EF014300E60}"/>
              </a:ext>
            </a:extLst>
          </p:cNvPr>
          <p:cNvGraphicFramePr>
            <a:graphicFrameLocks noGrp="1"/>
          </p:cNvGraphicFramePr>
          <p:nvPr/>
        </p:nvGraphicFramePr>
        <p:xfrm>
          <a:off x="336001" y="2469000"/>
          <a:ext cx="11519998" cy="3754120"/>
        </p:xfrm>
        <a:graphic>
          <a:graphicData uri="http://schemas.openxmlformats.org/drawingml/2006/table">
            <a:tbl>
              <a:tblPr firstRow="1" bandRow="1">
                <a:tableStyleId>{073A0DAA-6AF3-43AB-8588-CEC1D06C72B9}</a:tableStyleId>
              </a:tblPr>
              <a:tblGrid>
                <a:gridCol w="2880000">
                  <a:extLst>
                    <a:ext uri="{9D8B030D-6E8A-4147-A177-3AD203B41FA5}">
                      <a16:colId xmlns:a16="http://schemas.microsoft.com/office/drawing/2014/main" val="738647851"/>
                    </a:ext>
                  </a:extLst>
                </a:gridCol>
                <a:gridCol w="3940173">
                  <a:extLst>
                    <a:ext uri="{9D8B030D-6E8A-4147-A177-3AD203B41FA5}">
                      <a16:colId xmlns:a16="http://schemas.microsoft.com/office/drawing/2014/main" val="507351252"/>
                    </a:ext>
                  </a:extLst>
                </a:gridCol>
                <a:gridCol w="4699825">
                  <a:extLst>
                    <a:ext uri="{9D8B030D-6E8A-4147-A177-3AD203B41FA5}">
                      <a16:colId xmlns:a16="http://schemas.microsoft.com/office/drawing/2014/main" val="2051493435"/>
                    </a:ext>
                  </a:extLst>
                </a:gridCol>
              </a:tblGrid>
              <a:tr h="337820">
                <a:tc>
                  <a:txBody>
                    <a:bodyPr/>
                    <a:lstStyle/>
                    <a:p>
                      <a:r>
                        <a:rPr kumimoji="1" lang="ja-JP" altLang="en-US" sz="1400">
                          <a:latin typeface="Meiryo" panose="020B0604030504040204" pitchFamily="34" charset="-128"/>
                          <a:ea typeface="Meiryo" panose="020B0604030504040204" pitchFamily="34" charset="-128"/>
                        </a:rPr>
                        <a:t>インシデント</a:t>
                      </a:r>
                      <a:endParaRPr kumimoji="1" lang="ja-JP" altLang="en-US" sz="1400" b="1">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検知方法（例）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自動化</a:t>
                      </a:r>
                      <a:r>
                        <a:rPr kumimoji="1" lang="ja-JP" altLang="en-US" sz="1400" dirty="0">
                          <a:latin typeface="Meiryo" panose="020B0604030504040204" pitchFamily="34" charset="-128"/>
                          <a:ea typeface="Meiryo" panose="020B0604030504040204" pitchFamily="34" charset="-128"/>
                        </a:rPr>
                        <a:t>対応（例）</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543227239"/>
                  </a:ext>
                </a:extLst>
              </a:tr>
              <a:tr h="769620">
                <a:tc>
                  <a:txBody>
                    <a:bodyPr/>
                    <a:lstStyle/>
                    <a:p>
                      <a:r>
                        <a:rPr kumimoji="1" lang="en-US" altLang="ja-JP" sz="1400" dirty="0">
                          <a:latin typeface="Meiryo" panose="020B0604030504040204" pitchFamily="34" charset="-128"/>
                          <a:ea typeface="Meiryo" panose="020B0604030504040204" pitchFamily="34" charset="-128"/>
                        </a:rPr>
                        <a:t>S3</a:t>
                      </a:r>
                      <a:r>
                        <a:rPr kumimoji="1" lang="ja-JP" altLang="en-US" sz="1400">
                          <a:latin typeface="Meiryo" panose="020B0604030504040204" pitchFamily="34" charset="-128"/>
                          <a:ea typeface="Meiryo" panose="020B0604030504040204" pitchFamily="34" charset="-128"/>
                        </a:rPr>
                        <a:t>からの情報漏洩</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外部からの通報（漏洩した情報がどこかに公開、転売されたなど）</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ポリシー設定の誤りに担当者が気がついた</a:t>
                      </a:r>
                      <a:endParaRPr kumimoji="1" lang="en-US" altLang="ja-JP" sz="1400" dirty="0">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ポリシーに準拠していない</a:t>
                      </a:r>
                      <a:r>
                        <a:rPr kumimoji="1" lang="en-US" altLang="ja-JP" sz="1400" dirty="0">
                          <a:latin typeface="Meiryo" panose="020B0604030504040204" pitchFamily="34" charset="-128"/>
                          <a:ea typeface="Meiryo" panose="020B0604030504040204" pitchFamily="34" charset="-128"/>
                        </a:rPr>
                        <a:t>S3 bucket</a:t>
                      </a:r>
                      <a:r>
                        <a:rPr kumimoji="1" lang="ja-JP" altLang="en-US" sz="1400">
                          <a:latin typeface="Meiryo" panose="020B0604030504040204" pitchFamily="34" charset="-128"/>
                          <a:ea typeface="Meiryo" panose="020B0604030504040204" pitchFamily="34" charset="-128"/>
                        </a:rPr>
                        <a:t>の自動検知</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ポリシーや暗号化設定の自動適用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43947791"/>
                  </a:ext>
                </a:extLst>
              </a:tr>
              <a:tr h="7696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dirty="0">
                          <a:latin typeface="Meiryo" panose="020B0604030504040204" pitchFamily="34" charset="-128"/>
                          <a:ea typeface="Meiryo" panose="020B0604030504040204" pitchFamily="34" charset="-128"/>
                        </a:rPr>
                        <a:t>S3</a:t>
                      </a:r>
                      <a:r>
                        <a:rPr kumimoji="1" lang="ja-JP" altLang="en-US" sz="1400">
                          <a:latin typeface="Meiryo" panose="020B0604030504040204" pitchFamily="34" charset="-128"/>
                          <a:ea typeface="Meiryo" panose="020B0604030504040204" pitchFamily="34" charset="-128"/>
                        </a:rPr>
                        <a:t>でホストしている</a:t>
                      </a:r>
                      <a:r>
                        <a:rPr kumimoji="1" lang="en-US" altLang="ja-JP" sz="1400" dirty="0">
                          <a:latin typeface="Meiryo" panose="020B0604030504040204" pitchFamily="34" charset="-128"/>
                          <a:ea typeface="Meiryo" panose="020B0604030504040204" pitchFamily="34" charset="-128"/>
                        </a:rPr>
                        <a:t>Web</a:t>
                      </a:r>
                      <a:r>
                        <a:rPr kumimoji="1" lang="ja-JP" altLang="en-US" sz="1400">
                          <a:latin typeface="Meiryo" panose="020B0604030504040204" pitchFamily="34" charset="-128"/>
                          <a:ea typeface="Meiryo" panose="020B0604030504040204" pitchFamily="34" charset="-128"/>
                        </a:rPr>
                        <a:t>サイト改ざん</a:t>
                      </a:r>
                      <a:endParaRPr kumimoji="1" lang="en-US" altLang="ja-JP" sz="1400" dirty="0">
                        <a:latin typeface="Meiryo" panose="020B0604030504040204" pitchFamily="34" charset="-128"/>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a:latin typeface="Meiryo" panose="020B0604030504040204" pitchFamily="34" charset="-128"/>
                          <a:ea typeface="Meiryo" panose="020B0604030504040204" pitchFamily="34" charset="-128"/>
                        </a:rPr>
                        <a:t>悪意あるコードの挿入</a:t>
                      </a:r>
                      <a:endParaRPr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外部からの通報</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不審な通信の発生</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ポリシーに準拠していない</a:t>
                      </a:r>
                      <a:r>
                        <a:rPr kumimoji="1" lang="en-US" altLang="ja-JP" sz="1400" dirty="0">
                          <a:latin typeface="Meiryo" panose="020B0604030504040204" pitchFamily="34" charset="-128"/>
                          <a:ea typeface="Meiryo" panose="020B0604030504040204" pitchFamily="34" charset="-128"/>
                        </a:rPr>
                        <a:t>S3 bucket</a:t>
                      </a:r>
                      <a:r>
                        <a:rPr kumimoji="1" lang="ja-JP" altLang="en-US" sz="1400">
                          <a:latin typeface="Meiryo" panose="020B0604030504040204" pitchFamily="34" charset="-128"/>
                          <a:ea typeface="Meiryo" panose="020B0604030504040204" pitchFamily="34" charset="-128"/>
                        </a:rPr>
                        <a:t>の自動検知</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ポリシーや暗号化設定の自動適用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34463205"/>
                  </a:ext>
                </a:extLst>
              </a:tr>
              <a:tr h="769620">
                <a:tc>
                  <a:txBody>
                    <a:bodyPr/>
                    <a:lstStyle/>
                    <a:p>
                      <a:r>
                        <a:rPr kumimoji="1" lang="en-US" altLang="ja-JP" sz="1400" dirty="0">
                          <a:latin typeface="Meiryo" panose="020B0604030504040204" pitchFamily="34" charset="-128"/>
                          <a:ea typeface="Meiryo" panose="020B0604030504040204" pitchFamily="34" charset="-128"/>
                        </a:rPr>
                        <a:t>EC2</a:t>
                      </a:r>
                      <a:r>
                        <a:rPr kumimoji="1" lang="ja-JP" altLang="en-US" sz="1400">
                          <a:latin typeface="Meiryo" panose="020B0604030504040204" pitchFamily="34" charset="-128"/>
                          <a:ea typeface="Meiryo" panose="020B0604030504040204" pitchFamily="34" charset="-128"/>
                        </a:rPr>
                        <a:t>が起動され仮想通貨採掘に使用された</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400" dirty="0" err="1">
                          <a:latin typeface="Meiryo" panose="020B0604030504040204" pitchFamily="34" charset="-128"/>
                          <a:ea typeface="Meiryo" panose="020B0604030504040204" pitchFamily="34" charset="-128"/>
                        </a:rPr>
                        <a:t>GuardDuty</a:t>
                      </a:r>
                      <a:r>
                        <a:rPr kumimoji="1" lang="ja-JP" altLang="en-US" sz="1400">
                          <a:latin typeface="Meiryo" panose="020B0604030504040204" pitchFamily="34" charset="-128"/>
                          <a:ea typeface="Meiryo" panose="020B0604030504040204" pitchFamily="34" charset="-128"/>
                        </a:rPr>
                        <a:t>での検知</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ja-JP" altLang="en-US" sz="1400">
                          <a:latin typeface="Meiryo" panose="020B0604030504040204" pitchFamily="34" charset="-128"/>
                          <a:ea typeface="Meiryo" panose="020B0604030504040204" pitchFamily="34" charset="-128"/>
                        </a:rPr>
                        <a:t>ビリングアラート</a:t>
                      </a:r>
                      <a:endParaRPr kumimoji="1" lang="en-US" altLang="ja-JP" sz="1400" dirty="0">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en-US" altLang="ja-JP" sz="1400" dirty="0">
                          <a:latin typeface="Meiryo" panose="020B0604030504040204" pitchFamily="34" charset="-128"/>
                          <a:ea typeface="Meiryo" panose="020B0604030504040204" pitchFamily="34" charset="-128"/>
                        </a:rPr>
                        <a:t>AWS</a:t>
                      </a:r>
                      <a:r>
                        <a:rPr kumimoji="1" lang="ja-JP" altLang="en-US" sz="1400">
                          <a:latin typeface="Meiryo" panose="020B0604030504040204" pitchFamily="34" charset="-128"/>
                          <a:ea typeface="Meiryo" panose="020B0604030504040204" pitchFamily="34" charset="-128"/>
                        </a:rPr>
                        <a:t>からの通知</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marR="0" lvl="0" indent="-171450" algn="l" defTabSz="45718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400">
                          <a:solidFill>
                            <a:schemeClr val="tx1"/>
                          </a:solidFill>
                          <a:latin typeface="Meiryo" panose="020B0604030504040204" pitchFamily="34" charset="-128"/>
                          <a:ea typeface="Meiryo" panose="020B0604030504040204" pitchFamily="34" charset="-128"/>
                        </a:rPr>
                        <a:t>対象の</a:t>
                      </a:r>
                      <a:r>
                        <a:rPr kumimoji="1" lang="en-US" altLang="ja-JP" sz="1400" dirty="0">
                          <a:solidFill>
                            <a:schemeClr val="tx1"/>
                          </a:solidFill>
                          <a:latin typeface="Meiryo" panose="020B0604030504040204" pitchFamily="34" charset="-128"/>
                          <a:ea typeface="Meiryo" panose="020B0604030504040204" pitchFamily="34" charset="-128"/>
                        </a:rPr>
                        <a:t>EC2</a:t>
                      </a:r>
                      <a:r>
                        <a:rPr kumimoji="1" lang="ja-JP" altLang="en-US" sz="1400">
                          <a:solidFill>
                            <a:schemeClr val="tx1"/>
                          </a:solidFill>
                          <a:latin typeface="Meiryo" panose="020B0604030504040204" pitchFamily="34" charset="-128"/>
                          <a:ea typeface="Meiryo" panose="020B0604030504040204" pitchFamily="34" charset="-128"/>
                        </a:rPr>
                        <a:t>を隔離する</a:t>
                      </a:r>
                      <a:r>
                        <a:rPr kumimoji="1" lang="en-US" altLang="ja-JP" sz="1400" dirty="0">
                          <a:solidFill>
                            <a:schemeClr val="tx1"/>
                          </a:solidFill>
                          <a:latin typeface="Meiryo" panose="020B0604030504040204" pitchFamily="34" charset="-128"/>
                          <a:ea typeface="Meiryo" panose="020B0604030504040204" pitchFamily="34" charset="-128"/>
                        </a:rPr>
                        <a:t>Security Group</a:t>
                      </a:r>
                      <a:r>
                        <a:rPr kumimoji="1" lang="ja-JP" altLang="en-US" sz="1400">
                          <a:solidFill>
                            <a:schemeClr val="tx1"/>
                          </a:solidFill>
                          <a:latin typeface="Meiryo" panose="020B0604030504040204" pitchFamily="34" charset="-128"/>
                          <a:ea typeface="Meiryo" panose="020B0604030504040204" pitchFamily="34" charset="-128"/>
                        </a:rPr>
                        <a:t>の自動適用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29366777"/>
                  </a:ext>
                </a:extLst>
              </a:tr>
              <a:tr h="769620">
                <a:tc>
                  <a:txBody>
                    <a:bodyPr/>
                    <a:lstStyle/>
                    <a:p>
                      <a:r>
                        <a:rPr kumimoji="1" lang="ja-JP" altLang="en-US" sz="1400">
                          <a:latin typeface="Meiryo" panose="020B0604030504040204" pitchFamily="34" charset="-128"/>
                          <a:ea typeface="Meiryo" panose="020B0604030504040204" pitchFamily="34" charset="-128"/>
                        </a:rPr>
                        <a:t>不審アクセス</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400" dirty="0" err="1">
                          <a:latin typeface="Meiryo" panose="020B0604030504040204" pitchFamily="34" charset="-128"/>
                          <a:ea typeface="Meiryo" panose="020B0604030504040204" pitchFamily="34" charset="-128"/>
                        </a:rPr>
                        <a:t>GuardDuty</a:t>
                      </a:r>
                      <a:r>
                        <a:rPr kumimoji="1" lang="ja-JP" altLang="en-US" sz="1400">
                          <a:latin typeface="Meiryo" panose="020B0604030504040204" pitchFamily="34" charset="-128"/>
                          <a:ea typeface="Meiryo" panose="020B0604030504040204" pitchFamily="34" charset="-128"/>
                        </a:rPr>
                        <a:t>での検知</a:t>
                      </a:r>
                      <a:endParaRPr kumimoji="1" lang="en-US" altLang="ja-JP" sz="1400" b="0" dirty="0">
                        <a:solidFill>
                          <a:schemeClr val="dk1"/>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en-US" altLang="ja-JP" sz="1400" b="0" dirty="0">
                          <a:solidFill>
                            <a:schemeClr val="tx1"/>
                          </a:solidFill>
                          <a:latin typeface="Meiryo" panose="020B0604030504040204" pitchFamily="34" charset="-128"/>
                          <a:ea typeface="Meiryo" panose="020B0604030504040204" pitchFamily="34" charset="-128"/>
                        </a:rPr>
                        <a:t>ALB</a:t>
                      </a:r>
                      <a:r>
                        <a:rPr kumimoji="1" lang="ja-JP" altLang="en-US" sz="1400" b="0">
                          <a:solidFill>
                            <a:schemeClr val="tx1"/>
                          </a:solidFill>
                          <a:latin typeface="Meiryo" panose="020B0604030504040204" pitchFamily="34" charset="-128"/>
                          <a:ea typeface="Meiryo" panose="020B0604030504040204" pitchFamily="34" charset="-128"/>
                        </a:rPr>
                        <a:t>アクセスログ</a:t>
                      </a:r>
                      <a:endParaRPr kumimoji="1" lang="en-US" altLang="ja-JP" sz="1400" b="0" dirty="0">
                        <a:solidFill>
                          <a:schemeClr val="tx1"/>
                        </a:solidFill>
                        <a:latin typeface="Meiryo" panose="020B0604030504040204" pitchFamily="34" charset="-128"/>
                        <a:ea typeface="Meiryo" panose="020B0604030504040204" pitchFamily="34" charset="-128"/>
                      </a:endParaRPr>
                    </a:p>
                    <a:p>
                      <a:pPr marL="171450" indent="-171450">
                        <a:buFont typeface="Arial" panose="020B0604020202020204" pitchFamily="34" charset="0"/>
                        <a:buChar char="•"/>
                      </a:pPr>
                      <a:r>
                        <a:rPr kumimoji="1" lang="en-US" altLang="ja-JP" sz="1400" b="0" dirty="0">
                          <a:solidFill>
                            <a:schemeClr val="tx1"/>
                          </a:solidFill>
                          <a:latin typeface="Meiryo" panose="020B0604030504040204" pitchFamily="34" charset="-128"/>
                          <a:ea typeface="Meiryo" panose="020B0604030504040204" pitchFamily="34" charset="-128"/>
                        </a:rPr>
                        <a:t>WAF</a:t>
                      </a:r>
                      <a:r>
                        <a:rPr kumimoji="1" lang="ja-JP" altLang="en-US" sz="1400" b="0">
                          <a:solidFill>
                            <a:schemeClr val="tx1"/>
                          </a:solidFill>
                          <a:latin typeface="Meiryo" panose="020B0604030504040204" pitchFamily="34" charset="-128"/>
                          <a:ea typeface="Meiryo" panose="020B0604030504040204" pitchFamily="34" charset="-128"/>
                        </a:rPr>
                        <a:t>ログ</a:t>
                      </a: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solidFill>
                            <a:schemeClr val="tx1"/>
                          </a:solidFill>
                          <a:latin typeface="Meiryo" panose="020B0604030504040204" pitchFamily="34" charset="-128"/>
                          <a:ea typeface="Meiryo" panose="020B0604030504040204" pitchFamily="34" charset="-128"/>
                        </a:rPr>
                        <a:t>アクセス元</a:t>
                      </a:r>
                      <a:r>
                        <a:rPr kumimoji="1" lang="en-US" altLang="ja-JP" sz="1400" dirty="0">
                          <a:solidFill>
                            <a:schemeClr val="tx1"/>
                          </a:solidFill>
                          <a:latin typeface="Meiryo" panose="020B0604030504040204" pitchFamily="34" charset="-128"/>
                          <a:ea typeface="Meiryo" panose="020B0604030504040204" pitchFamily="34" charset="-128"/>
                        </a:rPr>
                        <a:t>IP</a:t>
                      </a:r>
                      <a:r>
                        <a:rPr kumimoji="1" lang="ja-JP" altLang="en-US" sz="1400" dirty="0">
                          <a:solidFill>
                            <a:schemeClr val="tx1"/>
                          </a:solidFill>
                          <a:latin typeface="Meiryo" panose="020B0604030504040204" pitchFamily="34" charset="-128"/>
                          <a:ea typeface="Meiryo" panose="020B0604030504040204" pitchFamily="34" charset="-128"/>
                        </a:rPr>
                        <a:t>からの通信をブロックする</a:t>
                      </a:r>
                      <a:r>
                        <a:rPr kumimoji="1" lang="en-US" altLang="ja-JP" sz="1400" dirty="0">
                          <a:solidFill>
                            <a:schemeClr val="tx1"/>
                          </a:solidFill>
                          <a:latin typeface="Meiryo" panose="020B0604030504040204" pitchFamily="34" charset="-128"/>
                          <a:ea typeface="Meiryo" panose="020B0604030504040204" pitchFamily="34" charset="-128"/>
                        </a:rPr>
                        <a:t>NACL/WAF</a:t>
                      </a:r>
                      <a:r>
                        <a:rPr kumimoji="1" lang="ja-JP" altLang="en-US" sz="1400" dirty="0">
                          <a:solidFill>
                            <a:schemeClr val="tx1"/>
                          </a:solidFill>
                          <a:latin typeface="Meiryo" panose="020B0604030504040204" pitchFamily="34" charset="-128"/>
                          <a:ea typeface="Meiryo" panose="020B0604030504040204" pitchFamily="34" charset="-128"/>
                        </a:rPr>
                        <a:t>ルールを設定</a:t>
                      </a:r>
                      <a:endParaRPr kumimoji="1" lang="ja-JP" altLang="en-US"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81639957"/>
                  </a:ext>
                </a:extLst>
              </a:tr>
              <a:tr h="337820">
                <a:tc>
                  <a:txBody>
                    <a:bodyPr/>
                    <a:lstStyle/>
                    <a:p>
                      <a:r>
                        <a:rPr kumimoji="1" lang="en-US" altLang="ja-JP" sz="1400" dirty="0">
                          <a:latin typeface="Meiryo" panose="020B0604030504040204" pitchFamily="34" charset="-128"/>
                          <a:ea typeface="Meiryo" panose="020B0604030504040204" pitchFamily="34" charset="-128"/>
                        </a:rPr>
                        <a:t>EC2</a:t>
                      </a:r>
                      <a:r>
                        <a:rPr kumimoji="1" lang="ja-JP" altLang="en-US" sz="1400">
                          <a:latin typeface="Meiryo" panose="020B0604030504040204" pitchFamily="34" charset="-128"/>
                          <a:ea typeface="Meiryo" panose="020B0604030504040204" pitchFamily="34" charset="-128"/>
                        </a:rPr>
                        <a:t>がマルウェアに感染</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en-US" altLang="ja-JP" sz="1400" dirty="0" err="1">
                          <a:latin typeface="Meiryo" panose="020B0604030504040204" pitchFamily="34" charset="-128"/>
                          <a:ea typeface="Meiryo" panose="020B0604030504040204" pitchFamily="34" charset="-128"/>
                        </a:rPr>
                        <a:t>GuardDuty</a:t>
                      </a:r>
                      <a:r>
                        <a:rPr kumimoji="1" lang="ja-JP" altLang="en-US" sz="1400">
                          <a:latin typeface="Meiryo" panose="020B0604030504040204" pitchFamily="34" charset="-128"/>
                          <a:ea typeface="Meiryo" panose="020B0604030504040204" pitchFamily="34" charset="-128"/>
                        </a:rPr>
                        <a:t>での</a:t>
                      </a:r>
                      <a:r>
                        <a:rPr kumimoji="1" lang="en-US" altLang="ja-JP" sz="1400" dirty="0">
                          <a:latin typeface="Meiryo" panose="020B0604030504040204" pitchFamily="34" charset="-128"/>
                          <a:ea typeface="Meiryo" panose="020B0604030504040204" pitchFamily="34" charset="-128"/>
                        </a:rPr>
                        <a:t>EC2</a:t>
                      </a:r>
                      <a:r>
                        <a:rPr kumimoji="1" lang="ja-JP" altLang="en-US" sz="1400">
                          <a:latin typeface="Meiryo" panose="020B0604030504040204" pitchFamily="34" charset="-128"/>
                          <a:ea typeface="Meiryo" panose="020B0604030504040204" pitchFamily="34" charset="-128"/>
                        </a:rPr>
                        <a:t>通信の検知</a:t>
                      </a:r>
                      <a:endParaRPr kumimoji="1" lang="ja-JP" altLang="en-US" sz="1400" b="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kumimoji="1" lang="ja-JP" altLang="en-US" sz="1400">
                          <a:solidFill>
                            <a:schemeClr val="tx1"/>
                          </a:solidFill>
                          <a:latin typeface="Meiryo" panose="020B0604030504040204" pitchFamily="34" charset="-128"/>
                          <a:ea typeface="Meiryo" panose="020B0604030504040204" pitchFamily="34" charset="-128"/>
                        </a:rPr>
                        <a:t>感染</a:t>
                      </a:r>
                      <a:r>
                        <a:rPr kumimoji="1" lang="ja-JP" altLang="en-US" sz="1400" dirty="0">
                          <a:solidFill>
                            <a:schemeClr val="tx1"/>
                          </a:solidFill>
                          <a:latin typeface="Meiryo" panose="020B0604030504040204" pitchFamily="34" charset="-128"/>
                          <a:ea typeface="Meiryo" panose="020B0604030504040204" pitchFamily="34" charset="-128"/>
                        </a:rPr>
                        <a:t>した</a:t>
                      </a:r>
                      <a:r>
                        <a:rPr kumimoji="1" lang="en-US" altLang="ja-JP" sz="1400" dirty="0">
                          <a:solidFill>
                            <a:schemeClr val="tx1"/>
                          </a:solidFill>
                          <a:latin typeface="Meiryo" panose="020B0604030504040204" pitchFamily="34" charset="-128"/>
                          <a:ea typeface="Meiryo" panose="020B0604030504040204" pitchFamily="34" charset="-128"/>
                        </a:rPr>
                        <a:t>EC2</a:t>
                      </a:r>
                      <a:r>
                        <a:rPr kumimoji="1" lang="ja-JP" altLang="en-US" sz="1400" dirty="0">
                          <a:solidFill>
                            <a:schemeClr val="tx1"/>
                          </a:solidFill>
                          <a:latin typeface="Meiryo" panose="020B0604030504040204" pitchFamily="34" charset="-128"/>
                          <a:ea typeface="Meiryo" panose="020B0604030504040204" pitchFamily="34" charset="-128"/>
                        </a:rPr>
                        <a:t>を</a:t>
                      </a:r>
                      <a:r>
                        <a:rPr kumimoji="1" lang="ja-JP" altLang="en-US" sz="1400">
                          <a:solidFill>
                            <a:schemeClr val="tx1"/>
                          </a:solidFill>
                          <a:latin typeface="Meiryo" panose="020B0604030504040204" pitchFamily="34" charset="-128"/>
                          <a:ea typeface="Meiryo" panose="020B0604030504040204" pitchFamily="34" charset="-128"/>
                        </a:rPr>
                        <a:t>隔離する</a:t>
                      </a:r>
                      <a:r>
                        <a:rPr kumimoji="1" lang="en-US" altLang="ja-JP" sz="1400" dirty="0">
                          <a:solidFill>
                            <a:schemeClr val="tx1"/>
                          </a:solidFill>
                          <a:latin typeface="Meiryo" panose="020B0604030504040204" pitchFamily="34" charset="-128"/>
                          <a:ea typeface="Meiryo" panose="020B0604030504040204" pitchFamily="34" charset="-128"/>
                        </a:rPr>
                        <a:t>Security Group</a:t>
                      </a:r>
                      <a:r>
                        <a:rPr kumimoji="1" lang="ja-JP" altLang="en-US" sz="1400">
                          <a:solidFill>
                            <a:schemeClr val="tx1"/>
                          </a:solidFill>
                          <a:latin typeface="Meiryo" panose="020B0604030504040204" pitchFamily="34" charset="-128"/>
                          <a:ea typeface="Meiryo" panose="020B0604030504040204" pitchFamily="34" charset="-128"/>
                        </a:rPr>
                        <a:t>の</a:t>
                      </a:r>
                      <a:r>
                        <a:rPr kumimoji="1" lang="ja-JP" altLang="en-US" sz="1400" dirty="0">
                          <a:solidFill>
                            <a:schemeClr val="tx1"/>
                          </a:solidFill>
                          <a:latin typeface="Meiryo" panose="020B0604030504040204" pitchFamily="34" charset="-128"/>
                          <a:ea typeface="Meiryo" panose="020B0604030504040204" pitchFamily="34" charset="-128"/>
                        </a:rPr>
                        <a:t>自動適用</a:t>
                      </a:r>
                      <a:endParaRPr kumimoji="1" lang="en-US" altLang="ja-JP" sz="1400" b="0" dirty="0">
                        <a:solidFill>
                          <a:schemeClr val="tx1"/>
                        </a:solidFill>
                        <a:latin typeface="Meiryo" panose="020B0604030504040204" pitchFamily="34" charset="-128"/>
                        <a:ea typeface="Meiryo" panose="020B0604030504040204" pitchFamily="34" charset="-128"/>
                      </a:endParaRPr>
                    </a:p>
                  </a:txBody>
                  <a:tcPr marL="121920" marR="121920" marT="60960" marB="6096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2837541"/>
                  </a:ext>
                </a:extLst>
              </a:tr>
            </a:tbl>
          </a:graphicData>
        </a:graphic>
      </p:graphicFrame>
      <p:sp>
        <p:nvSpPr>
          <p:cNvPr id="2" name="テキスト ボックス 1">
            <a:extLst>
              <a:ext uri="{FF2B5EF4-FFF2-40B4-BE49-F238E27FC236}">
                <a16:creationId xmlns:a16="http://schemas.microsoft.com/office/drawing/2014/main" id="{DDF91D80-4A8E-2B70-08EF-825BC69E0F50}"/>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7799419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参考：インシデント対応の自動化</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284589" y="1048353"/>
            <a:ext cx="11641365" cy="707886"/>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r>
              <a:rPr kumimoji="0" lang="ja-JP" altLang="en-US" sz="2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サービスを用いたインシデント対応の自動化を実装するパターンとして、以下のサービスが考えられます。</a:t>
            </a:r>
            <a:endParaRPr kumimoji="0" lang="en-US" altLang="ja-JP" sz="2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6" name="TextBox 7">
            <a:extLst>
              <a:ext uri="{FF2B5EF4-FFF2-40B4-BE49-F238E27FC236}">
                <a16:creationId xmlns:a16="http://schemas.microsoft.com/office/drawing/2014/main" id="{4B11FF2B-DB25-054B-AAE8-0FEC4C448A80}"/>
              </a:ext>
            </a:extLst>
          </p:cNvPr>
          <p:cNvSpPr txBox="1"/>
          <p:nvPr/>
        </p:nvSpPr>
        <p:spPr>
          <a:xfrm>
            <a:off x="239045" y="2365833"/>
            <a:ext cx="5183303" cy="1744585"/>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algn="ctr">
              <a:defRPr kumimoji="1" sz="1200" b="1">
                <a:solidFill>
                  <a:schemeClr val="tx2"/>
                </a:solidFill>
                <a:latin typeface="Meiryo" charset="-128"/>
                <a:ea typeface="Meiryo" charset="-128"/>
                <a:cs typeface="Meiryo"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67"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rPr>
              <a:t>EventBridge</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監視</a:t>
            </a:r>
            <a:r>
              <a:rPr kumimoji="1" lang="ja-JP" altLang="en-US"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を</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用いた</a:t>
            </a:r>
            <a:r>
              <a:rPr kumimoji="1" lang="en-US" altLang="ja-JP" sz="1667"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rPr>
              <a:t>Lamdba</a:t>
            </a:r>
            <a:r>
              <a:rPr kumimoji="1" lang="ja-JP" altLang="en-US"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実行</a:t>
            </a:r>
            <a:endPar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endParaRPr>
          </a:p>
        </p:txBody>
      </p:sp>
      <p:sp>
        <p:nvSpPr>
          <p:cNvPr id="18" name="正方形/長方形 26">
            <a:extLst>
              <a:ext uri="{FF2B5EF4-FFF2-40B4-BE49-F238E27FC236}">
                <a16:creationId xmlns:a16="http://schemas.microsoft.com/office/drawing/2014/main" id="{BAFA0B85-A933-D74C-B4C1-006CD9728CD4}"/>
              </a:ext>
            </a:extLst>
          </p:cNvPr>
          <p:cNvSpPr/>
          <p:nvPr/>
        </p:nvSpPr>
        <p:spPr>
          <a:xfrm>
            <a:off x="240002" y="1824079"/>
            <a:ext cx="5182444" cy="45292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a:t>
            </a:r>
          </a:p>
        </p:txBody>
      </p:sp>
      <p:sp>
        <p:nvSpPr>
          <p:cNvPr id="20" name="正方形/長方形 42">
            <a:extLst>
              <a:ext uri="{FF2B5EF4-FFF2-40B4-BE49-F238E27FC236}">
                <a16:creationId xmlns:a16="http://schemas.microsoft.com/office/drawing/2014/main" id="{A75D7852-5850-D343-A59D-FE8978724608}"/>
              </a:ext>
            </a:extLst>
          </p:cNvPr>
          <p:cNvSpPr/>
          <p:nvPr/>
        </p:nvSpPr>
        <p:spPr>
          <a:xfrm>
            <a:off x="5582188" y="1824079"/>
            <a:ext cx="6389310" cy="452922"/>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特徴</a:t>
            </a:r>
          </a:p>
        </p:txBody>
      </p:sp>
      <p:sp>
        <p:nvSpPr>
          <p:cNvPr id="21" name="Rectangle 10">
            <a:extLst>
              <a:ext uri="{FF2B5EF4-FFF2-40B4-BE49-F238E27FC236}">
                <a16:creationId xmlns:a16="http://schemas.microsoft.com/office/drawing/2014/main" id="{4E4D381B-5965-404F-A1D9-A8C338D882E2}"/>
              </a:ext>
            </a:extLst>
          </p:cNvPr>
          <p:cNvSpPr/>
          <p:nvPr/>
        </p:nvSpPr>
        <p:spPr>
          <a:xfrm>
            <a:off x="5582188" y="2365009"/>
            <a:ext cx="6389310" cy="1744578"/>
          </a:xfrm>
          <a:prstGeom prst="rect">
            <a:avLst/>
          </a:prstGeom>
          <a:ln>
            <a:solidFill>
              <a:schemeClr val="bg1">
                <a:lumMod val="75000"/>
              </a:schemeClr>
            </a:solidFill>
          </a:ln>
        </p:spPr>
        <p:txBody>
          <a:bodyPr wrap="square" lIns="64000" tIns="64000" rIns="64000" bIns="64000" anchor="ctr">
            <a:noAutofit/>
          </a:bodyPr>
          <a:lstStyle/>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脅威の</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トリガーを</a:t>
            </a:r>
            <a:r>
              <a:rPr kumimoji="0"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EventBridge</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で監視</a:t>
            </a: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し、検知した際に応答を自動</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実行する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リアルタイムに近い対応が可能</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AWS Lambda</a:t>
            </a:r>
            <a:r>
              <a:rPr kumimoji="0" lang="ja-JP" altLang="en-US"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等を用いてコード実行する手法などが考えられます。</a:t>
            </a:r>
          </a:p>
        </p:txBody>
      </p:sp>
      <p:cxnSp>
        <p:nvCxnSpPr>
          <p:cNvPr id="22" name="直線コネクタ 48">
            <a:extLst>
              <a:ext uri="{FF2B5EF4-FFF2-40B4-BE49-F238E27FC236}">
                <a16:creationId xmlns:a16="http://schemas.microsoft.com/office/drawing/2014/main" id="{FB42C700-F647-504B-A237-311C8C3DF165}"/>
              </a:ext>
            </a:extLst>
          </p:cNvPr>
          <p:cNvCxnSpPr>
            <a:cxnSpLocks/>
          </p:cNvCxnSpPr>
          <p:nvPr/>
        </p:nvCxnSpPr>
        <p:spPr>
          <a:xfrm>
            <a:off x="239045" y="4197000"/>
            <a:ext cx="11732453" cy="0"/>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23" name="TextBox 7">
            <a:extLst>
              <a:ext uri="{FF2B5EF4-FFF2-40B4-BE49-F238E27FC236}">
                <a16:creationId xmlns:a16="http://schemas.microsoft.com/office/drawing/2014/main" id="{D24E780B-A939-CC41-BE57-76BA5820BBD4}"/>
              </a:ext>
            </a:extLst>
          </p:cNvPr>
          <p:cNvSpPr txBox="1"/>
          <p:nvPr/>
        </p:nvSpPr>
        <p:spPr>
          <a:xfrm>
            <a:off x="239045" y="4287449"/>
            <a:ext cx="5183303" cy="1742963"/>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nchorCtr="0"/>
          <a:lstStyle>
            <a:defPPr>
              <a:defRPr lang="en-US"/>
            </a:defPPr>
            <a:lvl1pPr algn="ctr">
              <a:defRPr kumimoji="1" sz="1200" b="1">
                <a:solidFill>
                  <a:schemeClr val="tx2"/>
                </a:solidFill>
                <a:latin typeface="Meiryo" charset="-128"/>
                <a:ea typeface="Meiryo" charset="-128"/>
                <a:cs typeface="Meiryo"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Config Rules</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修復アクションを用いた</a:t>
            </a:r>
            <a:endPar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endParaRP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rPr>
              <a:t>Systems Manager Automation</a:t>
            </a:r>
            <a:r>
              <a:rPr kumimoji="1" lang="ja-JP" altLang="en-US" sz="1667"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rPr>
              <a:t>実行</a:t>
            </a:r>
            <a:endParaRPr kumimoji="1" lang="en-US" altLang="ja-JP" sz="1667"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endParaRPr>
          </a:p>
        </p:txBody>
      </p:sp>
      <p:sp>
        <p:nvSpPr>
          <p:cNvPr id="24" name="Rectangle 10">
            <a:extLst>
              <a:ext uri="{FF2B5EF4-FFF2-40B4-BE49-F238E27FC236}">
                <a16:creationId xmlns:a16="http://schemas.microsoft.com/office/drawing/2014/main" id="{FB228C73-EF61-2045-A153-79106019C56C}"/>
              </a:ext>
            </a:extLst>
          </p:cNvPr>
          <p:cNvSpPr/>
          <p:nvPr/>
        </p:nvSpPr>
        <p:spPr>
          <a:xfrm>
            <a:off x="5582188" y="4283582"/>
            <a:ext cx="6389310" cy="1742962"/>
          </a:xfrm>
          <a:prstGeom prst="rect">
            <a:avLst/>
          </a:prstGeom>
          <a:ln>
            <a:solidFill>
              <a:schemeClr val="bg1">
                <a:lumMod val="75000"/>
              </a:schemeClr>
            </a:solidFill>
          </a:ln>
        </p:spPr>
        <p:txBody>
          <a:bodyPr wrap="square" lIns="64000" tIns="64000" rIns="64000" bIns="64000" anchor="ctr">
            <a:noAutofit/>
          </a:bodyPr>
          <a:lstStyle/>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Config Rules</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にて検知したルール非準拠のリソースに対する修復アクションとして</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Systems Manager Automation</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を実行</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修復アクションは手動による呼び出し（修復処理の自動化）</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検知から修復まで自動化するためには</a:t>
            </a:r>
            <a:r>
              <a:rPr kumimoji="0" lang="en-US"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EventBridge</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で</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Config Rule Compliance Change</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イベントを監視し、</a:t>
            </a:r>
            <a:r>
              <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Lambda</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rPr>
              <a:t>から修復アクションを実行する</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16200000" scaled="0"/>
              </a:gradFill>
              <a:effectLst/>
              <a:uLnTx/>
              <a:uFillTx/>
              <a:latin typeface="Meiryo" panose="020B0604030504040204" pitchFamily="34" charset="-128"/>
              <a:ea typeface="Meiryo" panose="020B0604030504040204" pitchFamily="34" charset="-128"/>
              <a:cs typeface="Meiryo" panose="020B0604030504040204" pitchFamily="50" charset="-128"/>
            </a:endParaRPr>
          </a:p>
        </p:txBody>
      </p:sp>
      <p:pic>
        <p:nvPicPr>
          <p:cNvPr id="26" name="Graphic 62">
            <a:extLst>
              <a:ext uri="{FF2B5EF4-FFF2-40B4-BE49-F238E27FC236}">
                <a16:creationId xmlns:a16="http://schemas.microsoft.com/office/drawing/2014/main" id="{512B0349-50EF-C549-9A0B-E25C130D83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39034" y="4510800"/>
            <a:ext cx="560898" cy="560898"/>
          </a:xfrm>
          <a:prstGeom prst="rect">
            <a:avLst/>
          </a:prstGeom>
        </p:spPr>
      </p:pic>
      <p:pic>
        <p:nvPicPr>
          <p:cNvPr id="29" name="Graphic 42">
            <a:extLst>
              <a:ext uri="{FF2B5EF4-FFF2-40B4-BE49-F238E27FC236}">
                <a16:creationId xmlns:a16="http://schemas.microsoft.com/office/drawing/2014/main" id="{28B6B34F-19C1-2649-BB2B-970D66A8B8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12506" y="2651233"/>
            <a:ext cx="560898" cy="560898"/>
          </a:xfrm>
          <a:prstGeom prst="rect">
            <a:avLst/>
          </a:prstGeom>
        </p:spPr>
      </p:pic>
      <p:cxnSp>
        <p:nvCxnSpPr>
          <p:cNvPr id="31" name="Straight Arrow Connector 68">
            <a:extLst>
              <a:ext uri="{FF2B5EF4-FFF2-40B4-BE49-F238E27FC236}">
                <a16:creationId xmlns:a16="http://schemas.microsoft.com/office/drawing/2014/main" id="{825D7C6E-F0DF-9B4C-9458-CEE47F148D92}"/>
              </a:ext>
            </a:extLst>
          </p:cNvPr>
          <p:cNvCxnSpPr>
            <a:cxnSpLocks/>
            <a:stCxn id="25" idx="3"/>
            <a:endCxn id="29" idx="1"/>
          </p:cNvCxnSpPr>
          <p:nvPr/>
        </p:nvCxnSpPr>
        <p:spPr>
          <a:xfrm>
            <a:off x="2267057" y="2930569"/>
            <a:ext cx="1645449" cy="1113"/>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2" name="TextBox 10">
            <a:extLst>
              <a:ext uri="{FF2B5EF4-FFF2-40B4-BE49-F238E27FC236}">
                <a16:creationId xmlns:a16="http://schemas.microsoft.com/office/drawing/2014/main" id="{40C2FA5F-4484-2B45-A11F-2C1AB5FD3E32}"/>
              </a:ext>
            </a:extLst>
          </p:cNvPr>
          <p:cNvSpPr txBox="1"/>
          <p:nvPr/>
        </p:nvSpPr>
        <p:spPr>
          <a:xfrm>
            <a:off x="3216000" y="3181656"/>
            <a:ext cx="2008736"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p>
        </p:txBody>
      </p:sp>
      <p:sp>
        <p:nvSpPr>
          <p:cNvPr id="36" name="TextBox 35">
            <a:extLst>
              <a:ext uri="{FF2B5EF4-FFF2-40B4-BE49-F238E27FC236}">
                <a16:creationId xmlns:a16="http://schemas.microsoft.com/office/drawing/2014/main" id="{3FEDCE13-6B15-BA47-A118-9B8CBD3F9A08}"/>
              </a:ext>
            </a:extLst>
          </p:cNvPr>
          <p:cNvSpPr txBox="1"/>
          <p:nvPr/>
        </p:nvSpPr>
        <p:spPr>
          <a:xfrm>
            <a:off x="3495535" y="5041224"/>
            <a:ext cx="1603363"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Automation</a:t>
            </a:r>
          </a:p>
        </p:txBody>
      </p:sp>
      <p:sp>
        <p:nvSpPr>
          <p:cNvPr id="37" name="TextBox 5">
            <a:extLst>
              <a:ext uri="{FF2B5EF4-FFF2-40B4-BE49-F238E27FC236}">
                <a16:creationId xmlns:a16="http://schemas.microsoft.com/office/drawing/2014/main" id="{61E97CE7-340F-584F-9B90-13892AD98933}"/>
              </a:ext>
            </a:extLst>
          </p:cNvPr>
          <p:cNvSpPr txBox="1"/>
          <p:nvPr/>
        </p:nvSpPr>
        <p:spPr>
          <a:xfrm>
            <a:off x="816001" y="3265202"/>
            <a:ext cx="2240158"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mn-cs"/>
              </a:rPr>
              <a:t>EventBridge</a:t>
            </a:r>
            <a:endPar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51" name="Graphic 8">
            <a:extLst>
              <a:ext uri="{FF2B5EF4-FFF2-40B4-BE49-F238E27FC236}">
                <a16:creationId xmlns:a16="http://schemas.microsoft.com/office/drawing/2014/main" id="{DB9B7097-94B4-8F42-B085-638627BACD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7238" y="4440487"/>
            <a:ext cx="701525" cy="70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35">
            <a:extLst>
              <a:ext uri="{FF2B5EF4-FFF2-40B4-BE49-F238E27FC236}">
                <a16:creationId xmlns:a16="http://schemas.microsoft.com/office/drawing/2014/main" id="{B5A6C8D3-3BC3-3D4C-9C6B-3E3587784AAE}"/>
              </a:ext>
            </a:extLst>
          </p:cNvPr>
          <p:cNvSpPr txBox="1"/>
          <p:nvPr/>
        </p:nvSpPr>
        <p:spPr>
          <a:xfrm>
            <a:off x="1192716" y="5103055"/>
            <a:ext cx="1603363" cy="297454"/>
          </a:xfrm>
          <a:prstGeom prst="rect">
            <a:avLst/>
          </a:prstGeom>
          <a:noFill/>
        </p:spPr>
        <p:txBody>
          <a:bodyPr wrap="square" rtlCol="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Config</a:t>
            </a:r>
          </a:p>
        </p:txBody>
      </p:sp>
      <p:cxnSp>
        <p:nvCxnSpPr>
          <p:cNvPr id="55" name="Straight Arrow Connector 68">
            <a:extLst>
              <a:ext uri="{FF2B5EF4-FFF2-40B4-BE49-F238E27FC236}">
                <a16:creationId xmlns:a16="http://schemas.microsoft.com/office/drawing/2014/main" id="{AA4EACEA-0C7E-CF44-9D2D-BCCF09FAF247}"/>
              </a:ext>
            </a:extLst>
          </p:cNvPr>
          <p:cNvCxnSpPr>
            <a:cxnSpLocks/>
            <a:stCxn id="51" idx="3"/>
            <a:endCxn id="26" idx="1"/>
          </p:cNvCxnSpPr>
          <p:nvPr/>
        </p:nvCxnSpPr>
        <p:spPr>
          <a:xfrm>
            <a:off x="2318764" y="4791249"/>
            <a:ext cx="1620271" cy="0"/>
          </a:xfrm>
          <a:prstGeom prst="straightConnector1">
            <a:avLst/>
          </a:prstGeom>
          <a:ln w="12700">
            <a:solidFill>
              <a:srgbClr val="545B6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pic>
        <p:nvPicPr>
          <p:cNvPr id="25" name="Graphic 19">
            <a:extLst>
              <a:ext uri="{FF2B5EF4-FFF2-40B4-BE49-F238E27FC236}">
                <a16:creationId xmlns:a16="http://schemas.microsoft.com/office/drawing/2014/main" id="{F7A855A5-A4A7-E241-9B1A-BCECF26E84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5533" y="2579806"/>
            <a:ext cx="701524" cy="70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73FA5813-0236-EC55-97D7-D041F2AA3E7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83637613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7">
            <a:extLst>
              <a:ext uri="{FF2B5EF4-FFF2-40B4-BE49-F238E27FC236}">
                <a16:creationId xmlns:a16="http://schemas.microsoft.com/office/drawing/2014/main" id="{BC8CCA21-4467-2D42-A797-F707CD31F193}"/>
              </a:ext>
            </a:extLst>
          </p:cNvPr>
          <p:cNvSpPr/>
          <p:nvPr/>
        </p:nvSpPr>
        <p:spPr>
          <a:xfrm>
            <a:off x="6419217" y="1672784"/>
            <a:ext cx="1464867" cy="137395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26" name="Graphic 35">
            <a:extLst>
              <a:ext uri="{FF2B5EF4-FFF2-40B4-BE49-F238E27FC236}">
                <a16:creationId xmlns:a16="http://schemas.microsoft.com/office/drawing/2014/main" id="{8030E823-1B49-7543-BD4A-11DC87384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9219" y="1670667"/>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参考：自動化対応例</a:t>
            </a:r>
            <a:r>
              <a:rPr lang="en-US" altLang="ja-JP" sz="2800" b="0" dirty="0"/>
              <a:t> EC2</a:t>
            </a:r>
            <a:r>
              <a:rPr lang="ja-JP" altLang="en-US" sz="2800" b="0"/>
              <a:t>のマルウェア感染</a:t>
            </a:r>
          </a:p>
        </p:txBody>
      </p:sp>
      <p:sp>
        <p:nvSpPr>
          <p:cNvPr id="17" name="正方形/長方形 16">
            <a:extLst>
              <a:ext uri="{FF2B5EF4-FFF2-40B4-BE49-F238E27FC236}">
                <a16:creationId xmlns:a16="http://schemas.microsoft.com/office/drawing/2014/main" id="{4F7EF8C6-3F87-5B45-90C2-BE5A104C5D96}"/>
              </a:ext>
            </a:extLst>
          </p:cNvPr>
          <p:cNvSpPr/>
          <p:nvPr/>
        </p:nvSpPr>
        <p:spPr>
          <a:xfrm>
            <a:off x="412191" y="1043668"/>
            <a:ext cx="11531733" cy="348878"/>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800"/>
              </a:spcAft>
              <a:buClrTx/>
              <a:buSzTx/>
              <a:buFontTx/>
              <a:buNone/>
              <a:tabLst/>
              <a:defRPr/>
            </a:pP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EC2</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がマルウェアに感染した場合、</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Security Group</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を</a:t>
            </a:r>
            <a:r>
              <a:rPr kumimoji="0"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Lambda</a:t>
            </a:r>
            <a:r>
              <a:rPr kumimoji="0"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で自動的に設定することで隔離</a:t>
            </a:r>
          </a:p>
        </p:txBody>
      </p:sp>
      <p:sp>
        <p:nvSpPr>
          <p:cNvPr id="87" name="Rectangle 6">
            <a:extLst>
              <a:ext uri="{FF2B5EF4-FFF2-40B4-BE49-F238E27FC236}">
                <a16:creationId xmlns:a16="http://schemas.microsoft.com/office/drawing/2014/main" id="{31111008-AF67-4D44-BE31-C86857FA2299}"/>
              </a:ext>
            </a:extLst>
          </p:cNvPr>
          <p:cNvSpPr/>
          <p:nvPr/>
        </p:nvSpPr>
        <p:spPr>
          <a:xfrm>
            <a:off x="1982615" y="1578634"/>
            <a:ext cx="6144000" cy="1555722"/>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88" name="Graphic 28">
            <a:extLst>
              <a:ext uri="{FF2B5EF4-FFF2-40B4-BE49-F238E27FC236}">
                <a16:creationId xmlns:a16="http://schemas.microsoft.com/office/drawing/2014/main" id="{830384CB-CC0E-5F48-936A-BE0C9A239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616" y="1578636"/>
            <a:ext cx="233389" cy="23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7">
            <a:extLst>
              <a:ext uri="{FF2B5EF4-FFF2-40B4-BE49-F238E27FC236}">
                <a16:creationId xmlns:a16="http://schemas.microsoft.com/office/drawing/2014/main" id="{37C9BA7E-CDAB-7948-8661-4432911C0484}"/>
              </a:ext>
            </a:extLst>
          </p:cNvPr>
          <p:cNvSpPr/>
          <p:nvPr/>
        </p:nvSpPr>
        <p:spPr>
          <a:xfrm>
            <a:off x="4207505" y="1674902"/>
            <a:ext cx="1464867" cy="137395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90" name="Rectangle 32">
            <a:extLst>
              <a:ext uri="{FF2B5EF4-FFF2-40B4-BE49-F238E27FC236}">
                <a16:creationId xmlns:a16="http://schemas.microsoft.com/office/drawing/2014/main" id="{00F51A47-B2B3-4B4A-B4A5-8C219F397515}"/>
              </a:ext>
            </a:extLst>
          </p:cNvPr>
          <p:cNvSpPr/>
          <p:nvPr/>
        </p:nvSpPr>
        <p:spPr>
          <a:xfrm>
            <a:off x="2640413" y="1678653"/>
            <a:ext cx="1213940" cy="1368084"/>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Public subnet</a:t>
            </a:r>
          </a:p>
        </p:txBody>
      </p:sp>
      <p:pic>
        <p:nvPicPr>
          <p:cNvPr id="91" name="Graphic 34">
            <a:extLst>
              <a:ext uri="{FF2B5EF4-FFF2-40B4-BE49-F238E27FC236}">
                <a16:creationId xmlns:a16="http://schemas.microsoft.com/office/drawing/2014/main" id="{249BA81A-8909-A54F-9216-0B884C45D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412" y="1678654"/>
            <a:ext cx="194118"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Graphic 35">
            <a:extLst>
              <a:ext uri="{FF2B5EF4-FFF2-40B4-BE49-F238E27FC236}">
                <a16:creationId xmlns:a16="http://schemas.microsoft.com/office/drawing/2014/main" id="{EE7B2B1E-FA54-5F4F-8F89-063206262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506" y="1672784"/>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37">
            <a:extLst>
              <a:ext uri="{FF2B5EF4-FFF2-40B4-BE49-F238E27FC236}">
                <a16:creationId xmlns:a16="http://schemas.microsoft.com/office/drawing/2014/main" id="{0A5E810A-9059-EA47-A951-B139B72528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686" y="1987741"/>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Graphic 8">
            <a:extLst>
              <a:ext uri="{FF2B5EF4-FFF2-40B4-BE49-F238E27FC236}">
                <a16:creationId xmlns:a16="http://schemas.microsoft.com/office/drawing/2014/main" id="{1378F1BA-8582-9043-98B6-328D842852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2446" y="1978952"/>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71DBA4B8-E9CF-AF46-B681-28FB8E0C7132}"/>
              </a:ext>
            </a:extLst>
          </p:cNvPr>
          <p:cNvSpPr txBox="1"/>
          <p:nvPr/>
        </p:nvSpPr>
        <p:spPr>
          <a:xfrm>
            <a:off x="4393072" y="2046391"/>
            <a:ext cx="4919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1" name="テキスト ボックス 100">
            <a:extLst>
              <a:ext uri="{FF2B5EF4-FFF2-40B4-BE49-F238E27FC236}">
                <a16:creationId xmlns:a16="http://schemas.microsoft.com/office/drawing/2014/main" id="{B49B629E-2278-1546-A554-608250CAB94B}"/>
              </a:ext>
            </a:extLst>
          </p:cNvPr>
          <p:cNvSpPr txBox="1"/>
          <p:nvPr/>
        </p:nvSpPr>
        <p:spPr>
          <a:xfrm>
            <a:off x="4389653" y="2583843"/>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2" name="テキスト ボックス 101">
            <a:extLst>
              <a:ext uri="{FF2B5EF4-FFF2-40B4-BE49-F238E27FC236}">
                <a16:creationId xmlns:a16="http://schemas.microsoft.com/office/drawing/2014/main" id="{921E6417-DE05-9C4A-901D-8DB66DC3725C}"/>
              </a:ext>
            </a:extLst>
          </p:cNvPr>
          <p:cNvSpPr txBox="1"/>
          <p:nvPr/>
        </p:nvSpPr>
        <p:spPr>
          <a:xfrm>
            <a:off x="5097685" y="2046391"/>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03" name="テキスト ボックス 102">
            <a:extLst>
              <a:ext uri="{FF2B5EF4-FFF2-40B4-BE49-F238E27FC236}">
                <a16:creationId xmlns:a16="http://schemas.microsoft.com/office/drawing/2014/main" id="{FF097B38-C69F-DF45-A021-F73A496F8970}"/>
              </a:ext>
            </a:extLst>
          </p:cNvPr>
          <p:cNvSpPr txBox="1"/>
          <p:nvPr/>
        </p:nvSpPr>
        <p:spPr>
          <a:xfrm>
            <a:off x="5096372" y="2583843"/>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04" name="Straight Arrow Connector 9">
            <a:extLst>
              <a:ext uri="{FF2B5EF4-FFF2-40B4-BE49-F238E27FC236}">
                <a16:creationId xmlns:a16="http://schemas.microsoft.com/office/drawing/2014/main" id="{EC8768C2-20FB-EF4D-8A15-02C12AD90E71}"/>
              </a:ext>
            </a:extLst>
          </p:cNvPr>
          <p:cNvCxnSpPr>
            <a:cxnSpLocks/>
            <a:stCxn id="94" idx="1"/>
            <a:endCxn id="97" idx="3"/>
          </p:cNvCxnSpPr>
          <p:nvPr/>
        </p:nvCxnSpPr>
        <p:spPr>
          <a:xfrm flipH="1" flipV="1">
            <a:off x="3437642" y="2166549"/>
            <a:ext cx="1005692" cy="896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6" name="Straight Arrow Connector 9">
            <a:extLst>
              <a:ext uri="{FF2B5EF4-FFF2-40B4-BE49-F238E27FC236}">
                <a16:creationId xmlns:a16="http://schemas.microsoft.com/office/drawing/2014/main" id="{9D1BEC34-2226-9344-B55C-FBB0E02975F9}"/>
              </a:ext>
            </a:extLst>
          </p:cNvPr>
          <p:cNvCxnSpPr>
            <a:cxnSpLocks/>
            <a:stCxn id="98" idx="1"/>
            <a:endCxn id="97" idx="3"/>
          </p:cNvCxnSpPr>
          <p:nvPr/>
        </p:nvCxnSpPr>
        <p:spPr>
          <a:xfrm flipH="1" flipV="1">
            <a:off x="3437642" y="2166549"/>
            <a:ext cx="1005692" cy="53456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9" name="Straight Arrow Connector 9">
            <a:extLst>
              <a:ext uri="{FF2B5EF4-FFF2-40B4-BE49-F238E27FC236}">
                <a16:creationId xmlns:a16="http://schemas.microsoft.com/office/drawing/2014/main" id="{1A97ED60-16B8-5345-B748-A9B5D6379E45}"/>
              </a:ext>
            </a:extLst>
          </p:cNvPr>
          <p:cNvCxnSpPr>
            <a:cxnSpLocks/>
            <a:stCxn id="100" idx="1"/>
            <a:endCxn id="94" idx="3"/>
          </p:cNvCxnSpPr>
          <p:nvPr/>
        </p:nvCxnSpPr>
        <p:spPr>
          <a:xfrm flipH="1" flipV="1">
            <a:off x="4818529" y="2175518"/>
            <a:ext cx="278245" cy="52560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94" name="Graphic 60">
            <a:extLst>
              <a:ext uri="{FF2B5EF4-FFF2-40B4-BE49-F238E27FC236}">
                <a16:creationId xmlns:a16="http://schemas.microsoft.com/office/drawing/2014/main" id="{1C9BC556-EA9B-474A-94DE-082DF4AAC4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1987920"/>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Graphic 60">
            <a:extLst>
              <a:ext uri="{FF2B5EF4-FFF2-40B4-BE49-F238E27FC236}">
                <a16:creationId xmlns:a16="http://schemas.microsoft.com/office/drawing/2014/main" id="{2FFEE2DF-4105-C04D-96AA-647F65FF7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2513520"/>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Graphic 60">
            <a:extLst>
              <a:ext uri="{FF2B5EF4-FFF2-40B4-BE49-F238E27FC236}">
                <a16:creationId xmlns:a16="http://schemas.microsoft.com/office/drawing/2014/main" id="{2EB61162-ADA8-194F-AF44-761DA73FCD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7" y="1987741"/>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Graphic 60">
            <a:extLst>
              <a:ext uri="{FF2B5EF4-FFF2-40B4-BE49-F238E27FC236}">
                <a16:creationId xmlns:a16="http://schemas.microsoft.com/office/drawing/2014/main" id="{6911F20B-4D4D-2446-8A85-993AB112D6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6" y="2513520"/>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6" name="Straight Arrow Connector 9">
            <a:extLst>
              <a:ext uri="{FF2B5EF4-FFF2-40B4-BE49-F238E27FC236}">
                <a16:creationId xmlns:a16="http://schemas.microsoft.com/office/drawing/2014/main" id="{109782C6-95FA-8C42-B66C-C36DC39918CA}"/>
              </a:ext>
            </a:extLst>
          </p:cNvPr>
          <p:cNvCxnSpPr>
            <a:cxnSpLocks/>
            <a:stCxn id="99" idx="1"/>
            <a:endCxn id="94" idx="3"/>
          </p:cNvCxnSpPr>
          <p:nvPr/>
        </p:nvCxnSpPr>
        <p:spPr>
          <a:xfrm flipH="1">
            <a:off x="4818530" y="2175339"/>
            <a:ext cx="278247" cy="1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9">
            <a:extLst>
              <a:ext uri="{FF2B5EF4-FFF2-40B4-BE49-F238E27FC236}">
                <a16:creationId xmlns:a16="http://schemas.microsoft.com/office/drawing/2014/main" id="{F9FF8484-BC5D-F642-BFE5-348C73939A9C}"/>
              </a:ext>
            </a:extLst>
          </p:cNvPr>
          <p:cNvCxnSpPr>
            <a:cxnSpLocks/>
            <a:stCxn id="99" idx="1"/>
            <a:endCxn id="98" idx="3"/>
          </p:cNvCxnSpPr>
          <p:nvPr/>
        </p:nvCxnSpPr>
        <p:spPr>
          <a:xfrm flipH="1">
            <a:off x="4818530" y="2175339"/>
            <a:ext cx="278247"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2" name="Straight Arrow Connector 9">
            <a:extLst>
              <a:ext uri="{FF2B5EF4-FFF2-40B4-BE49-F238E27FC236}">
                <a16:creationId xmlns:a16="http://schemas.microsoft.com/office/drawing/2014/main" id="{E9036A70-54CF-C744-BB08-B0D33C71906D}"/>
              </a:ext>
            </a:extLst>
          </p:cNvPr>
          <p:cNvCxnSpPr>
            <a:cxnSpLocks/>
            <a:stCxn id="100" idx="1"/>
            <a:endCxn id="98" idx="3"/>
          </p:cNvCxnSpPr>
          <p:nvPr/>
        </p:nvCxnSpPr>
        <p:spPr>
          <a:xfrm flipH="1">
            <a:off x="4818529" y="2701118"/>
            <a:ext cx="278245"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9">
            <a:extLst>
              <a:ext uri="{FF2B5EF4-FFF2-40B4-BE49-F238E27FC236}">
                <a16:creationId xmlns:a16="http://schemas.microsoft.com/office/drawing/2014/main" id="{BEA8CDA4-0D67-5144-91E5-2C56DC8697CA}"/>
              </a:ext>
            </a:extLst>
          </p:cNvPr>
          <p:cNvCxnSpPr>
            <a:cxnSpLocks/>
            <a:stCxn id="95" idx="1"/>
            <a:endCxn id="99" idx="3"/>
          </p:cNvCxnSpPr>
          <p:nvPr/>
        </p:nvCxnSpPr>
        <p:spPr>
          <a:xfrm flipH="1">
            <a:off x="5471973" y="2175338"/>
            <a:ext cx="1161713"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31" name="Graphic 60">
            <a:extLst>
              <a:ext uri="{FF2B5EF4-FFF2-40B4-BE49-F238E27FC236}">
                <a16:creationId xmlns:a16="http://schemas.microsoft.com/office/drawing/2014/main" id="{DDC3B97C-85C0-F749-B086-FBF4F02542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844" y="1987741"/>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 name="テキスト ボックス 131">
            <a:extLst>
              <a:ext uri="{FF2B5EF4-FFF2-40B4-BE49-F238E27FC236}">
                <a16:creationId xmlns:a16="http://schemas.microsoft.com/office/drawing/2014/main" id="{A20E2171-837A-E94A-A5DB-98DF8A54A81F}"/>
              </a:ext>
            </a:extLst>
          </p:cNvPr>
          <p:cNvSpPr txBox="1"/>
          <p:nvPr/>
        </p:nvSpPr>
        <p:spPr>
          <a:xfrm>
            <a:off x="7151651" y="2056780"/>
            <a:ext cx="639285"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Bastion</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33" name="Straight Arrow Connector 9">
            <a:extLst>
              <a:ext uri="{FF2B5EF4-FFF2-40B4-BE49-F238E27FC236}">
                <a16:creationId xmlns:a16="http://schemas.microsoft.com/office/drawing/2014/main" id="{7CF58A22-2EE5-B448-9BF5-9EB0A60E8EB7}"/>
              </a:ext>
            </a:extLst>
          </p:cNvPr>
          <p:cNvCxnSpPr>
            <a:cxnSpLocks/>
            <a:stCxn id="95" idx="1"/>
            <a:endCxn id="100" idx="3"/>
          </p:cNvCxnSpPr>
          <p:nvPr/>
        </p:nvCxnSpPr>
        <p:spPr>
          <a:xfrm flipH="1">
            <a:off x="5471971" y="2175339"/>
            <a:ext cx="1161715"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36" name="Rectangle 30">
            <a:extLst>
              <a:ext uri="{FF2B5EF4-FFF2-40B4-BE49-F238E27FC236}">
                <a16:creationId xmlns:a16="http://schemas.microsoft.com/office/drawing/2014/main" id="{E38B4DD9-79E6-5F47-959E-6D1E88989EDD}"/>
              </a:ext>
            </a:extLst>
          </p:cNvPr>
          <p:cNvSpPr/>
          <p:nvPr/>
        </p:nvSpPr>
        <p:spPr>
          <a:xfrm>
            <a:off x="6579769" y="1937101"/>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7" name="Rectangle 30">
            <a:extLst>
              <a:ext uri="{FF2B5EF4-FFF2-40B4-BE49-F238E27FC236}">
                <a16:creationId xmlns:a16="http://schemas.microsoft.com/office/drawing/2014/main" id="{4255E507-387F-8F4A-8481-1199B9F3B0DD}"/>
              </a:ext>
            </a:extLst>
          </p:cNvPr>
          <p:cNvSpPr/>
          <p:nvPr/>
        </p:nvSpPr>
        <p:spPr>
          <a:xfrm>
            <a:off x="7209974" y="1930845"/>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8" name="Rectangle 30">
            <a:extLst>
              <a:ext uri="{FF2B5EF4-FFF2-40B4-BE49-F238E27FC236}">
                <a16:creationId xmlns:a16="http://schemas.microsoft.com/office/drawing/2014/main" id="{849CEA32-C94E-B642-A60F-2A98AB9BD952}"/>
              </a:ext>
            </a:extLst>
          </p:cNvPr>
          <p:cNvSpPr/>
          <p:nvPr/>
        </p:nvSpPr>
        <p:spPr>
          <a:xfrm>
            <a:off x="4373655" y="1914699"/>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39" name="Rectangle 30">
            <a:extLst>
              <a:ext uri="{FF2B5EF4-FFF2-40B4-BE49-F238E27FC236}">
                <a16:creationId xmlns:a16="http://schemas.microsoft.com/office/drawing/2014/main" id="{0F90EB34-B9B4-224B-BEEA-FB938BACA476}"/>
              </a:ext>
            </a:extLst>
          </p:cNvPr>
          <p:cNvSpPr/>
          <p:nvPr/>
        </p:nvSpPr>
        <p:spPr>
          <a:xfrm>
            <a:off x="2986028" y="1903801"/>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0" name="Rectangle 30">
            <a:extLst>
              <a:ext uri="{FF2B5EF4-FFF2-40B4-BE49-F238E27FC236}">
                <a16:creationId xmlns:a16="http://schemas.microsoft.com/office/drawing/2014/main" id="{E585E7ED-D031-3D46-ACC3-0CD256BE1E55}"/>
              </a:ext>
            </a:extLst>
          </p:cNvPr>
          <p:cNvSpPr/>
          <p:nvPr/>
        </p:nvSpPr>
        <p:spPr>
          <a:xfrm>
            <a:off x="5027901" y="1918041"/>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1" name="Rectangle 30">
            <a:extLst>
              <a:ext uri="{FF2B5EF4-FFF2-40B4-BE49-F238E27FC236}">
                <a16:creationId xmlns:a16="http://schemas.microsoft.com/office/drawing/2014/main" id="{2E33FAA2-15A6-6E45-A4EA-7EC9D46AAF66}"/>
              </a:ext>
            </a:extLst>
          </p:cNvPr>
          <p:cNvSpPr/>
          <p:nvPr/>
        </p:nvSpPr>
        <p:spPr>
          <a:xfrm>
            <a:off x="5018354" y="2462439"/>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2" name="Rectangle 30">
            <a:extLst>
              <a:ext uri="{FF2B5EF4-FFF2-40B4-BE49-F238E27FC236}">
                <a16:creationId xmlns:a16="http://schemas.microsoft.com/office/drawing/2014/main" id="{D6C1D2C8-2975-8A4E-A408-A01D87D0E944}"/>
              </a:ext>
            </a:extLst>
          </p:cNvPr>
          <p:cNvSpPr/>
          <p:nvPr/>
        </p:nvSpPr>
        <p:spPr>
          <a:xfrm>
            <a:off x="4373165" y="2466027"/>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43" name="四角形吹き出し 142">
            <a:extLst>
              <a:ext uri="{FF2B5EF4-FFF2-40B4-BE49-F238E27FC236}">
                <a16:creationId xmlns:a16="http://schemas.microsoft.com/office/drawing/2014/main" id="{CDB3BAA1-75FA-1845-B865-47A268D93819}"/>
              </a:ext>
            </a:extLst>
          </p:cNvPr>
          <p:cNvSpPr/>
          <p:nvPr/>
        </p:nvSpPr>
        <p:spPr>
          <a:xfrm>
            <a:off x="3446424" y="1490493"/>
            <a:ext cx="746871" cy="273380"/>
          </a:xfrm>
          <a:prstGeom prst="wedgeRectCallout">
            <a:avLst>
              <a:gd name="adj1" fmla="val 89275"/>
              <a:gd name="adj2" fmla="val 168254"/>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感染</a:t>
            </a:r>
            <a:endParaRPr kumimoji="1" lang="ja-JP" altLang="en-US"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44" name="Rectangle 7">
            <a:extLst>
              <a:ext uri="{FF2B5EF4-FFF2-40B4-BE49-F238E27FC236}">
                <a16:creationId xmlns:a16="http://schemas.microsoft.com/office/drawing/2014/main" id="{9F6F26BD-AA92-724C-9D3C-B13BE36A863D}"/>
              </a:ext>
            </a:extLst>
          </p:cNvPr>
          <p:cNvSpPr/>
          <p:nvPr/>
        </p:nvSpPr>
        <p:spPr>
          <a:xfrm>
            <a:off x="6353533" y="3566118"/>
            <a:ext cx="1464867" cy="1364624"/>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45" name="Graphic 35">
            <a:extLst>
              <a:ext uri="{FF2B5EF4-FFF2-40B4-BE49-F238E27FC236}">
                <a16:creationId xmlns:a16="http://schemas.microsoft.com/office/drawing/2014/main" id="{1EA6B1A2-7BF1-B442-8DE1-A7110B81A0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535" y="3564000"/>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Rectangle 6">
            <a:extLst>
              <a:ext uri="{FF2B5EF4-FFF2-40B4-BE49-F238E27FC236}">
                <a16:creationId xmlns:a16="http://schemas.microsoft.com/office/drawing/2014/main" id="{854CA96C-F381-1241-B4F6-47317A20C76D}"/>
              </a:ext>
            </a:extLst>
          </p:cNvPr>
          <p:cNvSpPr/>
          <p:nvPr/>
        </p:nvSpPr>
        <p:spPr>
          <a:xfrm>
            <a:off x="1982615" y="3450875"/>
            <a:ext cx="6144000" cy="1559438"/>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147" name="Graphic 28">
            <a:extLst>
              <a:ext uri="{FF2B5EF4-FFF2-40B4-BE49-F238E27FC236}">
                <a16:creationId xmlns:a16="http://schemas.microsoft.com/office/drawing/2014/main" id="{C7ECDFC0-B032-D248-B980-F10FFC977B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616" y="3450876"/>
            <a:ext cx="233389" cy="23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Rectangle 7">
            <a:extLst>
              <a:ext uri="{FF2B5EF4-FFF2-40B4-BE49-F238E27FC236}">
                <a16:creationId xmlns:a16="http://schemas.microsoft.com/office/drawing/2014/main" id="{878CDF07-DBAC-844E-A721-F3829DCB01CF}"/>
              </a:ext>
            </a:extLst>
          </p:cNvPr>
          <p:cNvSpPr/>
          <p:nvPr/>
        </p:nvSpPr>
        <p:spPr>
          <a:xfrm>
            <a:off x="4207505" y="3558907"/>
            <a:ext cx="1464867" cy="1373952"/>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149" name="Rectangle 32">
            <a:extLst>
              <a:ext uri="{FF2B5EF4-FFF2-40B4-BE49-F238E27FC236}">
                <a16:creationId xmlns:a16="http://schemas.microsoft.com/office/drawing/2014/main" id="{CF2318DE-0022-9C41-AA81-0407FB584F05}"/>
              </a:ext>
            </a:extLst>
          </p:cNvPr>
          <p:cNvSpPr/>
          <p:nvPr/>
        </p:nvSpPr>
        <p:spPr>
          <a:xfrm>
            <a:off x="2635746" y="3556789"/>
            <a:ext cx="1213940" cy="1373952"/>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Public subnet</a:t>
            </a:r>
          </a:p>
        </p:txBody>
      </p:sp>
      <p:pic>
        <p:nvPicPr>
          <p:cNvPr id="150" name="Graphic 34">
            <a:extLst>
              <a:ext uri="{FF2B5EF4-FFF2-40B4-BE49-F238E27FC236}">
                <a16:creationId xmlns:a16="http://schemas.microsoft.com/office/drawing/2014/main" id="{8D467DDB-B6E9-0146-992B-49F41588DA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745" y="3556789"/>
            <a:ext cx="194118"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1" name="Graphic 35">
            <a:extLst>
              <a:ext uri="{FF2B5EF4-FFF2-40B4-BE49-F238E27FC236}">
                <a16:creationId xmlns:a16="http://schemas.microsoft.com/office/drawing/2014/main" id="{2E89432A-26BD-104E-A2DA-AAA276782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506" y="3556789"/>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 name="Graphic 37">
            <a:extLst>
              <a:ext uri="{FF2B5EF4-FFF2-40B4-BE49-F238E27FC236}">
                <a16:creationId xmlns:a16="http://schemas.microsoft.com/office/drawing/2014/main" id="{DC8EDB60-86F1-EE4F-803A-CBE766087F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686" y="3871746"/>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5" name="Graphic 8">
            <a:extLst>
              <a:ext uri="{FF2B5EF4-FFF2-40B4-BE49-F238E27FC236}">
                <a16:creationId xmlns:a16="http://schemas.microsoft.com/office/drawing/2014/main" id="{9BF2B535-CD7F-CF47-A39A-28DDBE7A41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2446" y="3862957"/>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 name="テキスト ボックス 155">
            <a:extLst>
              <a:ext uri="{FF2B5EF4-FFF2-40B4-BE49-F238E27FC236}">
                <a16:creationId xmlns:a16="http://schemas.microsoft.com/office/drawing/2014/main" id="{3663F4B6-A362-E84A-AACC-CD0E6C971D34}"/>
              </a:ext>
            </a:extLst>
          </p:cNvPr>
          <p:cNvSpPr txBox="1"/>
          <p:nvPr/>
        </p:nvSpPr>
        <p:spPr>
          <a:xfrm>
            <a:off x="4393072" y="3930396"/>
            <a:ext cx="4919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7" name="テキスト ボックス 156">
            <a:extLst>
              <a:ext uri="{FF2B5EF4-FFF2-40B4-BE49-F238E27FC236}">
                <a16:creationId xmlns:a16="http://schemas.microsoft.com/office/drawing/2014/main" id="{018C041E-B04D-0E46-9736-26FB3C76B57E}"/>
              </a:ext>
            </a:extLst>
          </p:cNvPr>
          <p:cNvSpPr txBox="1"/>
          <p:nvPr/>
        </p:nvSpPr>
        <p:spPr>
          <a:xfrm>
            <a:off x="4389653" y="4467849"/>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8" name="テキスト ボックス 157">
            <a:extLst>
              <a:ext uri="{FF2B5EF4-FFF2-40B4-BE49-F238E27FC236}">
                <a16:creationId xmlns:a16="http://schemas.microsoft.com/office/drawing/2014/main" id="{914D1C7D-8BA0-A243-8918-5C18C14AEC97}"/>
              </a:ext>
            </a:extLst>
          </p:cNvPr>
          <p:cNvSpPr txBox="1"/>
          <p:nvPr/>
        </p:nvSpPr>
        <p:spPr>
          <a:xfrm>
            <a:off x="5097685" y="3930396"/>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59" name="テキスト ボックス 158">
            <a:extLst>
              <a:ext uri="{FF2B5EF4-FFF2-40B4-BE49-F238E27FC236}">
                <a16:creationId xmlns:a16="http://schemas.microsoft.com/office/drawing/2014/main" id="{09A25A2B-82D7-C14C-9A64-CDFA7AEEAE4D}"/>
              </a:ext>
            </a:extLst>
          </p:cNvPr>
          <p:cNvSpPr txBox="1"/>
          <p:nvPr/>
        </p:nvSpPr>
        <p:spPr>
          <a:xfrm>
            <a:off x="5096372" y="4467848"/>
            <a:ext cx="5760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AP</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61" name="Straight Arrow Connector 9">
            <a:extLst>
              <a:ext uri="{FF2B5EF4-FFF2-40B4-BE49-F238E27FC236}">
                <a16:creationId xmlns:a16="http://schemas.microsoft.com/office/drawing/2014/main" id="{C10E248B-E260-834E-A455-70D1940F5944}"/>
              </a:ext>
            </a:extLst>
          </p:cNvPr>
          <p:cNvCxnSpPr>
            <a:cxnSpLocks/>
            <a:stCxn id="164" idx="1"/>
            <a:endCxn id="155" idx="3"/>
          </p:cNvCxnSpPr>
          <p:nvPr/>
        </p:nvCxnSpPr>
        <p:spPr>
          <a:xfrm flipH="1" flipV="1">
            <a:off x="3437642" y="4050554"/>
            <a:ext cx="1005692" cy="53456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63" name="Graphic 60">
            <a:extLst>
              <a:ext uri="{FF2B5EF4-FFF2-40B4-BE49-F238E27FC236}">
                <a16:creationId xmlns:a16="http://schemas.microsoft.com/office/drawing/2014/main" id="{75F85C90-E1D9-A547-9879-38BBFC5173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3871925"/>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Graphic 60">
            <a:extLst>
              <a:ext uri="{FF2B5EF4-FFF2-40B4-BE49-F238E27FC236}">
                <a16:creationId xmlns:a16="http://schemas.microsoft.com/office/drawing/2014/main" id="{D6725D18-8813-D448-8DEE-58203D0AEC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4397525"/>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Graphic 60">
            <a:extLst>
              <a:ext uri="{FF2B5EF4-FFF2-40B4-BE49-F238E27FC236}">
                <a16:creationId xmlns:a16="http://schemas.microsoft.com/office/drawing/2014/main" id="{189ED53F-BB84-7C49-8A5B-A9B123B6AA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7" y="3871746"/>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Graphic 60">
            <a:extLst>
              <a:ext uri="{FF2B5EF4-FFF2-40B4-BE49-F238E27FC236}">
                <a16:creationId xmlns:a16="http://schemas.microsoft.com/office/drawing/2014/main" id="{D7E78D70-5670-6F40-A248-B424FF1E3E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6776" y="4397525"/>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8" name="Straight Arrow Connector 9">
            <a:extLst>
              <a:ext uri="{FF2B5EF4-FFF2-40B4-BE49-F238E27FC236}">
                <a16:creationId xmlns:a16="http://schemas.microsoft.com/office/drawing/2014/main" id="{C198C801-41EA-D24C-BD23-AD6B6BF8A3BD}"/>
              </a:ext>
            </a:extLst>
          </p:cNvPr>
          <p:cNvCxnSpPr>
            <a:cxnSpLocks/>
            <a:stCxn id="165" idx="1"/>
            <a:endCxn id="164" idx="3"/>
          </p:cNvCxnSpPr>
          <p:nvPr/>
        </p:nvCxnSpPr>
        <p:spPr>
          <a:xfrm flipH="1">
            <a:off x="4818530" y="4059344"/>
            <a:ext cx="278247"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69" name="Straight Arrow Connector 9">
            <a:extLst>
              <a:ext uri="{FF2B5EF4-FFF2-40B4-BE49-F238E27FC236}">
                <a16:creationId xmlns:a16="http://schemas.microsoft.com/office/drawing/2014/main" id="{F39BFCA7-1A2F-FB4C-BABB-2A3802DDF047}"/>
              </a:ext>
            </a:extLst>
          </p:cNvPr>
          <p:cNvCxnSpPr>
            <a:cxnSpLocks/>
            <a:stCxn id="166" idx="1"/>
            <a:endCxn id="164" idx="3"/>
          </p:cNvCxnSpPr>
          <p:nvPr/>
        </p:nvCxnSpPr>
        <p:spPr>
          <a:xfrm flipH="1">
            <a:off x="4818529" y="4585123"/>
            <a:ext cx="278245"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70" name="Straight Arrow Connector 9">
            <a:extLst>
              <a:ext uri="{FF2B5EF4-FFF2-40B4-BE49-F238E27FC236}">
                <a16:creationId xmlns:a16="http://schemas.microsoft.com/office/drawing/2014/main" id="{E7D5B11F-9FC8-C54D-913B-86C8EA9FE7E9}"/>
              </a:ext>
            </a:extLst>
          </p:cNvPr>
          <p:cNvCxnSpPr>
            <a:cxnSpLocks/>
            <a:stCxn id="153" idx="1"/>
            <a:endCxn id="165" idx="3"/>
          </p:cNvCxnSpPr>
          <p:nvPr/>
        </p:nvCxnSpPr>
        <p:spPr>
          <a:xfrm flipH="1">
            <a:off x="5471973" y="4059344"/>
            <a:ext cx="1161713" cy="0"/>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171" name="Graphic 60">
            <a:extLst>
              <a:ext uri="{FF2B5EF4-FFF2-40B4-BE49-F238E27FC236}">
                <a16:creationId xmlns:a16="http://schemas.microsoft.com/office/drawing/2014/main" id="{E72356DA-CBED-2446-8D0C-9C42185FED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72844" y="3871746"/>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 name="テキスト ボックス 171">
            <a:extLst>
              <a:ext uri="{FF2B5EF4-FFF2-40B4-BE49-F238E27FC236}">
                <a16:creationId xmlns:a16="http://schemas.microsoft.com/office/drawing/2014/main" id="{62483D5D-0074-C441-84EA-9F82B8A49BAE}"/>
              </a:ext>
            </a:extLst>
          </p:cNvPr>
          <p:cNvSpPr txBox="1"/>
          <p:nvPr/>
        </p:nvSpPr>
        <p:spPr>
          <a:xfrm>
            <a:off x="7151651" y="3940785"/>
            <a:ext cx="639285"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Bastion</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173" name="Straight Arrow Connector 9">
            <a:extLst>
              <a:ext uri="{FF2B5EF4-FFF2-40B4-BE49-F238E27FC236}">
                <a16:creationId xmlns:a16="http://schemas.microsoft.com/office/drawing/2014/main" id="{115DC77B-E4E2-1A48-89F4-0F599FE75032}"/>
              </a:ext>
            </a:extLst>
          </p:cNvPr>
          <p:cNvCxnSpPr>
            <a:cxnSpLocks/>
            <a:stCxn id="153" idx="1"/>
            <a:endCxn id="166" idx="3"/>
          </p:cNvCxnSpPr>
          <p:nvPr/>
        </p:nvCxnSpPr>
        <p:spPr>
          <a:xfrm flipH="1">
            <a:off x="5471971" y="4059344"/>
            <a:ext cx="1161715" cy="525778"/>
          </a:xfrm>
          <a:prstGeom prst="straightConnector1">
            <a:avLst/>
          </a:prstGeom>
          <a:ln w="635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174" name="Rectangle 30">
            <a:extLst>
              <a:ext uri="{FF2B5EF4-FFF2-40B4-BE49-F238E27FC236}">
                <a16:creationId xmlns:a16="http://schemas.microsoft.com/office/drawing/2014/main" id="{3636F99F-A886-0841-9F56-8515A75F190D}"/>
              </a:ext>
            </a:extLst>
          </p:cNvPr>
          <p:cNvSpPr/>
          <p:nvPr/>
        </p:nvSpPr>
        <p:spPr>
          <a:xfrm>
            <a:off x="6579769" y="3821106"/>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5" name="Rectangle 30">
            <a:extLst>
              <a:ext uri="{FF2B5EF4-FFF2-40B4-BE49-F238E27FC236}">
                <a16:creationId xmlns:a16="http://schemas.microsoft.com/office/drawing/2014/main" id="{A18196E5-B63A-F849-AE89-D47FA8168FD5}"/>
              </a:ext>
            </a:extLst>
          </p:cNvPr>
          <p:cNvSpPr/>
          <p:nvPr/>
        </p:nvSpPr>
        <p:spPr>
          <a:xfrm>
            <a:off x="7209974" y="3814850"/>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6" name="Rectangle 30">
            <a:extLst>
              <a:ext uri="{FF2B5EF4-FFF2-40B4-BE49-F238E27FC236}">
                <a16:creationId xmlns:a16="http://schemas.microsoft.com/office/drawing/2014/main" id="{05F726DB-4571-3045-815C-C264ADCADFE0}"/>
              </a:ext>
            </a:extLst>
          </p:cNvPr>
          <p:cNvSpPr/>
          <p:nvPr/>
        </p:nvSpPr>
        <p:spPr>
          <a:xfrm>
            <a:off x="4373655" y="3798705"/>
            <a:ext cx="522713" cy="501567"/>
          </a:xfrm>
          <a:prstGeom prst="rect">
            <a:avLst/>
          </a:prstGeom>
          <a:no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7" name="Rectangle 30">
            <a:extLst>
              <a:ext uri="{FF2B5EF4-FFF2-40B4-BE49-F238E27FC236}">
                <a16:creationId xmlns:a16="http://schemas.microsoft.com/office/drawing/2014/main" id="{30E9C450-038D-A749-8F54-7D78BE097E1A}"/>
              </a:ext>
            </a:extLst>
          </p:cNvPr>
          <p:cNvSpPr/>
          <p:nvPr/>
        </p:nvSpPr>
        <p:spPr>
          <a:xfrm>
            <a:off x="2986028" y="3787806"/>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8" name="Rectangle 30">
            <a:extLst>
              <a:ext uri="{FF2B5EF4-FFF2-40B4-BE49-F238E27FC236}">
                <a16:creationId xmlns:a16="http://schemas.microsoft.com/office/drawing/2014/main" id="{70253DCD-831E-BE42-9BEE-06209854813A}"/>
              </a:ext>
            </a:extLst>
          </p:cNvPr>
          <p:cNvSpPr/>
          <p:nvPr/>
        </p:nvSpPr>
        <p:spPr>
          <a:xfrm>
            <a:off x="5027901" y="3802046"/>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9" name="Rectangle 30">
            <a:extLst>
              <a:ext uri="{FF2B5EF4-FFF2-40B4-BE49-F238E27FC236}">
                <a16:creationId xmlns:a16="http://schemas.microsoft.com/office/drawing/2014/main" id="{87A4F95B-6E18-8A42-9730-FB819BC00281}"/>
              </a:ext>
            </a:extLst>
          </p:cNvPr>
          <p:cNvSpPr/>
          <p:nvPr/>
        </p:nvSpPr>
        <p:spPr>
          <a:xfrm>
            <a:off x="5018354" y="4346445"/>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80" name="Rectangle 30">
            <a:extLst>
              <a:ext uri="{FF2B5EF4-FFF2-40B4-BE49-F238E27FC236}">
                <a16:creationId xmlns:a16="http://schemas.microsoft.com/office/drawing/2014/main" id="{75227DB4-60AF-DF48-9AAF-C790C165DB8F}"/>
              </a:ext>
            </a:extLst>
          </p:cNvPr>
          <p:cNvSpPr/>
          <p:nvPr/>
        </p:nvSpPr>
        <p:spPr>
          <a:xfrm>
            <a:off x="4373165" y="4350032"/>
            <a:ext cx="522713" cy="5015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83" name="Rectangle 7">
            <a:extLst>
              <a:ext uri="{FF2B5EF4-FFF2-40B4-BE49-F238E27FC236}">
                <a16:creationId xmlns:a16="http://schemas.microsoft.com/office/drawing/2014/main" id="{AED2B756-F3FB-1D41-907F-28407D5A6BD5}"/>
              </a:ext>
            </a:extLst>
          </p:cNvPr>
          <p:cNvSpPr/>
          <p:nvPr/>
        </p:nvSpPr>
        <p:spPr>
          <a:xfrm>
            <a:off x="6353533" y="5430395"/>
            <a:ext cx="1464867" cy="854651"/>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pic>
        <p:nvPicPr>
          <p:cNvPr id="184" name="Graphic 35">
            <a:extLst>
              <a:ext uri="{FF2B5EF4-FFF2-40B4-BE49-F238E27FC236}">
                <a16:creationId xmlns:a16="http://schemas.microsoft.com/office/drawing/2014/main" id="{606B13FF-6599-1048-826C-8132C53A8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535" y="5428278"/>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 name="Rectangle 6">
            <a:extLst>
              <a:ext uri="{FF2B5EF4-FFF2-40B4-BE49-F238E27FC236}">
                <a16:creationId xmlns:a16="http://schemas.microsoft.com/office/drawing/2014/main" id="{C4D5A19D-A4FF-FF4D-9E0F-4D2586B4EDC9}"/>
              </a:ext>
            </a:extLst>
          </p:cNvPr>
          <p:cNvSpPr/>
          <p:nvPr/>
        </p:nvSpPr>
        <p:spPr>
          <a:xfrm>
            <a:off x="1982615" y="5321808"/>
            <a:ext cx="6144000" cy="1083193"/>
          </a:xfrm>
          <a:prstGeom prst="rect">
            <a:avLst/>
          </a:prstGeom>
          <a:noFill/>
          <a:ln w="12700">
            <a:solidFill>
              <a:srgbClr val="1E8900"/>
            </a:solidFill>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w="0"/>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186" name="Graphic 28">
            <a:extLst>
              <a:ext uri="{FF2B5EF4-FFF2-40B4-BE49-F238E27FC236}">
                <a16:creationId xmlns:a16="http://schemas.microsoft.com/office/drawing/2014/main" id="{62A8CC3A-7969-DD49-A56F-3545087AB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616" y="5321807"/>
            <a:ext cx="233389" cy="233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Rectangle 7">
            <a:extLst>
              <a:ext uri="{FF2B5EF4-FFF2-40B4-BE49-F238E27FC236}">
                <a16:creationId xmlns:a16="http://schemas.microsoft.com/office/drawing/2014/main" id="{CBA7F3B2-4ACB-664D-B69A-08D7A4469FD2}"/>
              </a:ext>
            </a:extLst>
          </p:cNvPr>
          <p:cNvSpPr/>
          <p:nvPr/>
        </p:nvSpPr>
        <p:spPr>
          <a:xfrm>
            <a:off x="4207505" y="5423184"/>
            <a:ext cx="1464867" cy="860493"/>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B9CD5"/>
                </a:solidFill>
                <a:effectLst/>
                <a:uLnTx/>
                <a:uFillTx/>
                <a:latin typeface="Meiryo" panose="020B0604030504040204" pitchFamily="34" charset="-128"/>
                <a:ea typeface="Meiryo" panose="020B0604030504040204" pitchFamily="34" charset="-128"/>
                <a:cs typeface="Arial" panose="020B0604020202020204" pitchFamily="34" charset="0"/>
              </a:rPr>
              <a:t>Private subnet</a:t>
            </a:r>
          </a:p>
        </p:txBody>
      </p:sp>
      <p:sp>
        <p:nvSpPr>
          <p:cNvPr id="188" name="Rectangle 32">
            <a:extLst>
              <a:ext uri="{FF2B5EF4-FFF2-40B4-BE49-F238E27FC236}">
                <a16:creationId xmlns:a16="http://schemas.microsoft.com/office/drawing/2014/main" id="{0FF1C46C-9A0B-2143-8587-55FD5A4C8C21}"/>
              </a:ext>
            </a:extLst>
          </p:cNvPr>
          <p:cNvSpPr/>
          <p:nvPr/>
        </p:nvSpPr>
        <p:spPr>
          <a:xfrm>
            <a:off x="2635746" y="5421067"/>
            <a:ext cx="1213940" cy="860493"/>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lIns="288000" tIns="48000"/>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1E8900"/>
                </a:solidFill>
                <a:effectLst/>
                <a:uLnTx/>
                <a:uFillTx/>
                <a:latin typeface="Meiryo" panose="020B0604030504040204" pitchFamily="34" charset="-128"/>
                <a:ea typeface="Meiryo" panose="020B0604030504040204" pitchFamily="34" charset="-128"/>
                <a:cs typeface="Arial" panose="020B0604020202020204" pitchFamily="34" charset="0"/>
              </a:rPr>
              <a:t>Public subnet</a:t>
            </a:r>
          </a:p>
        </p:txBody>
      </p:sp>
      <p:pic>
        <p:nvPicPr>
          <p:cNvPr id="189" name="Graphic 34">
            <a:extLst>
              <a:ext uri="{FF2B5EF4-FFF2-40B4-BE49-F238E27FC236}">
                <a16:creationId xmlns:a16="http://schemas.microsoft.com/office/drawing/2014/main" id="{63B12629-74D4-2349-9603-AE266CB66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745" y="5421067"/>
            <a:ext cx="194118"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 name="Graphic 35">
            <a:extLst>
              <a:ext uri="{FF2B5EF4-FFF2-40B4-BE49-F238E27FC236}">
                <a16:creationId xmlns:a16="http://schemas.microsoft.com/office/drawing/2014/main" id="{9D76F440-C2F2-1644-A6BF-43B1767329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7506" y="5421067"/>
            <a:ext cx="194116" cy="1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3" name="テキスト ボックス 192">
            <a:extLst>
              <a:ext uri="{FF2B5EF4-FFF2-40B4-BE49-F238E27FC236}">
                <a16:creationId xmlns:a16="http://schemas.microsoft.com/office/drawing/2014/main" id="{ADE069D3-40C3-1C49-A06D-23C151153BF8}"/>
              </a:ext>
            </a:extLst>
          </p:cNvPr>
          <p:cNvSpPr txBox="1"/>
          <p:nvPr/>
        </p:nvSpPr>
        <p:spPr>
          <a:xfrm>
            <a:off x="4393072" y="5794674"/>
            <a:ext cx="491900"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WEB</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pic>
        <p:nvPicPr>
          <p:cNvPr id="198" name="Graphic 60">
            <a:extLst>
              <a:ext uri="{FF2B5EF4-FFF2-40B4-BE49-F238E27FC236}">
                <a16:creationId xmlns:a16="http://schemas.microsoft.com/office/drawing/2014/main" id="{5098070F-B799-FB4C-8C11-A184B04EF2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3335" y="5736203"/>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Graphic 60">
            <a:extLst>
              <a:ext uri="{FF2B5EF4-FFF2-40B4-BE49-F238E27FC236}">
                <a16:creationId xmlns:a16="http://schemas.microsoft.com/office/drawing/2014/main" id="{41A3B7C9-8F33-0743-A856-6149495573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6768" y="5728272"/>
            <a:ext cx="375196" cy="37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テキスト ボックス 205">
            <a:extLst>
              <a:ext uri="{FF2B5EF4-FFF2-40B4-BE49-F238E27FC236}">
                <a16:creationId xmlns:a16="http://schemas.microsoft.com/office/drawing/2014/main" id="{8B0CCFE0-751D-7144-85D6-746ECA90D5C0}"/>
              </a:ext>
            </a:extLst>
          </p:cNvPr>
          <p:cNvSpPr txBox="1"/>
          <p:nvPr/>
        </p:nvSpPr>
        <p:spPr>
          <a:xfrm>
            <a:off x="7141600" y="5786922"/>
            <a:ext cx="720667" cy="220510"/>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8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Forensic</a:t>
            </a:r>
            <a:endParaRPr kumimoji="1" lang="ja-JP" altLang="en-US" sz="8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10" name="Rectangle 30">
            <a:extLst>
              <a:ext uri="{FF2B5EF4-FFF2-40B4-BE49-F238E27FC236}">
                <a16:creationId xmlns:a16="http://schemas.microsoft.com/office/drawing/2014/main" id="{AAED2A02-6A04-0A45-95C8-3B3516CAF53B}"/>
              </a:ext>
            </a:extLst>
          </p:cNvPr>
          <p:cNvSpPr/>
          <p:nvPr/>
        </p:nvSpPr>
        <p:spPr>
          <a:xfrm>
            <a:off x="4373655" y="5662982"/>
            <a:ext cx="522713" cy="501567"/>
          </a:xfrm>
          <a:prstGeom prst="rect">
            <a:avLst/>
          </a:prstGeom>
          <a:no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216" name="Graphic 6">
            <a:extLst>
              <a:ext uri="{FF2B5EF4-FFF2-40B4-BE49-F238E27FC236}">
                <a16:creationId xmlns:a16="http://schemas.microsoft.com/office/drawing/2014/main" id="{5AF41C6F-2EC1-9740-A257-053338B848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7656" y="5701264"/>
            <a:ext cx="445072" cy="44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 name="Graphic 16">
            <a:extLst>
              <a:ext uri="{FF2B5EF4-FFF2-40B4-BE49-F238E27FC236}">
                <a16:creationId xmlns:a16="http://schemas.microsoft.com/office/drawing/2014/main" id="{E0ABA306-DBDB-F140-A883-2273694709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55220" y="5736023"/>
            <a:ext cx="379395" cy="37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8" name="Straight Arrow Connector 9">
            <a:extLst>
              <a:ext uri="{FF2B5EF4-FFF2-40B4-BE49-F238E27FC236}">
                <a16:creationId xmlns:a16="http://schemas.microsoft.com/office/drawing/2014/main" id="{8D3E3B2B-B1DA-4B4C-BEA4-9CA37EF20DC0}"/>
              </a:ext>
            </a:extLst>
          </p:cNvPr>
          <p:cNvCxnSpPr>
            <a:cxnSpLocks/>
            <a:stCxn id="217" idx="1"/>
            <a:endCxn id="198" idx="3"/>
          </p:cNvCxnSpPr>
          <p:nvPr/>
        </p:nvCxnSpPr>
        <p:spPr>
          <a:xfrm flipH="1" flipV="1">
            <a:off x="4818530" y="5923800"/>
            <a:ext cx="336691" cy="1920"/>
          </a:xfrm>
          <a:prstGeom prst="straightConnector1">
            <a:avLst/>
          </a:prstGeom>
          <a:ln w="635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25" name="Left Arrow 67">
            <a:extLst>
              <a:ext uri="{FF2B5EF4-FFF2-40B4-BE49-F238E27FC236}">
                <a16:creationId xmlns:a16="http://schemas.microsoft.com/office/drawing/2014/main" id="{A178AF32-EEDF-194C-BCDA-A960EF6FC3FA}"/>
              </a:ext>
            </a:extLst>
          </p:cNvPr>
          <p:cNvSpPr/>
          <p:nvPr/>
        </p:nvSpPr>
        <p:spPr>
          <a:xfrm rot="10800000">
            <a:off x="5522162" y="5829790"/>
            <a:ext cx="336691" cy="18766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3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26" name="Left Arrow 67">
            <a:extLst>
              <a:ext uri="{FF2B5EF4-FFF2-40B4-BE49-F238E27FC236}">
                <a16:creationId xmlns:a16="http://schemas.microsoft.com/office/drawing/2014/main" id="{360DC043-C996-D545-AB82-D342492F97CF}"/>
              </a:ext>
            </a:extLst>
          </p:cNvPr>
          <p:cNvSpPr/>
          <p:nvPr/>
        </p:nvSpPr>
        <p:spPr>
          <a:xfrm rot="10800000">
            <a:off x="6226359" y="5814193"/>
            <a:ext cx="336691" cy="187660"/>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0" lang="en-US" sz="3333"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227" name="Graphic 16">
            <a:extLst>
              <a:ext uri="{FF2B5EF4-FFF2-40B4-BE49-F238E27FC236}">
                <a16:creationId xmlns:a16="http://schemas.microsoft.com/office/drawing/2014/main" id="{261985D3-8676-914F-9761-5637AA9512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5598" y="5722143"/>
            <a:ext cx="379395" cy="37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8" name="Straight Arrow Connector 9">
            <a:extLst>
              <a:ext uri="{FF2B5EF4-FFF2-40B4-BE49-F238E27FC236}">
                <a16:creationId xmlns:a16="http://schemas.microsoft.com/office/drawing/2014/main" id="{7B999644-E0E9-6A41-82C2-E8D2278A4A25}"/>
              </a:ext>
            </a:extLst>
          </p:cNvPr>
          <p:cNvCxnSpPr>
            <a:cxnSpLocks/>
            <a:stCxn id="227" idx="3"/>
            <a:endCxn id="205" idx="1"/>
          </p:cNvCxnSpPr>
          <p:nvPr/>
        </p:nvCxnSpPr>
        <p:spPr>
          <a:xfrm>
            <a:off x="6974994" y="5911841"/>
            <a:ext cx="291773" cy="4029"/>
          </a:xfrm>
          <a:prstGeom prst="straightConnector1">
            <a:avLst/>
          </a:prstGeom>
          <a:ln w="6350">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33" name="Rectangle 30">
            <a:extLst>
              <a:ext uri="{FF2B5EF4-FFF2-40B4-BE49-F238E27FC236}">
                <a16:creationId xmlns:a16="http://schemas.microsoft.com/office/drawing/2014/main" id="{7A6E7553-94FC-4746-A7CD-2C6BC6FE6C04}"/>
              </a:ext>
            </a:extLst>
          </p:cNvPr>
          <p:cNvSpPr/>
          <p:nvPr/>
        </p:nvSpPr>
        <p:spPr>
          <a:xfrm>
            <a:off x="7188314" y="5667001"/>
            <a:ext cx="522713" cy="501567"/>
          </a:xfrm>
          <a:prstGeom prst="rect">
            <a:avLst/>
          </a:prstGeom>
          <a:noFill/>
          <a:ln w="127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tIns="48000" anchorCtr="1"/>
          <a:lstStyle/>
          <a:p>
            <a:pPr marL="0" marR="0" lvl="0" indent="0" algn="l" defTabSz="609576" rtl="0" eaLnBrk="1" fontAlgn="auto" latinLnBrk="0" hangingPunct="1">
              <a:lnSpc>
                <a:spcPct val="100000"/>
              </a:lnSpc>
              <a:spcBef>
                <a:spcPts val="0"/>
              </a:spcBef>
              <a:spcAft>
                <a:spcPts val="0"/>
              </a:spcAft>
              <a:buClrTx/>
              <a:buSzTx/>
              <a:buFontTx/>
              <a:buNone/>
              <a:tabLst/>
              <a:defRPr/>
            </a:pPr>
            <a:endParaRPr kumimoji="0" lang="en-US" sz="1167" b="0" i="0" u="none" strike="noStrike" kern="1200" cap="none" spc="0" normalizeH="0" baseline="0" noProof="0" dirty="0">
              <a:ln>
                <a:noFill/>
              </a:ln>
              <a:solidFill>
                <a:srgbClr val="DF3312"/>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234" name="テキスト ボックス 233">
            <a:extLst>
              <a:ext uri="{FF2B5EF4-FFF2-40B4-BE49-F238E27FC236}">
                <a16:creationId xmlns:a16="http://schemas.microsoft.com/office/drawing/2014/main" id="{750CEAE3-DFD9-6C4A-9938-052344CABA82}"/>
              </a:ext>
            </a:extLst>
          </p:cNvPr>
          <p:cNvSpPr txBox="1"/>
          <p:nvPr/>
        </p:nvSpPr>
        <p:spPr>
          <a:xfrm>
            <a:off x="816001" y="1538572"/>
            <a:ext cx="74220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Step0</a:t>
            </a: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35" name="テキスト ボックス 234">
            <a:extLst>
              <a:ext uri="{FF2B5EF4-FFF2-40B4-BE49-F238E27FC236}">
                <a16:creationId xmlns:a16="http://schemas.microsoft.com/office/drawing/2014/main" id="{675C303C-AAF9-2B4D-A2D7-5D2ED44A5C0A}"/>
              </a:ext>
            </a:extLst>
          </p:cNvPr>
          <p:cNvSpPr txBox="1"/>
          <p:nvPr/>
        </p:nvSpPr>
        <p:spPr>
          <a:xfrm>
            <a:off x="817985" y="3401970"/>
            <a:ext cx="74220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Step1</a:t>
            </a: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36" name="テキスト ボックス 235">
            <a:extLst>
              <a:ext uri="{FF2B5EF4-FFF2-40B4-BE49-F238E27FC236}">
                <a16:creationId xmlns:a16="http://schemas.microsoft.com/office/drawing/2014/main" id="{6C5C711D-9E63-4F4C-80C1-201B39AD4ED3}"/>
              </a:ext>
            </a:extLst>
          </p:cNvPr>
          <p:cNvSpPr txBox="1"/>
          <p:nvPr/>
        </p:nvSpPr>
        <p:spPr>
          <a:xfrm>
            <a:off x="816001" y="5221354"/>
            <a:ext cx="742207"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Step2</a:t>
            </a:r>
            <a:endParaRPr kumimoji="1"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cxnSp>
        <p:nvCxnSpPr>
          <p:cNvPr id="238" name="直線コネクタ 237">
            <a:extLst>
              <a:ext uri="{FF2B5EF4-FFF2-40B4-BE49-F238E27FC236}">
                <a16:creationId xmlns:a16="http://schemas.microsoft.com/office/drawing/2014/main" id="{184E40DC-D684-5E48-8763-6E1C394AF07F}"/>
              </a:ext>
            </a:extLst>
          </p:cNvPr>
          <p:cNvCxnSpPr/>
          <p:nvPr/>
        </p:nvCxnSpPr>
        <p:spPr>
          <a:xfrm>
            <a:off x="866303" y="3288215"/>
            <a:ext cx="11040000" cy="0"/>
          </a:xfrm>
          <a:prstGeom prst="line">
            <a:avLst/>
          </a:prstGeom>
          <a:ln w="9525">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39" name="直線コネクタ 238">
            <a:extLst>
              <a:ext uri="{FF2B5EF4-FFF2-40B4-BE49-F238E27FC236}">
                <a16:creationId xmlns:a16="http://schemas.microsoft.com/office/drawing/2014/main" id="{CFF4D3A5-A2B5-2A41-99F3-D4E666373AC3}"/>
              </a:ext>
            </a:extLst>
          </p:cNvPr>
          <p:cNvCxnSpPr/>
          <p:nvPr/>
        </p:nvCxnSpPr>
        <p:spPr>
          <a:xfrm>
            <a:off x="866303" y="5150355"/>
            <a:ext cx="11040000" cy="0"/>
          </a:xfrm>
          <a:prstGeom prst="line">
            <a:avLst/>
          </a:prstGeom>
          <a:ln w="9525">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15" name="四角形吹き出し 214">
            <a:extLst>
              <a:ext uri="{FF2B5EF4-FFF2-40B4-BE49-F238E27FC236}">
                <a16:creationId xmlns:a16="http://schemas.microsoft.com/office/drawing/2014/main" id="{F6CE4214-EFA0-5449-B0D0-6BFE1FBECAEC}"/>
              </a:ext>
            </a:extLst>
          </p:cNvPr>
          <p:cNvSpPr/>
          <p:nvPr/>
        </p:nvSpPr>
        <p:spPr>
          <a:xfrm>
            <a:off x="4369472" y="6359537"/>
            <a:ext cx="3946268" cy="368785"/>
          </a:xfrm>
          <a:prstGeom prst="wedgeRectCallout">
            <a:avLst>
              <a:gd name="adj1" fmla="val 25561"/>
              <a:gd name="adj2" fmla="val -140214"/>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EBS</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スナップショットを取得</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スナップショットから</a:t>
            </a: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EBS</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を作成し</a:t>
            </a: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Forensic</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環境で解析</a:t>
            </a:r>
          </a:p>
        </p:txBody>
      </p:sp>
      <p:sp>
        <p:nvSpPr>
          <p:cNvPr id="240" name="下矢印 239">
            <a:extLst>
              <a:ext uri="{FF2B5EF4-FFF2-40B4-BE49-F238E27FC236}">
                <a16:creationId xmlns:a16="http://schemas.microsoft.com/office/drawing/2014/main" id="{57CCE012-72F5-5D4D-BD41-42773A16A372}"/>
              </a:ext>
            </a:extLst>
          </p:cNvPr>
          <p:cNvSpPr/>
          <p:nvPr/>
        </p:nvSpPr>
        <p:spPr>
          <a:xfrm>
            <a:off x="4819022" y="3154077"/>
            <a:ext cx="277351" cy="268278"/>
          </a:xfrm>
          <a:prstGeom prst="down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1" name="下矢印 240">
            <a:extLst>
              <a:ext uri="{FF2B5EF4-FFF2-40B4-BE49-F238E27FC236}">
                <a16:creationId xmlns:a16="http://schemas.microsoft.com/office/drawing/2014/main" id="{2B1043A8-5A78-094D-A746-F9B477462366}"/>
              </a:ext>
            </a:extLst>
          </p:cNvPr>
          <p:cNvSpPr/>
          <p:nvPr/>
        </p:nvSpPr>
        <p:spPr>
          <a:xfrm>
            <a:off x="4801265" y="5033159"/>
            <a:ext cx="277351" cy="268278"/>
          </a:xfrm>
          <a:prstGeom prst="downArrow">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1" name="四角形吹き出し 180">
            <a:extLst>
              <a:ext uri="{FF2B5EF4-FFF2-40B4-BE49-F238E27FC236}">
                <a16:creationId xmlns:a16="http://schemas.microsoft.com/office/drawing/2014/main" id="{4596CEA9-44B2-0042-97E1-CB6B2522D0C5}"/>
              </a:ext>
            </a:extLst>
          </p:cNvPr>
          <p:cNvSpPr/>
          <p:nvPr/>
        </p:nvSpPr>
        <p:spPr>
          <a:xfrm>
            <a:off x="1719622" y="3134356"/>
            <a:ext cx="2795873" cy="368785"/>
          </a:xfrm>
          <a:prstGeom prst="wedgeRectCallout">
            <a:avLst>
              <a:gd name="adj1" fmla="val 47520"/>
              <a:gd name="adj2" fmla="val 147463"/>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err="1">
                <a:ln>
                  <a:noFill/>
                </a:ln>
                <a:solidFill>
                  <a:srgbClr val="FFFFFF"/>
                </a:solidFill>
                <a:effectLst/>
                <a:uLnTx/>
                <a:uFillTx/>
                <a:latin typeface="Meiryo" panose="020B0604030504040204" pitchFamily="34" charset="-128"/>
                <a:ea typeface="Meiryo" panose="020B0604030504040204" pitchFamily="34" charset="-128"/>
                <a:cs typeface="+mn-cs"/>
              </a:rPr>
              <a:t>AutoScale</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グループから削除</a:t>
            </a:r>
          </a:p>
          <a:p>
            <a:pPr marL="0" marR="0" lvl="0" indent="0" algn="ctr" defTabSz="609576" rtl="0" eaLnBrk="1" fontAlgn="auto" latinLnBrk="0" hangingPunct="1">
              <a:lnSpc>
                <a:spcPct val="100000"/>
              </a:lnSpc>
              <a:spcBef>
                <a:spcPts val="0"/>
              </a:spcBef>
              <a:spcAft>
                <a:spcPts val="0"/>
              </a:spcAft>
              <a:buClrTx/>
              <a:buSzTx/>
              <a:buFontTx/>
              <a:buNone/>
              <a:tabLst/>
              <a:defRPr/>
            </a:pPr>
            <a:r>
              <a:rPr kumimoji="1" lang="en-US" altLang="ja-JP" sz="1167"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Security Group</a:t>
            </a:r>
            <a:r>
              <a:rPr kumimoji="1" lang="ja-JP" altLang="en-US" sz="11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を適応することで隔離</a:t>
            </a:r>
          </a:p>
        </p:txBody>
      </p:sp>
      <p:pic>
        <p:nvPicPr>
          <p:cNvPr id="105" name="Graphic 19">
            <a:extLst>
              <a:ext uri="{FF2B5EF4-FFF2-40B4-BE49-F238E27FC236}">
                <a16:creationId xmlns:a16="http://schemas.microsoft.com/office/drawing/2014/main" id="{B7465A07-2A42-1345-8B93-2D03C5C8A8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10176" y="1596566"/>
            <a:ext cx="449825" cy="4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フリーフォーム 6">
            <a:extLst>
              <a:ext uri="{FF2B5EF4-FFF2-40B4-BE49-F238E27FC236}">
                <a16:creationId xmlns:a16="http://schemas.microsoft.com/office/drawing/2014/main" id="{AD588700-86D0-A94E-99B1-BC8752E2C20A}"/>
              </a:ext>
            </a:extLst>
          </p:cNvPr>
          <p:cNvSpPr/>
          <p:nvPr/>
        </p:nvSpPr>
        <p:spPr>
          <a:xfrm>
            <a:off x="4758432" y="1521597"/>
            <a:ext cx="4119238" cy="632718"/>
          </a:xfrm>
          <a:custGeom>
            <a:avLst/>
            <a:gdLst>
              <a:gd name="connsiteX0" fmla="*/ 0 w 3089429"/>
              <a:gd name="connsiteY0" fmla="*/ 474539 h 474539"/>
              <a:gd name="connsiteX1" fmla="*/ 1500327 w 3089429"/>
              <a:gd name="connsiteY1" fmla="*/ 4022 h 474539"/>
              <a:gd name="connsiteX2" fmla="*/ 3089429 w 3089429"/>
              <a:gd name="connsiteY2" fmla="*/ 234842 h 474539"/>
              <a:gd name="connsiteX3" fmla="*/ 3089429 w 3089429"/>
              <a:gd name="connsiteY3" fmla="*/ 234842 h 474539"/>
            </a:gdLst>
            <a:ahLst/>
            <a:cxnLst>
              <a:cxn ang="0">
                <a:pos x="connsiteX0" y="connsiteY0"/>
              </a:cxn>
              <a:cxn ang="0">
                <a:pos x="connsiteX1" y="connsiteY1"/>
              </a:cxn>
              <a:cxn ang="0">
                <a:pos x="connsiteX2" y="connsiteY2"/>
              </a:cxn>
              <a:cxn ang="0">
                <a:pos x="connsiteX3" y="connsiteY3"/>
              </a:cxn>
            </a:cxnLst>
            <a:rect l="l" t="t" r="r" b="b"/>
            <a:pathLst>
              <a:path w="3089429" h="474539">
                <a:moveTo>
                  <a:pt x="0" y="474539"/>
                </a:moveTo>
                <a:cubicBezTo>
                  <a:pt x="492711" y="259255"/>
                  <a:pt x="985422" y="43971"/>
                  <a:pt x="1500327" y="4022"/>
                </a:cubicBezTo>
                <a:cubicBezTo>
                  <a:pt x="2015232" y="-35928"/>
                  <a:pt x="3089429" y="234842"/>
                  <a:pt x="3089429" y="234842"/>
                </a:cubicBezTo>
                <a:lnTo>
                  <a:pt x="3089429" y="234842"/>
                </a:ln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 name="テキスト ボックス 7">
            <a:extLst>
              <a:ext uri="{FF2B5EF4-FFF2-40B4-BE49-F238E27FC236}">
                <a16:creationId xmlns:a16="http://schemas.microsoft.com/office/drawing/2014/main" id="{C53E8FB5-BC75-6D41-BCA0-CB36B9D2D6A6}"/>
              </a:ext>
            </a:extLst>
          </p:cNvPr>
          <p:cNvSpPr txBox="1"/>
          <p:nvPr/>
        </p:nvSpPr>
        <p:spPr>
          <a:xfrm>
            <a:off x="7431139" y="1317035"/>
            <a:ext cx="1883860"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感染を検知</a:t>
            </a:r>
          </a:p>
        </p:txBody>
      </p:sp>
      <p:cxnSp>
        <p:nvCxnSpPr>
          <p:cNvPr id="10" name="直線矢印コネクタ 9">
            <a:extLst>
              <a:ext uri="{FF2B5EF4-FFF2-40B4-BE49-F238E27FC236}">
                <a16:creationId xmlns:a16="http://schemas.microsoft.com/office/drawing/2014/main" id="{3899047A-4E0D-934A-8311-0DE526C309BD}"/>
              </a:ext>
            </a:extLst>
          </p:cNvPr>
          <p:cNvCxnSpPr>
            <a:cxnSpLocks/>
            <a:stCxn id="105" idx="2"/>
            <a:endCxn id="130" idx="0"/>
          </p:cNvCxnSpPr>
          <p:nvPr/>
        </p:nvCxnSpPr>
        <p:spPr>
          <a:xfrm>
            <a:off x="9135088" y="2046391"/>
            <a:ext cx="1107" cy="467128"/>
          </a:xfrm>
          <a:prstGeom prst="straightConnector1">
            <a:avLst/>
          </a:prstGeom>
          <a:ln>
            <a:solidFill>
              <a:srgbClr val="0432FF"/>
            </a:solidFill>
            <a:tailEnd type="arrow"/>
          </a:ln>
          <a:effectLst/>
        </p:spPr>
        <p:style>
          <a:lnRef idx="2">
            <a:schemeClr val="accent1"/>
          </a:lnRef>
          <a:fillRef idx="0">
            <a:schemeClr val="accent1"/>
          </a:fillRef>
          <a:effectRef idx="1">
            <a:schemeClr val="accent1"/>
          </a:effectRef>
          <a:fontRef idx="minor">
            <a:schemeClr val="tx1"/>
          </a:fontRef>
        </p:style>
      </p:cxnSp>
      <p:sp>
        <p:nvSpPr>
          <p:cNvPr id="113" name="テキスト ボックス 112">
            <a:extLst>
              <a:ext uri="{FF2B5EF4-FFF2-40B4-BE49-F238E27FC236}">
                <a16:creationId xmlns:a16="http://schemas.microsoft.com/office/drawing/2014/main" id="{338E9F76-9E46-4C4C-B9B4-41CB1E8CC85D}"/>
              </a:ext>
            </a:extLst>
          </p:cNvPr>
          <p:cNvSpPr txBox="1"/>
          <p:nvPr/>
        </p:nvSpPr>
        <p:spPr>
          <a:xfrm>
            <a:off x="9131839" y="2119764"/>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1333" b="0"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脅威検知イベント送信</a:t>
            </a:r>
          </a:p>
        </p:txBody>
      </p:sp>
      <p:sp>
        <p:nvSpPr>
          <p:cNvPr id="114" name="テキスト ボックス 113">
            <a:extLst>
              <a:ext uri="{FF2B5EF4-FFF2-40B4-BE49-F238E27FC236}">
                <a16:creationId xmlns:a16="http://schemas.microsoft.com/office/drawing/2014/main" id="{80AD086C-C4FF-4040-85EE-DAAD8DE0ADE9}"/>
              </a:ext>
            </a:extLst>
          </p:cNvPr>
          <p:cNvSpPr txBox="1"/>
          <p:nvPr/>
        </p:nvSpPr>
        <p:spPr>
          <a:xfrm>
            <a:off x="9314999" y="1657329"/>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err="1">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GuardDuty</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sp>
        <p:nvSpPr>
          <p:cNvPr id="115" name="テキスト ボックス 114">
            <a:extLst>
              <a:ext uri="{FF2B5EF4-FFF2-40B4-BE49-F238E27FC236}">
                <a16:creationId xmlns:a16="http://schemas.microsoft.com/office/drawing/2014/main" id="{671F790A-DC4F-DA41-9015-E7EDA1C0C41C}"/>
              </a:ext>
            </a:extLst>
          </p:cNvPr>
          <p:cNvSpPr txBox="1"/>
          <p:nvPr/>
        </p:nvSpPr>
        <p:spPr>
          <a:xfrm>
            <a:off x="9353737" y="2580333"/>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err="1">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EventBridge</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cxnSp>
        <p:nvCxnSpPr>
          <p:cNvPr id="120" name="直線矢印コネクタ 119">
            <a:extLst>
              <a:ext uri="{FF2B5EF4-FFF2-40B4-BE49-F238E27FC236}">
                <a16:creationId xmlns:a16="http://schemas.microsoft.com/office/drawing/2014/main" id="{9092A184-D4BE-CC43-8F6D-798305B75FE4}"/>
              </a:ext>
            </a:extLst>
          </p:cNvPr>
          <p:cNvCxnSpPr>
            <a:cxnSpLocks/>
            <a:stCxn id="130" idx="2"/>
            <a:endCxn id="182" idx="0"/>
          </p:cNvCxnSpPr>
          <p:nvPr/>
        </p:nvCxnSpPr>
        <p:spPr>
          <a:xfrm flipH="1">
            <a:off x="9128828" y="2963344"/>
            <a:ext cx="7368" cy="596798"/>
          </a:xfrm>
          <a:prstGeom prst="straightConnector1">
            <a:avLst/>
          </a:prstGeom>
          <a:ln>
            <a:solidFill>
              <a:srgbClr val="0432FF"/>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テキスト ボックス 122">
            <a:extLst>
              <a:ext uri="{FF2B5EF4-FFF2-40B4-BE49-F238E27FC236}">
                <a16:creationId xmlns:a16="http://schemas.microsoft.com/office/drawing/2014/main" id="{6A351E92-0C72-4C4F-9211-D4D4FFD079F5}"/>
              </a:ext>
            </a:extLst>
          </p:cNvPr>
          <p:cNvSpPr txBox="1"/>
          <p:nvPr/>
        </p:nvSpPr>
        <p:spPr>
          <a:xfrm>
            <a:off x="9131839" y="3025824"/>
            <a:ext cx="2187598"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0432FF"/>
                </a:solidFill>
                <a:effectLst/>
                <a:uLnTx/>
                <a:uFillTx/>
                <a:latin typeface="Meiryo" panose="020B0604030504040204" pitchFamily="34" charset="-128"/>
                <a:ea typeface="Meiryo" panose="020B0604030504040204" pitchFamily="34" charset="-128"/>
                <a:cs typeface="+mn-cs"/>
              </a:rPr>
              <a:t>Lambda</a:t>
            </a:r>
            <a:r>
              <a:rPr kumimoji="1" lang="ja-JP" altLang="en-US" sz="1333" b="0" i="0" u="none" strike="noStrike" kern="1200" cap="none" spc="0" normalizeH="0" baseline="0" noProof="0">
                <a:ln>
                  <a:noFill/>
                </a:ln>
                <a:solidFill>
                  <a:srgbClr val="0432FF"/>
                </a:solidFill>
                <a:effectLst/>
                <a:uLnTx/>
                <a:uFillTx/>
                <a:latin typeface="Meiryo" panose="020B0604030504040204" pitchFamily="34" charset="-128"/>
                <a:ea typeface="Meiryo" panose="020B0604030504040204" pitchFamily="34" charset="-128"/>
                <a:cs typeface="+mn-cs"/>
              </a:rPr>
              <a:t>実行</a:t>
            </a:r>
          </a:p>
        </p:txBody>
      </p:sp>
      <p:sp>
        <p:nvSpPr>
          <p:cNvPr id="128" name="テキスト ボックス 127">
            <a:extLst>
              <a:ext uri="{FF2B5EF4-FFF2-40B4-BE49-F238E27FC236}">
                <a16:creationId xmlns:a16="http://schemas.microsoft.com/office/drawing/2014/main" id="{A4095358-1743-544C-8340-4D02C6373E6F}"/>
              </a:ext>
            </a:extLst>
          </p:cNvPr>
          <p:cNvSpPr txBox="1"/>
          <p:nvPr/>
        </p:nvSpPr>
        <p:spPr>
          <a:xfrm>
            <a:off x="9310183" y="3601749"/>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Lambda</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cxnSp>
        <p:nvCxnSpPr>
          <p:cNvPr id="129" name="Straight Arrow Connector 9">
            <a:extLst>
              <a:ext uri="{FF2B5EF4-FFF2-40B4-BE49-F238E27FC236}">
                <a16:creationId xmlns:a16="http://schemas.microsoft.com/office/drawing/2014/main" id="{B5E11803-7824-C24A-B9C0-1A26B5A0C83D}"/>
              </a:ext>
            </a:extLst>
          </p:cNvPr>
          <p:cNvCxnSpPr>
            <a:cxnSpLocks/>
            <a:stCxn id="163" idx="1"/>
            <a:endCxn id="155" idx="3"/>
          </p:cNvCxnSpPr>
          <p:nvPr/>
        </p:nvCxnSpPr>
        <p:spPr>
          <a:xfrm flipH="1" flipV="1">
            <a:off x="3437642" y="4050554"/>
            <a:ext cx="1005692" cy="8968"/>
          </a:xfrm>
          <a:prstGeom prst="straightConnector1">
            <a:avLst/>
          </a:prstGeom>
          <a:ln w="6350">
            <a:solidFill>
              <a:srgbClr val="545B64"/>
            </a:solidFill>
            <a:prstDash val="dash"/>
            <a:headEnd type="arrow" w="med" len="sm"/>
            <a:tailEnd type="none" w="med" len="sm"/>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F4B83E69-E74C-3B45-AE20-D718E0914E13}"/>
              </a:ext>
            </a:extLst>
          </p:cNvPr>
          <p:cNvSpPr txBox="1"/>
          <p:nvPr/>
        </p:nvSpPr>
        <p:spPr>
          <a:xfrm>
            <a:off x="3709667" y="3919542"/>
            <a:ext cx="808478" cy="348878"/>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6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endParaRPr kumimoji="1" lang="ja-JP" altLang="en-US" sz="16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1" name="フリーフォーム 20">
            <a:extLst>
              <a:ext uri="{FF2B5EF4-FFF2-40B4-BE49-F238E27FC236}">
                <a16:creationId xmlns:a16="http://schemas.microsoft.com/office/drawing/2014/main" id="{6AF7F0B5-92F0-1D4C-BCEA-7DC3361757B3}"/>
              </a:ext>
            </a:extLst>
          </p:cNvPr>
          <p:cNvSpPr/>
          <p:nvPr/>
        </p:nvSpPr>
        <p:spPr>
          <a:xfrm>
            <a:off x="3977196" y="3404818"/>
            <a:ext cx="4888638" cy="572378"/>
          </a:xfrm>
          <a:custGeom>
            <a:avLst/>
            <a:gdLst>
              <a:gd name="connsiteX0" fmla="*/ 3666478 w 3666478"/>
              <a:gd name="connsiteY0" fmla="*/ 269486 h 429284"/>
              <a:gd name="connsiteX1" fmla="*/ 1198486 w 3666478"/>
              <a:gd name="connsiteY1" fmla="*/ 3156 h 429284"/>
              <a:gd name="connsiteX2" fmla="*/ 0 w 3666478"/>
              <a:gd name="connsiteY2" fmla="*/ 429284 h 429284"/>
            </a:gdLst>
            <a:ahLst/>
            <a:cxnLst>
              <a:cxn ang="0">
                <a:pos x="connsiteX0" y="connsiteY0"/>
              </a:cxn>
              <a:cxn ang="0">
                <a:pos x="connsiteX1" y="connsiteY1"/>
              </a:cxn>
              <a:cxn ang="0">
                <a:pos x="connsiteX2" y="connsiteY2"/>
              </a:cxn>
            </a:cxnLst>
            <a:rect l="l" t="t" r="r" b="b"/>
            <a:pathLst>
              <a:path w="3666478" h="429284">
                <a:moveTo>
                  <a:pt x="3666478" y="269486"/>
                </a:moveTo>
                <a:cubicBezTo>
                  <a:pt x="2738022" y="123004"/>
                  <a:pt x="1809566" y="-23477"/>
                  <a:pt x="1198486" y="3156"/>
                </a:cubicBezTo>
                <a:cubicBezTo>
                  <a:pt x="587406" y="29789"/>
                  <a:pt x="293703" y="229536"/>
                  <a:pt x="0" y="429284"/>
                </a:cubicBezTo>
              </a:path>
            </a:pathLst>
          </a:custGeom>
          <a:noFill/>
          <a:ln w="19050">
            <a:solidFill>
              <a:srgbClr val="FF0000"/>
            </a:solidFill>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2" name="フリーフォーム 21">
            <a:extLst>
              <a:ext uri="{FF2B5EF4-FFF2-40B4-BE49-F238E27FC236}">
                <a16:creationId xmlns:a16="http://schemas.microsoft.com/office/drawing/2014/main" id="{4FD0D3D5-FB4E-7641-A375-FCD5917D0E44}"/>
              </a:ext>
            </a:extLst>
          </p:cNvPr>
          <p:cNvSpPr/>
          <p:nvPr/>
        </p:nvSpPr>
        <p:spPr>
          <a:xfrm>
            <a:off x="4876800" y="3774510"/>
            <a:ext cx="3941523" cy="677103"/>
          </a:xfrm>
          <a:custGeom>
            <a:avLst/>
            <a:gdLst>
              <a:gd name="connsiteX0" fmla="*/ 2956142 w 2956142"/>
              <a:gd name="connsiteY0" fmla="*/ 0 h 507827"/>
              <a:gd name="connsiteX1" fmla="*/ 676405 w 2956142"/>
              <a:gd name="connsiteY1" fmla="*/ 488515 h 507827"/>
              <a:gd name="connsiteX2" fmla="*/ 0 w 2956142"/>
              <a:gd name="connsiteY2" fmla="*/ 363255 h 507827"/>
            </a:gdLst>
            <a:ahLst/>
            <a:cxnLst>
              <a:cxn ang="0">
                <a:pos x="connsiteX0" y="connsiteY0"/>
              </a:cxn>
              <a:cxn ang="0">
                <a:pos x="connsiteX1" y="connsiteY1"/>
              </a:cxn>
              <a:cxn ang="0">
                <a:pos x="connsiteX2" y="connsiteY2"/>
              </a:cxn>
            </a:cxnLst>
            <a:rect l="l" t="t" r="r" b="b"/>
            <a:pathLst>
              <a:path w="2956142" h="507827">
                <a:moveTo>
                  <a:pt x="2956142" y="0"/>
                </a:moveTo>
                <a:cubicBezTo>
                  <a:pt x="2062618" y="213986"/>
                  <a:pt x="1169095" y="427973"/>
                  <a:pt x="676405" y="488515"/>
                </a:cubicBezTo>
                <a:cubicBezTo>
                  <a:pt x="183715" y="549057"/>
                  <a:pt x="91857" y="456156"/>
                  <a:pt x="0" y="363255"/>
                </a:cubicBez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34" name="テキスト ボックス 133">
            <a:extLst>
              <a:ext uri="{FF2B5EF4-FFF2-40B4-BE49-F238E27FC236}">
                <a16:creationId xmlns:a16="http://schemas.microsoft.com/office/drawing/2014/main" id="{01AC0D6F-DCCD-6249-9850-7A835C3B7BAE}"/>
              </a:ext>
            </a:extLst>
          </p:cNvPr>
          <p:cNvSpPr txBox="1"/>
          <p:nvPr/>
        </p:nvSpPr>
        <p:spPr>
          <a:xfrm>
            <a:off x="6740386" y="3248661"/>
            <a:ext cx="23503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err="1">
                <a:ln>
                  <a:noFill/>
                </a:ln>
                <a:solidFill>
                  <a:srgbClr val="FF0000"/>
                </a:solidFill>
                <a:effectLst/>
                <a:uLnTx/>
                <a:uFillTx/>
                <a:latin typeface="Meiryo" panose="020B0604030504040204" pitchFamily="34" charset="-128"/>
                <a:ea typeface="Meiryo" panose="020B0604030504040204" pitchFamily="34" charset="-128"/>
                <a:cs typeface="+mn-cs"/>
              </a:rPr>
              <a:t>AutoScale</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グループから削除</a:t>
            </a:r>
          </a:p>
        </p:txBody>
      </p:sp>
      <p:sp>
        <p:nvSpPr>
          <p:cNvPr id="135" name="テキスト ボックス 134">
            <a:extLst>
              <a:ext uri="{FF2B5EF4-FFF2-40B4-BE49-F238E27FC236}">
                <a16:creationId xmlns:a16="http://schemas.microsoft.com/office/drawing/2014/main" id="{5321D6B9-D458-154D-8CBD-E331A0D34607}"/>
              </a:ext>
            </a:extLst>
          </p:cNvPr>
          <p:cNvSpPr txBox="1"/>
          <p:nvPr/>
        </p:nvSpPr>
        <p:spPr>
          <a:xfrm>
            <a:off x="7029467" y="4202816"/>
            <a:ext cx="23503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Security Group</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適用</a:t>
            </a:r>
          </a:p>
        </p:txBody>
      </p:sp>
      <p:sp>
        <p:nvSpPr>
          <p:cNvPr id="154" name="テキスト ボックス 153">
            <a:extLst>
              <a:ext uri="{FF2B5EF4-FFF2-40B4-BE49-F238E27FC236}">
                <a16:creationId xmlns:a16="http://schemas.microsoft.com/office/drawing/2014/main" id="{432A08D0-B88B-904C-8762-0848D45E52FD}"/>
              </a:ext>
            </a:extLst>
          </p:cNvPr>
          <p:cNvSpPr txBox="1"/>
          <p:nvPr/>
        </p:nvSpPr>
        <p:spPr>
          <a:xfrm>
            <a:off x="9362225" y="5686443"/>
            <a:ext cx="1883860" cy="29745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333" b="0" i="0" u="none" strike="noStrike" kern="1200" cap="none" spc="0" normalizeH="0" baseline="0" noProof="0" dirty="0">
                <a:ln>
                  <a:noFill/>
                </a:ln>
                <a:solidFill>
                  <a:srgbClr val="FFFFFF">
                    <a:lumMod val="10000"/>
                  </a:srgbClr>
                </a:solidFill>
                <a:effectLst/>
                <a:uLnTx/>
                <a:uFillTx/>
                <a:latin typeface="Meiryo" panose="020B0604030504040204" pitchFamily="34" charset="-128"/>
                <a:ea typeface="Meiryo" panose="020B0604030504040204" pitchFamily="34" charset="-128"/>
                <a:cs typeface="+mn-cs"/>
              </a:rPr>
              <a:t>Lambda</a:t>
            </a:r>
            <a:endParaRPr kumimoji="1" lang="ja-JP" altLang="en-US" sz="1333" b="0" i="0" u="none" strike="noStrike" kern="1200" cap="none" spc="0" normalizeH="0" baseline="0" noProof="0">
              <a:ln>
                <a:noFill/>
              </a:ln>
              <a:solidFill>
                <a:srgbClr val="FFFFFF">
                  <a:lumMod val="10000"/>
                </a:srgbClr>
              </a:solidFill>
              <a:effectLst/>
              <a:uLnTx/>
              <a:uFillTx/>
              <a:latin typeface="Meiryo" panose="020B0604030504040204" pitchFamily="34" charset="-128"/>
              <a:ea typeface="Meiryo" panose="020B0604030504040204" pitchFamily="34" charset="-128"/>
              <a:cs typeface="+mn-cs"/>
            </a:endParaRPr>
          </a:p>
        </p:txBody>
      </p:sp>
      <p:cxnSp>
        <p:nvCxnSpPr>
          <p:cNvPr id="160" name="直線矢印コネクタ 159">
            <a:extLst>
              <a:ext uri="{FF2B5EF4-FFF2-40B4-BE49-F238E27FC236}">
                <a16:creationId xmlns:a16="http://schemas.microsoft.com/office/drawing/2014/main" id="{77104E19-EC4C-E14E-835B-3EAEA893858D}"/>
              </a:ext>
            </a:extLst>
          </p:cNvPr>
          <p:cNvCxnSpPr>
            <a:cxnSpLocks/>
            <a:stCxn id="182" idx="2"/>
            <a:endCxn id="191" idx="0"/>
          </p:cNvCxnSpPr>
          <p:nvPr/>
        </p:nvCxnSpPr>
        <p:spPr>
          <a:xfrm>
            <a:off x="9128828" y="4002766"/>
            <a:ext cx="24935" cy="1629024"/>
          </a:xfrm>
          <a:prstGeom prst="straightConnector1">
            <a:avLst/>
          </a:prstGeom>
          <a:ln>
            <a:solidFill>
              <a:srgbClr val="0432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フリーフォーム 24">
            <a:extLst>
              <a:ext uri="{FF2B5EF4-FFF2-40B4-BE49-F238E27FC236}">
                <a16:creationId xmlns:a16="http://schemas.microsoft.com/office/drawing/2014/main" id="{D5D3EC41-CA21-814F-9A34-39B874B5F184}"/>
              </a:ext>
            </a:extLst>
          </p:cNvPr>
          <p:cNvSpPr/>
          <p:nvPr/>
        </p:nvSpPr>
        <p:spPr>
          <a:xfrm>
            <a:off x="4746595" y="5504136"/>
            <a:ext cx="4107402" cy="295942"/>
          </a:xfrm>
          <a:custGeom>
            <a:avLst/>
            <a:gdLst>
              <a:gd name="connsiteX0" fmla="*/ 3080551 w 3080551"/>
              <a:gd name="connsiteY0" fmla="*/ 221956 h 221956"/>
              <a:gd name="connsiteX1" fmla="*/ 603681 w 3080551"/>
              <a:gd name="connsiteY1" fmla="*/ 15 h 221956"/>
              <a:gd name="connsiteX2" fmla="*/ 0 w 3080551"/>
              <a:gd name="connsiteY2" fmla="*/ 213079 h 221956"/>
            </a:gdLst>
            <a:ahLst/>
            <a:cxnLst>
              <a:cxn ang="0">
                <a:pos x="connsiteX0" y="connsiteY0"/>
              </a:cxn>
              <a:cxn ang="0">
                <a:pos x="connsiteX1" y="connsiteY1"/>
              </a:cxn>
              <a:cxn ang="0">
                <a:pos x="connsiteX2" y="connsiteY2"/>
              </a:cxn>
            </a:cxnLst>
            <a:rect l="l" t="t" r="r" b="b"/>
            <a:pathLst>
              <a:path w="3080551" h="221956">
                <a:moveTo>
                  <a:pt x="3080551" y="221956"/>
                </a:moveTo>
                <a:cubicBezTo>
                  <a:pt x="2098828" y="111725"/>
                  <a:pt x="1117106" y="1494"/>
                  <a:pt x="603681" y="15"/>
                </a:cubicBezTo>
                <a:cubicBezTo>
                  <a:pt x="90256" y="-1465"/>
                  <a:pt x="45128" y="105807"/>
                  <a:pt x="0" y="213079"/>
                </a:cubicBez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2" name="テキスト ボックス 161">
            <a:extLst>
              <a:ext uri="{FF2B5EF4-FFF2-40B4-BE49-F238E27FC236}">
                <a16:creationId xmlns:a16="http://schemas.microsoft.com/office/drawing/2014/main" id="{613E8E75-82F9-9E4E-8C0C-A39C0D9456D5}"/>
              </a:ext>
            </a:extLst>
          </p:cNvPr>
          <p:cNvSpPr txBox="1"/>
          <p:nvPr/>
        </p:nvSpPr>
        <p:spPr>
          <a:xfrm>
            <a:off x="7556422" y="5409677"/>
            <a:ext cx="2350332" cy="2719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EBS Snapshot</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取得</a:t>
            </a:r>
          </a:p>
        </p:txBody>
      </p:sp>
      <p:sp>
        <p:nvSpPr>
          <p:cNvPr id="26" name="フリーフォーム 25">
            <a:extLst>
              <a:ext uri="{FF2B5EF4-FFF2-40B4-BE49-F238E27FC236}">
                <a16:creationId xmlns:a16="http://schemas.microsoft.com/office/drawing/2014/main" id="{F80C000D-E333-DB43-9B95-F136920B0670}"/>
              </a:ext>
            </a:extLst>
          </p:cNvPr>
          <p:cNvSpPr/>
          <p:nvPr/>
        </p:nvSpPr>
        <p:spPr>
          <a:xfrm>
            <a:off x="7632528" y="5824296"/>
            <a:ext cx="1185796" cy="196705"/>
          </a:xfrm>
          <a:custGeom>
            <a:avLst/>
            <a:gdLst>
              <a:gd name="connsiteX0" fmla="*/ 889347 w 889347"/>
              <a:gd name="connsiteY0" fmla="*/ 0 h 147529"/>
              <a:gd name="connsiteX1" fmla="*/ 187890 w 889347"/>
              <a:gd name="connsiteY1" fmla="*/ 137787 h 147529"/>
              <a:gd name="connsiteX2" fmla="*/ 0 w 889347"/>
              <a:gd name="connsiteY2" fmla="*/ 125261 h 147529"/>
            </a:gdLst>
            <a:ahLst/>
            <a:cxnLst>
              <a:cxn ang="0">
                <a:pos x="connsiteX0" y="connsiteY0"/>
              </a:cxn>
              <a:cxn ang="0">
                <a:pos x="connsiteX1" y="connsiteY1"/>
              </a:cxn>
              <a:cxn ang="0">
                <a:pos x="connsiteX2" y="connsiteY2"/>
              </a:cxn>
            </a:cxnLst>
            <a:rect l="l" t="t" r="r" b="b"/>
            <a:pathLst>
              <a:path w="889347" h="147529">
                <a:moveTo>
                  <a:pt x="889347" y="0"/>
                </a:moveTo>
                <a:cubicBezTo>
                  <a:pt x="612730" y="58455"/>
                  <a:pt x="336114" y="116910"/>
                  <a:pt x="187890" y="137787"/>
                </a:cubicBezTo>
                <a:cubicBezTo>
                  <a:pt x="39666" y="158664"/>
                  <a:pt x="19833" y="141962"/>
                  <a:pt x="0" y="125261"/>
                </a:cubicBezTo>
              </a:path>
            </a:pathLst>
          </a:custGeom>
          <a:noFill/>
          <a:ln w="19050">
            <a:solidFill>
              <a:srgbClr val="FF00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ja-JP" altLang="en-US" sz="40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67" name="テキスト ボックス 166">
            <a:extLst>
              <a:ext uri="{FF2B5EF4-FFF2-40B4-BE49-F238E27FC236}">
                <a16:creationId xmlns:a16="http://schemas.microsoft.com/office/drawing/2014/main" id="{9E1674E8-9184-634B-A4E5-F3A17FC13A11}"/>
              </a:ext>
            </a:extLst>
          </p:cNvPr>
          <p:cNvSpPr txBox="1"/>
          <p:nvPr/>
        </p:nvSpPr>
        <p:spPr>
          <a:xfrm>
            <a:off x="7692959" y="6029596"/>
            <a:ext cx="2350332" cy="451534"/>
          </a:xfrm>
          <a:prstGeom prst="rect">
            <a:avLst/>
          </a:prstGeom>
          <a:noFill/>
        </p:spPr>
        <p:txBody>
          <a:bodyPr wrap="square" rtlCol="0">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en-US" altLang="ja-JP" sz="1167" b="1"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mn-cs"/>
              </a:rPr>
              <a:t>Forensic</a:t>
            </a:r>
            <a:r>
              <a:rPr kumimoji="1" lang="ja-JP" altLang="en-US" sz="1167" b="1"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mn-cs"/>
              </a:rPr>
              <a:t>環境にインスタンス起動</a:t>
            </a:r>
          </a:p>
        </p:txBody>
      </p:sp>
      <p:pic>
        <p:nvPicPr>
          <p:cNvPr id="182" name="Graphic 13">
            <a:extLst>
              <a:ext uri="{FF2B5EF4-FFF2-40B4-BE49-F238E27FC236}">
                <a16:creationId xmlns:a16="http://schemas.microsoft.com/office/drawing/2014/main" id="{250BE086-EEEF-5B42-A51E-30BBC0E624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07516" y="3560142"/>
            <a:ext cx="442624" cy="44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 name="Graphic 13">
            <a:extLst>
              <a:ext uri="{FF2B5EF4-FFF2-40B4-BE49-F238E27FC236}">
                <a16:creationId xmlns:a16="http://schemas.microsoft.com/office/drawing/2014/main" id="{AA9AB0EC-EB57-0347-9790-DD5CC4F961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32450" y="5631790"/>
            <a:ext cx="442624" cy="44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Graphic 19">
            <a:extLst>
              <a:ext uri="{FF2B5EF4-FFF2-40B4-BE49-F238E27FC236}">
                <a16:creationId xmlns:a16="http://schemas.microsoft.com/office/drawing/2014/main" id="{861CFEC3-C8A0-8848-A5E8-84E45EB4F33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11283" y="2513520"/>
            <a:ext cx="449824" cy="449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7F72E5E3-B71D-EA6B-6AC6-B6A3B27BFFF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SEC10-BP04</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426600226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a:t>
            </a:r>
            <a:r>
              <a:rPr lang="ja-JP" altLang="en-US" sz="2000"/>
              <a:t>インシデント対応</a:t>
            </a:r>
            <a:r>
              <a:rPr lang="en-JP" sz="2000" dirty="0"/>
              <a:t>/</a:t>
            </a:r>
            <a:r>
              <a:rPr lang="ja-JP" altLang="en-US" sz="2000"/>
              <a:t>準備</a:t>
            </a:r>
            <a:br>
              <a:rPr lang="en-JP" sz="2000" dirty="0"/>
            </a:br>
            <a:r>
              <a:rPr lang="en-US" sz="2800" b="0" i="0" dirty="0">
                <a:solidFill>
                  <a:srgbClr val="16191F"/>
                </a:solidFill>
                <a:effectLst/>
                <a:latin typeface="Amazon Ember" panose="020B0603020204020204" pitchFamily="34" charset="0"/>
              </a:rPr>
              <a:t>SEC10-BP05 </a:t>
            </a:r>
            <a:r>
              <a:rPr lang="ja-JP" altLang="en-US" sz="2800" b="0" i="0">
                <a:solidFill>
                  <a:srgbClr val="16191F"/>
                </a:solidFill>
                <a:effectLst/>
                <a:latin typeface="Amazon Ember" panose="020B0603020204020204" pitchFamily="34" charset="0"/>
              </a:rPr>
              <a:t>アクセスを事前プロビジョニングする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インシデント対応者に、調査から復旧までに必要な正しいアクセス権を、事前にプロビジョニングしておく。</a:t>
            </a:r>
            <a:endParaRPr lang="en-US" altLang="ja-JP" sz="1400" dirty="0"/>
          </a:p>
          <a:p>
            <a:pPr marL="285750" indent="-285750">
              <a:buFont typeface="Arial" panose="020B0604020202020204" pitchFamily="34" charset="0"/>
              <a:buChar char="•"/>
            </a:pPr>
            <a:r>
              <a:rPr lang="ja-JP" altLang="en-US" sz="1400"/>
              <a:t>時間を短縮することが目的。</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ルートアカウントをインシデント対応に使用していないか？</a:t>
            </a:r>
          </a:p>
          <a:p>
            <a:pPr marL="285750" indent="-285750">
              <a:buFont typeface="Arial" panose="020B0604020202020204" pitchFamily="34" charset="0"/>
              <a:buChar char="•"/>
            </a:pPr>
            <a:r>
              <a:rPr lang="ja-JP" altLang="en-US" sz="1400"/>
              <a:t>既存のユーザーアカウントに変更を加えて対応しようとしていないか？</a:t>
            </a:r>
            <a:endParaRPr lang="en-JP" sz="1400" dirty="0"/>
          </a:p>
        </p:txBody>
      </p:sp>
      <p:sp>
        <p:nvSpPr>
          <p:cNvPr id="4" name="三角形 3">
            <a:extLst>
              <a:ext uri="{FF2B5EF4-FFF2-40B4-BE49-F238E27FC236}">
                <a16:creationId xmlns:a16="http://schemas.microsoft.com/office/drawing/2014/main" id="{E23BEA4F-7BD6-D7C2-7D7F-38418C429C05}"/>
              </a:ext>
            </a:extLst>
          </p:cNvPr>
          <p:cNvSpPr>
            <a:spLocks noChangeAspect="1"/>
          </p:cNvSpPr>
          <p:nvPr/>
        </p:nvSpPr>
        <p:spPr>
          <a:xfrm>
            <a:off x="6721285" y="3601840"/>
            <a:ext cx="936000" cy="806897"/>
          </a:xfrm>
          <a:prstGeom prst="triangle">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Directory</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5" name="正方形/長方形 4">
            <a:extLst>
              <a:ext uri="{FF2B5EF4-FFF2-40B4-BE49-F238E27FC236}">
                <a16:creationId xmlns:a16="http://schemas.microsoft.com/office/drawing/2014/main" id="{8BB563DB-B331-654F-3EDD-2D99C127409D}"/>
              </a:ext>
            </a:extLst>
          </p:cNvPr>
          <p:cNvSpPr>
            <a:spLocks noChangeAspect="1"/>
          </p:cNvSpPr>
          <p:nvPr/>
        </p:nvSpPr>
        <p:spPr>
          <a:xfrm>
            <a:off x="6721285" y="4723240"/>
            <a:ext cx="936000" cy="936000"/>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Identity Provider</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6" name="正方形/長方形 5">
            <a:extLst>
              <a:ext uri="{FF2B5EF4-FFF2-40B4-BE49-F238E27FC236}">
                <a16:creationId xmlns:a16="http://schemas.microsoft.com/office/drawing/2014/main" id="{58235C2A-7DCA-5433-34BD-3B233D7FE715}"/>
              </a:ext>
            </a:extLst>
          </p:cNvPr>
          <p:cNvSpPr>
            <a:spLocks noChangeAspect="1"/>
          </p:cNvSpPr>
          <p:nvPr/>
        </p:nvSpPr>
        <p:spPr>
          <a:xfrm>
            <a:off x="8265545" y="4723240"/>
            <a:ext cx="936000" cy="936000"/>
          </a:xfrm>
          <a:prstGeom prst="rect">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Temporary elevated access broker</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7" name="正方形/長方形 6">
            <a:extLst>
              <a:ext uri="{FF2B5EF4-FFF2-40B4-BE49-F238E27FC236}">
                <a16:creationId xmlns:a16="http://schemas.microsoft.com/office/drawing/2014/main" id="{D2CD14A2-AB87-8391-6543-2280834409AF}"/>
              </a:ext>
            </a:extLst>
          </p:cNvPr>
          <p:cNvSpPr>
            <a:spLocks noChangeAspect="1"/>
          </p:cNvSpPr>
          <p:nvPr/>
        </p:nvSpPr>
        <p:spPr>
          <a:xfrm>
            <a:off x="8265545" y="3472737"/>
            <a:ext cx="936000" cy="936000"/>
          </a:xfrm>
          <a:prstGeom prst="rect">
            <a:avLst/>
          </a:prstGeom>
          <a:noFill/>
          <a:ln>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Change and incident management</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8" name="Rectangle 40">
            <a:extLst>
              <a:ext uri="{FF2B5EF4-FFF2-40B4-BE49-F238E27FC236}">
                <a16:creationId xmlns:a16="http://schemas.microsoft.com/office/drawing/2014/main" id="{9153EAB4-CF05-D0B0-98B1-535D1DA6D1E5}"/>
              </a:ext>
            </a:extLst>
          </p:cNvPr>
          <p:cNvSpPr/>
          <p:nvPr/>
        </p:nvSpPr>
        <p:spPr>
          <a:xfrm>
            <a:off x="9777167" y="3472737"/>
            <a:ext cx="2067991" cy="218650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Target environment</a:t>
            </a:r>
          </a:p>
        </p:txBody>
      </p:sp>
      <p:pic>
        <p:nvPicPr>
          <p:cNvPr id="9" name="Graphic 44">
            <a:extLst>
              <a:ext uri="{FF2B5EF4-FFF2-40B4-BE49-F238E27FC236}">
                <a16:creationId xmlns:a16="http://schemas.microsoft.com/office/drawing/2014/main" id="{8C7DCF0F-2D06-36B7-0E96-91457FEF943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9777168" y="3472737"/>
            <a:ext cx="381000" cy="381000"/>
          </a:xfrm>
          <a:prstGeom prst="rect">
            <a:avLst/>
          </a:prstGeom>
        </p:spPr>
      </p:pic>
      <p:pic>
        <p:nvPicPr>
          <p:cNvPr id="10" name="Graphic 22">
            <a:extLst>
              <a:ext uri="{FF2B5EF4-FFF2-40B4-BE49-F238E27FC236}">
                <a16:creationId xmlns:a16="http://schemas.microsoft.com/office/drawing/2014/main" id="{B5D1967F-21A9-EBD0-354F-4E77F4AC98C5}"/>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8504945" y="595799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9">
            <a:extLst>
              <a:ext uri="{FF2B5EF4-FFF2-40B4-BE49-F238E27FC236}">
                <a16:creationId xmlns:a16="http://schemas.microsoft.com/office/drawing/2014/main" id="{53F12567-3F01-80A2-9E65-17FDF6317468}"/>
              </a:ext>
            </a:extLst>
          </p:cNvPr>
          <p:cNvSpPr txBox="1">
            <a:spLocks noChangeArrowheads="1"/>
          </p:cNvSpPr>
          <p:nvPr/>
        </p:nvSpPr>
        <p:spPr bwMode="auto">
          <a:xfrm>
            <a:off x="8196970" y="6415190"/>
            <a:ext cx="10731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Arial" panose="020B0604020202020204" pitchFamily="34" charset="0"/>
                <a:ea typeface="+mn-ea"/>
                <a:cs typeface="Arial" panose="020B0604020202020204" pitchFamily="34" charset="0"/>
              </a:rPr>
              <a:t>User</a:t>
            </a:r>
          </a:p>
        </p:txBody>
      </p:sp>
      <p:cxnSp>
        <p:nvCxnSpPr>
          <p:cNvPr id="13" name="直線コネクタ 12">
            <a:extLst>
              <a:ext uri="{FF2B5EF4-FFF2-40B4-BE49-F238E27FC236}">
                <a16:creationId xmlns:a16="http://schemas.microsoft.com/office/drawing/2014/main" id="{0FFA7769-D737-E161-165B-47FD40134F50}"/>
              </a:ext>
            </a:extLst>
          </p:cNvPr>
          <p:cNvCxnSpPr>
            <a:stCxn id="4" idx="3"/>
            <a:endCxn id="5" idx="0"/>
          </p:cNvCxnSpPr>
          <p:nvPr/>
        </p:nvCxnSpPr>
        <p:spPr>
          <a:xfrm>
            <a:off x="7189285" y="4408737"/>
            <a:ext cx="0" cy="314503"/>
          </a:xfrm>
          <a:prstGeom prst="line">
            <a:avLst/>
          </a:prstGeom>
          <a:ln>
            <a:solidFill>
              <a:schemeClr val="tx2"/>
            </a:solidFill>
          </a:ln>
        </p:spPr>
        <p:style>
          <a:lnRef idx="1">
            <a:schemeClr val="accent6"/>
          </a:lnRef>
          <a:fillRef idx="0">
            <a:schemeClr val="accent6"/>
          </a:fillRef>
          <a:effectRef idx="0">
            <a:schemeClr val="accent6"/>
          </a:effectRef>
          <a:fontRef idx="minor">
            <a:schemeClr val="tx1"/>
          </a:fontRef>
        </p:style>
      </p:cxnSp>
      <p:cxnSp>
        <p:nvCxnSpPr>
          <p:cNvPr id="14" name="直線コネクタ 13">
            <a:extLst>
              <a:ext uri="{FF2B5EF4-FFF2-40B4-BE49-F238E27FC236}">
                <a16:creationId xmlns:a16="http://schemas.microsoft.com/office/drawing/2014/main" id="{55365834-1E9A-2266-7B18-C34D13B0AB65}"/>
              </a:ext>
            </a:extLst>
          </p:cNvPr>
          <p:cNvCxnSpPr>
            <a:cxnSpLocks/>
            <a:stCxn id="7" idx="2"/>
            <a:endCxn id="6" idx="0"/>
          </p:cNvCxnSpPr>
          <p:nvPr/>
        </p:nvCxnSpPr>
        <p:spPr>
          <a:xfrm>
            <a:off x="8733545" y="4408737"/>
            <a:ext cx="0" cy="314503"/>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cxnSp>
        <p:nvCxnSpPr>
          <p:cNvPr id="18" name="直線矢印コネクタ 17">
            <a:extLst>
              <a:ext uri="{FF2B5EF4-FFF2-40B4-BE49-F238E27FC236}">
                <a16:creationId xmlns:a16="http://schemas.microsoft.com/office/drawing/2014/main" id="{D38BF5EE-7A0B-675C-7B06-79676775BA83}"/>
              </a:ext>
            </a:extLst>
          </p:cNvPr>
          <p:cNvCxnSpPr>
            <a:stCxn id="10" idx="0"/>
            <a:endCxn id="6" idx="2"/>
          </p:cNvCxnSpPr>
          <p:nvPr/>
        </p:nvCxnSpPr>
        <p:spPr>
          <a:xfrm flipV="1">
            <a:off x="8733545" y="5659240"/>
            <a:ext cx="0" cy="29875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19" name="直線矢印コネクタ 18">
            <a:extLst>
              <a:ext uri="{FF2B5EF4-FFF2-40B4-BE49-F238E27FC236}">
                <a16:creationId xmlns:a16="http://schemas.microsoft.com/office/drawing/2014/main" id="{60E566E5-8786-FAA3-6F46-F98061A20645}"/>
              </a:ext>
            </a:extLst>
          </p:cNvPr>
          <p:cNvCxnSpPr>
            <a:cxnSpLocks/>
            <a:stCxn id="6" idx="3"/>
          </p:cNvCxnSpPr>
          <p:nvPr/>
        </p:nvCxnSpPr>
        <p:spPr>
          <a:xfrm>
            <a:off x="9201545" y="5191240"/>
            <a:ext cx="575622"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grpSp>
        <p:nvGrpSpPr>
          <p:cNvPr id="25" name="グループ化 24">
            <a:extLst>
              <a:ext uri="{FF2B5EF4-FFF2-40B4-BE49-F238E27FC236}">
                <a16:creationId xmlns:a16="http://schemas.microsoft.com/office/drawing/2014/main" id="{4987F2A9-3B9C-90FB-86E0-EBEA346F36B6}"/>
              </a:ext>
            </a:extLst>
          </p:cNvPr>
          <p:cNvGrpSpPr/>
          <p:nvPr/>
        </p:nvGrpSpPr>
        <p:grpSpPr>
          <a:xfrm>
            <a:off x="7657285" y="5004683"/>
            <a:ext cx="608260" cy="373115"/>
            <a:chOff x="7657285" y="2740285"/>
            <a:chExt cx="608260" cy="373115"/>
          </a:xfrm>
        </p:grpSpPr>
        <p:cxnSp>
          <p:nvCxnSpPr>
            <p:cNvPr id="23" name="直線矢印コネクタ 22">
              <a:extLst>
                <a:ext uri="{FF2B5EF4-FFF2-40B4-BE49-F238E27FC236}">
                  <a16:creationId xmlns:a16="http://schemas.microsoft.com/office/drawing/2014/main" id="{78BC026C-0751-DF5E-AA8E-7CA3A50083DC}"/>
                </a:ext>
              </a:extLst>
            </p:cNvPr>
            <p:cNvCxnSpPr>
              <a:cxnSpLocks/>
            </p:cNvCxnSpPr>
            <p:nvPr/>
          </p:nvCxnSpPr>
          <p:spPr>
            <a:xfrm>
              <a:off x="7657285" y="2740285"/>
              <a:ext cx="608260"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線矢印コネクタ 23">
              <a:extLst>
                <a:ext uri="{FF2B5EF4-FFF2-40B4-BE49-F238E27FC236}">
                  <a16:creationId xmlns:a16="http://schemas.microsoft.com/office/drawing/2014/main" id="{D66019E2-AA67-1C7F-6A23-1C34E34951E5}"/>
                </a:ext>
              </a:extLst>
            </p:cNvPr>
            <p:cNvCxnSpPr>
              <a:cxnSpLocks/>
            </p:cNvCxnSpPr>
            <p:nvPr/>
          </p:nvCxnSpPr>
          <p:spPr>
            <a:xfrm flipH="1">
              <a:off x="7657285" y="3113400"/>
              <a:ext cx="608260" cy="0"/>
            </a:xfrm>
            <a:prstGeom prst="straightConnector1">
              <a:avLst/>
            </a:prstGeom>
            <a:ln>
              <a:solidFill>
                <a:schemeClr val="tx2"/>
              </a:solidFill>
              <a:tailEnd type="triangle"/>
            </a:ln>
          </p:spPr>
          <p:style>
            <a:lnRef idx="1">
              <a:schemeClr val="accent6"/>
            </a:lnRef>
            <a:fillRef idx="0">
              <a:schemeClr val="accent6"/>
            </a:fillRef>
            <a:effectRef idx="0">
              <a:schemeClr val="accent6"/>
            </a:effectRef>
            <a:fontRef idx="minor">
              <a:schemeClr val="tx1"/>
            </a:fontRef>
          </p:style>
        </p:cxnSp>
      </p:grpSp>
      <p:sp>
        <p:nvSpPr>
          <p:cNvPr id="26" name="円/楕円 25">
            <a:extLst>
              <a:ext uri="{FF2B5EF4-FFF2-40B4-BE49-F238E27FC236}">
                <a16:creationId xmlns:a16="http://schemas.microsoft.com/office/drawing/2014/main" id="{E9D467C7-7FD6-CF27-06F8-9C39A22177D8}"/>
              </a:ext>
            </a:extLst>
          </p:cNvPr>
          <p:cNvSpPr>
            <a:spLocks noChangeAspect="1"/>
          </p:cNvSpPr>
          <p:nvPr/>
        </p:nvSpPr>
        <p:spPr>
          <a:xfrm>
            <a:off x="7817415" y="5047240"/>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7" name="円/楕円 26">
            <a:extLst>
              <a:ext uri="{FF2B5EF4-FFF2-40B4-BE49-F238E27FC236}">
                <a16:creationId xmlns:a16="http://schemas.microsoft.com/office/drawing/2014/main" id="{BAC6ABA8-6788-224C-2C26-8E1837EC731E}"/>
              </a:ext>
            </a:extLst>
          </p:cNvPr>
          <p:cNvSpPr>
            <a:spLocks noChangeAspect="1"/>
          </p:cNvSpPr>
          <p:nvPr/>
        </p:nvSpPr>
        <p:spPr>
          <a:xfrm>
            <a:off x="8788445" y="5680991"/>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2</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8" name="円/楕円 27">
            <a:extLst>
              <a:ext uri="{FF2B5EF4-FFF2-40B4-BE49-F238E27FC236}">
                <a16:creationId xmlns:a16="http://schemas.microsoft.com/office/drawing/2014/main" id="{155F1EBF-9340-4269-520D-2E10940FF5A9}"/>
              </a:ext>
            </a:extLst>
          </p:cNvPr>
          <p:cNvSpPr>
            <a:spLocks noChangeAspect="1"/>
          </p:cNvSpPr>
          <p:nvPr/>
        </p:nvSpPr>
        <p:spPr>
          <a:xfrm>
            <a:off x="8589545" y="4569096"/>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9" name="円/楕円 28">
            <a:extLst>
              <a:ext uri="{FF2B5EF4-FFF2-40B4-BE49-F238E27FC236}">
                <a16:creationId xmlns:a16="http://schemas.microsoft.com/office/drawing/2014/main" id="{0ABA2AAA-712E-A992-0B2D-57F590E4AA83}"/>
              </a:ext>
            </a:extLst>
          </p:cNvPr>
          <p:cNvSpPr>
            <a:spLocks noChangeAspect="1"/>
          </p:cNvSpPr>
          <p:nvPr/>
        </p:nvSpPr>
        <p:spPr>
          <a:xfrm>
            <a:off x="9342177" y="5233798"/>
            <a:ext cx="288000" cy="28800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endParaRPr kumimoji="1" lang="ja-JP" altLang="en-US" sz="12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30" name="テキスト ボックス 29">
            <a:extLst>
              <a:ext uri="{FF2B5EF4-FFF2-40B4-BE49-F238E27FC236}">
                <a16:creationId xmlns:a16="http://schemas.microsoft.com/office/drawing/2014/main" id="{D94D2DAD-186D-7A4C-AF4E-CE98D013CAFD}"/>
              </a:ext>
            </a:extLst>
          </p:cNvPr>
          <p:cNvSpPr txBox="1"/>
          <p:nvPr/>
        </p:nvSpPr>
        <p:spPr>
          <a:xfrm>
            <a:off x="9107560" y="5781574"/>
            <a:ext cx="2929007" cy="938719"/>
          </a:xfrm>
          <a:prstGeom prst="rect">
            <a:avLst/>
          </a:prstGeom>
          <a:solidFill>
            <a:schemeClr val="bg1"/>
          </a:solidFill>
        </p:spPr>
        <p:txBody>
          <a:bodyPr wrap="none" rtlCol="0">
            <a:spAutoFit/>
          </a:bodyPr>
          <a:lstStyle/>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1.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ユーザーを認証し、適格性を判断</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2.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一時的なアクセス権限の昇格プロセスを開始</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3.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アクセス権限の付与を承認</a:t>
            </a:r>
            <a:endPar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177800" marR="0" lvl="0" indent="-177800" algn="l" defTabSz="914400" rtl="0" eaLnBrk="1" fontAlgn="auto" latinLnBrk="0" hangingPunct="1">
              <a:lnSpc>
                <a:spcPct val="100000"/>
              </a:lnSpc>
              <a:spcBef>
                <a:spcPts val="300"/>
              </a:spcBef>
              <a:spcAft>
                <a:spcPts val="30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4.	</a:t>
            </a:r>
            <a:r>
              <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期限付きのアクセスを許可</a:t>
            </a:r>
          </a:p>
        </p:txBody>
      </p:sp>
      <p:sp>
        <p:nvSpPr>
          <p:cNvPr id="12" name="Text Placeholder 2">
            <a:extLst>
              <a:ext uri="{FF2B5EF4-FFF2-40B4-BE49-F238E27FC236}">
                <a16:creationId xmlns:a16="http://schemas.microsoft.com/office/drawing/2014/main" id="{12B4123F-8530-CCD2-104B-DC6B9FFF64F3}"/>
              </a:ext>
            </a:extLst>
          </p:cNvPr>
          <p:cNvSpPr txBox="1">
            <a:spLocks/>
          </p:cNvSpPr>
          <p:nvPr/>
        </p:nvSpPr>
        <p:spPr>
          <a:xfrm>
            <a:off x="6431280" y="1371600"/>
            <a:ext cx="5284470" cy="1973765"/>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専用のセキュリティアカウントで、インシデント対応専用</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ユーザーアカウントを作成する。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&lt;</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USER_ID&gt;-BREAK-GLASS</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という名前をつける。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ユーザーアカウントには、強力なパスワードポリシーと多要素認証（</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MFA</a:t>
            </a:r>
            <a:r>
              <a:rPr kumimoji="0" lang="ja-JP" altLang="en"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を適用する。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インシデントごとにプレイブックを作成し、必要なアクションのみを許可する個別の</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ポリシーを作成する。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IAM</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ロールには、</a:t>
            </a:r>
            <a:r>
              <a:rPr kumimoji="0" lang="en"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BREAK-GLASS-ROLE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という名前をつける。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172164299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準備</a:t>
            </a:r>
            <a:br>
              <a:rPr lang="en-JP" sz="2000"/>
            </a:br>
            <a:r>
              <a:rPr lang="en-US" sz="2800" b="0" i="0" dirty="0">
                <a:solidFill>
                  <a:srgbClr val="16191F"/>
                </a:solidFill>
                <a:effectLst/>
                <a:latin typeface="Amazon Ember" panose="020B0603020204020204" pitchFamily="34" charset="0"/>
              </a:rPr>
              <a:t>SEC10-BP06 </a:t>
            </a:r>
            <a:r>
              <a:rPr lang="ja-JP" altLang="en-US" sz="2800" b="0" i="0">
                <a:solidFill>
                  <a:srgbClr val="16191F"/>
                </a:solidFill>
                <a:effectLst/>
                <a:latin typeface="Amazon Ember" panose="020B0603020204020204" pitchFamily="34" charset="0"/>
              </a:rPr>
              <a:t>ツールを事前デプロイする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altLang="ja-JP" sz="1400" dirty="0"/>
              <a:t>AWS </a:t>
            </a:r>
            <a:r>
              <a:rPr lang="ja-JP" altLang="en-US" sz="1400"/>
              <a:t>に適切なツールをあらかじめ配備しておき、セキュリティ担当者がインシデント発生時に適切な対応ができるようにする。</a:t>
            </a:r>
            <a:endParaRPr lang="en-US" altLang="ja-JP" sz="1400" dirty="0"/>
          </a:p>
          <a:p>
            <a:pPr marL="285750" indent="-285750">
              <a:buFont typeface="Arial" panose="020B0604020202020204" pitchFamily="34" charset="0"/>
              <a:buChar char="•"/>
            </a:pPr>
            <a:r>
              <a:rPr lang="ja-JP" altLang="en-US" sz="1400"/>
              <a:t>繰り返し発生する通常のアラートを処理する機能を自動化して、アラート疲れを回避する。</a:t>
            </a:r>
            <a:endParaRPr lang="en-JP" sz="1400" dirty="0"/>
          </a:p>
          <a:p>
            <a:pPr marL="285750" indent="-285750">
              <a:buFont typeface="Arial" panose="020B0604020202020204" pitchFamily="34" charset="0"/>
              <a:buChar char="•"/>
            </a:pP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セキュリティ関連データを一箇所に集める仕組みがあるか？</a:t>
            </a:r>
            <a:endParaRPr lang="en-US" altLang="ja-JP" sz="1400" dirty="0"/>
          </a:p>
          <a:p>
            <a:pPr marL="285750" indent="-285750">
              <a:buFont typeface="Arial" panose="020B0604020202020204" pitchFamily="34" charset="0"/>
              <a:buChar char="•"/>
            </a:pPr>
            <a:r>
              <a:rPr lang="en-US" altLang="ja-JP" sz="1400" dirty="0"/>
              <a:t>Amazon Detective </a:t>
            </a:r>
            <a:r>
              <a:rPr lang="ja-JP" altLang="en-US" sz="1400"/>
              <a:t>を有効にしているか？</a:t>
            </a:r>
            <a:endParaRPr lang="en-JP" sz="1400" dirty="0"/>
          </a:p>
        </p:txBody>
      </p:sp>
      <p:sp>
        <p:nvSpPr>
          <p:cNvPr id="4" name="Text Placeholder 2">
            <a:extLst>
              <a:ext uri="{FF2B5EF4-FFF2-40B4-BE49-F238E27FC236}">
                <a16:creationId xmlns:a16="http://schemas.microsoft.com/office/drawing/2014/main" id="{9B01D9D9-0B1C-4608-D444-6C6A10F34359}"/>
              </a:ext>
            </a:extLst>
          </p:cNvPr>
          <p:cNvSpPr txBox="1">
            <a:spLocks/>
          </p:cNvSpPr>
          <p:nvPr/>
        </p:nvSpPr>
        <p:spPr>
          <a:xfrm>
            <a:off x="6431280" y="1371600"/>
            <a:ext cx="5284470" cy="1973765"/>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Detective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を有効にする。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
        <p:nvSpPr>
          <p:cNvPr id="5" name="正方形/長方形 4">
            <a:extLst>
              <a:ext uri="{FF2B5EF4-FFF2-40B4-BE49-F238E27FC236}">
                <a16:creationId xmlns:a16="http://schemas.microsoft.com/office/drawing/2014/main" id="{AA561C51-11D5-0108-5D76-8063B5D7D6D7}"/>
              </a:ext>
            </a:extLst>
          </p:cNvPr>
          <p:cNvSpPr/>
          <p:nvPr/>
        </p:nvSpPr>
        <p:spPr>
          <a:xfrm>
            <a:off x="7492691" y="3627050"/>
            <a:ext cx="869795" cy="40144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mn-cs"/>
              </a:rPr>
              <a:t>検知</a:t>
            </a:r>
          </a:p>
        </p:txBody>
      </p:sp>
      <p:sp>
        <p:nvSpPr>
          <p:cNvPr id="6" name="正方形/長方形 5">
            <a:extLst>
              <a:ext uri="{FF2B5EF4-FFF2-40B4-BE49-F238E27FC236}">
                <a16:creationId xmlns:a16="http://schemas.microsoft.com/office/drawing/2014/main" id="{620DC377-EB87-C900-AF38-1F3DD0A0FCCD}"/>
              </a:ext>
            </a:extLst>
          </p:cNvPr>
          <p:cNvSpPr/>
          <p:nvPr/>
        </p:nvSpPr>
        <p:spPr>
          <a:xfrm>
            <a:off x="9944786" y="3627050"/>
            <a:ext cx="869795" cy="40144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mn-cs"/>
              </a:rPr>
              <a:t>対応</a:t>
            </a:r>
          </a:p>
        </p:txBody>
      </p:sp>
      <p:sp>
        <p:nvSpPr>
          <p:cNvPr id="7" name="正方形/長方形 6">
            <a:extLst>
              <a:ext uri="{FF2B5EF4-FFF2-40B4-BE49-F238E27FC236}">
                <a16:creationId xmlns:a16="http://schemas.microsoft.com/office/drawing/2014/main" id="{D9B34531-8029-F704-E991-ECB4DA37B175}"/>
              </a:ext>
            </a:extLst>
          </p:cNvPr>
          <p:cNvSpPr/>
          <p:nvPr/>
        </p:nvSpPr>
        <p:spPr>
          <a:xfrm>
            <a:off x="11068974" y="3627050"/>
            <a:ext cx="869795" cy="40144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mn-cs"/>
              </a:rPr>
              <a:t>復旧</a:t>
            </a:r>
          </a:p>
        </p:txBody>
      </p:sp>
      <p:cxnSp>
        <p:nvCxnSpPr>
          <p:cNvPr id="9" name="直線矢印コネクタ 8">
            <a:extLst>
              <a:ext uri="{FF2B5EF4-FFF2-40B4-BE49-F238E27FC236}">
                <a16:creationId xmlns:a16="http://schemas.microsoft.com/office/drawing/2014/main" id="{E7A94CC1-7BEE-9FC0-1273-A835A89F90DC}"/>
              </a:ext>
            </a:extLst>
          </p:cNvPr>
          <p:cNvCxnSpPr>
            <a:stCxn id="5" idx="3"/>
            <a:endCxn id="6" idx="1"/>
          </p:cNvCxnSpPr>
          <p:nvPr/>
        </p:nvCxnSpPr>
        <p:spPr>
          <a:xfrm>
            <a:off x="8362486" y="3827772"/>
            <a:ext cx="158230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0" name="直線矢印コネクタ 9">
            <a:extLst>
              <a:ext uri="{FF2B5EF4-FFF2-40B4-BE49-F238E27FC236}">
                <a16:creationId xmlns:a16="http://schemas.microsoft.com/office/drawing/2014/main" id="{26256445-418D-7BB7-BB90-5C59996111C0}"/>
              </a:ext>
            </a:extLst>
          </p:cNvPr>
          <p:cNvCxnSpPr>
            <a:cxnSpLocks/>
            <a:stCxn id="6" idx="3"/>
            <a:endCxn id="7" idx="1"/>
          </p:cNvCxnSpPr>
          <p:nvPr/>
        </p:nvCxnSpPr>
        <p:spPr>
          <a:xfrm>
            <a:off x="10814581" y="3827772"/>
            <a:ext cx="254393"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4" name="カギ線コネクタ 13">
            <a:extLst>
              <a:ext uri="{FF2B5EF4-FFF2-40B4-BE49-F238E27FC236}">
                <a16:creationId xmlns:a16="http://schemas.microsoft.com/office/drawing/2014/main" id="{039B74FB-E0D6-DA34-BE33-88F081DA8E36}"/>
              </a:ext>
            </a:extLst>
          </p:cNvPr>
          <p:cNvCxnSpPr>
            <a:cxnSpLocks/>
            <a:stCxn id="5" idx="0"/>
            <a:endCxn id="6" idx="0"/>
          </p:cNvCxnSpPr>
          <p:nvPr/>
        </p:nvCxnSpPr>
        <p:spPr>
          <a:xfrm rot="5400000" flipH="1" flipV="1">
            <a:off x="9153636" y="2401003"/>
            <a:ext cx="12700" cy="2452095"/>
          </a:xfrm>
          <a:prstGeom prst="bentConnector3">
            <a:avLst>
              <a:gd name="adj1" fmla="val 1800000"/>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15" name="カギ線コネクタ 14">
            <a:extLst>
              <a:ext uri="{FF2B5EF4-FFF2-40B4-BE49-F238E27FC236}">
                <a16:creationId xmlns:a16="http://schemas.microsoft.com/office/drawing/2014/main" id="{7C7804C7-B948-4CD2-35A2-B1D43DBBA1D8}"/>
              </a:ext>
            </a:extLst>
          </p:cNvPr>
          <p:cNvCxnSpPr>
            <a:cxnSpLocks/>
          </p:cNvCxnSpPr>
          <p:nvPr/>
        </p:nvCxnSpPr>
        <p:spPr>
          <a:xfrm rot="16200000" flipH="1">
            <a:off x="9153636" y="2802446"/>
            <a:ext cx="12700" cy="2452095"/>
          </a:xfrm>
          <a:prstGeom prst="bentConnector3">
            <a:avLst>
              <a:gd name="adj1" fmla="val 1800000"/>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18" name="テキスト ボックス 17">
            <a:extLst>
              <a:ext uri="{FF2B5EF4-FFF2-40B4-BE49-F238E27FC236}">
                <a16:creationId xmlns:a16="http://schemas.microsoft.com/office/drawing/2014/main" id="{ADCBCBE5-BE7C-291E-5260-41EF4A0FEA1A}"/>
              </a:ext>
            </a:extLst>
          </p:cNvPr>
          <p:cNvSpPr txBox="1"/>
          <p:nvPr/>
        </p:nvSpPr>
        <p:spPr>
          <a:xfrm>
            <a:off x="8888117" y="4265574"/>
            <a:ext cx="543739"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調査</a:t>
            </a:r>
          </a:p>
        </p:txBody>
      </p:sp>
      <p:sp>
        <p:nvSpPr>
          <p:cNvPr id="19" name="テキスト ボックス 18">
            <a:extLst>
              <a:ext uri="{FF2B5EF4-FFF2-40B4-BE49-F238E27FC236}">
                <a16:creationId xmlns:a16="http://schemas.microsoft.com/office/drawing/2014/main" id="{96E4566B-0478-6708-A18C-D3DE2B2E0907}"/>
              </a:ext>
            </a:extLst>
          </p:cNvPr>
          <p:cNvSpPr txBox="1"/>
          <p:nvPr/>
        </p:nvSpPr>
        <p:spPr>
          <a:xfrm>
            <a:off x="9657457" y="3117660"/>
            <a:ext cx="723275"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自動化</a:t>
            </a:r>
          </a:p>
        </p:txBody>
      </p:sp>
      <p:grpSp>
        <p:nvGrpSpPr>
          <p:cNvPr id="36" name="グループ化 35">
            <a:extLst>
              <a:ext uri="{FF2B5EF4-FFF2-40B4-BE49-F238E27FC236}">
                <a16:creationId xmlns:a16="http://schemas.microsoft.com/office/drawing/2014/main" id="{2A96CF7F-9AE3-484E-8C91-922FC192D354}"/>
              </a:ext>
            </a:extLst>
          </p:cNvPr>
          <p:cNvGrpSpPr/>
          <p:nvPr/>
        </p:nvGrpSpPr>
        <p:grpSpPr>
          <a:xfrm>
            <a:off x="6558641" y="2265764"/>
            <a:ext cx="2737894" cy="947796"/>
            <a:chOff x="9671227" y="1169937"/>
            <a:chExt cx="2737894" cy="947796"/>
          </a:xfrm>
        </p:grpSpPr>
        <p:pic>
          <p:nvPicPr>
            <p:cNvPr id="20" name="Graphic 21">
              <a:extLst>
                <a:ext uri="{FF2B5EF4-FFF2-40B4-BE49-F238E27FC236}">
                  <a16:creationId xmlns:a16="http://schemas.microsoft.com/office/drawing/2014/main" id="{25D2523D-01D1-537C-A273-2DD4FFA8BDCA}"/>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9818688"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5">
              <a:extLst>
                <a:ext uri="{FF2B5EF4-FFF2-40B4-BE49-F238E27FC236}">
                  <a16:creationId xmlns:a16="http://schemas.microsoft.com/office/drawing/2014/main" id="{95275BE6-DFB6-4654-26C4-68C4FE43C02A}"/>
                </a:ext>
              </a:extLst>
            </p:cNvPr>
            <p:cNvSpPr txBox="1">
              <a:spLocks noChangeArrowheads="1"/>
            </p:cNvSpPr>
            <p:nvPr/>
          </p:nvSpPr>
          <p:spPr bwMode="auto">
            <a:xfrm>
              <a:off x="9671227" y="1609902"/>
              <a:ext cx="7269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Inspector</a:t>
              </a:r>
            </a:p>
          </p:txBody>
        </p:sp>
        <p:pic>
          <p:nvPicPr>
            <p:cNvPr id="23" name="Graphic 6">
              <a:extLst>
                <a:ext uri="{FF2B5EF4-FFF2-40B4-BE49-F238E27FC236}">
                  <a16:creationId xmlns:a16="http://schemas.microsoft.com/office/drawing/2014/main" id="{F34BCC6B-167B-3BE7-65D1-9A8CEB721618}"/>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a:off x="10493471"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9">
              <a:extLst>
                <a:ext uri="{FF2B5EF4-FFF2-40B4-BE49-F238E27FC236}">
                  <a16:creationId xmlns:a16="http://schemas.microsoft.com/office/drawing/2014/main" id="{DE9387CF-D2F3-5146-4F25-CDDB21CE753B}"/>
                </a:ext>
              </a:extLst>
            </p:cNvPr>
            <p:cNvSpPr txBox="1">
              <a:spLocks noChangeArrowheads="1"/>
            </p:cNvSpPr>
            <p:nvPr/>
          </p:nvSpPr>
          <p:spPr bwMode="auto">
            <a:xfrm>
              <a:off x="10387041" y="1609902"/>
              <a:ext cx="6448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Macie</a:t>
              </a:r>
            </a:p>
          </p:txBody>
        </p:sp>
        <p:pic>
          <p:nvPicPr>
            <p:cNvPr id="25" name="Graphic 19">
              <a:extLst>
                <a:ext uri="{FF2B5EF4-FFF2-40B4-BE49-F238E27FC236}">
                  <a16:creationId xmlns:a16="http://schemas.microsoft.com/office/drawing/2014/main" id="{30DF56FF-B7B4-9BCF-2E4A-381484F60030}"/>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11168254"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2">
              <a:extLst>
                <a:ext uri="{FF2B5EF4-FFF2-40B4-BE49-F238E27FC236}">
                  <a16:creationId xmlns:a16="http://schemas.microsoft.com/office/drawing/2014/main" id="{F6847545-D25C-B4F5-3979-2980EC9CC5B3}"/>
                </a:ext>
              </a:extLst>
            </p:cNvPr>
            <p:cNvSpPr txBox="1">
              <a:spLocks noChangeArrowheads="1"/>
            </p:cNvSpPr>
            <p:nvPr/>
          </p:nvSpPr>
          <p:spPr bwMode="auto">
            <a:xfrm>
              <a:off x="10971523" y="1609902"/>
              <a:ext cx="8254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GuardDuty</a:t>
              </a:r>
              <a:endPar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34" name="Graphic 19">
              <a:extLst>
                <a:ext uri="{FF2B5EF4-FFF2-40B4-BE49-F238E27FC236}">
                  <a16:creationId xmlns:a16="http://schemas.microsoft.com/office/drawing/2014/main" id="{8F97AD20-AC5C-C454-63BB-C819A6690C21}"/>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843038" y="1169937"/>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12">
              <a:extLst>
                <a:ext uri="{FF2B5EF4-FFF2-40B4-BE49-F238E27FC236}">
                  <a16:creationId xmlns:a16="http://schemas.microsoft.com/office/drawing/2014/main" id="{EE9EDC4D-9800-F33F-65C2-AE03CECEF73F}"/>
                </a:ext>
              </a:extLst>
            </p:cNvPr>
            <p:cNvSpPr txBox="1">
              <a:spLocks noChangeArrowheads="1"/>
            </p:cNvSpPr>
            <p:nvPr/>
          </p:nvSpPr>
          <p:spPr bwMode="auto">
            <a:xfrm>
              <a:off x="11696533" y="1609902"/>
              <a:ext cx="71258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AWS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Arial" panose="020B0604020202020204" pitchFamily="34" charset="0"/>
                  <a:ea typeface="Amazon Ember" panose="020B0603020204020204" pitchFamily="34" charset="0"/>
                  <a:cs typeface="Arial" panose="020B0604020202020204" pitchFamily="34" charset="0"/>
                </a:rPr>
                <a:t>Hub</a:t>
              </a:r>
            </a:p>
          </p:txBody>
        </p:sp>
      </p:grpSp>
      <p:pic>
        <p:nvPicPr>
          <p:cNvPr id="37" name="Graphic 10">
            <a:extLst>
              <a:ext uri="{FF2B5EF4-FFF2-40B4-BE49-F238E27FC236}">
                <a16:creationId xmlns:a16="http://schemas.microsoft.com/office/drawing/2014/main" id="{A4069D7E-AB41-A2FC-0BDF-6084B88A325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780792" y="2265764"/>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20">
            <a:extLst>
              <a:ext uri="{FF2B5EF4-FFF2-40B4-BE49-F238E27FC236}">
                <a16:creationId xmlns:a16="http://schemas.microsoft.com/office/drawing/2014/main" id="{2719B0B8-C5DC-BE8A-0F52-447B6EA433EB}"/>
              </a:ext>
            </a:extLst>
          </p:cNvPr>
          <p:cNvSpPr txBox="1">
            <a:spLocks noChangeArrowheads="1"/>
          </p:cNvSpPr>
          <p:nvPr/>
        </p:nvSpPr>
        <p:spPr bwMode="auto">
          <a:xfrm>
            <a:off x="9647436" y="2715265"/>
            <a:ext cx="6987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Lambda</a:t>
            </a:r>
          </a:p>
        </p:txBody>
      </p:sp>
      <p:grpSp>
        <p:nvGrpSpPr>
          <p:cNvPr id="46" name="グループ化 45">
            <a:extLst>
              <a:ext uri="{FF2B5EF4-FFF2-40B4-BE49-F238E27FC236}">
                <a16:creationId xmlns:a16="http://schemas.microsoft.com/office/drawing/2014/main" id="{312620D0-1581-437C-8216-C83396C6CC37}"/>
              </a:ext>
            </a:extLst>
          </p:cNvPr>
          <p:cNvGrpSpPr/>
          <p:nvPr/>
        </p:nvGrpSpPr>
        <p:grpSpPr>
          <a:xfrm>
            <a:off x="8035002" y="4623853"/>
            <a:ext cx="2413591" cy="801332"/>
            <a:chOff x="7576181" y="4608056"/>
            <a:chExt cx="2413591" cy="801332"/>
          </a:xfrm>
        </p:grpSpPr>
        <p:pic>
          <p:nvPicPr>
            <p:cNvPr id="40" name="Graphic 6">
              <a:extLst>
                <a:ext uri="{FF2B5EF4-FFF2-40B4-BE49-F238E27FC236}">
                  <a16:creationId xmlns:a16="http://schemas.microsoft.com/office/drawing/2014/main" id="{76E4ADD5-3F40-B1F9-D1FB-A396613F26BE}"/>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7696295" y="460805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9">
              <a:extLst>
                <a:ext uri="{FF2B5EF4-FFF2-40B4-BE49-F238E27FC236}">
                  <a16:creationId xmlns:a16="http://schemas.microsoft.com/office/drawing/2014/main" id="{C1276A07-A519-A834-DC8E-4F98F76AE578}"/>
                </a:ext>
              </a:extLst>
            </p:cNvPr>
            <p:cNvSpPr txBox="1">
              <a:spLocks noChangeArrowheads="1"/>
            </p:cNvSpPr>
            <p:nvPr/>
          </p:nvSpPr>
          <p:spPr bwMode="auto">
            <a:xfrm>
              <a:off x="7576181" y="5040056"/>
              <a:ext cx="693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VPC</a:t>
              </a:r>
            </a:p>
          </p:txBody>
        </p:sp>
        <p:pic>
          <p:nvPicPr>
            <p:cNvPr id="42" name="Graphic 17">
              <a:extLst>
                <a:ext uri="{FF2B5EF4-FFF2-40B4-BE49-F238E27FC236}">
                  <a16:creationId xmlns:a16="http://schemas.microsoft.com/office/drawing/2014/main" id="{07760747-6874-B5FD-0471-AEEEF71D1003}"/>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513993" y="460805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9">
              <a:extLst>
                <a:ext uri="{FF2B5EF4-FFF2-40B4-BE49-F238E27FC236}">
                  <a16:creationId xmlns:a16="http://schemas.microsoft.com/office/drawing/2014/main" id="{4B00681E-2B8A-D163-FB91-1E05A9E0DDCB}"/>
                </a:ext>
              </a:extLst>
            </p:cNvPr>
            <p:cNvSpPr txBox="1">
              <a:spLocks noChangeArrowheads="1"/>
            </p:cNvSpPr>
            <p:nvPr/>
          </p:nvSpPr>
          <p:spPr bwMode="auto">
            <a:xfrm>
              <a:off x="8292579" y="5040056"/>
              <a:ext cx="9162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CloudWatch</a:t>
              </a:r>
            </a:p>
          </p:txBody>
        </p:sp>
        <p:pic>
          <p:nvPicPr>
            <p:cNvPr id="44" name="Graphic 23">
              <a:extLst>
                <a:ext uri="{FF2B5EF4-FFF2-40B4-BE49-F238E27FC236}">
                  <a16:creationId xmlns:a16="http://schemas.microsoft.com/office/drawing/2014/main" id="{BBCB1EE9-3739-BA53-0A25-45A839EB064C}"/>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9331691" y="4608056"/>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TextBox 15">
              <a:extLst>
                <a:ext uri="{FF2B5EF4-FFF2-40B4-BE49-F238E27FC236}">
                  <a16:creationId xmlns:a16="http://schemas.microsoft.com/office/drawing/2014/main" id="{93D7BB1E-9C6C-E8F8-65BD-61A9E57BFC45}"/>
                </a:ext>
              </a:extLst>
            </p:cNvPr>
            <p:cNvSpPr txBox="1">
              <a:spLocks noChangeArrowheads="1"/>
            </p:cNvSpPr>
            <p:nvPr/>
          </p:nvSpPr>
          <p:spPr bwMode="auto">
            <a:xfrm>
              <a:off x="9160365" y="5040056"/>
              <a:ext cx="8294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CloudTrail</a:t>
              </a:r>
            </a:p>
          </p:txBody>
        </p:sp>
      </p:grpSp>
      <p:pic>
        <p:nvPicPr>
          <p:cNvPr id="47" name="Graphic 20">
            <a:extLst>
              <a:ext uri="{FF2B5EF4-FFF2-40B4-BE49-F238E27FC236}">
                <a16:creationId xmlns:a16="http://schemas.microsoft.com/office/drawing/2014/main" id="{C528155E-FF16-0AB8-6031-911366D088C9}"/>
              </a:ext>
            </a:extLst>
          </p:cNvPr>
          <p:cNvPicPr>
            <a:picLocks noChangeAspect="1" noChangeArrowheads="1"/>
          </p:cNvPicPr>
          <p:nvPr/>
        </p:nvPicPr>
        <p:blipFill>
          <a:blip r:embed="rId18">
            <a:extLst>
              <a:ext uri="{96DAC541-7B7A-43D3-8B79-37D633B846F1}">
                <asvg:svgBlip xmlns:asvg="http://schemas.microsoft.com/office/drawing/2016/SVG/main" r:embed="rId19"/>
              </a:ext>
            </a:extLst>
          </a:blip>
          <a:srcRect/>
          <a:stretch/>
        </p:blipFill>
        <p:spPr bwMode="auto">
          <a:xfrm>
            <a:off x="8900814" y="5543496"/>
            <a:ext cx="576000"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12">
            <a:extLst>
              <a:ext uri="{FF2B5EF4-FFF2-40B4-BE49-F238E27FC236}">
                <a16:creationId xmlns:a16="http://schemas.microsoft.com/office/drawing/2014/main" id="{374C9C04-A402-E417-935E-A49304B3B798}"/>
              </a:ext>
            </a:extLst>
          </p:cNvPr>
          <p:cNvSpPr txBox="1">
            <a:spLocks noChangeArrowheads="1"/>
          </p:cNvSpPr>
          <p:nvPr/>
        </p:nvSpPr>
        <p:spPr bwMode="auto">
          <a:xfrm>
            <a:off x="8050629" y="6135742"/>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Detective</a:t>
            </a:r>
          </a:p>
        </p:txBody>
      </p:sp>
    </p:spTree>
    <p:extLst>
      <p:ext uri="{BB962C8B-B14F-4D97-AF65-F5344CB8AC3E}">
        <p14:creationId xmlns:p14="http://schemas.microsoft.com/office/powerpoint/2010/main" val="37368820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20">
            <a:extLst>
              <a:ext uri="{FF2B5EF4-FFF2-40B4-BE49-F238E27FC236}">
                <a16:creationId xmlns:a16="http://schemas.microsoft.com/office/drawing/2014/main" id="{3C195959-7613-379B-2354-9604E90BB0D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9433" y="1351313"/>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371350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ログの自動収集と継続的な更新</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テラバイト規模の通信ログ、</a:t>
            </a:r>
            <a:r>
              <a:rPr kumimoji="0" lang="en"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a:t>
            </a: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の操作履歴、脅威の検出結果を継続的に自動で収集し、グラフモデルに整理。</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より迅速で効果的な調査を支援</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情報を一ヶ所に集めて、統一的な画面からインタラクティブに調査可能。</a:t>
            </a:r>
          </a:p>
          <a:p>
            <a:pPr marL="519886" marR="0" lvl="1" indent="-220919"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通常値と異常値の表示、時系列の変化、影響を受けたリソースや関連する情報へのドリルダウン等で迅速に調査可能。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使いやすいビジュアライゼーション</a:t>
            </a:r>
            <a:endParaRPr kumimoji="0" lang="en-US"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機械学習、統計分析、グラフ理論を利用したインタラクティブなビジュアライゼーションを提供。</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a:p>
            <a:pPr marL="519886" marR="0" lvl="1" indent="-185201" algn="l" defTabSz="609576" rtl="0" eaLnBrk="1" fontAlgn="auto" latinLnBrk="0" hangingPunct="1">
              <a:lnSpc>
                <a:spcPct val="100000"/>
              </a:lnSpc>
              <a:spcBef>
                <a:spcPts val="600"/>
              </a:spcBef>
              <a:spcAft>
                <a:spcPts val="0"/>
              </a:spcAft>
              <a:buClrTx/>
              <a:buSzTx/>
              <a:buFont typeface="Wingdings" pitchFamily="2" charset="2"/>
              <a:buChar char="ü"/>
              <a:tabLst/>
              <a:defRPr/>
            </a:pPr>
            <a:r>
              <a:rPr kumimoji="0" lang="ja-JP" altLang="en-US" sz="15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詳細とコンテキストを含むビジュアライゼーションを分析して、調査結果の根本的原因を特定可能。</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51033"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56593" y="4970320"/>
            <a:ext cx="496968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インシデントの調査プロセスを簡素化し</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セキュリティチームが迅速かつ効果的な</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調査を実施できるように支援するサービス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51033"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Amazon Detective</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Amazon Detective </a:t>
            </a:r>
            <a:r>
              <a:rPr lang="ja-JP" altLang="en-US" sz="2800" b="0"/>
              <a:t>概要</a:t>
            </a:r>
          </a:p>
        </p:txBody>
      </p:sp>
      <p:sp>
        <p:nvSpPr>
          <p:cNvPr id="3" name="テキスト ボックス 2">
            <a:extLst>
              <a:ext uri="{FF2B5EF4-FFF2-40B4-BE49-F238E27FC236}">
                <a16:creationId xmlns:a16="http://schemas.microsoft.com/office/drawing/2014/main" id="{0E5A2668-B202-00E2-F0EE-1305CD5E5B78}"/>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27479215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インシデント対応</a:t>
            </a:r>
            <a:r>
              <a:rPr lang="en-JP" sz="2000"/>
              <a:t>/</a:t>
            </a:r>
            <a:r>
              <a:rPr lang="ja-JP" altLang="en-US" sz="2000"/>
              <a:t>シミュレーション</a:t>
            </a:r>
            <a:br>
              <a:rPr lang="en-JP" sz="2000"/>
            </a:br>
            <a:r>
              <a:rPr lang="en-US" sz="2800" b="0" i="0" dirty="0">
                <a:solidFill>
                  <a:srgbClr val="16191F"/>
                </a:solidFill>
                <a:effectLst/>
                <a:latin typeface="Amazon Ember" panose="020B0603020204020204" pitchFamily="34" charset="0"/>
              </a:rPr>
              <a:t>SEC10-BP07 </a:t>
            </a:r>
            <a:r>
              <a:rPr lang="ja-JP" altLang="en-US" sz="2800" b="0" i="0">
                <a:solidFill>
                  <a:srgbClr val="16191F"/>
                </a:solidFill>
                <a:effectLst/>
                <a:latin typeface="Amazon Ember" panose="020B0603020204020204" pitchFamily="34" charset="0"/>
              </a:rPr>
              <a:t>ゲームデーを実施する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ゲームデーは、障害やイベントをシミュレートして、システム、プロセス、チームの対応をテストする内部イベント。</a:t>
            </a:r>
            <a:endParaRPr lang="en-JP" sz="1400" dirty="0"/>
          </a:p>
          <a:p>
            <a:pPr marL="285750" indent="-285750">
              <a:buFont typeface="Arial" panose="020B0604020202020204" pitchFamily="34" charset="0"/>
              <a:buChar char="•"/>
            </a:pPr>
            <a:r>
              <a:rPr lang="en-US" sz="1400" dirty="0" err="1"/>
              <a:t>実施する目的は以下のとおり</a:t>
            </a:r>
            <a:r>
              <a:rPr lang="en-US" sz="1400" dirty="0"/>
              <a:t>：</a:t>
            </a:r>
          </a:p>
          <a:p>
            <a:pPr marL="882362" lvl="1" indent="-285750">
              <a:buFont typeface="Arial" panose="020B0604020202020204" pitchFamily="34" charset="0"/>
              <a:buChar char="•"/>
            </a:pPr>
            <a:r>
              <a:rPr lang="ja-JP" altLang="en-US" sz="1200"/>
              <a:t>準備態勢の検証</a:t>
            </a:r>
            <a:endParaRPr lang="en-US" altLang="ja-JP" sz="1200" dirty="0"/>
          </a:p>
          <a:p>
            <a:pPr marL="882362" lvl="1" indent="-285750">
              <a:buFont typeface="Arial" panose="020B0604020202020204" pitchFamily="34" charset="0"/>
              <a:buChar char="•"/>
            </a:pPr>
            <a:r>
              <a:rPr lang="ja-JP" altLang="en-US" sz="1200"/>
              <a:t>対応できる自信の向上</a:t>
            </a:r>
            <a:endParaRPr lang="en-US" altLang="ja-JP" sz="1200" dirty="0"/>
          </a:p>
          <a:p>
            <a:pPr marL="882362" lvl="1" indent="-285750">
              <a:buFont typeface="Arial" panose="020B0604020202020204" pitchFamily="34" charset="0"/>
              <a:buChar char="•"/>
            </a:pPr>
            <a:r>
              <a:rPr lang="ja-JP" altLang="en-US" sz="1200"/>
              <a:t>コンプライアンスまたは契約上の義務への準拠</a:t>
            </a:r>
            <a:endParaRPr lang="en-US" altLang="ja-JP" sz="1200" dirty="0"/>
          </a:p>
          <a:p>
            <a:pPr marL="882362" lvl="1" indent="-285750">
              <a:buFont typeface="Arial" panose="020B0604020202020204" pitchFamily="34" charset="0"/>
              <a:buChar char="•"/>
            </a:pPr>
            <a:r>
              <a:rPr lang="ja-JP" altLang="en-US" sz="1200"/>
              <a:t>認定のためのアーティファクトの生成</a:t>
            </a:r>
            <a:endParaRPr lang="en-US" altLang="ja-JP" sz="1200" dirty="0"/>
          </a:p>
          <a:p>
            <a:pPr marL="882362" lvl="1" indent="-285750">
              <a:buFont typeface="Arial" panose="020B0604020202020204" pitchFamily="34" charset="0"/>
              <a:buChar char="•"/>
            </a:pPr>
            <a:r>
              <a:rPr lang="ja-JP" altLang="en-US" sz="1200"/>
              <a:t>対応の俊敏性の改善</a:t>
            </a:r>
            <a:endParaRPr lang="en-US" altLang="ja-JP" sz="1200" dirty="0"/>
          </a:p>
          <a:p>
            <a:pPr marL="882362" lvl="1" indent="-285750">
              <a:buFont typeface="Arial" panose="020B0604020202020204" pitchFamily="34" charset="0"/>
              <a:buChar char="•"/>
            </a:pPr>
            <a:r>
              <a:rPr lang="ja-JP" altLang="en-US" sz="1200"/>
              <a:t>対応のツールの改善</a:t>
            </a:r>
            <a:endParaRPr lang="en-US" altLang="ja-JP" sz="1200" dirty="0"/>
          </a:p>
          <a:p>
            <a:pPr marL="882362" lvl="1" indent="-285750">
              <a:buFont typeface="Arial" panose="020B0604020202020204" pitchFamily="34" charset="0"/>
              <a:buChar char="•"/>
            </a:pPr>
            <a:r>
              <a:rPr lang="ja-JP" altLang="en-US" sz="1200"/>
              <a:t>コミュニケーションやエスカレーションの改善</a:t>
            </a:r>
            <a:endParaRPr lang="en-US" altLang="ja-JP" sz="1200" dirty="0"/>
          </a:p>
          <a:p>
            <a:pPr marL="882362" lvl="1" indent="-285750">
              <a:buFont typeface="Arial" panose="020B0604020202020204" pitchFamily="34" charset="0"/>
              <a:buChar char="•"/>
            </a:pPr>
            <a:r>
              <a:rPr lang="ja-JP" altLang="en-US" sz="1200"/>
              <a:t>まれで予期外の事態への準備</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ゲームデーを定期的に実施するように計画しているか？</a:t>
            </a:r>
            <a:endParaRPr lang="en-US" altLang="ja-JP" sz="1400" dirty="0"/>
          </a:p>
          <a:p>
            <a:pPr marL="285750" indent="-285750">
              <a:buFont typeface="Arial" panose="020B0604020202020204" pitchFamily="34" charset="0"/>
              <a:buChar char="•"/>
            </a:pPr>
            <a:r>
              <a:rPr lang="en-US" sz="1400" dirty="0" err="1"/>
              <a:t>シナリオは現実的でチャレンジングなものになっているか</a:t>
            </a:r>
            <a:r>
              <a:rPr lang="en-US" sz="1400" dirty="0"/>
              <a:t>？</a:t>
            </a:r>
          </a:p>
          <a:p>
            <a:pPr marL="285750" indent="-285750">
              <a:buFont typeface="Arial" panose="020B0604020202020204" pitchFamily="34" charset="0"/>
              <a:buChar char="•"/>
            </a:pPr>
            <a:r>
              <a:rPr lang="en-US" sz="1400" dirty="0" err="1"/>
              <a:t>実施した結果を元に、現在のシステムやプロセスを改善するようになっているか</a:t>
            </a:r>
            <a:r>
              <a:rPr lang="en-US" sz="1400" dirty="0"/>
              <a:t>？</a:t>
            </a:r>
            <a:endParaRPr lang="en-JP" sz="1400" dirty="0"/>
          </a:p>
        </p:txBody>
      </p:sp>
      <p:sp>
        <p:nvSpPr>
          <p:cNvPr id="8" name="Text Placeholder 2">
            <a:extLst>
              <a:ext uri="{FF2B5EF4-FFF2-40B4-BE49-F238E27FC236}">
                <a16:creationId xmlns:a16="http://schemas.microsoft.com/office/drawing/2014/main" id="{1D88AD52-188F-1EA9-AC8A-259A611C016C}"/>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ゲームデーの</a:t>
            </a:r>
            <a:r>
              <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3</a:t>
            </a: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つのタイプ</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机上演習</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ディスカッションベースのセッション。</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インシデント対応ツールやスクリプトを実際に使用することは含まれない。</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パープルチーム演習</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インシデント対応者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ブルーチーム</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と模擬の脅威アクター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レッドチーム</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のコラボレーション。</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インシデント対応の取り組みを支援する検出メカニズム、ツール、標準運用手順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(SOP)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に重点を置く。</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レッドチーム演習</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673100" marR="0" lvl="1" indent="-220663"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防御側 </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ブルーチーム</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は、演習の範囲と期間について必ずしも知識を持っているとは限らないため、実際のインシデントにどのように対応するか、より現実的に評価できる。</a:t>
            </a:r>
            <a:endPar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0" marR="0" lvl="1" indent="0" algn="l" defTabSz="609576" rtl="0" eaLnBrk="1" fontAlgn="auto" latinLnBrk="0" hangingPunct="1">
              <a:lnSpc>
                <a:spcPct val="100000"/>
              </a:lnSpc>
              <a:spcBef>
                <a:spcPts val="1224"/>
              </a:spcBef>
              <a:spcAft>
                <a:spcPts val="0"/>
              </a:spcAft>
              <a:buClrTx/>
              <a:buSzTx/>
              <a:buFont typeface="Arial"/>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実施手順</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ゲームデーのシナリオと目的を定義</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ファシリテーターと参加者の決定</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シナリオのテストと最終版の作成</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ゲームデーの実施</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アフターアクションレビュー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(AAR)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の作成</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342900"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12458084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5AC1F63B-D6D4-4A30-9872-031C0632DD42}"/>
              </a:ext>
            </a:extLst>
          </p:cNvPr>
          <p:cNvSpPr/>
          <p:nvPr/>
        </p:nvSpPr>
        <p:spPr>
          <a:xfrm>
            <a:off x="7031189" y="1124086"/>
            <a:ext cx="482250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ctr" defTabSz="609576" rtl="0" eaLnBrk="1" fontAlgn="auto" latinLnBrk="0" hangingPunct="1">
              <a:lnSpc>
                <a:spcPct val="100000"/>
              </a:lnSpc>
              <a:spcBef>
                <a:spcPts val="0"/>
              </a:spcBef>
              <a:spcAft>
                <a:spcPts val="0"/>
              </a:spcAft>
              <a:buClrTx/>
              <a:buSzTx/>
              <a:buFontTx/>
              <a:buNone/>
              <a:tabLst/>
              <a:defRPr/>
            </a:pPr>
            <a:endParaRPr kumimoji="1" lang="en-US" altLang="ja-JP" sz="2333"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9" name="正方形/長方形 28">
            <a:extLst>
              <a:ext uri="{FF2B5EF4-FFF2-40B4-BE49-F238E27FC236}">
                <a16:creationId xmlns:a16="http://schemas.microsoft.com/office/drawing/2014/main" id="{BDA9FA7C-B8F4-4F81-A1F0-9328F56FB7FC}"/>
              </a:ext>
            </a:extLst>
          </p:cNvPr>
          <p:cNvSpPr/>
          <p:nvPr/>
        </p:nvSpPr>
        <p:spPr>
          <a:xfrm>
            <a:off x="361951" y="1079896"/>
            <a:ext cx="10902397"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インシデント対応体制の確立には、教育、準備、シミュレーション、改善のサイクルが重要</a:t>
            </a:r>
          </a:p>
        </p:txBody>
      </p:sp>
      <p:sp>
        <p:nvSpPr>
          <p:cNvPr id="3" name="フリーフォーム 2">
            <a:extLst>
              <a:ext uri="{FF2B5EF4-FFF2-40B4-BE49-F238E27FC236}">
                <a16:creationId xmlns:a16="http://schemas.microsoft.com/office/drawing/2014/main" id="{2C8FC5B4-CDBE-E149-8701-83F42146772C}"/>
              </a:ext>
            </a:extLst>
          </p:cNvPr>
          <p:cNvSpPr/>
          <p:nvPr/>
        </p:nvSpPr>
        <p:spPr>
          <a:xfrm>
            <a:off x="4560001" y="1797001"/>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2455" tIns="300231" rIns="402455" bIns="300231" numCol="1" spcCol="1270" anchor="ctr" anchorCtr="0">
            <a:noAutofit/>
          </a:bodyPr>
          <a:lstStyle/>
          <a:p>
            <a:pPr marL="0" marR="0" lvl="0" indent="0" algn="ctr" defTabSz="1066757" rtl="0" eaLnBrk="1" fontAlgn="auto" latinLnBrk="0" hangingPunct="1">
              <a:lnSpc>
                <a:spcPct val="90000"/>
              </a:lnSpc>
              <a:spcBef>
                <a:spcPct val="0"/>
              </a:spcBef>
              <a:spcAft>
                <a:spcPct val="35000"/>
              </a:spcAft>
              <a:buClrTx/>
              <a:buSzTx/>
              <a:buFontTx/>
              <a:buNone/>
              <a:tabLst/>
              <a:defRPr/>
            </a:pPr>
            <a:r>
              <a:rPr kumimoji="1" lang="en-US" altLang="ja-JP" sz="2333"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1.</a:t>
            </a:r>
            <a:r>
              <a:rPr kumimoji="1" lang="ja-JP" altLang="en-US"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教育</a:t>
            </a:r>
            <a:endParaRPr kumimoji="1" lang="en-US" altLang="ja-JP" sz="2333"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 name="フリーフォーム 3">
            <a:extLst>
              <a:ext uri="{FF2B5EF4-FFF2-40B4-BE49-F238E27FC236}">
                <a16:creationId xmlns:a16="http://schemas.microsoft.com/office/drawing/2014/main" id="{F19AB469-2CDF-6842-A7F0-0E583E933BE6}"/>
              </a:ext>
            </a:extLst>
          </p:cNvPr>
          <p:cNvSpPr/>
          <p:nvPr/>
        </p:nvSpPr>
        <p:spPr>
          <a:xfrm rot="1858849">
            <a:off x="6687834" y="2757121"/>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5" name="フリーフォーム 4">
            <a:extLst>
              <a:ext uri="{FF2B5EF4-FFF2-40B4-BE49-F238E27FC236}">
                <a16:creationId xmlns:a16="http://schemas.microsoft.com/office/drawing/2014/main" id="{1A51CF53-4943-6343-8139-4C587F79CB34}"/>
              </a:ext>
            </a:extLst>
          </p:cNvPr>
          <p:cNvSpPr/>
          <p:nvPr/>
        </p:nvSpPr>
        <p:spPr>
          <a:xfrm>
            <a:off x="7423227" y="2953457"/>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2455" tIns="300231" rIns="402455" bIns="300231" numCol="1" spcCol="1270" anchor="ctr" anchorCtr="0">
            <a:noAutofit/>
          </a:bodyPr>
          <a:lstStyle/>
          <a:p>
            <a:pPr marL="0" marR="0" lvl="0" indent="0" algn="ctr" defTabSz="1066757" rtl="0" eaLnBrk="1" fontAlgn="auto" latinLnBrk="0" hangingPunct="1">
              <a:lnSpc>
                <a:spcPct val="90000"/>
              </a:lnSpc>
              <a:spcBef>
                <a:spcPct val="0"/>
              </a:spcBef>
              <a:spcAft>
                <a:spcPct val="35000"/>
              </a:spcAft>
              <a:buClrTx/>
              <a:buSzTx/>
              <a:buFontTx/>
              <a:buNone/>
              <a:tabLst/>
              <a:defRPr/>
            </a:pPr>
            <a:r>
              <a:rPr kumimoji="1" lang="en-US" altLang="ja-JP"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2.</a:t>
            </a:r>
            <a:r>
              <a:rPr kumimoji="1" lang="ja-JP" altLang="en-US"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準備</a:t>
            </a:r>
            <a:endParaRPr kumimoji="1" lang="en-US" altLang="ja-JP"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7" name="フリーフォーム 6">
            <a:extLst>
              <a:ext uri="{FF2B5EF4-FFF2-40B4-BE49-F238E27FC236}">
                <a16:creationId xmlns:a16="http://schemas.microsoft.com/office/drawing/2014/main" id="{A0C069B6-E033-0941-A3D5-01452FBE613B}"/>
              </a:ext>
            </a:extLst>
          </p:cNvPr>
          <p:cNvSpPr/>
          <p:nvPr/>
        </p:nvSpPr>
        <p:spPr>
          <a:xfrm>
            <a:off x="4665160" y="4111154"/>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395682" tIns="293458" rIns="395682" bIns="293458" numCol="1" spcCol="1270" anchor="ctr" anchorCtr="0">
            <a:noAutofit/>
          </a:bodyPr>
          <a:lstStyle/>
          <a:p>
            <a:pPr marL="0" marR="0" lvl="0" indent="0" algn="ctr" defTabSz="829700" rtl="0" eaLnBrk="1" fontAlgn="auto" latinLnBrk="0" hangingPunct="1">
              <a:lnSpc>
                <a:spcPct val="90000"/>
              </a:lnSpc>
              <a:spcBef>
                <a:spcPct val="0"/>
              </a:spcBef>
              <a:spcAft>
                <a:spcPct val="35000"/>
              </a:spcAft>
              <a:buClrTx/>
              <a:buSzTx/>
              <a:buFontTx/>
              <a:buNone/>
              <a:tabLst/>
              <a:defRPr/>
            </a:pPr>
            <a:r>
              <a:rPr kumimoji="1" lang="en-US" altLang="ja-JP" sz="1667"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3. </a:t>
            </a:r>
            <a:r>
              <a:rPr kumimoji="1" lang="ja-JP" altLang="en-US" sz="1667"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シミュレーション</a:t>
            </a:r>
            <a:endParaRPr kumimoji="1" lang="en-US" altLang="ja-JP" sz="1667"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 name="フリーフォーム 8">
            <a:extLst>
              <a:ext uri="{FF2B5EF4-FFF2-40B4-BE49-F238E27FC236}">
                <a16:creationId xmlns:a16="http://schemas.microsoft.com/office/drawing/2014/main" id="{F54A45C3-A3EB-CB45-A3A2-8D20AD4C39AA}"/>
              </a:ext>
            </a:extLst>
          </p:cNvPr>
          <p:cNvSpPr/>
          <p:nvPr/>
        </p:nvSpPr>
        <p:spPr>
          <a:xfrm>
            <a:off x="1795959" y="3025938"/>
            <a:ext cx="2033928" cy="1474972"/>
          </a:xfrm>
          <a:custGeom>
            <a:avLst/>
            <a:gdLst>
              <a:gd name="connsiteX0" fmla="*/ 0 w 1905003"/>
              <a:gd name="connsiteY0" fmla="*/ 690739 h 1381478"/>
              <a:gd name="connsiteX1" fmla="*/ 952502 w 1905003"/>
              <a:gd name="connsiteY1" fmla="*/ 0 h 1381478"/>
              <a:gd name="connsiteX2" fmla="*/ 1905004 w 1905003"/>
              <a:gd name="connsiteY2" fmla="*/ 690739 h 1381478"/>
              <a:gd name="connsiteX3" fmla="*/ 952502 w 1905003"/>
              <a:gd name="connsiteY3" fmla="*/ 1381478 h 1381478"/>
              <a:gd name="connsiteX4" fmla="*/ 0 w 1905003"/>
              <a:gd name="connsiteY4" fmla="*/ 690739 h 1381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3" h="1381478">
                <a:moveTo>
                  <a:pt x="0" y="690739"/>
                </a:moveTo>
                <a:cubicBezTo>
                  <a:pt x="0" y="309254"/>
                  <a:pt x="426450" y="0"/>
                  <a:pt x="952502" y="0"/>
                </a:cubicBezTo>
                <a:cubicBezTo>
                  <a:pt x="1478554" y="0"/>
                  <a:pt x="1905004" y="309254"/>
                  <a:pt x="1905004" y="690739"/>
                </a:cubicBezTo>
                <a:cubicBezTo>
                  <a:pt x="1905004" y="1072224"/>
                  <a:pt x="1478554" y="1381478"/>
                  <a:pt x="952502" y="1381478"/>
                </a:cubicBezTo>
                <a:cubicBezTo>
                  <a:pt x="426450" y="1381478"/>
                  <a:pt x="0" y="1072224"/>
                  <a:pt x="0" y="690739"/>
                </a:cubicBezTo>
                <a:close/>
              </a:path>
            </a:pathLst>
          </a:custGeom>
          <a:solidFill>
            <a:schemeClr val="tx2">
              <a:lumMod val="60000"/>
              <a:lumOff val="4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2455" tIns="300231" rIns="402455" bIns="300231" numCol="1" spcCol="1270" anchor="ctr" anchorCtr="0">
            <a:noAutofit/>
          </a:bodyPr>
          <a:lstStyle/>
          <a:p>
            <a:pPr marL="0" marR="0" lvl="0" indent="0" algn="ctr" defTabSz="1066757" rtl="0" eaLnBrk="1" fontAlgn="auto" latinLnBrk="0" hangingPunct="1">
              <a:lnSpc>
                <a:spcPct val="90000"/>
              </a:lnSpc>
              <a:spcBef>
                <a:spcPct val="0"/>
              </a:spcBef>
              <a:spcAft>
                <a:spcPct val="35000"/>
              </a:spcAft>
              <a:buClrTx/>
              <a:buSzTx/>
              <a:buFontTx/>
              <a:buNone/>
              <a:tabLst/>
              <a:defRPr/>
            </a:pPr>
            <a:r>
              <a:rPr kumimoji="1" lang="en-US" altLang="ja-JP" sz="2333" b="1"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4.</a:t>
            </a:r>
            <a:r>
              <a:rPr kumimoji="1" lang="ja-JP" altLang="en-US" sz="2333"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rPr>
              <a:t>改善</a:t>
            </a:r>
          </a:p>
        </p:txBody>
      </p:sp>
      <p:sp>
        <p:nvSpPr>
          <p:cNvPr id="20" name="正方形/長方形 19">
            <a:extLst>
              <a:ext uri="{FF2B5EF4-FFF2-40B4-BE49-F238E27FC236}">
                <a16:creationId xmlns:a16="http://schemas.microsoft.com/office/drawing/2014/main" id="{FD644454-9942-894C-85EF-44D343AC3F21}"/>
              </a:ext>
            </a:extLst>
          </p:cNvPr>
          <p:cNvSpPr/>
          <p:nvPr/>
        </p:nvSpPr>
        <p:spPr>
          <a:xfrm>
            <a:off x="7031189" y="2143851"/>
            <a:ext cx="4822503" cy="707694"/>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運用担当者、インシデント対応担当者に</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AWS</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クラウドおよび組織におけるインシデントレスポンスを教育</a:t>
            </a:r>
          </a:p>
        </p:txBody>
      </p:sp>
      <p:sp>
        <p:nvSpPr>
          <p:cNvPr id="21" name="正方形/長方形 20">
            <a:extLst>
              <a:ext uri="{FF2B5EF4-FFF2-40B4-BE49-F238E27FC236}">
                <a16:creationId xmlns:a16="http://schemas.microsoft.com/office/drawing/2014/main" id="{9B191A26-4DCA-4649-A175-52492365930A}"/>
              </a:ext>
            </a:extLst>
          </p:cNvPr>
          <p:cNvSpPr/>
          <p:nvPr/>
        </p:nvSpPr>
        <p:spPr>
          <a:xfrm>
            <a:off x="8842533" y="4335679"/>
            <a:ext cx="3349467" cy="912814"/>
          </a:xfrm>
          <a:prstGeom prst="rect">
            <a:avLst/>
          </a:prstGeom>
        </p:spPr>
        <p:txBody>
          <a:bodyPr wrap="square">
            <a:spAutoFit/>
          </a:bodyPr>
          <a:lstStyle/>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体制と役割の明確化</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適切な検知</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機能</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有効</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化</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ツール</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や</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アクセス</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確保</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プレイブック</a:t>
            </a:r>
            <a:r>
              <a:rPr kumimoji="0"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運用手順書</a:t>
            </a:r>
            <a:r>
              <a:rPr kumimoji="0" lang="en-US" altLang="ja-JP" sz="1333"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333"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 </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の</a:t>
            </a: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準備</a:t>
            </a:r>
            <a:endPar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22" name="正方形/長方形 21">
            <a:extLst>
              <a:ext uri="{FF2B5EF4-FFF2-40B4-BE49-F238E27FC236}">
                <a16:creationId xmlns:a16="http://schemas.microsoft.com/office/drawing/2014/main" id="{7CB37C4A-ABE2-134B-86D1-8DB40850A938}"/>
              </a:ext>
            </a:extLst>
          </p:cNvPr>
          <p:cNvSpPr/>
          <p:nvPr/>
        </p:nvSpPr>
        <p:spPr>
          <a:xfrm>
            <a:off x="6067122" y="5449325"/>
            <a:ext cx="3485487" cy="502573"/>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セキュリティイベントをシミュレート</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ja-JP"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準備</a:t>
            </a: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が十分か確認</a:t>
            </a:r>
          </a:p>
        </p:txBody>
      </p:sp>
      <p:sp>
        <p:nvSpPr>
          <p:cNvPr id="23" name="正方形/長方形 22">
            <a:extLst>
              <a:ext uri="{FF2B5EF4-FFF2-40B4-BE49-F238E27FC236}">
                <a16:creationId xmlns:a16="http://schemas.microsoft.com/office/drawing/2014/main" id="{539A8608-4E63-3947-97E7-8297466190A4}"/>
              </a:ext>
            </a:extLst>
          </p:cNvPr>
          <p:cNvSpPr/>
          <p:nvPr/>
        </p:nvSpPr>
        <p:spPr>
          <a:xfrm>
            <a:off x="566735" y="4467081"/>
            <a:ext cx="2918027" cy="1117935"/>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シミュレーション結果をもとに</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よりスケーラブルなレスポンス</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さらなる応答時間の短縮</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228591" marR="0" lvl="0" indent="-228591" algn="l" defTabSz="60957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さらなるリスク低減</a:t>
            </a:r>
            <a:br>
              <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br>
            <a:r>
              <a:rPr kumimoji="0" lang="ja-JP" altLang="en-US" sz="13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を目指し改善を繰り返す</a:t>
            </a:r>
            <a:endParaRPr kumimoji="0" lang="en-US" altLang="ja-JP" sz="13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4" name="正方形/長方形 13">
            <a:extLst>
              <a:ext uri="{FF2B5EF4-FFF2-40B4-BE49-F238E27FC236}">
                <a16:creationId xmlns:a16="http://schemas.microsoft.com/office/drawing/2014/main" id="{ABF991D9-D231-7A4E-98AB-2520276E3B8C}"/>
              </a:ext>
            </a:extLst>
          </p:cNvPr>
          <p:cNvSpPr/>
          <p:nvPr/>
        </p:nvSpPr>
        <p:spPr>
          <a:xfrm>
            <a:off x="695352" y="6006251"/>
            <a:ext cx="6261567" cy="451534"/>
          </a:xfrm>
          <a:prstGeom prst="rect">
            <a:avLst/>
          </a:prstGeom>
        </p:spPr>
        <p:txBody>
          <a:bodyPr wrap="square">
            <a:spAutoFit/>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参考</a:t>
            </a:r>
            <a:r>
              <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rPr>
              <a:t>】</a:t>
            </a:r>
            <a:r>
              <a:rPr kumimoji="0"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rPr>
              <a:t>インシデントレスポンスホワイトペーパー</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1167"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mn-cs"/>
                <a:hlinkClick r:id="rId3"/>
              </a:rPr>
              <a:t>https://d1.awsstatic.com/whitepapers/aws_security_incident_response.pdf</a:t>
            </a:r>
            <a:endParaRPr kumimoji="0" lang="en-US" altLang="ja-JP" sz="1167"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mn-cs"/>
            </a:endParaRPr>
          </a:p>
        </p:txBody>
      </p:sp>
      <p:sp>
        <p:nvSpPr>
          <p:cNvPr id="18" name="フリーフォーム 17">
            <a:extLst>
              <a:ext uri="{FF2B5EF4-FFF2-40B4-BE49-F238E27FC236}">
                <a16:creationId xmlns:a16="http://schemas.microsoft.com/office/drawing/2014/main" id="{798127F8-99DB-BB46-B0AA-5110FD326FC9}"/>
              </a:ext>
            </a:extLst>
          </p:cNvPr>
          <p:cNvSpPr/>
          <p:nvPr/>
        </p:nvSpPr>
        <p:spPr>
          <a:xfrm rot="8970714">
            <a:off x="6716038" y="4283313"/>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9" name="フリーフォーム 18">
            <a:extLst>
              <a:ext uri="{FF2B5EF4-FFF2-40B4-BE49-F238E27FC236}">
                <a16:creationId xmlns:a16="http://schemas.microsoft.com/office/drawing/2014/main" id="{F589064A-00EF-174F-94ED-1F9D30A9A6FF}"/>
              </a:ext>
            </a:extLst>
          </p:cNvPr>
          <p:cNvSpPr/>
          <p:nvPr/>
        </p:nvSpPr>
        <p:spPr>
          <a:xfrm rot="12992962">
            <a:off x="3731087" y="4308131"/>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4" name="フリーフォーム 23">
            <a:extLst>
              <a:ext uri="{FF2B5EF4-FFF2-40B4-BE49-F238E27FC236}">
                <a16:creationId xmlns:a16="http://schemas.microsoft.com/office/drawing/2014/main" id="{65A2E635-F0AB-634F-AE0F-05CBF7E22219}"/>
              </a:ext>
            </a:extLst>
          </p:cNvPr>
          <p:cNvSpPr/>
          <p:nvPr/>
        </p:nvSpPr>
        <p:spPr>
          <a:xfrm rot="19546901">
            <a:off x="3641849" y="2712591"/>
            <a:ext cx="827342" cy="399062"/>
          </a:xfrm>
          <a:custGeom>
            <a:avLst/>
            <a:gdLst>
              <a:gd name="connsiteX0" fmla="*/ 0 w 620506"/>
              <a:gd name="connsiteY0" fmla="*/ 93250 h 466248"/>
              <a:gd name="connsiteX1" fmla="*/ 387382 w 620506"/>
              <a:gd name="connsiteY1" fmla="*/ 93250 h 466248"/>
              <a:gd name="connsiteX2" fmla="*/ 387382 w 620506"/>
              <a:gd name="connsiteY2" fmla="*/ 0 h 466248"/>
              <a:gd name="connsiteX3" fmla="*/ 620506 w 620506"/>
              <a:gd name="connsiteY3" fmla="*/ 233124 h 466248"/>
              <a:gd name="connsiteX4" fmla="*/ 387382 w 620506"/>
              <a:gd name="connsiteY4" fmla="*/ 466248 h 466248"/>
              <a:gd name="connsiteX5" fmla="*/ 387382 w 620506"/>
              <a:gd name="connsiteY5" fmla="*/ 372998 h 466248"/>
              <a:gd name="connsiteX6" fmla="*/ 0 w 620506"/>
              <a:gd name="connsiteY6" fmla="*/ 372998 h 466248"/>
              <a:gd name="connsiteX7" fmla="*/ 0 w 620506"/>
              <a:gd name="connsiteY7" fmla="*/ 93250 h 46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0506" h="466248">
                <a:moveTo>
                  <a:pt x="0" y="93250"/>
                </a:moveTo>
                <a:lnTo>
                  <a:pt x="387382" y="93250"/>
                </a:lnTo>
                <a:lnTo>
                  <a:pt x="387382" y="0"/>
                </a:lnTo>
                <a:lnTo>
                  <a:pt x="620506" y="233124"/>
                </a:lnTo>
                <a:lnTo>
                  <a:pt x="387382" y="466248"/>
                </a:lnTo>
                <a:lnTo>
                  <a:pt x="387382" y="372998"/>
                </a:lnTo>
                <a:lnTo>
                  <a:pt x="0" y="372998"/>
                </a:lnTo>
                <a:lnTo>
                  <a:pt x="0" y="93250"/>
                </a:lnTo>
                <a:close/>
              </a:path>
            </a:pathLst>
          </a:custGeom>
          <a:solidFill>
            <a:srgbClr val="F58535"/>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2" tIns="124333" rIns="186498" bIns="124332" numCol="1" spcCol="1270" anchor="ctr" anchorCtr="0">
            <a:noAutofit/>
          </a:bodyPr>
          <a:lstStyle/>
          <a:p>
            <a:pPr marL="0" marR="0" lvl="0" indent="0" algn="ctr" defTabSz="1244550" rtl="0" eaLnBrk="1" fontAlgn="auto" latinLnBrk="0" hangingPunct="1">
              <a:lnSpc>
                <a:spcPct val="90000"/>
              </a:lnSpc>
              <a:spcBef>
                <a:spcPct val="0"/>
              </a:spcBef>
              <a:spcAft>
                <a:spcPct val="35000"/>
              </a:spcAft>
              <a:buClrTx/>
              <a:buSzTx/>
              <a:buFontTx/>
              <a:buNone/>
              <a:tabLst/>
              <a:defRPr/>
            </a:pPr>
            <a:endParaRPr kumimoji="1" lang="ja-JP" altLang="en-US" sz="2667"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1ABA8DF8-BD9B-CE4A-B914-879D62D93471}"/>
              </a:ext>
            </a:extLst>
          </p:cNvPr>
          <p:cNvSpPr>
            <a:spLocks noGrp="1"/>
          </p:cNvSpPr>
          <p:nvPr>
            <p:ph type="title"/>
          </p:nvPr>
        </p:nvSpPr>
        <p:spPr/>
        <p:txBody>
          <a:bodyPr vert="horz" lIns="91440" tIns="45720" rIns="91440" bIns="45720" rtlCol="0" anchor="t">
            <a:noAutofit/>
          </a:bodyPr>
          <a:lstStyle/>
          <a:p>
            <a:r>
              <a:rPr lang="ja-JP" altLang="en-US" sz="2800" b="0"/>
              <a:t>参考：インシデント対応体制の確立</a:t>
            </a:r>
          </a:p>
        </p:txBody>
      </p:sp>
      <p:sp>
        <p:nvSpPr>
          <p:cNvPr id="6" name="テキスト ボックス 5">
            <a:extLst>
              <a:ext uri="{FF2B5EF4-FFF2-40B4-BE49-F238E27FC236}">
                <a16:creationId xmlns:a16="http://schemas.microsoft.com/office/drawing/2014/main" id="{51AA8F85-E470-3F0D-0151-1D850EF64E7F}"/>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SEC10-BP07</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915943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SEC01-BP06 </a:t>
            </a:r>
            <a:r>
              <a:rPr lang="ja-JP" altLang="en-US" sz="2800" b="0" i="0">
                <a:solidFill>
                  <a:srgbClr val="16191F"/>
                </a:solidFill>
                <a:effectLst/>
                <a:latin typeface="Amazon Ember" panose="020B0603020204020204" pitchFamily="34" charset="0"/>
              </a:rPr>
              <a:t>パイプラインのセキュリティコントロールのテストと検証を自動化する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240215"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a:t>CI/CD </a:t>
            </a:r>
            <a:r>
              <a:rPr lang="en-US" sz="1400" dirty="0" err="1"/>
              <a:t>を実施する場合に、脆弱な設定やワークロードが本番環境にデプロイされると問題になる</a:t>
            </a:r>
            <a:r>
              <a:rPr lang="en-US" sz="1400" dirty="0"/>
              <a:t>。</a:t>
            </a:r>
          </a:p>
          <a:p>
            <a:pPr marL="285750" indent="-285750">
              <a:buFont typeface="Arial" panose="020B0604020202020204" pitchFamily="34" charset="0"/>
              <a:buChar char="•"/>
            </a:pPr>
            <a:r>
              <a:rPr lang="en-US" sz="1400" dirty="0" err="1"/>
              <a:t>継続的にセキュリティ品質管理を行うための確認項目である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ja-JP" altLang="en-US" sz="1400">
                <a:solidFill>
                  <a:srgbClr val="16191F"/>
                </a:solidFill>
                <a:latin typeface="Amazon Ember" panose="020B0603020204020204" pitchFamily="34" charset="0"/>
              </a:rPr>
              <a:t>デプロイのためのテンプレートの安全性が確認されているか</a:t>
            </a:r>
          </a:p>
          <a:p>
            <a:pPr marL="285750" indent="-285750">
              <a:buFont typeface="Arial" panose="020B0604020202020204" pitchFamily="34" charset="0"/>
              <a:buChar char="•"/>
            </a:pPr>
            <a:r>
              <a:rPr lang="en-US" altLang="ja-JP" sz="1400" dirty="0">
                <a:solidFill>
                  <a:srgbClr val="16191F"/>
                </a:solidFill>
                <a:latin typeface="Amazon Ember" panose="020B0603020204020204" pitchFamily="34" charset="0"/>
              </a:rPr>
              <a:t>CI/CD</a:t>
            </a:r>
            <a:r>
              <a:rPr lang="ja-JP" altLang="en-US" sz="1400">
                <a:solidFill>
                  <a:srgbClr val="16191F"/>
                </a:solidFill>
                <a:latin typeface="Amazon Ember" panose="020B0603020204020204" pitchFamily="34" charset="0"/>
              </a:rPr>
              <a:t>パイプラインの中で、セキュリティテストの自動化を行なっているか</a:t>
            </a:r>
          </a:p>
          <a:p>
            <a:pPr marL="285750" indent="-285750">
              <a:buFont typeface="Arial" panose="020B0604020202020204" pitchFamily="34" charset="0"/>
              <a:buChar char="•"/>
            </a:pPr>
            <a:r>
              <a:rPr lang="ja-JP" altLang="en-US" sz="1400">
                <a:solidFill>
                  <a:srgbClr val="16191F"/>
                </a:solidFill>
                <a:latin typeface="Amazon Ember" panose="020B0603020204020204" pitchFamily="34" charset="0"/>
              </a:rPr>
              <a:t>変更トラッキングを行なっているか</a:t>
            </a:r>
            <a:endParaRPr lang="en-JP" sz="1233" dirty="0"/>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45F1812D-77A5-2BC4-349C-AF66FB09CC6B}"/>
              </a:ext>
            </a:extLst>
          </p:cNvPr>
          <p:cNvSpPr txBox="1">
            <a:spLocks/>
          </p:cNvSpPr>
          <p:nvPr/>
        </p:nvSpPr>
        <p:spPr>
          <a:xfrm>
            <a:off x="6494587" y="1371600"/>
            <a:ext cx="5240215"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ja-JP" altLang="en-US" sz="1400" b="0" i="0">
                <a:solidFill>
                  <a:srgbClr val="16191F"/>
                </a:solidFill>
                <a:effectLst/>
                <a:latin typeface="Amazon Ember" panose="020B0603020204020204" pitchFamily="34" charset="0"/>
              </a:rPr>
              <a:t>マシンイメージやインフラストラクチャなどの項目をコードテンプレートとしてスキャンして、セキュリティの脆弱性、不規則性、ドリフトを確認する</a:t>
            </a:r>
            <a:endParaRPr lang="en-US" altLang="ja-JP" sz="1400" b="0" i="0" dirty="0">
              <a:solidFill>
                <a:srgbClr val="16191F"/>
              </a:solidFill>
              <a:effectLst/>
              <a:latin typeface="Amazon Ember" panose="020B0603020204020204" pitchFamily="34" charset="0"/>
            </a:endParaRPr>
          </a:p>
          <a:p>
            <a:pPr marL="882362" lvl="1" indent="-285750">
              <a:buFont typeface="Arial" panose="020B0604020202020204" pitchFamily="34" charset="0"/>
              <a:buChar char="•"/>
            </a:pPr>
            <a:r>
              <a:rPr lang="en-JP" sz="1400" dirty="0"/>
              <a:t>AWS CloudFormation Guard により、CloudFormation テンプレートの安全性をチェックする</a:t>
            </a:r>
            <a:endParaRPr lang="en-US" altLang="ja-JP" sz="1400" b="0" i="0" baseline="3000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JP" sz="1400" dirty="0"/>
              <a:t>CI/CDパイプラインの中でセキュリティ問題をテストする</a:t>
            </a:r>
          </a:p>
          <a:p>
            <a:pPr marL="285750" indent="-285750">
              <a:buFont typeface="Arial" panose="020B0604020202020204" pitchFamily="34" charset="0"/>
              <a:buChar char="•"/>
            </a:pPr>
            <a:r>
              <a:rPr lang="en-JP" sz="1400" dirty="0"/>
              <a:t>AWS Config によって、サービスの設定が一定のルールを満たしているかを継続的に監査する</a:t>
            </a:r>
          </a:p>
          <a:p>
            <a:pPr marL="285750" indent="-285750">
              <a:buFont typeface="Arial" panose="020B0604020202020204" pitchFamily="34" charset="0"/>
              <a:buChar char="•"/>
            </a:pPr>
            <a:r>
              <a:rPr lang="en-JP" sz="1400" dirty="0"/>
              <a:t>計画的な変更だけでなく、インシデントなどに伴う予期しない変更を行なった場合にも対応する</a:t>
            </a:r>
          </a:p>
          <a:p>
            <a:pPr marL="285750" indent="-285750">
              <a:buFont typeface="Arial" panose="020B0604020202020204" pitchFamily="34" charset="0"/>
              <a:buChar char="•"/>
            </a:pPr>
            <a:endParaRPr lang="en-JP" sz="1400" dirty="0"/>
          </a:p>
          <a:p>
            <a:endParaRPr lang="en-JP" dirty="0"/>
          </a:p>
        </p:txBody>
      </p:sp>
      <p:sp>
        <p:nvSpPr>
          <p:cNvPr id="8" name="TextBox 7">
            <a:extLst>
              <a:ext uri="{FF2B5EF4-FFF2-40B4-BE49-F238E27FC236}">
                <a16:creationId xmlns:a16="http://schemas.microsoft.com/office/drawing/2014/main" id="{B8A3DD40-D3CD-CD52-86D1-FCD3A2A700DB}"/>
              </a:ext>
            </a:extLst>
          </p:cNvPr>
          <p:cNvSpPr txBox="1"/>
          <p:nvPr/>
        </p:nvSpPr>
        <p:spPr>
          <a:xfrm>
            <a:off x="876823" y="5276851"/>
            <a:ext cx="10857978" cy="1061829"/>
          </a:xfrm>
          <a:prstGeom prst="rect">
            <a:avLst/>
          </a:prstGeom>
          <a:noFill/>
        </p:spPr>
        <p:txBody>
          <a:bodyPr wrap="square" rtlCol="0">
            <a:spAutoFit/>
          </a:bodyPr>
          <a:lstStyle/>
          <a:p>
            <a:r>
              <a:rPr kumimoji="1" lang="en-JP" sz="1050" dirty="0">
                <a:latin typeface="Meiryo" panose="020B0604030504040204" pitchFamily="34" charset="-128"/>
                <a:ea typeface="Meiryo" panose="020B0604030504040204" pitchFamily="34" charset="-128"/>
                <a:cs typeface="Amazon Ember" panose="020B0603020204020204" pitchFamily="34" charset="0"/>
              </a:rPr>
              <a:t>参考: </a:t>
            </a:r>
          </a:p>
          <a:p>
            <a:pPr marL="171450" indent="-171450">
              <a:buFont typeface="Arial" panose="020B0604020202020204" pitchFamily="34" charset="0"/>
              <a:buChar char="•"/>
            </a:pPr>
            <a:r>
              <a:rPr kumimoji="1" lang="en-JP" sz="1050" dirty="0">
                <a:latin typeface="Meiryo" panose="020B0604030504040204" pitchFamily="34" charset="-128"/>
                <a:ea typeface="Meiryo" panose="020B0604030504040204" pitchFamily="34" charset="-128"/>
                <a:cs typeface="Amazon Ember" panose="020B0603020204020204" pitchFamily="34" charset="0"/>
              </a:rPr>
              <a:t>AWS Cloud Operations &amp; Migrations Blog “</a:t>
            </a:r>
            <a:r>
              <a:rPr lang="en-US" sz="1050" b="0" i="0" dirty="0">
                <a:solidFill>
                  <a:srgbClr val="232F3E"/>
                </a:solidFill>
                <a:effectLst/>
                <a:latin typeface="AmazonEmberBold" panose="020B0603020204020204" pitchFamily="34" charset="0"/>
              </a:rPr>
              <a:t>Introducing AWS CloudFormation Guard 2.0”</a:t>
            </a:r>
            <a:r>
              <a:rPr kumimoji="1" lang="en-JP"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t> </a:t>
            </a:r>
            <a:br>
              <a:rPr kumimoji="1" lang="en-JP"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br>
            <a:r>
              <a:rPr kumimoji="1" lang="en-US" sz="1050" dirty="0">
                <a:latin typeface="Meiryo" panose="020B0604030504040204" pitchFamily="34" charset="-128"/>
                <a:ea typeface="Meiryo" panose="020B0604030504040204" pitchFamily="34" charset="-128"/>
                <a:cs typeface="Amazon Ember" panose="020B0603020204020204" pitchFamily="34" charset="0"/>
                <a:hlinkClick r:id="rId3"/>
              </a:rPr>
              <a:t>https://aws.amazon.com/jp/blogs/mt/introducing-aws-cloudformation-guard-2-0/</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a:p>
            <a:pPr marL="171450" indent="-171450">
              <a:buFont typeface="Arial" panose="020B0604020202020204" pitchFamily="34" charset="0"/>
              <a:buChar char="•"/>
            </a:pPr>
            <a:r>
              <a:rPr kumimoji="1" lang="en-JP" sz="1050" dirty="0">
                <a:latin typeface="Meiryo" panose="020B0604030504040204" pitchFamily="34" charset="-128"/>
                <a:ea typeface="Meiryo" panose="020B0604030504040204" pitchFamily="34" charset="-128"/>
                <a:cs typeface="Amazon Ember" panose="020B0603020204020204" pitchFamily="34" charset="0"/>
              </a:rPr>
              <a:t>AWS Security Blog “</a:t>
            </a:r>
            <a:r>
              <a:rPr lang="en-US" sz="1050" b="0" i="0" dirty="0">
                <a:solidFill>
                  <a:srgbClr val="232F3E"/>
                </a:solidFill>
                <a:effectLst/>
                <a:latin typeface="AmazonEmberBold" panose="020B0603020204020204" pitchFamily="34" charset="0"/>
              </a:rPr>
              <a:t>Integrating AWS CloudFormation security tests with AWS Security Hub and AWS </a:t>
            </a:r>
            <a:r>
              <a:rPr lang="en-US" sz="1050" b="0" i="0" dirty="0" err="1">
                <a:solidFill>
                  <a:srgbClr val="232F3E"/>
                </a:solidFill>
                <a:effectLst/>
                <a:latin typeface="AmazonEmberBold" panose="020B0603020204020204" pitchFamily="34" charset="0"/>
              </a:rPr>
              <a:t>CodeBuild</a:t>
            </a:r>
            <a:r>
              <a:rPr lang="en-US" sz="1050" b="0" i="0" dirty="0">
                <a:solidFill>
                  <a:srgbClr val="232F3E"/>
                </a:solidFill>
                <a:effectLst/>
                <a:latin typeface="AmazonEmberBold" panose="020B0603020204020204" pitchFamily="34" charset="0"/>
              </a:rPr>
              <a:t> reports</a:t>
            </a:r>
            <a:r>
              <a:rPr kumimoji="1" lang="en-JP"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t>” </a:t>
            </a:r>
            <a:r>
              <a:rPr kumimoji="1" lang="en-US"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hlinkClick r:id="rId4"/>
              </a:rPr>
              <a:t>https://aws.amazon.com/jp/blogs/security/integrating-aws-cloudformation-security-tests-with-aws-security-hub-and-aws-codebuild-reports/</a:t>
            </a:r>
            <a:endParaRPr kumimoji="1" lang="en-US" sz="105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endParaRPr>
          </a:p>
          <a:p>
            <a:pPr marL="171450" indent="-171450">
              <a:buFont typeface="Arial" panose="020B0604020202020204" pitchFamily="34" charset="0"/>
              <a:buChar char="•"/>
            </a:pPr>
            <a:endParaRPr lang="en-US" sz="1050" b="0" i="0" dirty="0">
              <a:solidFill>
                <a:srgbClr val="232F3E"/>
              </a:solidFill>
              <a:effectLst/>
              <a:latin typeface="AmazonEmberBold" panose="020B0603020204020204" pitchFamily="34" charset="0"/>
            </a:endParaRPr>
          </a:p>
        </p:txBody>
      </p:sp>
    </p:spTree>
    <p:extLst>
      <p:ext uri="{BB962C8B-B14F-4D97-AF65-F5344CB8AC3E}">
        <p14:creationId xmlns:p14="http://schemas.microsoft.com/office/powerpoint/2010/main" val="297181308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a:xfrm>
            <a:off x="609599" y="2539280"/>
            <a:ext cx="8963025" cy="1625599"/>
          </a:xfrm>
        </p:spPr>
        <p:txBody>
          <a:bodyPr/>
          <a:lstStyle/>
          <a:p>
            <a:r>
              <a:rPr lang="en-JP" sz="4000" dirty="0">
                <a:latin typeface="Meiryo" panose="020B0604030504040204" pitchFamily="34" charset="-128"/>
                <a:ea typeface="Meiryo" panose="020B0604030504040204" pitchFamily="34" charset="-128"/>
              </a:rPr>
              <a:t>11. アプリケーションのセキュリティ</a:t>
            </a:r>
            <a:endParaRPr lang="en-JP" sz="3600" dirty="0"/>
          </a:p>
        </p:txBody>
      </p:sp>
    </p:spTree>
    <p:extLst>
      <p:ext uri="{BB962C8B-B14F-4D97-AF65-F5344CB8AC3E}">
        <p14:creationId xmlns:p14="http://schemas.microsoft.com/office/powerpoint/2010/main" val="93575927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ja-JP" altLang="en-US" b="0" i="0">
                <a:solidFill>
                  <a:srgbClr val="16191F"/>
                </a:solidFill>
                <a:effectLst/>
                <a:latin typeface="Amazon Ember" panose="020B0603020204020204" pitchFamily="34" charset="0"/>
              </a:rPr>
              <a:t>アプリケーションのセキュリティ</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682691"/>
          </a:xfrm>
        </p:spPr>
        <p:txBody>
          <a:bodyPr/>
          <a:lstStyle/>
          <a:p>
            <a:r>
              <a:rPr lang="ja-JP" altLang="en-US" sz="1800"/>
              <a:t>開発するアプリケーションのセキュリティの設計、構築、テストの各方法の全体的な環境・プロセスを確認します。</a:t>
            </a:r>
            <a:endParaRPr lang="en-JP" sz="1800" dirty="0"/>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2" action="ppaction://hlinksldjump"/>
              </a:rPr>
              <a:t>SEC11-BP01 </a:t>
            </a:r>
            <a:r>
              <a:rPr lang="ja-JP" altLang="en-US" sz="1600" b="0" i="0">
                <a:solidFill>
                  <a:srgbClr val="16191F"/>
                </a:solidFill>
                <a:effectLst/>
                <a:latin typeface="Amazon Ember" panose="020B0603020204020204" pitchFamily="34" charset="0"/>
                <a:hlinkClick r:id="rId2" action="ppaction://hlinksldjump"/>
              </a:rPr>
              <a:t>アプリケーションのセキュリティに関するトレーニングを実施する</a:t>
            </a:r>
            <a:endParaRPr lang="en-JP"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3" action="ppaction://hlinksldjump"/>
              </a:rPr>
              <a:t>SEC11-BP02 </a:t>
            </a:r>
            <a:r>
              <a:rPr lang="ja-JP" altLang="en-US" sz="1600" b="0" i="0">
                <a:solidFill>
                  <a:srgbClr val="16191F"/>
                </a:solidFill>
                <a:effectLst/>
                <a:latin typeface="Amazon Ember" panose="020B0603020204020204" pitchFamily="34" charset="0"/>
                <a:hlinkClick r:id="rId3" action="ppaction://hlinksldjump"/>
              </a:rPr>
              <a:t>開発およびリリースライフサイクル全体を通じてテストを自動化する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i="0" dirty="0">
                <a:solidFill>
                  <a:srgbClr val="16191F"/>
                </a:solidFill>
                <a:effectLst/>
                <a:latin typeface="Amazon Ember" panose="020B0603020204020204" pitchFamily="34" charset="0"/>
                <a:hlinkClick r:id="rId4" action="ppaction://hlinksldjump"/>
              </a:rPr>
              <a:t>SEC11-BP03 </a:t>
            </a:r>
            <a:r>
              <a:rPr lang="ja-JP" altLang="en-US" sz="1600" i="0">
                <a:solidFill>
                  <a:srgbClr val="16191F"/>
                </a:solidFill>
                <a:effectLst/>
                <a:latin typeface="Amazon Ember" panose="020B0603020204020204" pitchFamily="34" charset="0"/>
                <a:hlinkClick r:id="rId4" action="ppaction://hlinksldjump"/>
              </a:rPr>
              <a:t>定期的にペネトレーションテストを実施する</a:t>
            </a:r>
            <a:endParaRPr lang="en-US" altLang="ja-JP" sz="16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600" i="0" dirty="0">
                <a:solidFill>
                  <a:srgbClr val="16191F"/>
                </a:solidFill>
                <a:effectLst/>
                <a:latin typeface="Amazon Ember" panose="020B0603020204020204" pitchFamily="34" charset="0"/>
                <a:hlinkClick r:id="rId5" action="ppaction://hlinksldjump"/>
              </a:rPr>
              <a:t>SEC11-BP04 </a:t>
            </a:r>
            <a:r>
              <a:rPr lang="ja-JP" altLang="en-US" sz="1600" i="0">
                <a:solidFill>
                  <a:srgbClr val="16191F"/>
                </a:solidFill>
                <a:effectLst/>
                <a:latin typeface="Amazon Ember" panose="020B0603020204020204" pitchFamily="34" charset="0"/>
                <a:hlinkClick r:id="rId5" action="ppaction://hlinksldjump"/>
              </a:rPr>
              <a:t>手動のコードレビュー</a:t>
            </a:r>
            <a:endParaRPr lang="en-US" altLang="ja-JP" sz="160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600" i="0" dirty="0">
                <a:solidFill>
                  <a:srgbClr val="16191F"/>
                </a:solidFill>
                <a:effectLst/>
                <a:latin typeface="Amazon Ember" panose="020B0603020204020204" pitchFamily="34" charset="0"/>
                <a:hlinkClick r:id="rId6" action="ppaction://hlinksldjump"/>
              </a:rPr>
              <a:t>SEC11-BP05 </a:t>
            </a:r>
            <a:r>
              <a:rPr lang="ja-JP" altLang="en-US" sz="1600" i="0">
                <a:solidFill>
                  <a:srgbClr val="16191F"/>
                </a:solidFill>
                <a:effectLst/>
                <a:latin typeface="Amazon Ember" panose="020B0603020204020204" pitchFamily="34" charset="0"/>
                <a:hlinkClick r:id="rId6" action="ppaction://hlinksldjump"/>
              </a:rPr>
              <a:t>パッケージと依存関係のサービスを一元化する</a:t>
            </a:r>
            <a:endParaRPr lang="en-US" altLang="ja-JP" sz="160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JP" altLang="ja-JP" sz="1600">
                <a:solidFill>
                  <a:srgbClr val="16191F"/>
                </a:solidFill>
                <a:latin typeface="Amazon Ember" panose="020B0603020204020204" pitchFamily="34" charset="0"/>
                <a:hlinkClick r:id="rId7" action="ppaction://hlinksldjump"/>
              </a:rPr>
              <a:t>SEC11-BP06 </a:t>
            </a:r>
            <a:r>
              <a:rPr lang="ja-JP" altLang="en-US" sz="1600">
                <a:solidFill>
                  <a:srgbClr val="16191F"/>
                </a:solidFill>
                <a:latin typeface="Amazon Ember" panose="020B0603020204020204" pitchFamily="34" charset="0"/>
                <a:hlinkClick r:id="rId7" action="ppaction://hlinksldjump"/>
              </a:rPr>
              <a:t>ソフトウェアをプログラムでデプロイする</a:t>
            </a:r>
            <a:endParaRPr lang="en-US" altLang="ja-JP" sz="16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JP" altLang="ja-JP" sz="1600">
                <a:solidFill>
                  <a:srgbClr val="16191F"/>
                </a:solidFill>
                <a:latin typeface="Amazon Ember" panose="020B0603020204020204" pitchFamily="34" charset="0"/>
                <a:hlinkClick r:id="rId8" action="ppaction://hlinksldjump"/>
              </a:rPr>
              <a:t>SEC11-BP07 </a:t>
            </a:r>
            <a:r>
              <a:rPr lang="ja-JP" altLang="en-US" sz="1600">
                <a:solidFill>
                  <a:srgbClr val="16191F"/>
                </a:solidFill>
                <a:latin typeface="Amazon Ember" panose="020B0603020204020204" pitchFamily="34" charset="0"/>
                <a:hlinkClick r:id="rId8" action="ppaction://hlinksldjump"/>
              </a:rPr>
              <a:t>パイプラインのセキュリティ特性を定期的に評価する</a:t>
            </a:r>
            <a:endParaRPr lang="en-US" altLang="ja-JP" sz="16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JP" altLang="ja-JP" sz="1600">
                <a:solidFill>
                  <a:srgbClr val="16191F"/>
                </a:solidFill>
                <a:latin typeface="Amazon Ember" panose="020B0603020204020204" pitchFamily="34" charset="0"/>
                <a:hlinkClick r:id="rId9" action="ppaction://hlinksldjump"/>
              </a:rPr>
              <a:t>SEC11-BP08 </a:t>
            </a:r>
            <a:r>
              <a:rPr lang="ja-JP" altLang="en-US" sz="1600">
                <a:solidFill>
                  <a:srgbClr val="16191F"/>
                </a:solidFill>
                <a:latin typeface="Amazon Ember" panose="020B0603020204020204" pitchFamily="34" charset="0"/>
                <a:hlinkClick r:id="rId9" action="ppaction://hlinksldjump"/>
              </a:rPr>
              <a:t>ワークロードチームにセキュリティのオーナーシップを根付かせるプログラムを構築する</a:t>
            </a:r>
            <a:endParaRPr lang="en-JP" altLang="ja-JP" sz="1600">
              <a:solidFill>
                <a:srgbClr val="16191F"/>
              </a:solidFill>
              <a:latin typeface="Amazon Ember" panose="020B0603020204020204" pitchFamily="34" charset="0"/>
            </a:endParaRPr>
          </a:p>
        </p:txBody>
      </p:sp>
    </p:spTree>
    <p:extLst>
      <p:ext uri="{BB962C8B-B14F-4D97-AF65-F5344CB8AC3E}">
        <p14:creationId xmlns:p14="http://schemas.microsoft.com/office/powerpoint/2010/main" val="295238092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SEC11-BP01 </a:t>
            </a:r>
            <a:r>
              <a:rPr lang="ja-JP" altLang="en-US" sz="2800" b="0" i="0">
                <a:solidFill>
                  <a:srgbClr val="16191F"/>
                </a:solidFill>
                <a:effectLst/>
                <a:latin typeface="Amazon Ember" panose="020B0603020204020204" pitchFamily="34" charset="0"/>
              </a:rPr>
              <a:t>アプリケーションのセキュリティに関するトレーニングを実施する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組織のビルダーに対して、アプリケーションのセキュアな開発と運用のための一般的な手法に関するトレーニングを実施する。</a:t>
            </a:r>
            <a:endParaRPr lang="en-JP" sz="1400" dirty="0"/>
          </a:p>
          <a:p>
            <a:pPr marL="285750" indent="-285750">
              <a:buFont typeface="Arial" panose="020B0604020202020204" pitchFamily="34" charset="0"/>
              <a:buChar char="•"/>
            </a:pPr>
            <a:r>
              <a:rPr lang="ja-JP" altLang="en-US" sz="1400"/>
              <a:t>セキュリティを意識してアプリケーションを設計・開発することにより、以下の効果が期待される。</a:t>
            </a:r>
            <a:endParaRPr lang="en-US" altLang="ja-JP" sz="1400" dirty="0"/>
          </a:p>
          <a:p>
            <a:pPr marL="882362" lvl="1" indent="-285750">
              <a:buFont typeface="Arial" panose="020B0604020202020204" pitchFamily="34" charset="0"/>
              <a:buChar char="•"/>
            </a:pPr>
            <a:r>
              <a:rPr lang="ja-JP" altLang="en-US" sz="1200"/>
              <a:t>セキュリティのレビューステージでしか検知されない問題が発生する可能性を減らす。</a:t>
            </a:r>
            <a:endParaRPr lang="en-US" altLang="ja-JP" sz="1200" dirty="0"/>
          </a:p>
          <a:p>
            <a:pPr marL="882362" lvl="1" indent="-285750">
              <a:buFont typeface="Arial" panose="020B0604020202020204" pitchFamily="34" charset="0"/>
              <a:buChar char="•"/>
            </a:pPr>
            <a:r>
              <a:rPr lang="ja-JP" altLang="en-US" sz="1200"/>
              <a:t>セキュリティレビューステージ後に必要な再作業を削減でき、ソフトウェアや機能をリリースするまでの時間を短縮する。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組織のビルダーは、セキュアなアプリケーションの開発手法を知っているか？</a:t>
            </a:r>
            <a:endParaRPr lang="en-US" altLang="ja-JP" sz="1400" dirty="0"/>
          </a:p>
          <a:p>
            <a:pPr marL="285750" indent="-285750">
              <a:buFont typeface="Arial" panose="020B0604020202020204" pitchFamily="34" charset="0"/>
              <a:buChar char="•"/>
            </a:pPr>
            <a:r>
              <a:rPr lang="ja-JP" altLang="en-US" sz="1400"/>
              <a:t>その開発手法を使って設計・開発しているか？</a:t>
            </a:r>
            <a:endParaRPr lang="en-US" altLang="ja-JP" sz="1400" dirty="0"/>
          </a:p>
          <a:p>
            <a:pPr marL="285750" indent="-285750">
              <a:buFont typeface="Arial" panose="020B0604020202020204" pitchFamily="34" charset="0"/>
              <a:buChar char="•"/>
            </a:pPr>
            <a:r>
              <a:rPr lang="ja-JP" altLang="en-US" sz="1400"/>
              <a:t>開発の初期の段階で、求められるセキュリティ要件を理解しているか？</a:t>
            </a:r>
          </a:p>
        </p:txBody>
      </p:sp>
      <p:sp>
        <p:nvSpPr>
          <p:cNvPr id="4" name="Text Placeholder 2">
            <a:extLst>
              <a:ext uri="{FF2B5EF4-FFF2-40B4-BE49-F238E27FC236}">
                <a16:creationId xmlns:a16="http://schemas.microsoft.com/office/drawing/2014/main" id="{0F9D81F7-04CF-0A58-7A2E-35432AFA046E}"/>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ビルダーに、</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脅威モデリングのコース</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を受講させる。（</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SEC01-BP07</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セキュリティレビューの項目を、セキュリティトレーニングに含める。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セキュリティレビューやセキュリティトレーニングに関して、ビルダーからのフィードバックを得て、改善する。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ビルダーが、セキュリティ要件を満たすためのコード例やテンプレート例などを見つけられるようにする。</a:t>
            </a:r>
          </a:p>
        </p:txBody>
      </p:sp>
    </p:spTree>
    <p:extLst>
      <p:ext uri="{BB962C8B-B14F-4D97-AF65-F5344CB8AC3E}">
        <p14:creationId xmlns:p14="http://schemas.microsoft.com/office/powerpoint/2010/main" val="199473416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正方形/長方形 45">
            <a:extLst>
              <a:ext uri="{FF2B5EF4-FFF2-40B4-BE49-F238E27FC236}">
                <a16:creationId xmlns:a16="http://schemas.microsoft.com/office/drawing/2014/main" id="{D6282E9E-3304-7CEC-91AD-7926FB77E218}"/>
              </a:ext>
            </a:extLst>
          </p:cNvPr>
          <p:cNvSpPr/>
          <p:nvPr/>
        </p:nvSpPr>
        <p:spPr>
          <a:xfrm>
            <a:off x="6587186" y="4187626"/>
            <a:ext cx="5284470" cy="1947975"/>
          </a:xfrm>
          <a:prstGeom prst="rect">
            <a:avLst/>
          </a:prstGeom>
          <a:noFill/>
          <a:ln w="3175">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SEC11-BP02 </a:t>
            </a:r>
            <a:r>
              <a:rPr lang="ja-JP" altLang="en-US" sz="2800" b="0" i="0">
                <a:solidFill>
                  <a:srgbClr val="16191F"/>
                </a:solidFill>
                <a:effectLst/>
                <a:latin typeface="Amazon Ember" panose="020B0603020204020204" pitchFamily="34" charset="0"/>
              </a:rPr>
              <a:t>開発およびリリースライフサイクル全体を通じてテストを自動化する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開発およびリリースライフサイクル全体を通じて、潜在的な問題を検知するプログラムを使用して、セキュリティ特性のテストを自動化する。</a:t>
            </a:r>
            <a:endParaRPr lang="en-US" altLang="ja-JP" sz="1400" dirty="0"/>
          </a:p>
          <a:p>
            <a:pPr marL="285750" indent="-285750">
              <a:buFont typeface="Arial" panose="020B0604020202020204" pitchFamily="34" charset="0"/>
              <a:buChar char="•"/>
            </a:pPr>
            <a:r>
              <a:rPr lang="ja-JP" altLang="en-US" sz="1400"/>
              <a:t>自動化により、リリース前にソフトウェアの潜在的な問題を一貫して繰り返し確認することが容易になり、提供されるソフトウェアにおけるセキュリティ問題のリスクを減らすことができる。</a:t>
            </a:r>
            <a:endParaRPr lang="en-US" altLang="ja-JP" sz="1400" dirty="0"/>
          </a:p>
          <a:p>
            <a:pPr marL="285750" indent="-285750">
              <a:buFont typeface="Arial" panose="020B0604020202020204" pitchFamily="34" charset="0"/>
              <a:buChar char="•"/>
            </a:pPr>
            <a:r>
              <a:rPr lang="ja-JP" altLang="en-US" sz="1400"/>
              <a:t>開発の初期の段階で実施することにより、セキュリティの問題を検知してから修正するまでの時間を短縮できる。 </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静的アプリケーションセキュリティテスト（</a:t>
            </a:r>
            <a:r>
              <a:rPr lang="en-US" altLang="ja-JP" sz="1400" dirty="0"/>
              <a:t>SAST</a:t>
            </a:r>
            <a:r>
              <a:rPr lang="ja-JP" altLang="en-US" sz="1400"/>
              <a:t>）を実装しているか？</a:t>
            </a:r>
            <a:endParaRPr lang="en-US" altLang="ja-JP" sz="1400" dirty="0"/>
          </a:p>
          <a:p>
            <a:pPr marL="285750" indent="-285750">
              <a:buFont typeface="Arial" panose="020B0604020202020204" pitchFamily="34" charset="0"/>
              <a:buChar char="•"/>
            </a:pPr>
            <a:r>
              <a:rPr lang="ja-JP" altLang="en-US" sz="1400"/>
              <a:t>動的分析セキュリティテスト（</a:t>
            </a:r>
            <a:r>
              <a:rPr lang="en-US" altLang="ja-JP" sz="1400" dirty="0"/>
              <a:t>DAST</a:t>
            </a:r>
            <a:r>
              <a:rPr lang="ja-JP" altLang="en-US" sz="1400"/>
              <a:t>）を実装しているか？</a:t>
            </a:r>
            <a:endParaRPr lang="en-US" altLang="ja-JP" sz="1400" dirty="0"/>
          </a:p>
          <a:p>
            <a:pPr marL="285750" indent="-285750">
              <a:buFont typeface="Arial" panose="020B0604020202020204" pitchFamily="34" charset="0"/>
              <a:buChar char="•"/>
            </a:pPr>
            <a:r>
              <a:rPr lang="ja-JP" altLang="en-US" sz="1400"/>
              <a:t>セキュリティユニットテストを自動化しているか？</a:t>
            </a:r>
            <a:endParaRPr lang="en-US" altLang="ja-JP" sz="1400" dirty="0"/>
          </a:p>
          <a:p>
            <a:pPr marL="285750" indent="-285750">
              <a:buFont typeface="Arial" panose="020B0604020202020204" pitchFamily="34" charset="0"/>
              <a:buChar char="•"/>
            </a:pPr>
            <a:r>
              <a:rPr lang="ja-JP" altLang="en-US" sz="1400"/>
              <a:t>開発の初期の段階で自動化テストを実施しているか？</a:t>
            </a:r>
            <a:endParaRPr lang="en-JP" sz="1400" dirty="0"/>
          </a:p>
        </p:txBody>
      </p:sp>
      <p:sp>
        <p:nvSpPr>
          <p:cNvPr id="5" name="Text Placeholder 2">
            <a:extLst>
              <a:ext uri="{FF2B5EF4-FFF2-40B4-BE49-F238E27FC236}">
                <a16:creationId xmlns:a16="http://schemas.microsoft.com/office/drawing/2014/main" id="{E9B13C8C-3645-C060-2397-1469BD903018}"/>
              </a:ext>
            </a:extLst>
          </p:cNvPr>
          <p:cNvSpPr txBox="1">
            <a:spLocks/>
          </p:cNvSpPr>
          <p:nvPr/>
        </p:nvSpPr>
        <p:spPr>
          <a:xfrm>
            <a:off x="6431280" y="1371600"/>
            <a:ext cx="5284470" cy="21436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静的アプリケーションセキュリティテスト（</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SAST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を実装し、ソースコードの異常なセキュリティパターンを分析し、脆弱性のあるコードを検知する。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Wingdings" pitchFamily="2" charset="2"/>
              <a:buChar char="ü"/>
              <a:tabLst/>
              <a:defRPr/>
            </a:pP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a:t>
            </a:r>
            <a:r>
              <a:rPr kumimoji="0" lang="en-US" altLang="ja-JP"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CodeGuru</a:t>
            </a:r>
            <a:r>
              <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Reviewer</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動的分析セキュリティテスト（</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DAST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Staging</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のアプリケーションで実施し、潜在的な予期していない動作を検出する。</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※DAST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は</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4"/>
              </a:rPr>
              <a:t>ペネトレーションテスト</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とも言う。</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0" marR="0" lvl="0" indent="0" algn="l" defTabSz="609576" rtl="0" eaLnBrk="1" fontAlgn="auto" latinLnBrk="0" hangingPunct="1">
              <a:lnSpc>
                <a:spcPct val="100000"/>
              </a:lnSpc>
              <a:spcBef>
                <a:spcPts val="864"/>
              </a:spcBef>
              <a:spcAft>
                <a:spcPts val="0"/>
              </a:spcAft>
              <a:buClrTx/>
              <a:buSzTx/>
              <a:buFont typeface="Arial" panose="020B0604020202020204" pitchFamily="34" charset="0"/>
              <a:buNone/>
              <a:tabLst/>
              <a:defRPr/>
            </a:pP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SAST </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と </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DAST</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とは？</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 </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5"/>
              </a:rPr>
              <a:t>それぞれの特徴と使い分け</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（日本語記事）</a:t>
            </a:r>
            <a:endPar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pic>
        <p:nvPicPr>
          <p:cNvPr id="4" name="Graphic 21">
            <a:extLst>
              <a:ext uri="{FF2B5EF4-FFF2-40B4-BE49-F238E27FC236}">
                <a16:creationId xmlns:a16="http://schemas.microsoft.com/office/drawing/2014/main" id="{8080CC4D-FB66-D68C-A76B-5637A061C4BE}"/>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6865606"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19">
            <a:extLst>
              <a:ext uri="{FF2B5EF4-FFF2-40B4-BE49-F238E27FC236}">
                <a16:creationId xmlns:a16="http://schemas.microsoft.com/office/drawing/2014/main" id="{8ABAAA84-83F1-58E2-E8E2-B19C330F2D8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7739366"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11">
            <a:extLst>
              <a:ext uri="{FF2B5EF4-FFF2-40B4-BE49-F238E27FC236}">
                <a16:creationId xmlns:a16="http://schemas.microsoft.com/office/drawing/2014/main" id="{14178497-1C1F-C034-DAD4-B1CE8044662C}"/>
              </a:ext>
            </a:extLst>
          </p:cNvPr>
          <p:cNvSpPr txBox="1">
            <a:spLocks noChangeArrowheads="1"/>
          </p:cNvSpPr>
          <p:nvPr/>
        </p:nvSpPr>
        <p:spPr bwMode="auto">
          <a:xfrm>
            <a:off x="7558547" y="4990355"/>
            <a:ext cx="7216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CodeBuild</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8" name="TextBox 12">
            <a:extLst>
              <a:ext uri="{FF2B5EF4-FFF2-40B4-BE49-F238E27FC236}">
                <a16:creationId xmlns:a16="http://schemas.microsoft.com/office/drawing/2014/main" id="{D162AD99-9F17-CECF-3B37-F6B9E45663C4}"/>
              </a:ext>
            </a:extLst>
          </p:cNvPr>
          <p:cNvSpPr txBox="1">
            <a:spLocks noChangeArrowheads="1"/>
          </p:cNvSpPr>
          <p:nvPr/>
        </p:nvSpPr>
        <p:spPr bwMode="auto">
          <a:xfrm>
            <a:off x="6587186" y="4974269"/>
            <a:ext cx="905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CodeCommit</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9" name="Graphic 6">
            <a:extLst>
              <a:ext uri="{FF2B5EF4-FFF2-40B4-BE49-F238E27FC236}">
                <a16:creationId xmlns:a16="http://schemas.microsoft.com/office/drawing/2014/main" id="{107510A7-2A64-03A5-50EB-A0748856E00B}"/>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407186" y="5981295"/>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8950754E-6A9F-48EA-AD90-61226E9B2740}"/>
              </a:ext>
            </a:extLst>
          </p:cNvPr>
          <p:cNvSpPr txBox="1">
            <a:spLocks noChangeArrowheads="1"/>
          </p:cNvSpPr>
          <p:nvPr/>
        </p:nvSpPr>
        <p:spPr bwMode="auto">
          <a:xfrm>
            <a:off x="6145126" y="6350726"/>
            <a:ext cx="9161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b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b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CodePipeline</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1" name="Graphic 18">
            <a:extLst>
              <a:ext uri="{FF2B5EF4-FFF2-40B4-BE49-F238E27FC236}">
                <a16:creationId xmlns:a16="http://schemas.microsoft.com/office/drawing/2014/main" id="{13ABB75A-D907-FFAB-1CC6-F7B252B54420}"/>
              </a:ext>
            </a:extLst>
          </p:cNvPr>
          <p:cNvPicPr>
            <a:picLocks noChangeAspect="1" noChangeArrowheads="1"/>
          </p:cNvPicPr>
          <p:nvPr/>
        </p:nvPicPr>
        <p:blipFill>
          <a:blip r:embed="rId12">
            <a:extLst>
              <a:ext uri="{96DAC541-7B7A-43D3-8B79-37D633B846F1}">
                <asvg:svgBlip xmlns:asvg="http://schemas.microsoft.com/office/drawing/2016/SVG/main" r:embed="rId13"/>
              </a:ext>
            </a:extLst>
          </a:blip>
          <a:srcRect/>
          <a:stretch/>
        </p:blipFill>
        <p:spPr bwMode="auto">
          <a:xfrm>
            <a:off x="9486889"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20">
            <a:extLst>
              <a:ext uri="{FF2B5EF4-FFF2-40B4-BE49-F238E27FC236}">
                <a16:creationId xmlns:a16="http://schemas.microsoft.com/office/drawing/2014/main" id="{DDC49577-F4C2-DF2C-948A-5C0AA6EFCF64}"/>
              </a:ext>
            </a:extLst>
          </p:cNvPr>
          <p:cNvPicPr>
            <a:picLocks noChangeAspect="1" noChangeArrowheads="1"/>
          </p:cNvPicPr>
          <p:nvPr/>
        </p:nvPicPr>
        <p:blipFill>
          <a:blip r:embed="rId14">
            <a:extLst>
              <a:ext uri="{96DAC541-7B7A-43D3-8B79-37D633B846F1}">
                <asvg:svgBlip xmlns:asvg="http://schemas.microsoft.com/office/drawing/2016/SVG/main" r:embed="rId15"/>
              </a:ext>
            </a:extLst>
          </a:blip>
          <a:srcRect/>
          <a:stretch/>
        </p:blipFill>
        <p:spPr bwMode="auto">
          <a:xfrm>
            <a:off x="8613128"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2">
            <a:extLst>
              <a:ext uri="{FF2B5EF4-FFF2-40B4-BE49-F238E27FC236}">
                <a16:creationId xmlns:a16="http://schemas.microsoft.com/office/drawing/2014/main" id="{214ECB9E-8D42-26CF-5BA4-F9EED41CDB20}"/>
              </a:ext>
            </a:extLst>
          </p:cNvPr>
          <p:cNvSpPr txBox="1">
            <a:spLocks noChangeArrowheads="1"/>
          </p:cNvSpPr>
          <p:nvPr/>
        </p:nvSpPr>
        <p:spPr bwMode="auto">
          <a:xfrm>
            <a:off x="8474859" y="4974269"/>
            <a:ext cx="6365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ECR</a:t>
            </a:r>
          </a:p>
        </p:txBody>
      </p:sp>
      <p:sp>
        <p:nvSpPr>
          <p:cNvPr id="14" name="TextBox 24">
            <a:extLst>
              <a:ext uri="{FF2B5EF4-FFF2-40B4-BE49-F238E27FC236}">
                <a16:creationId xmlns:a16="http://schemas.microsoft.com/office/drawing/2014/main" id="{F1B86E69-4B27-D630-FBED-DDFBBA2DAD5C}"/>
              </a:ext>
            </a:extLst>
          </p:cNvPr>
          <p:cNvSpPr txBox="1">
            <a:spLocks noChangeArrowheads="1"/>
          </p:cNvSpPr>
          <p:nvPr/>
        </p:nvSpPr>
        <p:spPr bwMode="auto">
          <a:xfrm>
            <a:off x="9346953" y="4974269"/>
            <a:ext cx="6302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ECS</a:t>
            </a:r>
          </a:p>
        </p:txBody>
      </p:sp>
      <p:pic>
        <p:nvPicPr>
          <p:cNvPr id="15" name="Graphic 14">
            <a:extLst>
              <a:ext uri="{FF2B5EF4-FFF2-40B4-BE49-F238E27FC236}">
                <a16:creationId xmlns:a16="http://schemas.microsoft.com/office/drawing/2014/main" id="{DC5B41EC-1976-F201-1BF9-6700D20E3992}"/>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0360650"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2200F38D-9AAB-5928-7386-9E70224A4EC0}"/>
              </a:ext>
            </a:extLst>
          </p:cNvPr>
          <p:cNvSpPr txBox="1">
            <a:spLocks noChangeArrowheads="1"/>
          </p:cNvSpPr>
          <p:nvPr/>
        </p:nvSpPr>
        <p:spPr bwMode="auto">
          <a:xfrm>
            <a:off x="10239742" y="4974269"/>
            <a:ext cx="6028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Fargate</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sp>
        <p:nvSpPr>
          <p:cNvPr id="17" name="TextBox 16">
            <a:extLst>
              <a:ext uri="{FF2B5EF4-FFF2-40B4-BE49-F238E27FC236}">
                <a16:creationId xmlns:a16="http://schemas.microsoft.com/office/drawing/2014/main" id="{96FEE727-72F2-1834-239B-900DE4D3DAD1}"/>
              </a:ext>
            </a:extLst>
          </p:cNvPr>
          <p:cNvSpPr txBox="1">
            <a:spLocks noChangeArrowheads="1"/>
          </p:cNvSpPr>
          <p:nvPr/>
        </p:nvSpPr>
        <p:spPr bwMode="auto">
          <a:xfrm>
            <a:off x="11063798" y="5920157"/>
            <a:ext cx="72714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EC2 Instance</a:t>
            </a:r>
          </a:p>
        </p:txBody>
      </p:sp>
      <p:pic>
        <p:nvPicPr>
          <p:cNvPr id="18" name="Graphic 46">
            <a:extLst>
              <a:ext uri="{FF2B5EF4-FFF2-40B4-BE49-F238E27FC236}">
                <a16:creationId xmlns:a16="http://schemas.microsoft.com/office/drawing/2014/main" id="{EDCE03D7-FC04-7F3C-FA9E-F30B34BF6DE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222157" y="5534553"/>
            <a:ext cx="396000" cy="396000"/>
          </a:xfrm>
          <a:prstGeom prst="rect">
            <a:avLst/>
          </a:prstGeom>
        </p:spPr>
      </p:pic>
      <p:pic>
        <p:nvPicPr>
          <p:cNvPr id="19" name="Graphic 19">
            <a:extLst>
              <a:ext uri="{FF2B5EF4-FFF2-40B4-BE49-F238E27FC236}">
                <a16:creationId xmlns:a16="http://schemas.microsoft.com/office/drawing/2014/main" id="{CE6DB9A4-D8CF-4795-6C6E-076056029E0D}"/>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7739366" y="5534553"/>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AF58DBF8-57E5-4478-C3EB-CCFBFA969C7F}"/>
              </a:ext>
            </a:extLst>
          </p:cNvPr>
          <p:cNvSpPr txBox="1">
            <a:spLocks noChangeArrowheads="1"/>
          </p:cNvSpPr>
          <p:nvPr/>
        </p:nvSpPr>
        <p:spPr bwMode="auto">
          <a:xfrm>
            <a:off x="8065984" y="5488552"/>
            <a:ext cx="7271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CodeGuru</a:t>
            </a:r>
            <a:endParaRPr kumimoji="0" lang="en-US" altLang="en-US" sz="8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Reviewer</a:t>
            </a:r>
          </a:p>
        </p:txBody>
      </p:sp>
      <p:pic>
        <p:nvPicPr>
          <p:cNvPr id="21" name="Graphic 19">
            <a:extLst>
              <a:ext uri="{FF2B5EF4-FFF2-40B4-BE49-F238E27FC236}">
                <a16:creationId xmlns:a16="http://schemas.microsoft.com/office/drawing/2014/main" id="{05E9E6B4-44B9-02F0-ECAA-CDAA80BA2D80}"/>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1240157" y="4608909"/>
            <a:ext cx="360000" cy="3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1">
            <a:extLst>
              <a:ext uri="{FF2B5EF4-FFF2-40B4-BE49-F238E27FC236}">
                <a16:creationId xmlns:a16="http://schemas.microsoft.com/office/drawing/2014/main" id="{12BF1617-565C-DCD2-909D-CE6171DB7CF7}"/>
              </a:ext>
            </a:extLst>
          </p:cNvPr>
          <p:cNvSpPr txBox="1">
            <a:spLocks noChangeArrowheads="1"/>
          </p:cNvSpPr>
          <p:nvPr/>
        </p:nvSpPr>
        <p:spPr bwMode="auto">
          <a:xfrm>
            <a:off x="11059338" y="4974269"/>
            <a:ext cx="7216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CodeBuild</a:t>
            </a:r>
            <a:endParaRPr kumimoji="0" lang="en-US" altLang="en-US"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cxnSp>
        <p:nvCxnSpPr>
          <p:cNvPr id="24" name="直線矢印コネクタ 23">
            <a:extLst>
              <a:ext uri="{FF2B5EF4-FFF2-40B4-BE49-F238E27FC236}">
                <a16:creationId xmlns:a16="http://schemas.microsoft.com/office/drawing/2014/main" id="{3DD0ACD4-0F58-3414-2E85-E63219C2DDA0}"/>
              </a:ext>
            </a:extLst>
          </p:cNvPr>
          <p:cNvCxnSpPr>
            <a:stCxn id="4" idx="3"/>
            <a:endCxn id="6" idx="1"/>
          </p:cNvCxnSpPr>
          <p:nvPr/>
        </p:nvCxnSpPr>
        <p:spPr>
          <a:xfrm>
            <a:off x="7225606" y="4788909"/>
            <a:ext cx="513760"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5" name="直線矢印コネクタ 24">
            <a:extLst>
              <a:ext uri="{FF2B5EF4-FFF2-40B4-BE49-F238E27FC236}">
                <a16:creationId xmlns:a16="http://schemas.microsoft.com/office/drawing/2014/main" id="{0EAEB01B-7445-A689-5007-3A81BAB52E09}"/>
              </a:ext>
            </a:extLst>
          </p:cNvPr>
          <p:cNvCxnSpPr>
            <a:cxnSpLocks/>
            <a:stCxn id="6" idx="3"/>
            <a:endCxn id="12" idx="1"/>
          </p:cNvCxnSpPr>
          <p:nvPr/>
        </p:nvCxnSpPr>
        <p:spPr>
          <a:xfrm>
            <a:off x="8099366" y="4788909"/>
            <a:ext cx="513762"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8" name="直線矢印コネクタ 27">
            <a:extLst>
              <a:ext uri="{FF2B5EF4-FFF2-40B4-BE49-F238E27FC236}">
                <a16:creationId xmlns:a16="http://schemas.microsoft.com/office/drawing/2014/main" id="{18C81DAD-025D-99D8-8CDE-ED0D89908C31}"/>
              </a:ext>
            </a:extLst>
          </p:cNvPr>
          <p:cNvCxnSpPr>
            <a:cxnSpLocks/>
            <a:stCxn id="12" idx="3"/>
            <a:endCxn id="11" idx="1"/>
          </p:cNvCxnSpPr>
          <p:nvPr/>
        </p:nvCxnSpPr>
        <p:spPr>
          <a:xfrm>
            <a:off x="8973128" y="4788909"/>
            <a:ext cx="513761"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29" name="直線矢印コネクタ 28">
            <a:extLst>
              <a:ext uri="{FF2B5EF4-FFF2-40B4-BE49-F238E27FC236}">
                <a16:creationId xmlns:a16="http://schemas.microsoft.com/office/drawing/2014/main" id="{02A73B12-169A-B0F8-F806-E36BC0828AB6}"/>
              </a:ext>
            </a:extLst>
          </p:cNvPr>
          <p:cNvCxnSpPr>
            <a:cxnSpLocks/>
            <a:stCxn id="11" idx="3"/>
            <a:endCxn id="15" idx="1"/>
          </p:cNvCxnSpPr>
          <p:nvPr/>
        </p:nvCxnSpPr>
        <p:spPr>
          <a:xfrm>
            <a:off x="9846889" y="4788909"/>
            <a:ext cx="513761"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0" name="直線矢印コネクタ 29">
            <a:extLst>
              <a:ext uri="{FF2B5EF4-FFF2-40B4-BE49-F238E27FC236}">
                <a16:creationId xmlns:a16="http://schemas.microsoft.com/office/drawing/2014/main" id="{BF03DCA5-AA45-A339-A73A-064221338549}"/>
              </a:ext>
            </a:extLst>
          </p:cNvPr>
          <p:cNvCxnSpPr>
            <a:cxnSpLocks/>
            <a:stCxn id="15" idx="3"/>
            <a:endCxn id="21" idx="1"/>
          </p:cNvCxnSpPr>
          <p:nvPr/>
        </p:nvCxnSpPr>
        <p:spPr>
          <a:xfrm>
            <a:off x="10720650" y="4788909"/>
            <a:ext cx="519507" cy="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8" name="直線矢印コネクタ 37">
            <a:extLst>
              <a:ext uri="{FF2B5EF4-FFF2-40B4-BE49-F238E27FC236}">
                <a16:creationId xmlns:a16="http://schemas.microsoft.com/office/drawing/2014/main" id="{73D547B1-3FA7-FECF-14B4-253129E1AB03}"/>
              </a:ext>
            </a:extLst>
          </p:cNvPr>
          <p:cNvCxnSpPr>
            <a:stCxn id="19" idx="0"/>
            <a:endCxn id="7" idx="2"/>
          </p:cNvCxnSpPr>
          <p:nvPr/>
        </p:nvCxnSpPr>
        <p:spPr>
          <a:xfrm flipV="1">
            <a:off x="7919366" y="5328909"/>
            <a:ext cx="0" cy="205644"/>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a:extLst>
              <a:ext uri="{FF2B5EF4-FFF2-40B4-BE49-F238E27FC236}">
                <a16:creationId xmlns:a16="http://schemas.microsoft.com/office/drawing/2014/main" id="{2ED06C15-FC51-3D86-F645-851D112FCFDD}"/>
              </a:ext>
            </a:extLst>
          </p:cNvPr>
          <p:cNvCxnSpPr>
            <a:cxnSpLocks/>
            <a:stCxn id="18" idx="0"/>
            <a:endCxn id="22" idx="2"/>
          </p:cNvCxnSpPr>
          <p:nvPr/>
        </p:nvCxnSpPr>
        <p:spPr>
          <a:xfrm flipV="1">
            <a:off x="11420157" y="5312823"/>
            <a:ext cx="0" cy="221730"/>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43" name="テキスト ボックス 42">
            <a:extLst>
              <a:ext uri="{FF2B5EF4-FFF2-40B4-BE49-F238E27FC236}">
                <a16:creationId xmlns:a16="http://schemas.microsoft.com/office/drawing/2014/main" id="{B5AACA3B-DC9D-C35D-436E-C6680E109254}"/>
              </a:ext>
            </a:extLst>
          </p:cNvPr>
          <p:cNvSpPr txBox="1"/>
          <p:nvPr/>
        </p:nvSpPr>
        <p:spPr>
          <a:xfrm>
            <a:off x="7648264" y="4395462"/>
            <a:ext cx="537327"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SAST</a:t>
            </a:r>
            <a:endParaRPr kumimoji="1" lang="ja-JP" altLang="en-US" sz="10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4" name="テキスト ボックス 43">
            <a:extLst>
              <a:ext uri="{FF2B5EF4-FFF2-40B4-BE49-F238E27FC236}">
                <a16:creationId xmlns:a16="http://schemas.microsoft.com/office/drawing/2014/main" id="{A1630649-1FC9-BE03-A601-89373FD2D405}"/>
              </a:ext>
            </a:extLst>
          </p:cNvPr>
          <p:cNvSpPr txBox="1"/>
          <p:nvPr/>
        </p:nvSpPr>
        <p:spPr>
          <a:xfrm>
            <a:off x="11151493" y="4395462"/>
            <a:ext cx="551754"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DAST</a:t>
            </a:r>
            <a:endParaRPr kumimoji="1" lang="ja-JP" altLang="en-US" sz="1000" b="1"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45" name="角丸四角形 44">
            <a:extLst>
              <a:ext uri="{FF2B5EF4-FFF2-40B4-BE49-F238E27FC236}">
                <a16:creationId xmlns:a16="http://schemas.microsoft.com/office/drawing/2014/main" id="{39CBCF3D-050F-DC67-379A-18B291C96579}"/>
              </a:ext>
            </a:extLst>
          </p:cNvPr>
          <p:cNvSpPr/>
          <p:nvPr/>
        </p:nvSpPr>
        <p:spPr>
          <a:xfrm>
            <a:off x="11053833" y="5600108"/>
            <a:ext cx="727143" cy="265471"/>
          </a:xfrm>
          <a:prstGeom prst="roundRect">
            <a:avLst>
              <a:gd name="adj" fmla="val 50000"/>
            </a:avLst>
          </a:prstGeom>
          <a:solidFill>
            <a:srgbClr val="3B5076">
              <a:alpha val="5019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1200" cap="none" spc="0" normalizeH="0" baseline="0" noProof="0" dirty="0" err="1">
                <a:ln>
                  <a:noFill/>
                </a:ln>
                <a:solidFill>
                  <a:srgbClr val="FFFFFF"/>
                </a:solidFill>
                <a:effectLst/>
                <a:uLnTx/>
                <a:uFillTx/>
                <a:latin typeface="Meiryo" panose="020B0604030504040204" pitchFamily="34" charset="-128"/>
                <a:ea typeface="Meiryo" panose="020B0604030504040204" pitchFamily="34" charset="-128"/>
                <a:cs typeface="+mn-cs"/>
              </a:rPr>
              <a:t>zaproxy</a:t>
            </a:r>
            <a:endParaRPr kumimoji="1" lang="ja-JP" altLang="en-US" sz="800" b="1"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47" name="テキスト ボックス 46">
            <a:extLst>
              <a:ext uri="{FF2B5EF4-FFF2-40B4-BE49-F238E27FC236}">
                <a16:creationId xmlns:a16="http://schemas.microsoft.com/office/drawing/2014/main" id="{1CEC76CD-0A2B-7A8F-3C7C-312210EB786F}"/>
              </a:ext>
            </a:extLst>
          </p:cNvPr>
          <p:cNvSpPr txBox="1"/>
          <p:nvPr/>
        </p:nvSpPr>
        <p:spPr>
          <a:xfrm>
            <a:off x="6439706" y="3702061"/>
            <a:ext cx="5450531" cy="446276"/>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22"/>
              </a:rPr>
              <a:t>Security for Developers Workshop</a:t>
            </a:r>
            <a:r>
              <a:rPr kumimoji="1"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US" altLang="ja-JP" sz="800"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Amazon Ember" panose="020B0603020204020204" pitchFamily="34" charset="0"/>
              </a:rPr>
              <a:t>※</a:t>
            </a:r>
            <a:r>
              <a:rPr kumimoji="1" lang="ja-JP" altLang="en-US" sz="800" b="0" i="0" u="none" strike="noStrike" kern="1200" cap="none" spc="0" normalizeH="0" baseline="0" noProof="0">
                <a:ln>
                  <a:noFill/>
                </a:ln>
                <a:solidFill>
                  <a:srgbClr val="FF0000"/>
                </a:solidFill>
                <a:effectLst/>
                <a:uLnTx/>
                <a:uFillTx/>
                <a:latin typeface="Meiryo" panose="020B0604030504040204" pitchFamily="34" charset="-128"/>
                <a:ea typeface="Meiryo" panose="020B0604030504040204" pitchFamily="34" charset="-128"/>
                <a:cs typeface="Amazon Ember" panose="020B0603020204020204" pitchFamily="34" charset="0"/>
              </a:rPr>
              <a:t>英語版を受講して下さい。日本語版は内容が古いです。</a:t>
            </a:r>
            <a:endParaRPr kumimoji="1" lang="en-US" altLang="ja-JP" sz="800" b="0" i="0" u="none" strike="noStrike" kern="1200" cap="none" spc="0" normalizeH="0" baseline="0" noProof="0" dirty="0">
              <a:ln>
                <a:noFill/>
              </a:ln>
              <a:solidFill>
                <a:srgbClr val="FF0000"/>
              </a:solidFill>
              <a:effectLst/>
              <a:uLnTx/>
              <a:uFillTx/>
              <a:latin typeface="Meiryo" panose="020B0604030504040204" pitchFamily="34" charset="-128"/>
              <a:ea typeface="Meiryo" panose="020B0604030504040204" pitchFamily="34" charset="-128"/>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SAST</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a:t>
            </a:r>
            <a:r>
              <a:rPr kumimoji="1"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DAST</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a:t>
            </a:r>
            <a:r>
              <a:rPr kumimoji="1" lang="en-US" altLang="ja-JP" sz="11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CodePipeline</a:t>
            </a:r>
            <a:r>
              <a:rPr kumimoji="1"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で自動化している例</a:t>
            </a:r>
          </a:p>
        </p:txBody>
      </p:sp>
      <p:sp>
        <p:nvSpPr>
          <p:cNvPr id="48" name="テキスト ボックス 47">
            <a:extLst>
              <a:ext uri="{FF2B5EF4-FFF2-40B4-BE49-F238E27FC236}">
                <a16:creationId xmlns:a16="http://schemas.microsoft.com/office/drawing/2014/main" id="{419F794D-88A8-0965-97D8-39139A39A9E6}"/>
              </a:ext>
            </a:extLst>
          </p:cNvPr>
          <p:cNvSpPr txBox="1"/>
          <p:nvPr/>
        </p:nvSpPr>
        <p:spPr>
          <a:xfrm>
            <a:off x="6603193" y="4212793"/>
            <a:ext cx="1056260" cy="415498"/>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①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リポジトリにコードが</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push</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されるとパイプラインが起動</a:t>
            </a:r>
          </a:p>
        </p:txBody>
      </p:sp>
      <p:sp>
        <p:nvSpPr>
          <p:cNvPr id="50" name="テキスト ボックス 49">
            <a:extLst>
              <a:ext uri="{FF2B5EF4-FFF2-40B4-BE49-F238E27FC236}">
                <a16:creationId xmlns:a16="http://schemas.microsoft.com/office/drawing/2014/main" id="{71FD8C12-D832-45F0-5C4F-FCFFF075338A}"/>
              </a:ext>
            </a:extLst>
          </p:cNvPr>
          <p:cNvSpPr txBox="1"/>
          <p:nvPr/>
        </p:nvSpPr>
        <p:spPr>
          <a:xfrm>
            <a:off x="8100850" y="4212793"/>
            <a:ext cx="1056260" cy="415498"/>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②</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SAST</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に合格するとコンテナイメージが作成され</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ECR</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push</a:t>
            </a:r>
            <a:endPar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51" name="テキスト ボックス 50">
            <a:extLst>
              <a:ext uri="{FF2B5EF4-FFF2-40B4-BE49-F238E27FC236}">
                <a16:creationId xmlns:a16="http://schemas.microsoft.com/office/drawing/2014/main" id="{0CF274E8-0A1C-7A06-8264-E5EE20BF8C45}"/>
              </a:ext>
            </a:extLst>
          </p:cNvPr>
          <p:cNvSpPr txBox="1"/>
          <p:nvPr/>
        </p:nvSpPr>
        <p:spPr>
          <a:xfrm>
            <a:off x="9283320" y="4212793"/>
            <a:ext cx="733231" cy="307777"/>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③</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Staging</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環境にデプロイ</a:t>
            </a:r>
          </a:p>
        </p:txBody>
      </p:sp>
      <p:sp>
        <p:nvSpPr>
          <p:cNvPr id="52" name="テキスト ボックス 51">
            <a:extLst>
              <a:ext uri="{FF2B5EF4-FFF2-40B4-BE49-F238E27FC236}">
                <a16:creationId xmlns:a16="http://schemas.microsoft.com/office/drawing/2014/main" id="{468D032B-2C5A-40FC-D89B-758981E35D80}"/>
              </a:ext>
            </a:extLst>
          </p:cNvPr>
          <p:cNvSpPr txBox="1"/>
          <p:nvPr/>
        </p:nvSpPr>
        <p:spPr>
          <a:xfrm>
            <a:off x="10368142" y="4212793"/>
            <a:ext cx="866273" cy="415498"/>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④</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Staging</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環境にデプロイされたら</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DAST</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を実行</a:t>
            </a:r>
          </a:p>
        </p:txBody>
      </p:sp>
      <p:sp>
        <p:nvSpPr>
          <p:cNvPr id="53" name="テキスト ボックス 52">
            <a:extLst>
              <a:ext uri="{FF2B5EF4-FFF2-40B4-BE49-F238E27FC236}">
                <a16:creationId xmlns:a16="http://schemas.microsoft.com/office/drawing/2014/main" id="{C92FA842-18E8-D082-0EFF-A9ED710F2BB6}"/>
              </a:ext>
            </a:extLst>
          </p:cNvPr>
          <p:cNvSpPr txBox="1"/>
          <p:nvPr/>
        </p:nvSpPr>
        <p:spPr>
          <a:xfrm>
            <a:off x="9578164" y="5541439"/>
            <a:ext cx="1471209" cy="461665"/>
          </a:xfrm>
          <a:prstGeom prst="rect">
            <a:avLst/>
          </a:prstGeom>
          <a:noFill/>
        </p:spPr>
        <p:txBody>
          <a:bodyPr wrap="square" lIns="36000" rIns="36000" rtlCol="0">
            <a:spAutoFit/>
          </a:bodyPr>
          <a:lstStyle/>
          <a:p>
            <a:pPr marL="9525"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Workshop</a:t>
            </a:r>
            <a:r>
              <a:rPr kumimoji="1" lang="ja-JP" altLang="en-US" sz="8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では</a:t>
            </a:r>
            <a:br>
              <a:rPr kumimoji="1" lang="en-US" altLang="ja-JP"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en-US" altLang="ja-JP" sz="800" b="1"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hlinkClick r:id="rId23"/>
              </a:rPr>
              <a:t>Zed Attack Proxy (ZAP)</a:t>
            </a:r>
            <a:r>
              <a:rPr kumimoji="1" lang="en-US" altLang="ja-JP" sz="8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8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a:t>
            </a:r>
          </a:p>
        </p:txBody>
      </p:sp>
      <p:sp>
        <p:nvSpPr>
          <p:cNvPr id="54" name="テキスト ボックス 53">
            <a:extLst>
              <a:ext uri="{FF2B5EF4-FFF2-40B4-BE49-F238E27FC236}">
                <a16:creationId xmlns:a16="http://schemas.microsoft.com/office/drawing/2014/main" id="{F3662F36-5D6D-5736-6205-2CEB01C692F0}"/>
              </a:ext>
            </a:extLst>
          </p:cNvPr>
          <p:cNvSpPr txBox="1"/>
          <p:nvPr/>
        </p:nvSpPr>
        <p:spPr>
          <a:xfrm>
            <a:off x="7131323" y="6142330"/>
            <a:ext cx="2885274" cy="523220"/>
          </a:xfrm>
          <a:prstGeom prst="rect">
            <a:avLst/>
          </a:prstGeom>
          <a:noFill/>
        </p:spPr>
        <p:txBody>
          <a:bodyPr wrap="square" lIns="36000" rIns="36000" rtlCol="0">
            <a:spAutoFit/>
          </a:bodyPr>
          <a:lstStyle/>
          <a:p>
            <a:pPr marL="136525" marR="0" lvl="0" indent="-12700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Workshop</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では</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SAST</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と並行して、</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SCA (Software Composition Analysis)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と</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License Analysis</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実施していますが、</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Workshop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の注釈にも書かれている通り、セキュアな</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Dependencies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を使用した</a:t>
            </a:r>
            <a:r>
              <a:rPr kumimoji="1" lang="en-US" altLang="ja-JP" sz="7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AMI </a:t>
            </a:r>
            <a:r>
              <a:rPr kumimoji="1" lang="ja-JP" altLang="en-US" sz="7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を作成することを検討してください。</a:t>
            </a:r>
          </a:p>
        </p:txBody>
      </p:sp>
    </p:spTree>
    <p:extLst>
      <p:ext uri="{BB962C8B-B14F-4D97-AF65-F5344CB8AC3E}">
        <p14:creationId xmlns:p14="http://schemas.microsoft.com/office/powerpoint/2010/main" val="248409339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参考：テストの比較</a:t>
            </a:r>
          </a:p>
        </p:txBody>
      </p:sp>
      <p:sp>
        <p:nvSpPr>
          <p:cNvPr id="6" name="テキスト ボックス 5">
            <a:extLst>
              <a:ext uri="{FF2B5EF4-FFF2-40B4-BE49-F238E27FC236}">
                <a16:creationId xmlns:a16="http://schemas.microsoft.com/office/drawing/2014/main" id="{CDA7E01F-7D3D-B79E-65C1-E61FB81CBF3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graphicFrame>
        <p:nvGraphicFramePr>
          <p:cNvPr id="20" name="表 22">
            <a:extLst>
              <a:ext uri="{FF2B5EF4-FFF2-40B4-BE49-F238E27FC236}">
                <a16:creationId xmlns:a16="http://schemas.microsoft.com/office/drawing/2014/main" id="{37FB3B7F-311A-06B2-7482-7DF0B1744F2A}"/>
              </a:ext>
            </a:extLst>
          </p:cNvPr>
          <p:cNvGraphicFramePr>
            <a:graphicFrameLocks noGrp="1"/>
          </p:cNvGraphicFramePr>
          <p:nvPr/>
        </p:nvGraphicFramePr>
        <p:xfrm>
          <a:off x="457200" y="943953"/>
          <a:ext cx="11438625" cy="4291188"/>
        </p:xfrm>
        <a:graphic>
          <a:graphicData uri="http://schemas.openxmlformats.org/drawingml/2006/table">
            <a:tbl>
              <a:tblPr firstRow="1" bandRow="1">
                <a:tableStyleId>{5940675A-B579-460E-94D1-54222C63F5DA}</a:tableStyleId>
              </a:tblPr>
              <a:tblGrid>
                <a:gridCol w="3562709">
                  <a:extLst>
                    <a:ext uri="{9D8B030D-6E8A-4147-A177-3AD203B41FA5}">
                      <a16:colId xmlns:a16="http://schemas.microsoft.com/office/drawing/2014/main" val="2824014535"/>
                    </a:ext>
                  </a:extLst>
                </a:gridCol>
                <a:gridCol w="3640348">
                  <a:extLst>
                    <a:ext uri="{9D8B030D-6E8A-4147-A177-3AD203B41FA5}">
                      <a16:colId xmlns:a16="http://schemas.microsoft.com/office/drawing/2014/main" val="2220166891"/>
                    </a:ext>
                  </a:extLst>
                </a:gridCol>
                <a:gridCol w="4235568">
                  <a:extLst>
                    <a:ext uri="{9D8B030D-6E8A-4147-A177-3AD203B41FA5}">
                      <a16:colId xmlns:a16="http://schemas.microsoft.com/office/drawing/2014/main" val="2403932867"/>
                    </a:ext>
                  </a:extLst>
                </a:gridCol>
              </a:tblGrid>
              <a:tr h="409206">
                <a:tc>
                  <a:txBody>
                    <a:bodyPr/>
                    <a:lstStyle/>
                    <a:p>
                      <a:r>
                        <a:rPr kumimoji="1" lang="ja-JP" altLang="en-US" sz="1400">
                          <a:latin typeface="Meiryo" panose="020B0604030504040204" pitchFamily="34" charset="-128"/>
                          <a:ea typeface="Meiryo" panose="020B0604030504040204" pitchFamily="34" charset="-128"/>
                        </a:rPr>
                        <a:t>テスト</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kumimoji="1" lang="ja-JP" altLang="en-US" sz="1400">
                          <a:latin typeface="Meiryo" panose="020B0604030504040204" pitchFamily="34" charset="-128"/>
                          <a:ea typeface="Meiryo" panose="020B0604030504040204" pitchFamily="34" charset="-128"/>
                        </a:rPr>
                        <a:t>概要</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kumimoji="1" lang="ja-JP" altLang="en-US" sz="1400">
                          <a:latin typeface="Meiryo" panose="020B0604030504040204" pitchFamily="34" charset="-128"/>
                          <a:ea typeface="Meiryo" panose="020B0604030504040204" pitchFamily="34" charset="-128"/>
                        </a:rPr>
                        <a:t>検出できる脆弱性の例</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24582939"/>
                  </a:ext>
                </a:extLst>
              </a:tr>
              <a:tr h="2341220">
                <a:tc>
                  <a:txBody>
                    <a:bodyPr/>
                    <a:lstStyle/>
                    <a:p>
                      <a:r>
                        <a:rPr lang="ja-JP" altLang="en-US" sz="1400">
                          <a:latin typeface="Meiryo" panose="020B0604030504040204" pitchFamily="34" charset="-128"/>
                          <a:ea typeface="Meiryo" panose="020B0604030504040204" pitchFamily="34" charset="-128"/>
                        </a:rPr>
                        <a:t>静的アプリケーションセキュリティテスト（</a:t>
                      </a:r>
                      <a:r>
                        <a:rPr lang="en-US" altLang="ja-JP" sz="1400" dirty="0">
                          <a:latin typeface="Meiryo" panose="020B0604030504040204" pitchFamily="34" charset="-128"/>
                          <a:ea typeface="Meiryo" panose="020B0604030504040204" pitchFamily="34" charset="-128"/>
                        </a:rPr>
                        <a:t>SAST</a:t>
                      </a:r>
                      <a:r>
                        <a:rPr lang="ja-JP" altLang="en-US" sz="1400">
                          <a:latin typeface="Meiryo" panose="020B0604030504040204" pitchFamily="34" charset="-128"/>
                          <a:ea typeface="Meiryo" panose="020B0604030504040204" pitchFamily="34" charset="-128"/>
                        </a:rPr>
                        <a:t>）</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ja-JP" altLang="en-US" sz="1400">
                          <a:latin typeface="Meiryo" panose="020B0604030504040204" pitchFamily="34" charset="-128"/>
                          <a:ea typeface="Meiryo" panose="020B0604030504040204" pitchFamily="34" charset="-128"/>
                        </a:rPr>
                        <a:t>プログラムコードを実行せずに、ドキュメントやソースコードなどのチェックによって脆弱性を検出するテスト</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9388" indent="-179388">
                        <a:buFont typeface="Arial" panose="020B0604020202020204" pitchFamily="34" charset="0"/>
                        <a:buChar char="•"/>
                        <a:tabLst/>
                      </a:pPr>
                      <a:r>
                        <a:rPr lang="en" altLang="ja-JP" sz="1400" b="0" dirty="0">
                          <a:latin typeface="Meiryo" panose="020B0604030504040204" pitchFamily="34" charset="-128"/>
                          <a:ea typeface="Meiryo" panose="020B0604030504040204" pitchFamily="34" charset="-128"/>
                        </a:rPr>
                        <a:t>SQL</a:t>
                      </a:r>
                      <a:r>
                        <a:rPr lang="ja-JP" altLang="en-US" sz="1400" b="0">
                          <a:latin typeface="Meiryo" panose="020B0604030504040204" pitchFamily="34" charset="-128"/>
                          <a:ea typeface="Meiryo" panose="020B0604030504040204" pitchFamily="34" charset="-128"/>
                        </a:rPr>
                        <a:t>インジェクションなどのインジェクション</a:t>
                      </a:r>
                      <a:endParaRPr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b="0">
                          <a:latin typeface="Meiryo" panose="020B0604030504040204" pitchFamily="34" charset="-128"/>
                          <a:ea typeface="Meiryo" panose="020B0604030504040204" pitchFamily="34" charset="-128"/>
                        </a:rPr>
                        <a:t>クロスサイトスクリプティング（</a:t>
                      </a:r>
                      <a:r>
                        <a:rPr lang="en" altLang="ja-JP" sz="1400" b="0" dirty="0">
                          <a:latin typeface="Meiryo" panose="020B0604030504040204" pitchFamily="34" charset="-128"/>
                          <a:ea typeface="Meiryo" panose="020B0604030504040204" pitchFamily="34" charset="-128"/>
                        </a:rPr>
                        <a:t>XSS</a:t>
                      </a:r>
                      <a:r>
                        <a:rPr lang="ja-JP" altLang="en-US" sz="1400" b="0">
                          <a:latin typeface="Meiryo" panose="020B0604030504040204" pitchFamily="34" charset="-128"/>
                          <a:ea typeface="Meiryo" panose="020B0604030504040204" pitchFamily="34" charset="-128"/>
                        </a:rPr>
                        <a:t>）</a:t>
                      </a:r>
                      <a:endParaRPr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b="0">
                          <a:latin typeface="Meiryo" panose="020B0604030504040204" pitchFamily="34" charset="-128"/>
                          <a:ea typeface="Meiryo" panose="020B0604030504040204" pitchFamily="34" charset="-128"/>
                        </a:rPr>
                        <a:t>クロスサイトリクエストフォージェリ（</a:t>
                      </a:r>
                      <a:r>
                        <a:rPr lang="en" altLang="ja-JP" sz="1400" b="0" dirty="0">
                          <a:latin typeface="Meiryo" panose="020B0604030504040204" pitchFamily="34" charset="-128"/>
                          <a:ea typeface="Meiryo" panose="020B0604030504040204" pitchFamily="34" charset="-128"/>
                        </a:rPr>
                        <a:t>CSRF</a:t>
                      </a:r>
                      <a:r>
                        <a:rPr lang="ja-JP" altLang="en-US" sz="1400" b="0">
                          <a:latin typeface="Meiryo" panose="020B0604030504040204" pitchFamily="34" charset="-128"/>
                          <a:ea typeface="Meiryo" panose="020B0604030504040204" pitchFamily="34" charset="-128"/>
                        </a:rPr>
                        <a:t>）</a:t>
                      </a:r>
                      <a:endParaRPr lang="en"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kumimoji="1" lang="en" altLang="ja-JP" sz="1400" b="0" dirty="0">
                          <a:latin typeface="Meiryo" panose="020B0604030504040204" pitchFamily="34" charset="-128"/>
                          <a:ea typeface="Meiryo" panose="020B0604030504040204" pitchFamily="34" charset="-128"/>
                        </a:rPr>
                        <a:t>HTTP</a:t>
                      </a:r>
                      <a:r>
                        <a:rPr kumimoji="1" lang="ja-JP" altLang="en-US" sz="1400" b="0">
                          <a:latin typeface="Meiryo" panose="020B0604030504040204" pitchFamily="34" charset="-128"/>
                          <a:ea typeface="Meiryo" panose="020B0604030504040204" pitchFamily="34" charset="-128"/>
                        </a:rPr>
                        <a:t>レスポンス分割</a:t>
                      </a:r>
                    </a:p>
                    <a:p>
                      <a:pPr marL="179388" indent="-179388">
                        <a:buFont typeface="Arial" panose="020B0604020202020204" pitchFamily="34" charset="0"/>
                        <a:buChar char="•"/>
                        <a:tabLst/>
                      </a:pPr>
                      <a:r>
                        <a:rPr kumimoji="1" lang="ja-JP" altLang="en-US" sz="1400" b="0">
                          <a:latin typeface="Meiryo" panose="020B0604030504040204" pitchFamily="34" charset="-128"/>
                          <a:ea typeface="Meiryo" panose="020B0604030504040204" pitchFamily="34" charset="-128"/>
                        </a:rPr>
                        <a:t>悪意のあるファイルの実行</a:t>
                      </a:r>
                      <a:endParaRPr kumimoji="1"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b="0">
                          <a:latin typeface="Meiryo" panose="020B0604030504040204" pitchFamily="34" charset="-128"/>
                          <a:ea typeface="Meiryo" panose="020B0604030504040204" pitchFamily="34" charset="-128"/>
                        </a:rPr>
                        <a:t>バッファーオーバーフロー</a:t>
                      </a:r>
                      <a:endParaRPr lang="en-US" altLang="ja-JP" sz="1400" b="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en" altLang="ja-JP" sz="1400" b="0" dirty="0">
                          <a:latin typeface="Meiryo" panose="020B0604030504040204" pitchFamily="34" charset="-128"/>
                          <a:ea typeface="Meiryo" panose="020B0604030504040204" pitchFamily="34" charset="-128"/>
                        </a:rPr>
                        <a:t>XML </a:t>
                      </a:r>
                      <a:r>
                        <a:rPr lang="ja-JP" altLang="en-US" sz="1400" b="0">
                          <a:latin typeface="Meiryo" panose="020B0604030504040204" pitchFamily="34" charset="-128"/>
                          <a:ea typeface="Meiryo" panose="020B0604030504040204" pitchFamily="34" charset="-128"/>
                        </a:rPr>
                        <a:t>外部エンティティ参照（</a:t>
                      </a:r>
                      <a:r>
                        <a:rPr lang="en-US" altLang="ja-JP" sz="1400" b="0" dirty="0">
                          <a:latin typeface="Meiryo" panose="020B0604030504040204" pitchFamily="34" charset="-128"/>
                          <a:ea typeface="Meiryo" panose="020B0604030504040204" pitchFamily="34" charset="-128"/>
                        </a:rPr>
                        <a:t>XXE)</a:t>
                      </a:r>
                    </a:p>
                    <a:p>
                      <a:endParaRPr kumimoji="1" lang="en-US" altLang="ja-JP" sz="1400" b="0" dirty="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155894974"/>
                  </a:ext>
                </a:extLst>
              </a:tr>
              <a:tr h="1022602">
                <a:tc>
                  <a:txBody>
                    <a:bodyPr/>
                    <a:lstStyle/>
                    <a:p>
                      <a:r>
                        <a:rPr kumimoji="1" lang="ja-JP" altLang="en-US" sz="1400">
                          <a:latin typeface="Meiryo" panose="020B0604030504040204" pitchFamily="34" charset="-128"/>
                          <a:ea typeface="Meiryo" panose="020B0604030504040204" pitchFamily="34" charset="-128"/>
                        </a:rPr>
                        <a:t>動的分析セキュリティテスト（</a:t>
                      </a:r>
                      <a:r>
                        <a:rPr kumimoji="1" lang="en" altLang="ja-JP" sz="1400" dirty="0">
                          <a:latin typeface="Meiryo" panose="020B0604030504040204" pitchFamily="34" charset="-128"/>
                          <a:ea typeface="Meiryo" panose="020B0604030504040204" pitchFamily="34" charset="-128"/>
                        </a:rPr>
                        <a:t>DAST</a:t>
                      </a:r>
                      <a:r>
                        <a:rPr kumimoji="1" lang="ja-JP" altLang="en" sz="1400">
                          <a:latin typeface="Meiryo" panose="020B0604030504040204" pitchFamily="34" charset="-128"/>
                          <a:ea typeface="Meiryo" panose="020B0604030504040204" pitchFamily="34" charset="-128"/>
                        </a:rPr>
                        <a:t>）</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ja-JP" altLang="en-US" sz="1400">
                          <a:latin typeface="Meiryo" panose="020B0604030504040204" pitchFamily="34" charset="-128"/>
                          <a:ea typeface="Meiryo" panose="020B0604030504040204" pitchFamily="34" charset="-128"/>
                        </a:rPr>
                        <a:t>プログラムコードを実行して、その結果からソフトウェアの脆弱性を検出するテスト</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179388" indent="-179388">
                        <a:buFont typeface="Arial" panose="020B0604020202020204" pitchFamily="34" charset="0"/>
                        <a:buChar char="•"/>
                        <a:tabLst/>
                      </a:pPr>
                      <a:r>
                        <a:rPr lang="ja-JP" altLang="en-US" sz="1400">
                          <a:latin typeface="Meiryo" panose="020B0604030504040204" pitchFamily="34" charset="-128"/>
                          <a:ea typeface="Meiryo" panose="020B0604030504040204" pitchFamily="34" charset="-128"/>
                        </a:rPr>
                        <a:t>認証関連の脆弱性</a:t>
                      </a:r>
                      <a:endParaRPr lang="en-US" altLang="ja-JP" sz="14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a:latin typeface="Meiryo" panose="020B0604030504040204" pitchFamily="34" charset="-128"/>
                          <a:ea typeface="Meiryo" panose="020B0604030504040204" pitchFamily="34" charset="-128"/>
                        </a:rPr>
                        <a:t>サーバーの設定ミスによる脆弱性</a:t>
                      </a:r>
                      <a:endParaRPr lang="en-US" altLang="ja-JP" sz="1400" dirty="0">
                        <a:latin typeface="Meiryo" panose="020B0604030504040204" pitchFamily="34" charset="-128"/>
                        <a:ea typeface="Meiryo" panose="020B0604030504040204" pitchFamily="34" charset="-128"/>
                      </a:endParaRPr>
                    </a:p>
                    <a:p>
                      <a:pPr marL="179388" indent="-179388">
                        <a:buFont typeface="Arial" panose="020B0604020202020204" pitchFamily="34" charset="0"/>
                        <a:buChar char="•"/>
                        <a:tabLst/>
                      </a:pPr>
                      <a:r>
                        <a:rPr lang="ja-JP" altLang="en-US" sz="1400">
                          <a:latin typeface="Meiryo" panose="020B0604030504040204" pitchFamily="34" charset="-128"/>
                          <a:ea typeface="Meiryo" panose="020B0604030504040204" pitchFamily="34" charset="-128"/>
                        </a:rPr>
                        <a:t>パストラバーサル</a:t>
                      </a:r>
                      <a:endParaRPr lang="en-US" altLang="ja-JP" sz="1400" dirty="0">
                        <a:latin typeface="Meiryo" panose="020B0604030504040204" pitchFamily="34" charset="-128"/>
                        <a:ea typeface="Meiryo" panose="020B0604030504040204" pitchFamily="34" charset="-128"/>
                      </a:endParaRPr>
                    </a:p>
                    <a:p>
                      <a:r>
                        <a:rPr lang="en-US" altLang="ja-JP" sz="1400" dirty="0">
                          <a:latin typeface="Meiryo" panose="020B0604030504040204" pitchFamily="34" charset="-128"/>
                          <a:ea typeface="Meiryo" panose="020B0604030504040204" pitchFamily="34" charset="-128"/>
                        </a:rPr>
                        <a:t>※SAST</a:t>
                      </a:r>
                      <a:r>
                        <a:rPr lang="ja-JP" altLang="en-US" sz="1400">
                          <a:latin typeface="Meiryo" panose="020B0604030504040204" pitchFamily="34" charset="-128"/>
                          <a:ea typeface="Meiryo" panose="020B0604030504040204" pitchFamily="34" charset="-128"/>
                        </a:rPr>
                        <a:t>でチェックする脆弱性もテストする</a:t>
                      </a:r>
                      <a:endParaRPr lang="en-US" altLang="ja-JP" sz="1400" dirty="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697136241"/>
                  </a:ext>
                </a:extLst>
              </a:tr>
              <a:tr h="457480">
                <a:tc>
                  <a:txBody>
                    <a:bodyPr/>
                    <a:lstStyle/>
                    <a:p>
                      <a:r>
                        <a:rPr lang="ja-JP" altLang="en-US" sz="1400">
                          <a:latin typeface="Meiryo" panose="020B0604030504040204" pitchFamily="34" charset="-128"/>
                          <a:ea typeface="Meiryo" panose="020B0604030504040204" pitchFamily="34" charset="-128"/>
                        </a:rPr>
                        <a:t>セキュリティユニットテスト</a:t>
                      </a:r>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kumimoji="1" lang="ja-JP" altLang="en-US" sz="1400">
                          <a:latin typeface="Meiryo" panose="020B0604030504040204" pitchFamily="34" charset="-128"/>
                          <a:ea typeface="Meiryo" panose="020B0604030504040204" pitchFamily="34" charset="-128"/>
                        </a:rPr>
                        <a:t>モジュール個別のユニットテストにセキュリティ項目を含めたテスト</a:t>
                      </a: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endParaRPr kumimoji="1" lang="ja-JP" altLang="en-US" sz="1400">
                        <a:latin typeface="Meiryo" panose="020B0604030504040204" pitchFamily="34" charset="-128"/>
                        <a:ea typeface="Meiryo" panose="020B0604030504040204" pitchFamily="34" charset="-128"/>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788855196"/>
                  </a:ext>
                </a:extLst>
              </a:tr>
            </a:tbl>
          </a:graphicData>
        </a:graphic>
      </p:graphicFrame>
    </p:spTree>
    <p:extLst>
      <p:ext uri="{BB962C8B-B14F-4D97-AF65-F5344CB8AC3E}">
        <p14:creationId xmlns:p14="http://schemas.microsoft.com/office/powerpoint/2010/main" val="260163079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Amazon </a:t>
            </a:r>
            <a:r>
              <a:rPr lang="en" altLang="ja-JP" sz="2800" b="0" dirty="0" err="1"/>
              <a:t>CodeGuru</a:t>
            </a:r>
            <a:r>
              <a:rPr lang="en" altLang="ja-JP" sz="2800" b="0" dirty="0"/>
              <a:t> Reviewer</a:t>
            </a:r>
            <a:endParaRPr lang="ja-JP" altLang="en-US" sz="2800" b="0"/>
          </a:p>
        </p:txBody>
      </p:sp>
      <p:sp>
        <p:nvSpPr>
          <p:cNvPr id="2" name="正方形/長方形 1">
            <a:extLst>
              <a:ext uri="{FF2B5EF4-FFF2-40B4-BE49-F238E27FC236}">
                <a16:creationId xmlns:a16="http://schemas.microsoft.com/office/drawing/2014/main" id="{81518C9A-93DE-E812-3E45-D4995B1BEBDD}"/>
              </a:ext>
            </a:extLst>
          </p:cNvPr>
          <p:cNvSpPr/>
          <p:nvPr/>
        </p:nvSpPr>
        <p:spPr>
          <a:xfrm>
            <a:off x="457200" y="1124086"/>
            <a:ext cx="4948177"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概要</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3" name="テキスト ボックス 2">
            <a:extLst>
              <a:ext uri="{FF2B5EF4-FFF2-40B4-BE49-F238E27FC236}">
                <a16:creationId xmlns:a16="http://schemas.microsoft.com/office/drawing/2014/main" id="{7B5C6A7F-64EB-8CC6-9D53-2B21927820E9}"/>
              </a:ext>
            </a:extLst>
          </p:cNvPr>
          <p:cNvSpPr txBox="1"/>
          <p:nvPr/>
        </p:nvSpPr>
        <p:spPr>
          <a:xfrm>
            <a:off x="457201" y="1863517"/>
            <a:ext cx="4948176" cy="3488006"/>
          </a:xfrm>
          <a:prstGeom prst="rect">
            <a:avLst/>
          </a:prstGeom>
          <a:noFill/>
        </p:spPr>
        <p:txBody>
          <a:bodyPr wrap="square" rtlCol="0">
            <a:spAutoFit/>
          </a:bodyPr>
          <a:lstStyle/>
          <a:p>
            <a:pPr marL="285750" marR="0" lvl="0" indent="-285750" algn="l" defTabSz="914400" rtl="0" eaLnBrk="1" fontAlgn="auto" latinLnBrk="0" hangingPunct="1">
              <a:lnSpc>
                <a:spcPct val="114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開発者は機械学習のメリットを享受し、自動的にベストプラクティに沿っていない問題箇所を特定することができ、本番環境に影響を与える可能性のある問題を未然に防ぐことができる。</a:t>
            </a:r>
          </a:p>
          <a:p>
            <a:pPr marL="285750" marR="0" lvl="0" indent="-285750" algn="l" defTabSz="914400" rtl="0" eaLnBrk="1" fontAlgn="auto" latinLnBrk="0" hangingPunct="1">
              <a:lnSpc>
                <a:spcPct val="114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コードの具体的な改善方法も推奨事項に含まれており、開発者はコード例や関連ドキュメントを参照することが可能。</a:t>
            </a:r>
          </a:p>
          <a:p>
            <a:pPr marL="285750" marR="0" lvl="0" indent="-285750" algn="l" defTabSz="914400" rtl="0" eaLnBrk="1" fontAlgn="auto" latinLnBrk="0" hangingPunct="1">
              <a:lnSpc>
                <a:spcPct val="114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開発者は</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Amazon </a:t>
            </a:r>
            <a:r>
              <a:rPr kumimoji="1" lang="en" altLang="ja-JP" sz="16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CodeGuru</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Reviewer</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をレビュアーの一員としてみなすことができ、追加のソフトウェアインストール不要、通常の開発ワークフローに変更なく簡単に利用を始められる。</a:t>
            </a:r>
          </a:p>
        </p:txBody>
      </p:sp>
      <p:sp>
        <p:nvSpPr>
          <p:cNvPr id="5" name="正方形/長方形 4">
            <a:extLst>
              <a:ext uri="{FF2B5EF4-FFF2-40B4-BE49-F238E27FC236}">
                <a16:creationId xmlns:a16="http://schemas.microsoft.com/office/drawing/2014/main" id="{500CB2D7-1123-5D1C-2F20-7467F9487A57}"/>
              </a:ext>
            </a:extLst>
          </p:cNvPr>
          <p:cNvSpPr/>
          <p:nvPr/>
        </p:nvSpPr>
        <p:spPr>
          <a:xfrm>
            <a:off x="6086975" y="1124086"/>
            <a:ext cx="564782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位置づけ</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7" name="直線矢印コネクタ 6">
            <a:extLst>
              <a:ext uri="{FF2B5EF4-FFF2-40B4-BE49-F238E27FC236}">
                <a16:creationId xmlns:a16="http://schemas.microsoft.com/office/drawing/2014/main" id="{3A903307-4B6F-E358-5C96-15719E0FED5D}"/>
              </a:ext>
            </a:extLst>
          </p:cNvPr>
          <p:cNvCxnSpPr>
            <a:cxnSpLocks/>
          </p:cNvCxnSpPr>
          <p:nvPr/>
        </p:nvCxnSpPr>
        <p:spPr>
          <a:xfrm flipV="1">
            <a:off x="7157014" y="1817221"/>
            <a:ext cx="0" cy="3761772"/>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pic>
        <p:nvPicPr>
          <p:cNvPr id="8" name="Graphic 21">
            <a:extLst>
              <a:ext uri="{FF2B5EF4-FFF2-40B4-BE49-F238E27FC236}">
                <a16:creationId xmlns:a16="http://schemas.microsoft.com/office/drawing/2014/main" id="{936E60E3-048A-8FC6-4B34-E9DCDFDC66E3}"/>
              </a:ext>
            </a:extLst>
          </p:cNvPr>
          <p:cNvPicPr>
            <a:picLocks noChangeAspect="1" noChangeArrowheads="1"/>
          </p:cNvPicPr>
          <p:nvPr/>
        </p:nvPicPr>
        <p:blipFill>
          <a:blip r:embed="rId2">
            <a:extLst>
              <a:ext uri="{96DAC541-7B7A-43D3-8B79-37D633B846F1}">
                <asvg:svgBlip xmlns:asvg="http://schemas.microsoft.com/office/drawing/2016/SVG/main" r:embed="rId3"/>
              </a:ext>
            </a:extLst>
          </a:blip>
          <a:srcRect/>
          <a:stretch/>
        </p:blipFill>
        <p:spPr bwMode="auto">
          <a:xfrm>
            <a:off x="6941015" y="5800283"/>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a:extLst>
              <a:ext uri="{FF2B5EF4-FFF2-40B4-BE49-F238E27FC236}">
                <a16:creationId xmlns:a16="http://schemas.microsoft.com/office/drawing/2014/main" id="{73B80A00-7C6D-75EA-2263-17FD6513CE4E}"/>
              </a:ext>
            </a:extLst>
          </p:cNvPr>
          <p:cNvSpPr txBox="1">
            <a:spLocks noChangeArrowheads="1"/>
          </p:cNvSpPr>
          <p:nvPr/>
        </p:nvSpPr>
        <p:spPr bwMode="auto">
          <a:xfrm>
            <a:off x="6521262" y="6235291"/>
            <a:ext cx="1271507"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a:t>
            </a: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CodeCommit</a:t>
            </a:r>
            <a:endPar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p:txBody>
      </p:sp>
      <p:pic>
        <p:nvPicPr>
          <p:cNvPr id="10" name="図 9">
            <a:extLst>
              <a:ext uri="{FF2B5EF4-FFF2-40B4-BE49-F238E27FC236}">
                <a16:creationId xmlns:a16="http://schemas.microsoft.com/office/drawing/2014/main" id="{BAC6AA6B-9C90-C296-603B-D2109CD82BA7}"/>
              </a:ext>
            </a:extLst>
          </p:cNvPr>
          <p:cNvPicPr>
            <a:picLocks noChangeAspect="1"/>
          </p:cNvPicPr>
          <p:nvPr/>
        </p:nvPicPr>
        <p:blipFill>
          <a:blip r:embed="rId4"/>
          <a:stretch>
            <a:fillRect/>
          </a:stretch>
        </p:blipFill>
        <p:spPr>
          <a:xfrm>
            <a:off x="8650724" y="5800283"/>
            <a:ext cx="417102" cy="432000"/>
          </a:xfrm>
          <a:prstGeom prst="rect">
            <a:avLst/>
          </a:prstGeom>
        </p:spPr>
      </p:pic>
      <p:sp>
        <p:nvSpPr>
          <p:cNvPr id="11" name="テキスト ボックス 10">
            <a:extLst>
              <a:ext uri="{FF2B5EF4-FFF2-40B4-BE49-F238E27FC236}">
                <a16:creationId xmlns:a16="http://schemas.microsoft.com/office/drawing/2014/main" id="{BD707609-AB8C-52B7-E6C7-D60CEA754EBF}"/>
              </a:ext>
            </a:extLst>
          </p:cNvPr>
          <p:cNvSpPr txBox="1"/>
          <p:nvPr/>
        </p:nvSpPr>
        <p:spPr>
          <a:xfrm>
            <a:off x="8573269" y="6235291"/>
            <a:ext cx="569387"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GitHub</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12" name="図 11">
            <a:extLst>
              <a:ext uri="{FF2B5EF4-FFF2-40B4-BE49-F238E27FC236}">
                <a16:creationId xmlns:a16="http://schemas.microsoft.com/office/drawing/2014/main" id="{DF2C33C3-B6FF-5ABF-7890-EB733E34C116}"/>
              </a:ext>
            </a:extLst>
          </p:cNvPr>
          <p:cNvPicPr>
            <a:picLocks noChangeAspect="1"/>
          </p:cNvPicPr>
          <p:nvPr/>
        </p:nvPicPr>
        <p:blipFill>
          <a:blip r:embed="rId5"/>
          <a:stretch>
            <a:fillRect/>
          </a:stretch>
        </p:blipFill>
        <p:spPr>
          <a:xfrm>
            <a:off x="7913408" y="5800283"/>
            <a:ext cx="432000" cy="432000"/>
          </a:xfrm>
          <a:prstGeom prst="rect">
            <a:avLst/>
          </a:prstGeom>
        </p:spPr>
      </p:pic>
      <p:sp>
        <p:nvSpPr>
          <p:cNvPr id="13" name="テキスト ボックス 12">
            <a:extLst>
              <a:ext uri="{FF2B5EF4-FFF2-40B4-BE49-F238E27FC236}">
                <a16:creationId xmlns:a16="http://schemas.microsoft.com/office/drawing/2014/main" id="{0E5EFE1F-FAC3-C019-4C15-1F43078FB31F}"/>
              </a:ext>
            </a:extLst>
          </p:cNvPr>
          <p:cNvSpPr txBox="1"/>
          <p:nvPr/>
        </p:nvSpPr>
        <p:spPr>
          <a:xfrm>
            <a:off x="7781829" y="6235291"/>
            <a:ext cx="708847" cy="2308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Bitbucket</a:t>
            </a:r>
            <a:endParaRPr kumimoji="1" lang="ja-JP" altLang="en-US" sz="9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4" name="テキスト ボックス 13">
            <a:extLst>
              <a:ext uri="{FF2B5EF4-FFF2-40B4-BE49-F238E27FC236}">
                <a16:creationId xmlns:a16="http://schemas.microsoft.com/office/drawing/2014/main" id="{5F6C5938-953C-8963-3069-94B6F0AC879F}"/>
              </a:ext>
            </a:extLst>
          </p:cNvPr>
          <p:cNvSpPr txBox="1"/>
          <p:nvPr/>
        </p:nvSpPr>
        <p:spPr>
          <a:xfrm>
            <a:off x="7846209" y="3974622"/>
            <a:ext cx="1441420"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ローカルで開発</a:t>
            </a:r>
          </a:p>
        </p:txBody>
      </p:sp>
      <p:sp>
        <p:nvSpPr>
          <p:cNvPr id="15" name="テキスト ボックス 14">
            <a:extLst>
              <a:ext uri="{FF2B5EF4-FFF2-40B4-BE49-F238E27FC236}">
                <a16:creationId xmlns:a16="http://schemas.microsoft.com/office/drawing/2014/main" id="{B2A51193-0B00-C725-7F77-0BA0282A7709}"/>
              </a:ext>
            </a:extLst>
          </p:cNvPr>
          <p:cNvSpPr txBox="1"/>
          <p:nvPr/>
        </p:nvSpPr>
        <p:spPr>
          <a:xfrm>
            <a:off x="7846209" y="3006860"/>
            <a:ext cx="1441420"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コードレビュー</a:t>
            </a:r>
          </a:p>
        </p:txBody>
      </p:sp>
      <p:sp>
        <p:nvSpPr>
          <p:cNvPr id="16" name="円/楕円 15">
            <a:extLst>
              <a:ext uri="{FF2B5EF4-FFF2-40B4-BE49-F238E27FC236}">
                <a16:creationId xmlns:a16="http://schemas.microsoft.com/office/drawing/2014/main" id="{7D8EF742-2B94-5975-896F-BB87BF0AA17A}"/>
              </a:ext>
            </a:extLst>
          </p:cNvPr>
          <p:cNvSpPr/>
          <p:nvPr/>
        </p:nvSpPr>
        <p:spPr>
          <a:xfrm>
            <a:off x="7039258" y="4942384"/>
            <a:ext cx="235513" cy="23551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7" name="円/楕円 16">
            <a:extLst>
              <a:ext uri="{FF2B5EF4-FFF2-40B4-BE49-F238E27FC236}">
                <a16:creationId xmlns:a16="http://schemas.microsoft.com/office/drawing/2014/main" id="{4397E110-F41F-B9BA-4EBF-8C02B52245C2}"/>
              </a:ext>
            </a:extLst>
          </p:cNvPr>
          <p:cNvSpPr/>
          <p:nvPr/>
        </p:nvSpPr>
        <p:spPr>
          <a:xfrm>
            <a:off x="7039258" y="2111362"/>
            <a:ext cx="235513" cy="235513"/>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8" name="テキスト ボックス 17">
            <a:extLst>
              <a:ext uri="{FF2B5EF4-FFF2-40B4-BE49-F238E27FC236}">
                <a16:creationId xmlns:a16="http://schemas.microsoft.com/office/drawing/2014/main" id="{3C234714-B68F-1362-DC17-24FEE080AB18}"/>
              </a:ext>
            </a:extLst>
          </p:cNvPr>
          <p:cNvSpPr txBox="1"/>
          <p:nvPr/>
        </p:nvSpPr>
        <p:spPr>
          <a:xfrm>
            <a:off x="6246412" y="4906252"/>
            <a:ext cx="792846"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Branch</a:t>
            </a:r>
            <a:endPar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19" name="テキスト ボックス 18">
            <a:extLst>
              <a:ext uri="{FF2B5EF4-FFF2-40B4-BE49-F238E27FC236}">
                <a16:creationId xmlns:a16="http://schemas.microsoft.com/office/drawing/2014/main" id="{AD7422F1-B9E3-7F23-8D75-13D23E6AF448}"/>
              </a:ext>
            </a:extLst>
          </p:cNvPr>
          <p:cNvSpPr txBox="1"/>
          <p:nvPr/>
        </p:nvSpPr>
        <p:spPr>
          <a:xfrm>
            <a:off x="6280396" y="2075230"/>
            <a:ext cx="724878"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Merge</a:t>
            </a:r>
            <a:endPar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21" name="カギ線コネクタ 20">
            <a:extLst>
              <a:ext uri="{FF2B5EF4-FFF2-40B4-BE49-F238E27FC236}">
                <a16:creationId xmlns:a16="http://schemas.microsoft.com/office/drawing/2014/main" id="{78AE04F8-2E0A-C199-72E8-F0E3AEDB3844}"/>
              </a:ext>
            </a:extLst>
          </p:cNvPr>
          <p:cNvCxnSpPr>
            <a:stCxn id="16" idx="6"/>
            <a:endCxn id="14" idx="2"/>
          </p:cNvCxnSpPr>
          <p:nvPr/>
        </p:nvCxnSpPr>
        <p:spPr>
          <a:xfrm flipV="1">
            <a:off x="7274771" y="4282399"/>
            <a:ext cx="1292148" cy="777742"/>
          </a:xfrm>
          <a:prstGeom prst="bentConnector2">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線矢印コネクタ 21">
            <a:extLst>
              <a:ext uri="{FF2B5EF4-FFF2-40B4-BE49-F238E27FC236}">
                <a16:creationId xmlns:a16="http://schemas.microsoft.com/office/drawing/2014/main" id="{79FA73E5-344F-5FD1-F4E7-AB0732CBE763}"/>
              </a:ext>
            </a:extLst>
          </p:cNvPr>
          <p:cNvCxnSpPr>
            <a:cxnSpLocks/>
            <a:stCxn id="14" idx="0"/>
            <a:endCxn id="15" idx="2"/>
          </p:cNvCxnSpPr>
          <p:nvPr/>
        </p:nvCxnSpPr>
        <p:spPr>
          <a:xfrm flipV="1">
            <a:off x="8566919" y="3314637"/>
            <a:ext cx="0" cy="659985"/>
          </a:xfrm>
          <a:prstGeom prst="straightConnector1">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cxnSp>
        <p:nvCxnSpPr>
          <p:cNvPr id="25" name="カギ線コネクタ 24">
            <a:extLst>
              <a:ext uri="{FF2B5EF4-FFF2-40B4-BE49-F238E27FC236}">
                <a16:creationId xmlns:a16="http://schemas.microsoft.com/office/drawing/2014/main" id="{278A01CE-4D0A-4D53-6BCC-45E41A8AD80C}"/>
              </a:ext>
            </a:extLst>
          </p:cNvPr>
          <p:cNvCxnSpPr>
            <a:cxnSpLocks/>
            <a:stCxn id="15" idx="0"/>
            <a:endCxn id="17" idx="6"/>
          </p:cNvCxnSpPr>
          <p:nvPr/>
        </p:nvCxnSpPr>
        <p:spPr>
          <a:xfrm rot="16200000" flipV="1">
            <a:off x="7531975" y="1971916"/>
            <a:ext cx="777741" cy="1292148"/>
          </a:xfrm>
          <a:prstGeom prst="bentConnector2">
            <a:avLst/>
          </a:prstGeom>
          <a:ln w="28575">
            <a:solidFill>
              <a:schemeClr val="tx1"/>
            </a:solidFill>
            <a:tailEnd type="triangle"/>
          </a:ln>
        </p:spPr>
        <p:style>
          <a:lnRef idx="1">
            <a:schemeClr val="accent6"/>
          </a:lnRef>
          <a:fillRef idx="0">
            <a:schemeClr val="accent6"/>
          </a:fillRef>
          <a:effectRef idx="0">
            <a:schemeClr val="accent6"/>
          </a:effectRef>
          <a:fontRef idx="minor">
            <a:schemeClr val="tx1"/>
          </a:fontRef>
        </p:style>
      </p:cxnSp>
      <p:pic>
        <p:nvPicPr>
          <p:cNvPr id="28" name="Graphic 17">
            <a:extLst>
              <a:ext uri="{FF2B5EF4-FFF2-40B4-BE49-F238E27FC236}">
                <a16:creationId xmlns:a16="http://schemas.microsoft.com/office/drawing/2014/main" id="{2F15A4E1-4BDE-8F36-CC15-7DD874300445}"/>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9441430" y="3912510"/>
            <a:ext cx="432000" cy="4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9">
            <a:extLst>
              <a:ext uri="{FF2B5EF4-FFF2-40B4-BE49-F238E27FC236}">
                <a16:creationId xmlns:a16="http://schemas.microsoft.com/office/drawing/2014/main" id="{229845F6-1E58-8BFA-75A9-C74E7752FCCD}"/>
              </a:ext>
            </a:extLst>
          </p:cNvPr>
          <p:cNvSpPr txBox="1">
            <a:spLocks noChangeArrowheads="1"/>
          </p:cNvSpPr>
          <p:nvPr/>
        </p:nvSpPr>
        <p:spPr bwMode="auto">
          <a:xfrm>
            <a:off x="9117726" y="4344510"/>
            <a:ext cx="10794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AWS Cloud9</a:t>
            </a:r>
          </a:p>
        </p:txBody>
      </p:sp>
      <p:sp>
        <p:nvSpPr>
          <p:cNvPr id="30" name="テキスト ボックス 29">
            <a:extLst>
              <a:ext uri="{FF2B5EF4-FFF2-40B4-BE49-F238E27FC236}">
                <a16:creationId xmlns:a16="http://schemas.microsoft.com/office/drawing/2014/main" id="{4369E8D0-0066-5B8C-ADEC-DCAC107D9575}"/>
              </a:ext>
            </a:extLst>
          </p:cNvPr>
          <p:cNvSpPr txBox="1"/>
          <p:nvPr/>
        </p:nvSpPr>
        <p:spPr>
          <a:xfrm>
            <a:off x="7304154" y="3490740"/>
            <a:ext cx="1256883"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rPr>
              <a:t>Pull Request</a:t>
            </a:r>
            <a:endParaRPr kumimoji="1" lang="ja-JP" altLang="en-US" sz="1400" b="0" i="0" u="none" strike="noStrike" kern="1200" cap="none" spc="0" normalizeH="0" baseline="0" noProof="0">
              <a:ln>
                <a:noFill/>
              </a:ln>
              <a:solidFill>
                <a:srgbClr val="FF9900"/>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sp>
        <p:nvSpPr>
          <p:cNvPr id="31" name="テキスト ボックス 30">
            <a:extLst>
              <a:ext uri="{FF2B5EF4-FFF2-40B4-BE49-F238E27FC236}">
                <a16:creationId xmlns:a16="http://schemas.microsoft.com/office/drawing/2014/main" id="{172CADC2-77AA-A7E4-6A33-CAB0A01FBA19}"/>
              </a:ext>
            </a:extLst>
          </p:cNvPr>
          <p:cNvSpPr txBox="1"/>
          <p:nvPr/>
        </p:nvSpPr>
        <p:spPr>
          <a:xfrm>
            <a:off x="8017298" y="2390275"/>
            <a:ext cx="543739" cy="307777"/>
          </a:xfrm>
          <a:prstGeom prst="rect">
            <a:avLst/>
          </a:prstGeom>
          <a:noFill/>
        </p:spPr>
        <p:txBody>
          <a:bodyPr wrap="non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承認</a:t>
            </a:r>
          </a:p>
        </p:txBody>
      </p:sp>
      <p:pic>
        <p:nvPicPr>
          <p:cNvPr id="32" name="Graphic 23">
            <a:extLst>
              <a:ext uri="{FF2B5EF4-FFF2-40B4-BE49-F238E27FC236}">
                <a16:creationId xmlns:a16="http://schemas.microsoft.com/office/drawing/2014/main" id="{CCE821CD-5402-E213-A250-C84C8E8EFD83}"/>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9433997" y="294283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9">
            <a:extLst>
              <a:ext uri="{FF2B5EF4-FFF2-40B4-BE49-F238E27FC236}">
                <a16:creationId xmlns:a16="http://schemas.microsoft.com/office/drawing/2014/main" id="{B1FC8A7D-8EC0-B868-D464-FFED77FDFDC1}"/>
              </a:ext>
            </a:extLst>
          </p:cNvPr>
          <p:cNvSpPr txBox="1">
            <a:spLocks noChangeArrowheads="1"/>
          </p:cNvSpPr>
          <p:nvPr/>
        </p:nvSpPr>
        <p:spPr bwMode="auto">
          <a:xfrm>
            <a:off x="9117726" y="3395902"/>
            <a:ext cx="107940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レビュア</a:t>
            </a:r>
            <a:r>
              <a:rPr kumimoji="0" lang="en-US" altLang="en-US" sz="9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ー</a:t>
            </a:r>
          </a:p>
        </p:txBody>
      </p:sp>
      <p:sp>
        <p:nvSpPr>
          <p:cNvPr id="34" name="加算記号 33">
            <a:extLst>
              <a:ext uri="{FF2B5EF4-FFF2-40B4-BE49-F238E27FC236}">
                <a16:creationId xmlns:a16="http://schemas.microsoft.com/office/drawing/2014/main" id="{0A2495FF-94C9-B80C-E383-4A55CD916126}"/>
              </a:ext>
            </a:extLst>
          </p:cNvPr>
          <p:cNvSpPr/>
          <p:nvPr/>
        </p:nvSpPr>
        <p:spPr>
          <a:xfrm>
            <a:off x="9976823" y="3059227"/>
            <a:ext cx="235154" cy="235154"/>
          </a:xfrm>
          <a:prstGeom prst="mathPlu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35" name="Graphic 19">
            <a:extLst>
              <a:ext uri="{FF2B5EF4-FFF2-40B4-BE49-F238E27FC236}">
                <a16:creationId xmlns:a16="http://schemas.microsoft.com/office/drawing/2014/main" id="{41A315D7-919C-F344-2F45-530AB8CD279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377274" y="279043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2">
            <a:extLst>
              <a:ext uri="{FF2B5EF4-FFF2-40B4-BE49-F238E27FC236}">
                <a16:creationId xmlns:a16="http://schemas.microsoft.com/office/drawing/2014/main" id="{803B88B7-1BE5-C2EE-25B1-28A25752BD20}"/>
              </a:ext>
            </a:extLst>
          </p:cNvPr>
          <p:cNvSpPr txBox="1">
            <a:spLocks noChangeArrowheads="1"/>
          </p:cNvSpPr>
          <p:nvPr/>
        </p:nvSpPr>
        <p:spPr bwMode="auto">
          <a:xfrm>
            <a:off x="9657430" y="3580157"/>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Amazon </a:t>
            </a:r>
            <a:r>
              <a:rPr kumimoji="0" lang="en-US" altLang="en-US" sz="12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CodeGuru</a:t>
            </a:r>
            <a:endPar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rial" panose="020B0604020202020204" pitchFamily="34" charset="0"/>
              </a:rPr>
              <a:t>Reviewer</a:t>
            </a:r>
          </a:p>
        </p:txBody>
      </p:sp>
      <p:sp>
        <p:nvSpPr>
          <p:cNvPr id="6" name="テキスト ボックス 5">
            <a:extLst>
              <a:ext uri="{FF2B5EF4-FFF2-40B4-BE49-F238E27FC236}">
                <a16:creationId xmlns:a16="http://schemas.microsoft.com/office/drawing/2014/main" id="{CDA7E01F-7D3D-B79E-65C1-E61FB81CBF3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SEC11-BP02</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86568112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SEC11-BP03 </a:t>
            </a:r>
            <a:r>
              <a:rPr lang="ja-JP" altLang="en-US" sz="2800" b="0" i="0">
                <a:solidFill>
                  <a:srgbClr val="16191F"/>
                </a:solidFill>
                <a:effectLst/>
                <a:latin typeface="Amazon Ember" panose="020B0603020204020204" pitchFamily="34" charset="0"/>
              </a:rPr>
              <a:t>定期的にペネトレーションテストを実施する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定期的にソフトウェアのペネトレーションテストを実施する。</a:t>
            </a:r>
            <a:endParaRPr lang="en-US" altLang="ja-JP" sz="1400" dirty="0"/>
          </a:p>
          <a:p>
            <a:pPr marL="285750" indent="-285750">
              <a:buFont typeface="Arial" panose="020B0604020202020204" pitchFamily="34" charset="0"/>
              <a:buChar char="•"/>
            </a:pPr>
            <a:r>
              <a:rPr lang="ja-JP" altLang="en-US" sz="1400"/>
              <a:t>自動化されたテストや手動のコードレビューでは検知できない、ソフトウェアの潜在的な問題を検知することが目的。</a:t>
            </a:r>
            <a:endParaRPr lang="en-JP" sz="1400" dirty="0"/>
          </a:p>
          <a:p>
            <a:pPr marL="882362" lvl="1" indent="-285750">
              <a:buFont typeface="Arial" panose="020B0604020202020204" pitchFamily="34" charset="0"/>
              <a:buChar char="•"/>
            </a:pPr>
            <a:r>
              <a:rPr lang="ja-JP" altLang="en-US" sz="1200"/>
              <a:t>保護する必要があるデータを公開している、</a:t>
            </a:r>
            <a:endParaRPr lang="en-US" altLang="ja-JP" sz="1200" dirty="0"/>
          </a:p>
          <a:p>
            <a:pPr marL="882362" lvl="1" indent="-285750">
              <a:buFont typeface="Arial" panose="020B0604020202020204" pitchFamily="34" charset="0"/>
              <a:buChar char="•"/>
            </a:pPr>
            <a:r>
              <a:rPr lang="ja-JP" altLang="en-US" sz="1200"/>
              <a:t>予期したよりも広範なアクセス許可を付与している</a:t>
            </a:r>
            <a:r>
              <a:rPr lang="ja-JP" altLang="en-US" sz="1233"/>
              <a:t>、など</a:t>
            </a:r>
            <a:endParaRPr lang="en-US" altLang="ja-JP" sz="1233" dirty="0"/>
          </a:p>
          <a:p>
            <a:pPr marL="285750" indent="-285750">
              <a:buFont typeface="Arial" panose="020B0604020202020204" pitchFamily="34" charset="0"/>
              <a:buChar char="•"/>
            </a:pPr>
            <a:r>
              <a:rPr lang="ja-JP" altLang="en-US" sz="1400"/>
              <a:t>システムの機能がリリースに十分に近く、さらに問題の修正に十分な時間を確保できる時期に行う。</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新しい機能をリリースしたり、機能や技術的な実装の大きな変更をアプリケーションに加えたりする際に、ペネトレーションテストを実施するようにしているか？</a:t>
            </a:r>
            <a:endParaRPr lang="en-US" altLang="ja-JP" sz="1400" dirty="0"/>
          </a:p>
          <a:p>
            <a:pPr marL="285750" indent="-285750">
              <a:buFont typeface="Arial" panose="020B0604020202020204" pitchFamily="34" charset="0"/>
              <a:buChar char="•"/>
            </a:pPr>
            <a:r>
              <a:rPr lang="ja-JP" altLang="en-US" sz="1400"/>
              <a:t>既知のセキュリティの問題、または広く発生しているセキュリティの問題に対してのみペネトレーションテストを実施していないか？</a:t>
            </a:r>
          </a:p>
          <a:p>
            <a:pPr marL="285750" indent="-285750">
              <a:buFont typeface="Arial" panose="020B0604020202020204" pitchFamily="34" charset="0"/>
              <a:buChar char="•"/>
            </a:pPr>
            <a:r>
              <a:rPr lang="ja-JP" altLang="en-US" sz="1400"/>
              <a:t>依存するサードパーティツールやライブラリを含めたアプリケーション全体のペネトレーションテストを実施しているか？</a:t>
            </a:r>
          </a:p>
        </p:txBody>
      </p:sp>
      <p:sp>
        <p:nvSpPr>
          <p:cNvPr id="5" name="Text Placeholder 2">
            <a:extLst>
              <a:ext uri="{FF2B5EF4-FFF2-40B4-BE49-F238E27FC236}">
                <a16:creationId xmlns:a16="http://schemas.microsoft.com/office/drawing/2014/main" id="{655B23E0-EC23-42E2-3750-6A110F01EBAF}"/>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脅威モデル</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SEC01-BP07</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）に基づいて、ペネトレーションテストのスコープを決定する。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システムの機能がリリースに十分に近く、さらに問題の修正に十分な時間を確保できる時期に、ペネトレーションテストの実施を計画し、実施する。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ペネトレーションテストでの検出結果を分析して、システム的なセキュリティの問題を検知し、自動化テストを追加したり、ビルダーの教育に反映したりする。</a:t>
            </a:r>
          </a:p>
        </p:txBody>
      </p:sp>
    </p:spTree>
    <p:extLst>
      <p:ext uri="{BB962C8B-B14F-4D97-AF65-F5344CB8AC3E}">
        <p14:creationId xmlns:p14="http://schemas.microsoft.com/office/powerpoint/2010/main" val="315217597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AWS</a:t>
            </a:r>
            <a:r>
              <a:rPr lang="ja-JP" altLang="en-US" sz="2800" b="0"/>
              <a:t>におけるペネトレーションテストの実施について</a:t>
            </a:r>
          </a:p>
        </p:txBody>
      </p:sp>
      <p:sp>
        <p:nvSpPr>
          <p:cNvPr id="6" name="テキスト ボックス 5">
            <a:extLst>
              <a:ext uri="{FF2B5EF4-FFF2-40B4-BE49-F238E27FC236}">
                <a16:creationId xmlns:a16="http://schemas.microsoft.com/office/drawing/2014/main" id="{CDA7E01F-7D3D-B79E-65C1-E61FB81CBF3D}"/>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SEC11-BP03</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
        <p:nvSpPr>
          <p:cNvPr id="20" name="テキスト ボックス 19">
            <a:extLst>
              <a:ext uri="{FF2B5EF4-FFF2-40B4-BE49-F238E27FC236}">
                <a16:creationId xmlns:a16="http://schemas.microsoft.com/office/drawing/2014/main" id="{FA0EDF07-2498-5E76-6CC3-80064B803CD3}"/>
              </a:ext>
            </a:extLst>
          </p:cNvPr>
          <p:cNvSpPr txBox="1"/>
          <p:nvPr/>
        </p:nvSpPr>
        <p:spPr>
          <a:xfrm>
            <a:off x="475250" y="927203"/>
            <a:ext cx="11259550" cy="670953"/>
          </a:xfrm>
          <a:prstGeom prst="rect">
            <a:avLst/>
          </a:prstGeom>
          <a:noFill/>
        </p:spPr>
        <p:txBody>
          <a:bodyPr wrap="square" rtlCol="0">
            <a:spAutoFit/>
          </a:bodyPr>
          <a:lstStyle/>
          <a:p>
            <a:pPr algn="l">
              <a:lnSpc>
                <a:spcPct val="120000"/>
              </a:lnSpc>
            </a:pPr>
            <a:r>
              <a:rPr kumimoji="1" lang="en-US" altLang="ja-JP" sz="16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600">
                <a:latin typeface="Meiryo" panose="020B0604030504040204" pitchFamily="34" charset="-128"/>
                <a:ea typeface="Meiryo" panose="020B0604030504040204" pitchFamily="34" charset="-128"/>
                <a:cs typeface="Amazon Ember" panose="020B0603020204020204" pitchFamily="34" charset="0"/>
              </a:rPr>
              <a:t>上のリソースに対してペネトレーションテストを実施する場合は、</a:t>
            </a:r>
            <a:r>
              <a:rPr kumimoji="1" lang="ja-JP" altLang="en-US" sz="1600">
                <a:latin typeface="Meiryo" panose="020B0604030504040204" pitchFamily="34" charset="-128"/>
                <a:ea typeface="Meiryo" panose="020B0604030504040204" pitchFamily="34" charset="-128"/>
                <a:cs typeface="Amazon Ember" panose="020B0603020204020204" pitchFamily="34" charset="0"/>
                <a:hlinkClick r:id="rId2"/>
              </a:rPr>
              <a:t>こちら</a:t>
            </a:r>
            <a:r>
              <a:rPr kumimoji="1" lang="ja-JP" altLang="en-US" sz="1600">
                <a:latin typeface="Meiryo" panose="020B0604030504040204" pitchFamily="34" charset="-128"/>
                <a:ea typeface="Meiryo" panose="020B0604030504040204" pitchFamily="34" charset="-128"/>
                <a:cs typeface="Amazon Ember" panose="020B0603020204020204" pitchFamily="34" charset="0"/>
              </a:rPr>
              <a:t>のポリシーに従って下さい。</a:t>
            </a:r>
            <a:endParaRPr kumimoji="1" lang="en-US" altLang="ja-JP" sz="1600" dirty="0">
              <a:latin typeface="Meiryo" panose="020B0604030504040204" pitchFamily="34" charset="-128"/>
              <a:ea typeface="Meiryo" panose="020B0604030504040204" pitchFamily="34" charset="-128"/>
              <a:cs typeface="Amazon Ember" panose="020B0603020204020204" pitchFamily="34" charset="0"/>
            </a:endParaRPr>
          </a:p>
          <a:p>
            <a:pPr algn="l">
              <a:lnSpc>
                <a:spcPct val="120000"/>
              </a:lnSpc>
            </a:pPr>
            <a:r>
              <a:rPr kumimoji="1" lang="en-US" altLang="ja-JP" sz="1600" dirty="0">
                <a:latin typeface="Meiryo" panose="020B0604030504040204" pitchFamily="34" charset="-128"/>
                <a:ea typeface="Meiryo" panose="020B0604030504040204" pitchFamily="34" charset="-128"/>
                <a:cs typeface="Amazon Ember" panose="020B0603020204020204" pitchFamily="34" charset="0"/>
              </a:rPr>
              <a:t>2023</a:t>
            </a:r>
            <a:r>
              <a:rPr kumimoji="1" lang="ja-JP" altLang="en-US" sz="1600">
                <a:latin typeface="Meiryo" panose="020B0604030504040204" pitchFamily="34" charset="-128"/>
                <a:ea typeface="Meiryo" panose="020B0604030504040204" pitchFamily="34" charset="-128"/>
                <a:cs typeface="Amazon Ember" panose="020B0603020204020204" pitchFamily="34" charset="0"/>
              </a:rPr>
              <a:t>年８月時点の内容を以下にまとめます。</a:t>
            </a:r>
            <a:endParaRPr kumimoji="1" lang="en-US" altLang="ja-JP" sz="1600" dirty="0">
              <a:latin typeface="Meiryo" panose="020B0604030504040204" pitchFamily="34" charset="-128"/>
              <a:ea typeface="Meiryo" panose="020B0604030504040204" pitchFamily="34" charset="-128"/>
              <a:cs typeface="Amazon Ember" panose="020B0603020204020204" pitchFamily="34" charset="0"/>
            </a:endParaRPr>
          </a:p>
        </p:txBody>
      </p:sp>
      <p:sp>
        <p:nvSpPr>
          <p:cNvPr id="23" name="テキスト ボックス 22">
            <a:extLst>
              <a:ext uri="{FF2B5EF4-FFF2-40B4-BE49-F238E27FC236}">
                <a16:creationId xmlns:a16="http://schemas.microsoft.com/office/drawing/2014/main" id="{0EE100C9-D2F1-3155-EA71-6244B6D65957}"/>
              </a:ext>
            </a:extLst>
          </p:cNvPr>
          <p:cNvSpPr txBox="1"/>
          <p:nvPr/>
        </p:nvSpPr>
        <p:spPr>
          <a:xfrm>
            <a:off x="475250" y="1747777"/>
            <a:ext cx="3934704" cy="4590039"/>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600">
                <a:latin typeface="Meiryo" panose="020B0604030504040204" pitchFamily="34" charset="-128"/>
                <a:ea typeface="Meiryo" panose="020B0604030504040204" pitchFamily="34" charset="-128"/>
                <a:cs typeface="Amazon Ember" panose="020B0603020204020204" pitchFamily="34" charset="0"/>
              </a:rPr>
              <a:t>次に列記するサービス以外にペネトレーションテストを実施する場合は、事前に承認を得て下さい。</a:t>
            </a:r>
            <a:endParaRPr kumimoji="1" lang="en-US" altLang="ja-JP" sz="16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EC2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インスタンス、</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WAF</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NAT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ゲートウェイ、</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Elastic Load Balancer</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RDS</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CloudFront</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Aurora</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API Gateway</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AppSync</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Lambda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関数および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Lambda Edge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関数</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t>
            </a: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Lightsail</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リソース</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Elastic Beanstalk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環境</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Elastic Container Service</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t>
            </a: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Fargate</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Elasticsearch</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a:t>
            </a: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FSx</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Transit Gateway</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S3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ホストアプリケーション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S3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バケットをターゲットにすることは厳に禁じられています</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 </a:t>
            </a:r>
          </a:p>
        </p:txBody>
      </p:sp>
      <p:sp>
        <p:nvSpPr>
          <p:cNvPr id="24" name="テキスト ボックス 23">
            <a:extLst>
              <a:ext uri="{FF2B5EF4-FFF2-40B4-BE49-F238E27FC236}">
                <a16:creationId xmlns:a16="http://schemas.microsoft.com/office/drawing/2014/main" id="{3D1846ED-3F29-F83D-3073-C8D0B6A8DE75}"/>
              </a:ext>
            </a:extLst>
          </p:cNvPr>
          <p:cNvSpPr txBox="1"/>
          <p:nvPr/>
        </p:nvSpPr>
        <p:spPr>
          <a:xfrm>
            <a:off x="4655641" y="1747777"/>
            <a:ext cx="4164268" cy="2976071"/>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600">
                <a:latin typeface="Meiryo" panose="020B0604030504040204" pitchFamily="34" charset="-128"/>
                <a:ea typeface="Meiryo" panose="020B0604030504040204" pitchFamily="34" charset="-128"/>
                <a:cs typeface="Amazon Ember" panose="020B0603020204020204" pitchFamily="34" charset="0"/>
              </a:rPr>
              <a:t>次に列記するテストは実施しないで下さい。</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Amazon Route 53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ホストゾーン経由の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DNS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ゾーンウォーキング</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Route 53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経由の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DNS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ハイジャック</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Route 53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経由の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DNS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ファーミング</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サービス妨害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DoS)</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分散サービス妨害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DDoS)</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シミュレートされた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DoS</a:t>
            </a:r>
            <a:r>
              <a:rPr kumimoji="1" lang="ja-JP" altLang="en" sz="120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シミュレートされた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DDoS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これらは </a:t>
            </a:r>
            <a:r>
              <a:rPr kumimoji="1" lang="en" altLang="ja-JP" sz="1200" dirty="0">
                <a:latin typeface="Meiryo" panose="020B0604030504040204" pitchFamily="34" charset="-128"/>
                <a:ea typeface="Meiryo" panose="020B0604030504040204" pitchFamily="34" charset="-128"/>
                <a:cs typeface="Amazon Ember" panose="020B0603020204020204" pitchFamily="34" charset="0"/>
                <a:hlinkClick r:id="rId3"/>
              </a:rPr>
              <a:t>DDoS </a:t>
            </a:r>
            <a:r>
              <a:rPr kumimoji="1" lang="ja-JP" altLang="en-US" sz="1200">
                <a:latin typeface="Meiryo" panose="020B0604030504040204" pitchFamily="34" charset="-128"/>
                <a:ea typeface="Meiryo" panose="020B0604030504040204" pitchFamily="34" charset="-128"/>
                <a:cs typeface="Amazon Ember" panose="020B0603020204020204" pitchFamily="34" charset="0"/>
                <a:hlinkClick r:id="rId3"/>
              </a:rPr>
              <a:t>シミュレーションテストポリシー</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の対象です</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ポートフラッディング</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プロトコルフラッディング</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リクエストフラッディング </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ログインリクエストフラッディング、</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API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リクエストフラッディング</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 </a:t>
            </a:r>
          </a:p>
        </p:txBody>
      </p:sp>
      <p:sp>
        <p:nvSpPr>
          <p:cNvPr id="26" name="テキスト ボックス 25">
            <a:extLst>
              <a:ext uri="{FF2B5EF4-FFF2-40B4-BE49-F238E27FC236}">
                <a16:creationId xmlns:a16="http://schemas.microsoft.com/office/drawing/2014/main" id="{8A94609B-C90B-C5AE-8743-1852DE41E86D}"/>
              </a:ext>
            </a:extLst>
          </p:cNvPr>
          <p:cNvSpPr txBox="1"/>
          <p:nvPr/>
        </p:nvSpPr>
        <p:spPr>
          <a:xfrm>
            <a:off x="9065595" y="1747777"/>
            <a:ext cx="2694283" cy="2765694"/>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600">
                <a:latin typeface="Meiryo" panose="020B0604030504040204" pitchFamily="34" charset="-128"/>
                <a:ea typeface="Meiryo" panose="020B0604030504040204" pitchFamily="34" charset="-128"/>
                <a:cs typeface="Amazon Ember" panose="020B0603020204020204" pitchFamily="34" charset="0"/>
              </a:rPr>
              <a:t>ペネトレーションテスト以外のテストを実施する場合は、事前に承認を得るようにして下さい。</a:t>
            </a:r>
            <a:endParaRPr kumimoji="1" lang="en"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Command and Control (C2) </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Red/Blue/Purple Team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テスト</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ネットワーク負荷テスト</a:t>
            </a:r>
          </a:p>
          <a:p>
            <a:pPr marL="285750" indent="-193675" algn="l">
              <a:lnSpc>
                <a:spcPct val="114000"/>
              </a:lnSpc>
              <a:buFont typeface="Arial" panose="020B0604020202020204" pitchFamily="34" charset="0"/>
              <a:buChar char="•"/>
            </a:pPr>
            <a:r>
              <a:rPr kumimoji="1" lang="en" altLang="ja-JP" sz="1200" dirty="0" err="1">
                <a:latin typeface="Meiryo" panose="020B0604030504040204" pitchFamily="34" charset="-128"/>
                <a:ea typeface="Meiryo" panose="020B0604030504040204" pitchFamily="34" charset="-128"/>
                <a:cs typeface="Amazon Ember" panose="020B0603020204020204" pitchFamily="34" charset="0"/>
              </a:rPr>
              <a:t>iPerf</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テスト</a:t>
            </a:r>
          </a:p>
          <a:p>
            <a:pPr marL="285750" indent="-193675" algn="l">
              <a:lnSpc>
                <a:spcPct val="114000"/>
              </a:lnSpc>
              <a:buFont typeface="Arial" panose="020B0604020202020204" pitchFamily="34" charset="0"/>
              <a:buChar char="•"/>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DDoS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シミュレーションテスト</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フィッシングシミュレーション</a:t>
            </a:r>
          </a:p>
          <a:p>
            <a:pPr marL="285750" indent="-193675" algn="l">
              <a:lnSpc>
                <a:spcPct val="114000"/>
              </a:lnSpc>
              <a:buFont typeface="Arial" panose="020B0604020202020204" pitchFamily="34" charset="0"/>
              <a:buChar char="•"/>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マルウェアテスト</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sp>
        <p:nvSpPr>
          <p:cNvPr id="27" name="テキスト ボックス 26">
            <a:extLst>
              <a:ext uri="{FF2B5EF4-FFF2-40B4-BE49-F238E27FC236}">
                <a16:creationId xmlns:a16="http://schemas.microsoft.com/office/drawing/2014/main" id="{94F60050-7678-91DA-CD2B-74603875F865}"/>
              </a:ext>
            </a:extLst>
          </p:cNvPr>
          <p:cNvSpPr txBox="1"/>
          <p:nvPr/>
        </p:nvSpPr>
        <p:spPr>
          <a:xfrm>
            <a:off x="4655641" y="4912233"/>
            <a:ext cx="4164268" cy="723853"/>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ja-JP" altLang="en-US" sz="1200">
                <a:latin typeface="Meiryo" panose="020B0604030504040204" pitchFamily="34" charset="-128"/>
                <a:ea typeface="Meiryo" panose="020B0604030504040204" pitchFamily="34" charset="-128"/>
                <a:cs typeface="Amazon Ember" panose="020B0603020204020204" pitchFamily="34" charset="0"/>
              </a:rPr>
              <a:t>セキュリティ評価ツールを</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AWS IP</a:t>
            </a:r>
            <a:r>
              <a:rPr kumimoji="1" lang="ja-JP" altLang="en-US" sz="1200">
                <a:latin typeface="Meiryo" panose="020B0604030504040204" pitchFamily="34" charset="-128"/>
                <a:ea typeface="Meiryo" panose="020B0604030504040204" pitchFamily="34" charset="-128"/>
                <a:cs typeface="Amazon Ember" panose="020B0603020204020204" pitchFamily="34" charset="0"/>
              </a:rPr>
              <a:t>空間や他のクラウドプロバイダーにホストして、オンプレミスや</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200">
                <a:latin typeface="Meiryo" panose="020B0604030504040204" pitchFamily="34" charset="-128"/>
                <a:ea typeface="Meiryo" panose="020B0604030504040204" pitchFamily="34" charset="-128"/>
                <a:cs typeface="Amazon Ember" panose="020B0603020204020204" pitchFamily="34" charset="0"/>
              </a:rPr>
              <a:t>内、ダードパーティによるテストを実施することは許可します。</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sp>
        <p:nvSpPr>
          <p:cNvPr id="37" name="テキスト ボックス 36">
            <a:extLst>
              <a:ext uri="{FF2B5EF4-FFF2-40B4-BE49-F238E27FC236}">
                <a16:creationId xmlns:a16="http://schemas.microsoft.com/office/drawing/2014/main" id="{4ED9CBD3-B07E-5BB3-1BCB-2BAB4A436F62}"/>
              </a:ext>
            </a:extLst>
          </p:cNvPr>
          <p:cNvSpPr txBox="1"/>
          <p:nvPr/>
        </p:nvSpPr>
        <p:spPr>
          <a:xfrm>
            <a:off x="4655641" y="5824470"/>
            <a:ext cx="4164268" cy="513346"/>
          </a:xfrm>
          <a:prstGeom prst="rect">
            <a:avLst/>
          </a:prstGeom>
          <a:solidFill>
            <a:schemeClr val="bg1">
              <a:lumMod val="95000"/>
            </a:schemeClr>
          </a:solidFill>
        </p:spPr>
        <p:txBody>
          <a:bodyPr wrap="square" rtlCol="0">
            <a:spAutoFit/>
          </a:bodyPr>
          <a:lstStyle/>
          <a:p>
            <a:pPr algn="l">
              <a:lnSpc>
                <a:spcPct val="114000"/>
              </a:lnSpc>
              <a:spcAft>
                <a:spcPts val="600"/>
              </a:spcAft>
            </a:pP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インフラストラクチャまたは </a:t>
            </a:r>
            <a:r>
              <a:rPr kumimoji="1" lang="en" altLang="ja-JP" sz="1200" dirty="0">
                <a:latin typeface="Meiryo" panose="020B0604030504040204" pitchFamily="34" charset="-128"/>
                <a:ea typeface="Meiryo" panose="020B0604030504040204" pitchFamily="34" charset="-128"/>
                <a:cs typeface="Amazon Ember" panose="020B0603020204020204" pitchFamily="34" charset="0"/>
              </a:rPr>
              <a:t>AWS </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サービス自体のセキュリティ評価を行うことはできません。</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sp>
        <p:nvSpPr>
          <p:cNvPr id="39" name="Rectangle 5">
            <a:extLst>
              <a:ext uri="{FF2B5EF4-FFF2-40B4-BE49-F238E27FC236}">
                <a16:creationId xmlns:a16="http://schemas.microsoft.com/office/drawing/2014/main" id="{B2249C0C-1968-3221-45F9-9A6C74BBD0E0}"/>
              </a:ext>
            </a:extLst>
          </p:cNvPr>
          <p:cNvSpPr/>
          <p:nvPr/>
        </p:nvSpPr>
        <p:spPr>
          <a:xfrm>
            <a:off x="12069755" y="6932"/>
            <a:ext cx="1888415" cy="49761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2400">
                <a:latin typeface="Meiryo" panose="020B0604030504040204" pitchFamily="34" charset="-128"/>
                <a:ea typeface="Meiryo" panose="020B0604030504040204" pitchFamily="34" charset="-128"/>
              </a:rPr>
              <a:t>8/</a:t>
            </a:r>
            <a:r>
              <a:rPr kumimoji="1" lang="en-US" sz="2400" dirty="0">
                <a:latin typeface="Meiryo" panose="020B0604030504040204" pitchFamily="34" charset="-128"/>
                <a:ea typeface="Meiryo" panose="020B0604030504040204" pitchFamily="34" charset="-128"/>
              </a:rPr>
              <a:t>11</a:t>
            </a:r>
            <a:r>
              <a:rPr kumimoji="1" lang="en-JP" sz="2400">
                <a:latin typeface="Meiryo" panose="020B0604030504040204" pitchFamily="34" charset="-128"/>
                <a:ea typeface="Meiryo" panose="020B0604030504040204" pitchFamily="34" charset="-128"/>
              </a:rPr>
              <a:t> </a:t>
            </a:r>
            <a:r>
              <a:rPr kumimoji="1" lang="ja-JP" altLang="en-US" sz="2400">
                <a:latin typeface="Meiryo" panose="020B0604030504040204" pitchFamily="34" charset="-128"/>
                <a:ea typeface="Meiryo" panose="020B0604030504040204" pitchFamily="34" charset="-128"/>
              </a:rPr>
              <a:t>追加</a:t>
            </a:r>
            <a:endParaRPr kumimoji="1" lang="en-JP" sz="24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02193038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SEC11-BP04 </a:t>
            </a:r>
            <a:r>
              <a:rPr lang="ja-JP" altLang="en-US" sz="2800" b="0" i="0">
                <a:solidFill>
                  <a:srgbClr val="16191F"/>
                </a:solidFill>
                <a:effectLst/>
                <a:latin typeface="Amazon Ember" panose="020B0603020204020204" pitchFamily="34" charset="0"/>
              </a:rPr>
              <a:t>手動のコードレビュー</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作成するソフトウェアについて、コードを記述したビルダー以外の人が、手動のコードレビューを実施する。</a:t>
            </a:r>
            <a:endParaRPr lang="en-JP" sz="1400" dirty="0"/>
          </a:p>
          <a:p>
            <a:pPr marL="285750" indent="-285750">
              <a:buFont typeface="Arial" panose="020B0604020202020204" pitchFamily="34" charset="0"/>
              <a:buChar char="•"/>
            </a:pPr>
            <a:r>
              <a:rPr lang="en-US" sz="1400" dirty="0" err="1"/>
              <a:t>手動のコードレビューの目的は以下のとおり</a:t>
            </a:r>
            <a:r>
              <a:rPr lang="en-US" sz="1400" dirty="0"/>
              <a:t>：</a:t>
            </a:r>
          </a:p>
          <a:p>
            <a:pPr marL="882362" lvl="1" indent="-285750">
              <a:buFont typeface="Arial" panose="020B0604020202020204" pitchFamily="34" charset="0"/>
              <a:buChar char="•"/>
            </a:pPr>
            <a:r>
              <a:rPr lang="ja-JP" altLang="en-US" sz="1200"/>
              <a:t>開発中のソフトウェアの品質を改善する</a:t>
            </a:r>
            <a:endParaRPr lang="en-US" altLang="ja-JP" sz="1200" dirty="0"/>
          </a:p>
          <a:p>
            <a:pPr marL="882362" lvl="1" indent="-285750">
              <a:buFont typeface="Arial" panose="020B0604020202020204" pitchFamily="34" charset="0"/>
              <a:buChar char="•"/>
            </a:pPr>
            <a:r>
              <a:rPr lang="ja-JP" altLang="en-US" sz="1200"/>
              <a:t>後工程で検知される問題数を低減する</a:t>
            </a:r>
            <a:endParaRPr lang="en-US" altLang="ja-JP" sz="1200" dirty="0"/>
          </a:p>
          <a:p>
            <a:pPr marL="882362" lvl="1" indent="-285750">
              <a:buFont typeface="Arial" panose="020B0604020202020204" pitchFamily="34" charset="0"/>
              <a:buChar char="•"/>
            </a:pPr>
            <a:r>
              <a:rPr lang="ja-JP" altLang="en-US" sz="1200"/>
              <a:t>経験の浅いチームメンバーのスキルアップを支援する</a:t>
            </a:r>
            <a:endParaRPr lang="en-US" altLang="ja-JP" sz="1200" dirty="0"/>
          </a:p>
          <a:p>
            <a:pPr marL="882362" lvl="1" indent="-285750">
              <a:buFont typeface="Arial" panose="020B0604020202020204" pitchFamily="34" charset="0"/>
              <a:buChar char="•"/>
            </a:pPr>
            <a:r>
              <a:rPr lang="ja-JP" altLang="en-US" sz="1200"/>
              <a:t>自動化できる領域を確認する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手動のコードレビューを実施しているか？</a:t>
            </a:r>
          </a:p>
          <a:p>
            <a:pPr marL="285750" indent="-285750">
              <a:buFont typeface="Arial" panose="020B0604020202020204" pitchFamily="34" charset="0"/>
              <a:buChar char="•"/>
            </a:pPr>
            <a:r>
              <a:rPr lang="ja-JP" altLang="en-US" sz="1400"/>
              <a:t>コードを記述したビルダー以外の人がコードレビューを実施することになっているか？</a:t>
            </a:r>
          </a:p>
        </p:txBody>
      </p:sp>
      <p:sp>
        <p:nvSpPr>
          <p:cNvPr id="21" name="Text Placeholder 2">
            <a:extLst>
              <a:ext uri="{FF2B5EF4-FFF2-40B4-BE49-F238E27FC236}">
                <a16:creationId xmlns:a16="http://schemas.microsoft.com/office/drawing/2014/main" id="{743B7E96-FFCA-4761-9942-231C4B08691E}"/>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全体的なコード管理フローの一部として、レビューステップを実装する。詳細は、ブランチ、プルリクエスト、マージで使用するアプローチによって異なる。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コードレビューの管理と支援のために、</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Amazon </a:t>
            </a:r>
            <a:r>
              <a:rPr kumimoji="0" lang="en-US"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CodeGrue</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Reviewer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手動のコードレビューで発見された問題を自動的に検知するプロセスがないか検討する。</a:t>
            </a:r>
          </a:p>
        </p:txBody>
      </p:sp>
    </p:spTree>
    <p:extLst>
      <p:ext uri="{BB962C8B-B14F-4D97-AF65-F5344CB8AC3E}">
        <p14:creationId xmlns:p14="http://schemas.microsoft.com/office/powerpoint/2010/main" val="168079249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SEC11-BP05 </a:t>
            </a:r>
            <a:r>
              <a:rPr lang="ja-JP" altLang="en-US" sz="2800" b="0" i="0">
                <a:solidFill>
                  <a:srgbClr val="16191F"/>
                </a:solidFill>
                <a:effectLst/>
                <a:latin typeface="Amazon Ember" panose="020B0603020204020204" pitchFamily="34" charset="0"/>
              </a:rPr>
              <a:t>パッケージと依存関係のサービスを一元化する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599"/>
            <a:ext cx="5733945" cy="5249119"/>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ビルダーチームに対して、ソフトウェアパッケージとその他の依存関係（</a:t>
            </a:r>
            <a:r>
              <a:rPr lang="en" altLang="ja-JP" sz="1400" dirty="0"/>
              <a:t>dependencies</a:t>
            </a:r>
            <a:r>
              <a:rPr lang="ja-JP" altLang="en-US" sz="1400"/>
              <a:t>）を取得するための一元化されたサービスを提供する。</a:t>
            </a:r>
            <a:endParaRPr lang="en-JP" sz="1400" dirty="0"/>
          </a:p>
          <a:p>
            <a:pPr marL="285750" indent="-285750">
              <a:buFont typeface="Arial" panose="020B0604020202020204" pitchFamily="34" charset="0"/>
              <a:buChar char="•"/>
            </a:pPr>
            <a:r>
              <a:rPr lang="en-US" sz="1400" dirty="0" err="1"/>
              <a:t>この目的は以下のとおり</a:t>
            </a:r>
            <a:r>
              <a:rPr lang="en-US" sz="1400" dirty="0"/>
              <a:t>：</a:t>
            </a:r>
          </a:p>
          <a:p>
            <a:pPr marL="882362" lvl="1" indent="-285750">
              <a:buFont typeface="Arial" panose="020B0604020202020204" pitchFamily="34" charset="0"/>
              <a:buChar char="•"/>
            </a:pPr>
            <a:r>
              <a:rPr lang="ja-JP" altLang="en-US" sz="1233"/>
              <a:t>パッケージが使用される前に、そのパッケージを検証する</a:t>
            </a:r>
            <a:endParaRPr lang="en-US" altLang="ja-JP" sz="1233" dirty="0"/>
          </a:p>
          <a:p>
            <a:pPr marL="882362" lvl="1" indent="-285750">
              <a:buFont typeface="Arial" panose="020B0604020202020204" pitchFamily="34" charset="0"/>
              <a:buChar char="•"/>
            </a:pPr>
            <a:r>
              <a:rPr lang="ja-JP" altLang="en-US" sz="1233"/>
              <a:t>既存のパッケージの変更による予期しない問題のリスクを低減する</a:t>
            </a:r>
            <a:endParaRPr lang="en-US" altLang="ja-JP" sz="1233" dirty="0"/>
          </a:p>
          <a:p>
            <a:pPr marL="882362" lvl="1" indent="-285750">
              <a:buFont typeface="Arial" panose="020B0604020202020204" pitchFamily="34" charset="0"/>
              <a:buChar char="•"/>
            </a:pPr>
            <a:r>
              <a:rPr lang="ja-JP" altLang="en-US" sz="1233"/>
              <a:t>インターネット上の任意のパッケージをビルダーチームが使用することによるリスクを低減する</a:t>
            </a:r>
            <a:endParaRPr lang="en-US" altLang="ja-JP" sz="1233" dirty="0"/>
          </a:p>
          <a:p>
            <a:pPr marL="882362" lvl="1" indent="-285750">
              <a:buFont typeface="Arial" panose="020B0604020202020204" pitchFamily="34" charset="0"/>
              <a:buChar char="•"/>
            </a:pPr>
            <a:r>
              <a:rPr lang="ja-JP" altLang="en-US" sz="1233"/>
              <a:t>誰が、どのようなパッケージを使用しているかを把握することで、パッケージの更新が必要な場合に、ワークロードチームに通知することが可能</a:t>
            </a:r>
            <a:endParaRPr lang="en-US" altLang="ja-JP" sz="1233" dirty="0"/>
          </a:p>
          <a:p>
            <a:pPr marL="285750" indent="-285750">
              <a:buFont typeface="Arial" panose="020B0604020202020204" pitchFamily="34" charset="0"/>
              <a:buChar char="•"/>
            </a:pPr>
            <a:r>
              <a:rPr lang="ja-JP" altLang="en-US" sz="1400"/>
              <a:t>テストフローと組み合わせて使用することで、開発中のソフトウェアの品質についての信頼性を高めることができる。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ビルダーが、インターネット上の任意のリポジトリからパッケージを取得していないか？</a:t>
            </a:r>
          </a:p>
          <a:p>
            <a:pPr marL="285750" indent="-285750">
              <a:buFont typeface="Arial" panose="020B0604020202020204" pitchFamily="34" charset="0"/>
              <a:buChar char="•"/>
            </a:pPr>
            <a:r>
              <a:rPr lang="ja-JP" altLang="en-US" sz="1400"/>
              <a:t>ビルダーに提供する前に、新しいパッケージをテストしているか？</a:t>
            </a:r>
            <a:endParaRPr lang="en-US" altLang="ja-JP" sz="1400" dirty="0"/>
          </a:p>
          <a:p>
            <a:pPr marL="285750" indent="-285750">
              <a:buFont typeface="Arial" panose="020B0604020202020204" pitchFamily="34" charset="0"/>
              <a:buChar char="•"/>
            </a:pPr>
            <a:r>
              <a:rPr lang="ja-JP" altLang="en-US" sz="1400"/>
              <a:t>誰がどのようなパッケージを使用しているか、把握しているか？</a:t>
            </a:r>
          </a:p>
        </p:txBody>
      </p:sp>
      <p:sp>
        <p:nvSpPr>
          <p:cNvPr id="4" name="Text Placeholder 2">
            <a:extLst>
              <a:ext uri="{FF2B5EF4-FFF2-40B4-BE49-F238E27FC236}">
                <a16:creationId xmlns:a16="http://schemas.microsoft.com/office/drawing/2014/main" id="{D3ED4156-55AF-9505-15DE-83E3208EB7D3}"/>
              </a:ext>
            </a:extLst>
          </p:cNvPr>
          <p:cNvSpPr txBox="1">
            <a:spLocks/>
          </p:cNvSpPr>
          <p:nvPr/>
        </p:nvSpPr>
        <p:spPr>
          <a:xfrm>
            <a:off x="6431280" y="1371600"/>
            <a:ext cx="5284470" cy="4364892"/>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ソフトウェアが開発されているすべての環境で利用可能な、論理的に一元化されたリポジトリサービスを実装する。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アカウント のベンディングプロセスの一部として、リポジトリへのアクセスを含める。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パッケージをリポジトリに公開する前に、パッケージの自動化テストを構築する。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新しいパッケージのリクエストとその対応が自動化されたメカニズムをビルダーチームに提供する。</a:t>
            </a: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リポジトリ内のパッケージを定期的にスキャンして、新しく発見された問題の潜在的な影響を識別する。</a:t>
            </a:r>
            <a:endPar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a:t>
            </a:r>
            <a:r>
              <a:rPr kumimoji="0" lang="en" altLang="ja-JP" sz="14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CodeArtifact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を使用してプライベートリポジトリを構築する。</a:t>
            </a:r>
          </a:p>
        </p:txBody>
      </p:sp>
    </p:spTree>
    <p:extLst>
      <p:ext uri="{BB962C8B-B14F-4D97-AF65-F5344CB8AC3E}">
        <p14:creationId xmlns:p14="http://schemas.microsoft.com/office/powerpoint/2010/main" val="3038602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D65CBD-B7BF-D8CE-1DAB-5A67C0A939F0}"/>
              </a:ext>
            </a:extLst>
          </p:cNvPr>
          <p:cNvSpPr>
            <a:spLocks noGrp="1"/>
          </p:cNvSpPr>
          <p:nvPr>
            <p:ph type="title"/>
          </p:nvPr>
        </p:nvSpPr>
        <p:spPr/>
        <p:txBody>
          <a:bodyPr/>
          <a:lstStyle/>
          <a:p>
            <a:r>
              <a:rPr lang="en-JP" dirty="0"/>
              <a:t>参考: CI/CDパイプラインを実現する</a:t>
            </a:r>
            <a:r>
              <a:rPr lang="en-US" altLang="ja-JP" dirty="0"/>
              <a:t>AWS</a:t>
            </a:r>
            <a:r>
              <a:rPr lang="ja-JP" altLang="en-US"/>
              <a:t>サービス</a:t>
            </a:r>
            <a:endParaRPr lang="en-JP" dirty="0"/>
          </a:p>
        </p:txBody>
      </p:sp>
      <p:sp>
        <p:nvSpPr>
          <p:cNvPr id="5" name="Rectangle 4">
            <a:extLst>
              <a:ext uri="{FF2B5EF4-FFF2-40B4-BE49-F238E27FC236}">
                <a16:creationId xmlns:a16="http://schemas.microsoft.com/office/drawing/2014/main" id="{02B144A5-B550-B3AE-D696-DEDB43D68F77}"/>
              </a:ext>
            </a:extLst>
          </p:cNvPr>
          <p:cNvSpPr/>
          <p:nvPr/>
        </p:nvSpPr>
        <p:spPr>
          <a:xfrm>
            <a:off x="796066" y="1375331"/>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ソースコードの</a:t>
            </a:r>
            <a:br>
              <a:rPr kumimoji="1" lang="en-JP" sz="2000" dirty="0">
                <a:latin typeface="Meiryo" panose="020B0604030504040204" pitchFamily="34" charset="-128"/>
                <a:ea typeface="Meiryo" panose="020B0604030504040204" pitchFamily="34" charset="-128"/>
              </a:rPr>
            </a:br>
            <a:r>
              <a:rPr kumimoji="1" lang="en-JP" sz="2000" dirty="0">
                <a:latin typeface="Meiryo" panose="020B0604030504040204" pitchFamily="34" charset="-128"/>
                <a:ea typeface="Meiryo" panose="020B0604030504040204" pitchFamily="34" charset="-128"/>
              </a:rPr>
              <a:t>バージョン管理</a:t>
            </a:r>
          </a:p>
        </p:txBody>
      </p:sp>
      <p:sp>
        <p:nvSpPr>
          <p:cNvPr id="6" name="Rectangle 5">
            <a:extLst>
              <a:ext uri="{FF2B5EF4-FFF2-40B4-BE49-F238E27FC236}">
                <a16:creationId xmlns:a16="http://schemas.microsoft.com/office/drawing/2014/main" id="{737D24F0-3FF9-F8BA-45B8-148FD83E6235}"/>
              </a:ext>
            </a:extLst>
          </p:cNvPr>
          <p:cNvSpPr/>
          <p:nvPr/>
        </p:nvSpPr>
        <p:spPr>
          <a:xfrm>
            <a:off x="796065" y="2539992"/>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ビルド自動化</a:t>
            </a:r>
          </a:p>
        </p:txBody>
      </p:sp>
      <p:sp>
        <p:nvSpPr>
          <p:cNvPr id="7" name="Rectangle 6">
            <a:extLst>
              <a:ext uri="{FF2B5EF4-FFF2-40B4-BE49-F238E27FC236}">
                <a16:creationId xmlns:a16="http://schemas.microsoft.com/office/drawing/2014/main" id="{CAC0070F-8D54-CC3A-3273-3D5DE7B4E8CC}"/>
              </a:ext>
            </a:extLst>
          </p:cNvPr>
          <p:cNvSpPr/>
          <p:nvPr/>
        </p:nvSpPr>
        <p:spPr>
          <a:xfrm>
            <a:off x="796065" y="3727989"/>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デプロイ自動化</a:t>
            </a:r>
          </a:p>
        </p:txBody>
      </p:sp>
      <p:sp>
        <p:nvSpPr>
          <p:cNvPr id="8" name="Rectangle 7">
            <a:extLst>
              <a:ext uri="{FF2B5EF4-FFF2-40B4-BE49-F238E27FC236}">
                <a16:creationId xmlns:a16="http://schemas.microsoft.com/office/drawing/2014/main" id="{E1C4C440-5B9F-846C-2788-115E2FA08EFE}"/>
              </a:ext>
            </a:extLst>
          </p:cNvPr>
          <p:cNvSpPr/>
          <p:nvPr/>
        </p:nvSpPr>
        <p:spPr>
          <a:xfrm>
            <a:off x="796065" y="4923022"/>
            <a:ext cx="2381079" cy="82833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2000" dirty="0">
                <a:latin typeface="Meiryo" panose="020B0604030504040204" pitchFamily="34" charset="-128"/>
                <a:ea typeface="Meiryo" panose="020B0604030504040204" pitchFamily="34" charset="-128"/>
              </a:rPr>
              <a:t>ワークフロー管理</a:t>
            </a:r>
          </a:p>
        </p:txBody>
      </p:sp>
      <p:pic>
        <p:nvPicPr>
          <p:cNvPr id="9" name="Graphic 21">
            <a:extLst>
              <a:ext uri="{FF2B5EF4-FFF2-40B4-BE49-F238E27FC236}">
                <a16:creationId xmlns:a16="http://schemas.microsoft.com/office/drawing/2014/main" id="{27A0A0C6-110A-5F46-85A7-9E621C29459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567929" y="137533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a:extLst>
              <a:ext uri="{FF2B5EF4-FFF2-40B4-BE49-F238E27FC236}">
                <a16:creationId xmlns:a16="http://schemas.microsoft.com/office/drawing/2014/main" id="{93632A57-6037-03DE-EEBB-889D83470A7A}"/>
              </a:ext>
            </a:extLst>
          </p:cNvPr>
          <p:cNvSpPr txBox="1">
            <a:spLocks noChangeArrowheads="1"/>
          </p:cNvSpPr>
          <p:nvPr/>
        </p:nvSpPr>
        <p:spPr bwMode="auto">
          <a:xfrm>
            <a:off x="2847998" y="2095907"/>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2" name="Graphic 19">
            <a:extLst>
              <a:ext uri="{FF2B5EF4-FFF2-40B4-BE49-F238E27FC236}">
                <a16:creationId xmlns:a16="http://schemas.microsoft.com/office/drawing/2014/main" id="{8A827B54-27E1-FC6F-B7EE-02BA85EB783D}"/>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3567929" y="253999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1">
            <a:extLst>
              <a:ext uri="{FF2B5EF4-FFF2-40B4-BE49-F238E27FC236}">
                <a16:creationId xmlns:a16="http://schemas.microsoft.com/office/drawing/2014/main" id="{E56B4AEF-D5F2-EF9F-5659-DD2AAFF99FC6}"/>
              </a:ext>
            </a:extLst>
          </p:cNvPr>
          <p:cNvSpPr txBox="1">
            <a:spLocks noChangeArrowheads="1"/>
          </p:cNvSpPr>
          <p:nvPr/>
        </p:nvSpPr>
        <p:spPr bwMode="auto">
          <a:xfrm>
            <a:off x="2802754" y="3302903"/>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CodeBuild</a:t>
            </a:r>
          </a:p>
        </p:txBody>
      </p:sp>
      <p:pic>
        <p:nvPicPr>
          <p:cNvPr id="14" name="Graphic 23">
            <a:extLst>
              <a:ext uri="{FF2B5EF4-FFF2-40B4-BE49-F238E27FC236}">
                <a16:creationId xmlns:a16="http://schemas.microsoft.com/office/drawing/2014/main" id="{F44788B1-23A9-943D-D18D-E3DD899BB13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3567929" y="37279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5">
            <a:extLst>
              <a:ext uri="{FF2B5EF4-FFF2-40B4-BE49-F238E27FC236}">
                <a16:creationId xmlns:a16="http://schemas.microsoft.com/office/drawing/2014/main" id="{3E3C0D2B-9FE8-9957-0EA9-1AD2FF47C12C}"/>
              </a:ext>
            </a:extLst>
          </p:cNvPr>
          <p:cNvSpPr txBox="1">
            <a:spLocks noChangeArrowheads="1"/>
          </p:cNvSpPr>
          <p:nvPr/>
        </p:nvSpPr>
        <p:spPr bwMode="auto">
          <a:xfrm>
            <a:off x="2847998" y="4489989"/>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a:latin typeface="Arial" panose="020B0604020202020204" pitchFamily="34" charset="0"/>
                <a:ea typeface="Amazon Ember" panose="020B0603020204020204" pitchFamily="34" charset="0"/>
                <a:cs typeface="Arial" panose="020B0604020202020204" pitchFamily="34" charset="0"/>
              </a:rPr>
              <a:t>AWS CodeDeploy</a:t>
            </a:r>
          </a:p>
        </p:txBody>
      </p:sp>
      <p:pic>
        <p:nvPicPr>
          <p:cNvPr id="16" name="Graphic 6">
            <a:extLst>
              <a:ext uri="{FF2B5EF4-FFF2-40B4-BE49-F238E27FC236}">
                <a16:creationId xmlns:a16="http://schemas.microsoft.com/office/drawing/2014/main" id="{7815D382-C5C0-70CE-EDF9-48DCEB27EE58}"/>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3551794" y="4923022"/>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9">
            <a:extLst>
              <a:ext uri="{FF2B5EF4-FFF2-40B4-BE49-F238E27FC236}">
                <a16:creationId xmlns:a16="http://schemas.microsoft.com/office/drawing/2014/main" id="{921510FF-1E96-52E1-BDF7-B8F3E496CD15}"/>
              </a:ext>
            </a:extLst>
          </p:cNvPr>
          <p:cNvSpPr txBox="1">
            <a:spLocks noChangeArrowheads="1"/>
          </p:cNvSpPr>
          <p:nvPr/>
        </p:nvSpPr>
        <p:spPr bwMode="auto">
          <a:xfrm>
            <a:off x="2811226" y="5754813"/>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9F63BEB-E104-27D4-59F5-8FCEEEC5DD1D}"/>
              </a:ext>
            </a:extLst>
          </p:cNvPr>
          <p:cNvSpPr txBox="1"/>
          <p:nvPr/>
        </p:nvSpPr>
        <p:spPr>
          <a:xfrm>
            <a:off x="4641078" y="1375331"/>
            <a:ext cx="3319579" cy="738664"/>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Git互換のレポジトリサービス</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Pushイベントなどをトリガーに、SNS/Lambdaを呼び出し可能</a:t>
            </a:r>
          </a:p>
        </p:txBody>
      </p:sp>
      <p:sp>
        <p:nvSpPr>
          <p:cNvPr id="19" name="TextBox 18">
            <a:extLst>
              <a:ext uri="{FF2B5EF4-FFF2-40B4-BE49-F238E27FC236}">
                <a16:creationId xmlns:a16="http://schemas.microsoft.com/office/drawing/2014/main" id="{F624223E-8844-D7FF-0F12-E42723C19AEB}"/>
              </a:ext>
            </a:extLst>
          </p:cNvPr>
          <p:cNvSpPr txBox="1"/>
          <p:nvPr/>
        </p:nvSpPr>
        <p:spPr>
          <a:xfrm>
            <a:off x="4641078" y="2539992"/>
            <a:ext cx="3121396" cy="954107"/>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Git互換のレポジトリサービス</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コンパイル、テスト、パッケージ作成、Dockerイメージ作成などをサポート</a:t>
            </a:r>
          </a:p>
        </p:txBody>
      </p:sp>
      <p:sp>
        <p:nvSpPr>
          <p:cNvPr id="20" name="TextBox 19">
            <a:extLst>
              <a:ext uri="{FF2B5EF4-FFF2-40B4-BE49-F238E27FC236}">
                <a16:creationId xmlns:a16="http://schemas.microsoft.com/office/drawing/2014/main" id="{BEC67775-62C2-FDED-3BDB-F9D571A9C7A3}"/>
              </a:ext>
            </a:extLst>
          </p:cNvPr>
          <p:cNvSpPr txBox="1"/>
          <p:nvPr/>
        </p:nvSpPr>
        <p:spPr>
          <a:xfrm>
            <a:off x="4641078" y="3727989"/>
            <a:ext cx="3394883" cy="738664"/>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S3またはGit上のコードをデプロイ</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In-place, Blue/Greenなどのデプロイをサポート</a:t>
            </a:r>
          </a:p>
        </p:txBody>
      </p:sp>
      <p:sp>
        <p:nvSpPr>
          <p:cNvPr id="21" name="TextBox 20">
            <a:extLst>
              <a:ext uri="{FF2B5EF4-FFF2-40B4-BE49-F238E27FC236}">
                <a16:creationId xmlns:a16="http://schemas.microsoft.com/office/drawing/2014/main" id="{226C050B-CBD5-F461-99E3-A6788981AC7D}"/>
              </a:ext>
            </a:extLst>
          </p:cNvPr>
          <p:cNvSpPr txBox="1"/>
          <p:nvPr/>
        </p:nvSpPr>
        <p:spPr>
          <a:xfrm>
            <a:off x="4624943" y="4923022"/>
            <a:ext cx="3121396" cy="954107"/>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リリースプロセスのモデル化と見える化</a:t>
            </a:r>
          </a:p>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カスタムアクションによる柔軟なパイプライン作成</a:t>
            </a:r>
          </a:p>
        </p:txBody>
      </p:sp>
      <p:pic>
        <p:nvPicPr>
          <p:cNvPr id="22" name="Graphic 21">
            <a:extLst>
              <a:ext uri="{FF2B5EF4-FFF2-40B4-BE49-F238E27FC236}">
                <a16:creationId xmlns:a16="http://schemas.microsoft.com/office/drawing/2014/main" id="{C9637CB4-26D6-C8DF-54CA-5C60786EEEB8}"/>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8383052" y="372798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12">
            <a:extLst>
              <a:ext uri="{FF2B5EF4-FFF2-40B4-BE49-F238E27FC236}">
                <a16:creationId xmlns:a16="http://schemas.microsoft.com/office/drawing/2014/main" id="{235EECA3-90DD-0131-6887-AA59662AF9B7}"/>
              </a:ext>
            </a:extLst>
          </p:cNvPr>
          <p:cNvSpPr txBox="1">
            <a:spLocks noChangeArrowheads="1"/>
          </p:cNvSpPr>
          <p:nvPr/>
        </p:nvSpPr>
        <p:spPr bwMode="auto">
          <a:xfrm>
            <a:off x="7635340" y="4507039"/>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CloudFormation</a:t>
            </a:r>
          </a:p>
        </p:txBody>
      </p:sp>
      <p:sp>
        <p:nvSpPr>
          <p:cNvPr id="24" name="TextBox 23">
            <a:extLst>
              <a:ext uri="{FF2B5EF4-FFF2-40B4-BE49-F238E27FC236}">
                <a16:creationId xmlns:a16="http://schemas.microsoft.com/office/drawing/2014/main" id="{E20C7F25-2E7B-BD59-3A75-C5BD14405059}"/>
              </a:ext>
            </a:extLst>
          </p:cNvPr>
          <p:cNvSpPr txBox="1"/>
          <p:nvPr/>
        </p:nvSpPr>
        <p:spPr>
          <a:xfrm>
            <a:off x="9263935" y="3768375"/>
            <a:ext cx="2547962" cy="523220"/>
          </a:xfrm>
          <a:prstGeom prst="rect">
            <a:avLst/>
          </a:prstGeom>
          <a:noFill/>
        </p:spPr>
        <p:txBody>
          <a:bodyPr wrap="square" rtlCol="0">
            <a:spAutoFit/>
          </a:bodyPr>
          <a:lstStyle/>
          <a:p>
            <a:pPr marL="180975" indent="-180975" algn="l">
              <a:buFont typeface="Arial" panose="020B0604020202020204" pitchFamily="34" charset="0"/>
              <a:buChar char="•"/>
            </a:pPr>
            <a:r>
              <a:rPr kumimoji="1" lang="en-JP" sz="1400" dirty="0">
                <a:latin typeface="Meiryo" panose="020B0604030504040204" pitchFamily="34" charset="-128"/>
                <a:ea typeface="Meiryo" panose="020B0604030504040204" pitchFamily="34" charset="-128"/>
                <a:cs typeface="Amazon Ember" panose="020B0603020204020204" pitchFamily="34" charset="0"/>
              </a:rPr>
              <a:t>AWSリソースのプロビジョニングや設定を自動化</a:t>
            </a:r>
          </a:p>
        </p:txBody>
      </p:sp>
      <p:cxnSp>
        <p:nvCxnSpPr>
          <p:cNvPr id="26" name="Straight Connector 25">
            <a:extLst>
              <a:ext uri="{FF2B5EF4-FFF2-40B4-BE49-F238E27FC236}">
                <a16:creationId xmlns:a16="http://schemas.microsoft.com/office/drawing/2014/main" id="{101A6F79-A344-06E3-92ED-68AA26217892}"/>
              </a:ext>
            </a:extLst>
          </p:cNvPr>
          <p:cNvCxnSpPr/>
          <p:nvPr/>
        </p:nvCxnSpPr>
        <p:spPr>
          <a:xfrm>
            <a:off x="796065" y="2372906"/>
            <a:ext cx="10510222"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6069DB29-5DB5-0064-2667-689527B42DAE}"/>
              </a:ext>
            </a:extLst>
          </p:cNvPr>
          <p:cNvCxnSpPr/>
          <p:nvPr/>
        </p:nvCxnSpPr>
        <p:spPr>
          <a:xfrm>
            <a:off x="757672" y="3579902"/>
            <a:ext cx="10510222"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627D074-65CD-9275-6275-31D70160026B}"/>
              </a:ext>
            </a:extLst>
          </p:cNvPr>
          <p:cNvCxnSpPr/>
          <p:nvPr/>
        </p:nvCxnSpPr>
        <p:spPr>
          <a:xfrm>
            <a:off x="757672" y="4766988"/>
            <a:ext cx="10510222" cy="0"/>
          </a:xfrm>
          <a:prstGeom prst="line">
            <a:avLst/>
          </a:prstGeom>
          <a:ln w="1270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 name="テキスト ボックス 2">
            <a:extLst>
              <a:ext uri="{FF2B5EF4-FFF2-40B4-BE49-F238E27FC236}">
                <a16:creationId xmlns:a16="http://schemas.microsoft.com/office/drawing/2014/main" id="{45F2A3FC-5347-6492-03C2-1E6A91F9297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0338958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16">
            <a:extLst>
              <a:ext uri="{FF2B5EF4-FFF2-40B4-BE49-F238E27FC236}">
                <a16:creationId xmlns:a16="http://schemas.microsoft.com/office/drawing/2014/main" id="{53BF56F3-CF02-6CCD-5FA8-ECAEF617B56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1519433" y="1368677"/>
            <a:ext cx="2844000" cy="284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正方形/長方形 56">
            <a:extLst>
              <a:ext uri="{FF2B5EF4-FFF2-40B4-BE49-F238E27FC236}">
                <a16:creationId xmlns:a16="http://schemas.microsoft.com/office/drawing/2014/main" id="{17CE9549-311B-45D2-83D4-715382A40E72}"/>
              </a:ext>
            </a:extLst>
          </p:cNvPr>
          <p:cNvSpPr/>
          <p:nvPr/>
        </p:nvSpPr>
        <p:spPr>
          <a:xfrm>
            <a:off x="5626148" y="1124086"/>
            <a:ext cx="6261055"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626146" y="1825562"/>
            <a:ext cx="6261055" cy="304710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セキュアでスケーラブルなマネージドアーティファクト管理</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Maven, Gradle, </a:t>
            </a: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npm</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yarn, twine, pip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などの一般的なビルドツール、パッケージマネージャーから利用可能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npm</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パブリックリポジトリ、</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Maven Central, Python </a:t>
            </a: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Pacage</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Index (</a:t>
            </a:r>
            <a:r>
              <a:rPr kumimoji="0" lang="en" altLang="ja-JP" sz="1667" b="0"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PyPi</a:t>
            </a: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などからパッケージ取得可能</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Key Management Service (KMS)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による暗号化をサポート</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リポジトリはポリグロットで、サポートされている任意のパケージを含めることができる</a:t>
            </a:r>
          </a:p>
          <a:p>
            <a:pPr marL="191983" marR="0" lvl="0" indent="-191983" algn="l" defTabSz="609576"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 altLang="ja-JP" sz="1667"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VPC </a:t>
            </a:r>
            <a:r>
              <a:rPr kumimoji="0" lang="ja-JP" altLang="en-US" sz="1667"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エンドポイントをサポート</a:t>
            </a:r>
            <a:endParaRPr kumimoji="0" lang="en-US" altLang="ja-JP" sz="15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51033"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456593" y="4970320"/>
            <a:ext cx="4969680" cy="1020267"/>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ソフトウェア開発のためのセキュアかつ</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スケーラブルでコスト効率性に優れた</a:t>
            </a:r>
            <a:br>
              <a:rPr kumimoji="0" lang="en-US" altLang="ja-JP" sz="2000" b="0"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br>
            <a:r>
              <a:rPr kumimoji="0" lang="ja-JP" altLang="en-US" sz="2000" b="0" i="0" u="none" strike="noStrike" kern="1200" cap="none" spc="0" normalizeH="0" baseline="0" noProof="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パッケージ管理</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51033" y="4230040"/>
            <a:ext cx="4780800" cy="512496"/>
          </a:xfrm>
          <a:prstGeom prst="rect">
            <a:avLst/>
          </a:prstGeom>
          <a:ln>
            <a:noFill/>
          </a:ln>
        </p:spPr>
        <p:txBody>
          <a:bodyPr wrap="square" lIns="192000" tIns="48000" rIns="48000" bIns="48000" anchor="ctr" anchorCtr="0">
            <a:noAutofit/>
          </a:bodyPr>
          <a:lstStyle/>
          <a:p>
            <a:pPr marL="0" marR="0" lvl="0" indent="0" algn="ctr" defTabSz="609576" rtl="0" eaLnBrk="1" fontAlgn="auto" latinLnBrk="0" hangingPunct="1">
              <a:lnSpc>
                <a:spcPct val="100000"/>
              </a:lnSpc>
              <a:spcBef>
                <a:spcPts val="0"/>
              </a:spcBef>
              <a:spcAft>
                <a:spcPts val="0"/>
              </a:spcAft>
              <a:buClrTx/>
              <a:buSzTx/>
              <a:buFontTx/>
              <a:buNone/>
              <a:tabLst/>
              <a:defRPr/>
            </a:pPr>
            <a:r>
              <a:rPr kumimoji="0" lang="en-US" altLang="ja-JP"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AWS </a:t>
            </a:r>
            <a:r>
              <a:rPr kumimoji="0" lang="en-US" altLang="ja-JP" sz="2667" b="1" i="0" u="none" strike="noStrike" kern="1200" cap="none" spc="0" normalizeH="0" baseline="0" noProof="0" dirty="0" err="1">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rPr>
              <a:t>CodeArtifact</a:t>
            </a:r>
            <a:endParaRPr kumimoji="0" lang="ja-JP" altLang="en-US" sz="2667" b="1" i="0" u="none" strike="noStrike" kern="1200" cap="none" spc="0" normalizeH="0" baseline="0" noProof="0" dirty="0">
              <a:ln>
                <a:noFill/>
              </a:ln>
              <a:gradFill>
                <a:gsLst>
                  <a:gs pos="0">
                    <a:srgbClr val="232F3E">
                      <a:lumMod val="75000"/>
                    </a:srgbClr>
                  </a:gs>
                  <a:gs pos="100000">
                    <a:srgbClr val="232F3E">
                      <a:lumMod val="75000"/>
                    </a:srgbClr>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2" name="タイトル 1">
            <a:extLst>
              <a:ext uri="{FF2B5EF4-FFF2-40B4-BE49-F238E27FC236}">
                <a16:creationId xmlns:a16="http://schemas.microsoft.com/office/drawing/2014/main" id="{44EBB439-32E8-894D-B601-F4BC73167053}"/>
              </a:ext>
            </a:extLst>
          </p:cNvPr>
          <p:cNvSpPr>
            <a:spLocks noGrp="1"/>
          </p:cNvSpPr>
          <p:nvPr>
            <p:ph type="title"/>
          </p:nvPr>
        </p:nvSpPr>
        <p:spPr>
          <a:xfrm>
            <a:off x="466225" y="180668"/>
            <a:ext cx="11259550" cy="727655"/>
          </a:xfrm>
        </p:spPr>
        <p:txBody>
          <a:bodyPr vert="horz" lIns="91440" tIns="45720" rIns="91440" bIns="45720" rtlCol="0" anchor="t">
            <a:noAutofit/>
          </a:bodyPr>
          <a:lstStyle/>
          <a:p>
            <a:r>
              <a:rPr lang="ja-JP" altLang="en-US" sz="2800" b="0"/>
              <a:t>参考：</a:t>
            </a:r>
            <a:r>
              <a:rPr lang="en-US" altLang="ja-JP" sz="2800" b="0" dirty="0"/>
              <a:t>AWS </a:t>
            </a:r>
            <a:r>
              <a:rPr lang="en-US" altLang="ja-JP" sz="2800" b="0" dirty="0" err="1"/>
              <a:t>CodeArtifact</a:t>
            </a:r>
            <a:r>
              <a:rPr lang="en-US" altLang="ja-JP" sz="2800" b="0" dirty="0"/>
              <a:t> </a:t>
            </a:r>
            <a:r>
              <a:rPr lang="ja-JP" altLang="en-US" sz="2800" b="0"/>
              <a:t>概要</a:t>
            </a:r>
          </a:p>
        </p:txBody>
      </p:sp>
      <p:sp>
        <p:nvSpPr>
          <p:cNvPr id="4" name="テキスト ボックス 3">
            <a:extLst>
              <a:ext uri="{FF2B5EF4-FFF2-40B4-BE49-F238E27FC236}">
                <a16:creationId xmlns:a16="http://schemas.microsoft.com/office/drawing/2014/main" id="{9FC0F6F8-900B-5607-ABAC-B11C10CAA0C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SEC11-BP05</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226017349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SEC11-BP06 </a:t>
            </a:r>
            <a:r>
              <a:rPr lang="ja-JP" altLang="en-US" sz="2800" b="0" i="0">
                <a:solidFill>
                  <a:srgbClr val="16191F"/>
                </a:solidFill>
                <a:effectLst/>
                <a:latin typeface="Amazon Ember" panose="020B0603020204020204" pitchFamily="34" charset="0"/>
              </a:rPr>
              <a:t>ソフトウェアをプログラムでデプロイする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ソフトウェアのデプロイをプログラムで行う。</a:t>
            </a:r>
            <a:endParaRPr lang="en-US" altLang="ja-JP" sz="1400" dirty="0"/>
          </a:p>
          <a:p>
            <a:pPr marL="285750" indent="-285750">
              <a:buFont typeface="Arial" panose="020B0604020202020204" pitchFamily="34" charset="0"/>
              <a:buChar char="•"/>
            </a:pPr>
            <a:r>
              <a:rPr lang="ja-JP" altLang="en-US" sz="1400"/>
              <a:t>この目的は以下のとおり：</a:t>
            </a:r>
            <a:endParaRPr lang="en-US" altLang="ja-JP" sz="1400" dirty="0"/>
          </a:p>
          <a:p>
            <a:pPr marL="882362" lvl="1" indent="-285750">
              <a:buFont typeface="Arial" panose="020B0604020202020204" pitchFamily="34" charset="0"/>
              <a:buChar char="•"/>
            </a:pPr>
            <a:r>
              <a:rPr lang="ja-JP" altLang="en-US" sz="1200"/>
              <a:t>デプロイに失敗したり、人的エラーにより予期しない問題が発生したりする可能性を低減する。</a:t>
            </a:r>
            <a:endParaRPr lang="en-US" altLang="ja-JP" sz="1200" dirty="0"/>
          </a:p>
          <a:p>
            <a:pPr marL="882362" lvl="1" indent="-285750">
              <a:buFont typeface="Arial" panose="020B0604020202020204" pitchFamily="34" charset="0"/>
              <a:buChar char="•"/>
            </a:pPr>
            <a:r>
              <a:rPr lang="ja-JP" altLang="en-US" sz="1200"/>
              <a:t>テスト済みのソフトウェアが確実にデプロイされる。</a:t>
            </a:r>
            <a:endParaRPr lang="en-US" altLang="ja-JP" sz="1200" dirty="0"/>
          </a:p>
          <a:p>
            <a:pPr marL="882362" lvl="1" indent="-285750">
              <a:buFont typeface="Arial" panose="020B0604020202020204" pitchFamily="34" charset="0"/>
              <a:buChar char="•"/>
            </a:pPr>
            <a:r>
              <a:rPr lang="ja-JP" altLang="en-US" sz="1200"/>
              <a:t>複数の環境に同じコードをデプロイする。</a:t>
            </a:r>
            <a:endParaRPr lang="en-US" altLang="ja-JP" sz="1200" dirty="0"/>
          </a:p>
          <a:p>
            <a:pPr marL="882362" lvl="1" indent="-285750">
              <a:buFont typeface="Arial" panose="020B0604020202020204" pitchFamily="34" charset="0"/>
              <a:buChar char="•"/>
            </a:pPr>
            <a:r>
              <a:rPr lang="ja-JP" altLang="en-US" sz="1200"/>
              <a:t>ソフトウェアのリリース頻度を上げる。</a:t>
            </a:r>
            <a:endParaRPr lang="en-US" altLang="ja-JP" sz="1200" dirty="0"/>
          </a:p>
          <a:p>
            <a:pPr marL="882362" lvl="1" indent="-285750">
              <a:buFont typeface="Arial" panose="020B0604020202020204" pitchFamily="34" charset="0"/>
              <a:buChar char="•"/>
            </a:pPr>
            <a:r>
              <a:rPr lang="ja-JP" altLang="en-US" sz="1200"/>
              <a:t>デプロイ中に予期しないイベントが発生しても自動でロールバックできる。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本番環境に、ソフトウェアを手動でデプロイしていないか？</a:t>
            </a:r>
          </a:p>
          <a:p>
            <a:pPr marL="285750" indent="-285750">
              <a:buFont typeface="Arial" panose="020B0604020202020204" pitchFamily="34" charset="0"/>
              <a:buChar char="•"/>
            </a:pPr>
            <a:r>
              <a:rPr lang="ja-JP" altLang="en-US" sz="1400"/>
              <a:t>デプロイ先の環境に合わせて、ソフトウェアに手動で変更を加えていないか？</a:t>
            </a:r>
          </a:p>
        </p:txBody>
      </p:sp>
      <p:sp>
        <p:nvSpPr>
          <p:cNvPr id="4" name="Text Placeholder 2">
            <a:extLst>
              <a:ext uri="{FF2B5EF4-FFF2-40B4-BE49-F238E27FC236}">
                <a16:creationId xmlns:a16="http://schemas.microsoft.com/office/drawing/2014/main" id="{3435F42F-851F-EB9C-5989-6E7B1C201F99}"/>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CI/CD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パイプラインを構築して、</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CI/CD</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ツールでデプロイされるようにする。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ホワイトペーパー「</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Organizing Your AWS Environment Using Multiple Accounts</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（複数のアカウントを使用した </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AWS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環境の組織化）</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」のガイダンスにしたがって環境を分離する。 </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Twelve-Factor App</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の原則にしたがってソフトウェアを開発する。特に、構成の外部化の原則により、複数の環境に同じコードをデプロイできるようにする。すなわち、環境固有の設定を </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Systems Manager Parameter Store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などの外部ソースから取得するように、ソフトウェアを設計する。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デプロイ中に予期しないイベントが発生した場合に自動でロールバックするようにデプロイする。（ブルー</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グリーンデプロイなど）</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Canary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を使用してデプロイの成功を確認する。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AWS Signer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などを使用してテスト後にパッケージに署名し、デプロイ中にこれらの署名を検証して、テスト済みのソフトウェアとデプロイされたソフトウェアとが同じであることを確認する。</a:t>
            </a:r>
          </a:p>
        </p:txBody>
      </p:sp>
    </p:spTree>
    <p:extLst>
      <p:ext uri="{BB962C8B-B14F-4D97-AF65-F5344CB8AC3E}">
        <p14:creationId xmlns:p14="http://schemas.microsoft.com/office/powerpoint/2010/main" val="23333246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US" altLang="ja-JP" sz="2800" b="0" dirty="0"/>
              <a:t>The </a:t>
            </a:r>
            <a:r>
              <a:rPr lang="en" altLang="ja-JP" sz="2800" b="0" dirty="0"/>
              <a:t>Twelve-Factor App</a:t>
            </a:r>
            <a:r>
              <a:rPr lang="ja-JP" altLang="en-US" sz="2800" b="0"/>
              <a:t>（</a:t>
            </a:r>
            <a:r>
              <a:rPr lang="en" altLang="ja-JP" sz="2800" b="0" dirty="0"/>
              <a:t>https://12factor.net/ja/</a:t>
            </a:r>
            <a:r>
              <a:rPr lang="ja-JP" altLang="en-US" sz="2800" b="0"/>
              <a:t>）</a:t>
            </a:r>
          </a:p>
        </p:txBody>
      </p:sp>
      <p:sp>
        <p:nvSpPr>
          <p:cNvPr id="2" name="テキスト ボックス 1">
            <a:extLst>
              <a:ext uri="{FF2B5EF4-FFF2-40B4-BE49-F238E27FC236}">
                <a16:creationId xmlns:a16="http://schemas.microsoft.com/office/drawing/2014/main" id="{F2B202FC-4C5A-071A-DB25-98D590A796BA}"/>
              </a:ext>
            </a:extLst>
          </p:cNvPr>
          <p:cNvSpPr txBox="1"/>
          <p:nvPr/>
        </p:nvSpPr>
        <p:spPr>
          <a:xfrm>
            <a:off x="475250" y="880903"/>
            <a:ext cx="752321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Web</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アプリケーション や</a:t>
            </a:r>
            <a:r>
              <a:rPr kumimoji="1" lang="en-US"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Software as a Service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を作り上げるための方法論。</a:t>
            </a:r>
          </a:p>
        </p:txBody>
      </p:sp>
      <p:graphicFrame>
        <p:nvGraphicFramePr>
          <p:cNvPr id="3" name="表 4">
            <a:extLst>
              <a:ext uri="{FF2B5EF4-FFF2-40B4-BE49-F238E27FC236}">
                <a16:creationId xmlns:a16="http://schemas.microsoft.com/office/drawing/2014/main" id="{14042B40-A417-0F6B-4EAB-561A1854CCF5}"/>
              </a:ext>
            </a:extLst>
          </p:cNvPr>
          <p:cNvGraphicFramePr>
            <a:graphicFrameLocks noGrp="1"/>
          </p:cNvGraphicFramePr>
          <p:nvPr/>
        </p:nvGraphicFramePr>
        <p:xfrm>
          <a:off x="475250" y="1321550"/>
          <a:ext cx="11259549" cy="4450080"/>
        </p:xfrm>
        <a:graphic>
          <a:graphicData uri="http://schemas.openxmlformats.org/drawingml/2006/table">
            <a:tbl>
              <a:tblPr firstRow="1" bandRow="1">
                <a:tableStyleId>{5940675A-B579-460E-94D1-54222C63F5DA}</a:tableStyleId>
              </a:tblPr>
              <a:tblGrid>
                <a:gridCol w="601196">
                  <a:extLst>
                    <a:ext uri="{9D8B030D-6E8A-4147-A177-3AD203B41FA5}">
                      <a16:colId xmlns:a16="http://schemas.microsoft.com/office/drawing/2014/main" val="1762264835"/>
                    </a:ext>
                  </a:extLst>
                </a:gridCol>
                <a:gridCol w="2662177">
                  <a:extLst>
                    <a:ext uri="{9D8B030D-6E8A-4147-A177-3AD203B41FA5}">
                      <a16:colId xmlns:a16="http://schemas.microsoft.com/office/drawing/2014/main" val="3684286630"/>
                    </a:ext>
                  </a:extLst>
                </a:gridCol>
                <a:gridCol w="7996176">
                  <a:extLst>
                    <a:ext uri="{9D8B030D-6E8A-4147-A177-3AD203B41FA5}">
                      <a16:colId xmlns:a16="http://schemas.microsoft.com/office/drawing/2014/main" val="255215087"/>
                    </a:ext>
                  </a:extLst>
                </a:gridCol>
              </a:tblGrid>
              <a:tr h="370840">
                <a:tc>
                  <a:txBody>
                    <a:bodyPr/>
                    <a:lstStyle/>
                    <a:p>
                      <a:pPr algn="r"/>
                      <a:r>
                        <a:rPr kumimoji="1" lang="en-US" altLang="ja-JP" sz="1600" dirty="0">
                          <a:latin typeface="Meiryo" panose="020B0604030504040204" pitchFamily="34" charset="-128"/>
                          <a:ea typeface="Meiryo" panose="020B0604030504040204" pitchFamily="34" charset="-128"/>
                        </a:rPr>
                        <a:t>1</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コードベース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バージョン管理されている</a:t>
                      </a:r>
                      <a:r>
                        <a:rPr kumimoji="1" lang="en-US" altLang="ja-JP" sz="1600" dirty="0">
                          <a:latin typeface="Meiryo" panose="020B0604030504040204" pitchFamily="34" charset="-128"/>
                          <a:ea typeface="Meiryo" panose="020B0604030504040204" pitchFamily="34" charset="-128"/>
                        </a:rPr>
                        <a:t>1</a:t>
                      </a:r>
                      <a:r>
                        <a:rPr kumimoji="1" lang="ja-JP" altLang="en-US" sz="1600">
                          <a:latin typeface="Meiryo" panose="020B0604030504040204" pitchFamily="34" charset="-128"/>
                          <a:ea typeface="Meiryo" panose="020B0604030504040204" pitchFamily="34" charset="-128"/>
                        </a:rPr>
                        <a:t>つのコードベースと複数のデプロイ</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04380280"/>
                  </a:ext>
                </a:extLst>
              </a:tr>
              <a:tr h="370840">
                <a:tc>
                  <a:txBody>
                    <a:bodyPr/>
                    <a:lstStyle/>
                    <a:p>
                      <a:pPr algn="r"/>
                      <a:r>
                        <a:rPr kumimoji="1" lang="en-US" altLang="ja-JP" sz="1600" dirty="0">
                          <a:latin typeface="Meiryo" panose="020B0604030504040204" pitchFamily="34" charset="-128"/>
                          <a:ea typeface="Meiryo" panose="020B0604030504040204" pitchFamily="34" charset="-128"/>
                        </a:rPr>
                        <a:t>2</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依存関係</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依存関係を明示的に宣言し分離する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3975326"/>
                  </a:ext>
                </a:extLst>
              </a:tr>
              <a:tr h="370840">
                <a:tc>
                  <a:txBody>
                    <a:bodyPr/>
                    <a:lstStyle/>
                    <a:p>
                      <a:pPr algn="r"/>
                      <a:r>
                        <a:rPr kumimoji="1" lang="en-US" altLang="ja-JP" sz="1600" dirty="0">
                          <a:latin typeface="Meiryo" panose="020B0604030504040204" pitchFamily="34" charset="-128"/>
                          <a:ea typeface="Meiryo" panose="020B0604030504040204" pitchFamily="34" charset="-128"/>
                        </a:rPr>
                        <a:t>3</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設定</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設定を環境変数に格納する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52878507"/>
                  </a:ext>
                </a:extLst>
              </a:tr>
              <a:tr h="370840">
                <a:tc>
                  <a:txBody>
                    <a:bodyPr/>
                    <a:lstStyle/>
                    <a:p>
                      <a:pPr algn="r"/>
                      <a:r>
                        <a:rPr kumimoji="1" lang="en-US" altLang="ja-JP" sz="1600" dirty="0">
                          <a:latin typeface="Meiryo" panose="020B0604030504040204" pitchFamily="34" charset="-128"/>
                          <a:ea typeface="Meiryo" panose="020B0604030504040204" pitchFamily="34" charset="-128"/>
                        </a:rPr>
                        <a:t>4</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バックエンドサービス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バックエンドサービスをアタッチされたリソースとして扱う</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79660330"/>
                  </a:ext>
                </a:extLst>
              </a:tr>
              <a:tr h="370840">
                <a:tc>
                  <a:txBody>
                    <a:bodyPr/>
                    <a:lstStyle/>
                    <a:p>
                      <a:pPr algn="r"/>
                      <a:r>
                        <a:rPr kumimoji="1" lang="en-US" altLang="ja-JP" sz="1600" dirty="0">
                          <a:latin typeface="Meiryo" panose="020B0604030504040204" pitchFamily="34" charset="-128"/>
                          <a:ea typeface="Meiryo" panose="020B0604030504040204" pitchFamily="34" charset="-128"/>
                        </a:rPr>
                        <a:t>5</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ビルド、リリース、実行</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ビルド、リリース、実行の</a:t>
                      </a:r>
                      <a:r>
                        <a:rPr kumimoji="1" lang="en-US" altLang="ja-JP" sz="1600" dirty="0">
                          <a:latin typeface="Meiryo" panose="020B0604030504040204" pitchFamily="34" charset="-128"/>
                          <a:ea typeface="Meiryo" panose="020B0604030504040204" pitchFamily="34" charset="-128"/>
                        </a:rPr>
                        <a:t>3</a:t>
                      </a:r>
                      <a:r>
                        <a:rPr kumimoji="1" lang="ja-JP" altLang="en-US" sz="1600">
                          <a:latin typeface="Meiryo" panose="020B0604030504040204" pitchFamily="34" charset="-128"/>
                          <a:ea typeface="Meiryo" panose="020B0604030504040204" pitchFamily="34" charset="-128"/>
                        </a:rPr>
                        <a:t>つのステージを厳密に分離する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73365838"/>
                  </a:ext>
                </a:extLst>
              </a:tr>
              <a:tr h="370840">
                <a:tc>
                  <a:txBody>
                    <a:bodyPr/>
                    <a:lstStyle/>
                    <a:p>
                      <a:pPr algn="r"/>
                      <a:r>
                        <a:rPr kumimoji="1" lang="en-US" altLang="ja-JP" sz="1600" dirty="0">
                          <a:latin typeface="Meiryo" panose="020B0604030504040204" pitchFamily="34" charset="-128"/>
                          <a:ea typeface="Meiryo" panose="020B0604030504040204" pitchFamily="34" charset="-128"/>
                        </a:rPr>
                        <a:t>6</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プロセス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アプリケーションを</a:t>
                      </a:r>
                      <a:r>
                        <a:rPr kumimoji="1" lang="en-US" altLang="ja-JP" sz="1600" dirty="0">
                          <a:latin typeface="Meiryo" panose="020B0604030504040204" pitchFamily="34" charset="-128"/>
                          <a:ea typeface="Meiryo" panose="020B0604030504040204" pitchFamily="34" charset="-128"/>
                        </a:rPr>
                        <a:t>1</a:t>
                      </a:r>
                      <a:r>
                        <a:rPr kumimoji="1" lang="ja-JP" altLang="en-US" sz="1600">
                          <a:latin typeface="Meiryo" panose="020B0604030504040204" pitchFamily="34" charset="-128"/>
                          <a:ea typeface="Meiryo" panose="020B0604030504040204" pitchFamily="34" charset="-128"/>
                        </a:rPr>
                        <a:t>つもしくは複数のステートレスなプロセスとして実行する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26488680"/>
                  </a:ext>
                </a:extLst>
              </a:tr>
              <a:tr h="370840">
                <a:tc>
                  <a:txBody>
                    <a:bodyPr/>
                    <a:lstStyle/>
                    <a:p>
                      <a:pPr algn="r"/>
                      <a:r>
                        <a:rPr kumimoji="1" lang="en-US" altLang="ja-JP" sz="1600" dirty="0">
                          <a:latin typeface="Meiryo" panose="020B0604030504040204" pitchFamily="34" charset="-128"/>
                          <a:ea typeface="Meiryo" panose="020B0604030504040204" pitchFamily="34" charset="-128"/>
                        </a:rPr>
                        <a:t>7</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ポートバインディング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ポートバインディングを通してサービスを公開する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6981233"/>
                  </a:ext>
                </a:extLst>
              </a:tr>
              <a:tr h="370840">
                <a:tc>
                  <a:txBody>
                    <a:bodyPr/>
                    <a:lstStyle/>
                    <a:p>
                      <a:pPr algn="r"/>
                      <a:r>
                        <a:rPr kumimoji="1" lang="en-US" altLang="ja-JP" sz="1600" dirty="0">
                          <a:latin typeface="Meiryo" panose="020B0604030504040204" pitchFamily="34" charset="-128"/>
                          <a:ea typeface="Meiryo" panose="020B0604030504040204" pitchFamily="34" charset="-128"/>
                        </a:rPr>
                        <a:t>8</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並行性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プロセスモデルによってスケールアウトする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97174574"/>
                  </a:ext>
                </a:extLst>
              </a:tr>
              <a:tr h="370840">
                <a:tc>
                  <a:txBody>
                    <a:bodyPr/>
                    <a:lstStyle/>
                    <a:p>
                      <a:pPr algn="r"/>
                      <a:r>
                        <a:rPr kumimoji="1" lang="en-US" altLang="ja-JP" sz="1600" dirty="0">
                          <a:latin typeface="Meiryo" panose="020B0604030504040204" pitchFamily="34" charset="-128"/>
                          <a:ea typeface="Meiryo" panose="020B0604030504040204" pitchFamily="34" charset="-128"/>
                        </a:rPr>
                        <a:t>9</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廃棄容易性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高速な起動とグレースフルシャットダウンで堅牢性を最大化する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44729222"/>
                  </a:ext>
                </a:extLst>
              </a:tr>
              <a:tr h="370840">
                <a:tc>
                  <a:txBody>
                    <a:bodyPr/>
                    <a:lstStyle/>
                    <a:p>
                      <a:pPr algn="r"/>
                      <a:r>
                        <a:rPr kumimoji="1" lang="en-US" altLang="ja-JP" sz="1600" dirty="0">
                          <a:latin typeface="Meiryo" panose="020B0604030504040204" pitchFamily="34" charset="-128"/>
                          <a:ea typeface="Meiryo" panose="020B0604030504040204" pitchFamily="34" charset="-128"/>
                        </a:rPr>
                        <a:t>10</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開発</a:t>
                      </a:r>
                      <a:r>
                        <a:rPr kumimoji="1" lang="en-US" altLang="ja-JP" sz="1600" dirty="0">
                          <a:latin typeface="Meiryo" panose="020B0604030504040204" pitchFamily="34" charset="-128"/>
                          <a:ea typeface="Meiryo" panose="020B0604030504040204" pitchFamily="34" charset="-128"/>
                        </a:rPr>
                        <a:t>/</a:t>
                      </a:r>
                      <a:r>
                        <a:rPr kumimoji="1" lang="ja-JP" altLang="en-US" sz="1600">
                          <a:latin typeface="Meiryo" panose="020B0604030504040204" pitchFamily="34" charset="-128"/>
                          <a:ea typeface="Meiryo" panose="020B0604030504040204" pitchFamily="34" charset="-128"/>
                        </a:rPr>
                        <a:t>本番一致</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開発、ステージング、本番環境をできるだけ一致させた状態を保つ</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662787454"/>
                  </a:ext>
                </a:extLst>
              </a:tr>
              <a:tr h="370840">
                <a:tc>
                  <a:txBody>
                    <a:bodyPr/>
                    <a:lstStyle/>
                    <a:p>
                      <a:pPr algn="r"/>
                      <a:r>
                        <a:rPr kumimoji="1" lang="en-US" altLang="ja-JP" sz="1600" dirty="0">
                          <a:latin typeface="Meiryo" panose="020B0604030504040204" pitchFamily="34" charset="-128"/>
                          <a:ea typeface="Meiryo" panose="020B0604030504040204" pitchFamily="34" charset="-128"/>
                        </a:rPr>
                        <a:t>11</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ログ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ログをイベントストリームとして扱う</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385815931"/>
                  </a:ext>
                </a:extLst>
              </a:tr>
              <a:tr h="370840">
                <a:tc>
                  <a:txBody>
                    <a:bodyPr/>
                    <a:lstStyle/>
                    <a:p>
                      <a:pPr algn="r"/>
                      <a:r>
                        <a:rPr kumimoji="1" lang="en-US" altLang="ja-JP" sz="1600" dirty="0">
                          <a:latin typeface="Meiryo" panose="020B0604030504040204" pitchFamily="34" charset="-128"/>
                          <a:ea typeface="Meiryo" panose="020B0604030504040204" pitchFamily="34" charset="-128"/>
                        </a:rPr>
                        <a:t>12</a:t>
                      </a:r>
                      <a:endParaRPr kumimoji="1" lang="ja-JP" altLang="en-US" sz="1600">
                        <a:latin typeface="Meiryo" panose="020B0604030504040204" pitchFamily="34" charset="-128"/>
                        <a:ea typeface="Meiryo" panose="020B0604030504040204" pitchFamily="34" charset="-128"/>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管理プロセス</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r>
                        <a:rPr kumimoji="1" lang="ja-JP" altLang="en-US" sz="1600">
                          <a:latin typeface="Meiryo" panose="020B0604030504040204" pitchFamily="34" charset="-128"/>
                          <a:ea typeface="Meiryo" panose="020B0604030504040204" pitchFamily="34" charset="-128"/>
                        </a:rPr>
                        <a:t>管理タスクを</a:t>
                      </a:r>
                      <a:r>
                        <a:rPr kumimoji="1" lang="en-US" altLang="ja-JP" sz="1600" dirty="0">
                          <a:latin typeface="Meiryo" panose="020B0604030504040204" pitchFamily="34" charset="-128"/>
                          <a:ea typeface="Meiryo" panose="020B0604030504040204" pitchFamily="34" charset="-128"/>
                        </a:rPr>
                        <a:t>1</a:t>
                      </a:r>
                      <a:r>
                        <a:rPr kumimoji="1" lang="ja-JP" altLang="en-US" sz="1600">
                          <a:latin typeface="Meiryo" panose="020B0604030504040204" pitchFamily="34" charset="-128"/>
                          <a:ea typeface="Meiryo" panose="020B0604030504040204" pitchFamily="34" charset="-128"/>
                        </a:rPr>
                        <a:t>回限りのプロセスとして実行する</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3604223"/>
                  </a:ext>
                </a:extLst>
              </a:tr>
            </a:tbl>
          </a:graphicData>
        </a:graphic>
      </p:graphicFrame>
      <p:sp>
        <p:nvSpPr>
          <p:cNvPr id="5" name="テキスト ボックス 4">
            <a:extLst>
              <a:ext uri="{FF2B5EF4-FFF2-40B4-BE49-F238E27FC236}">
                <a16:creationId xmlns:a16="http://schemas.microsoft.com/office/drawing/2014/main" id="{150D7500-F396-9C52-6658-F87ADD4AF094}"/>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01546658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AWS Systems Manager Parameter Store</a:t>
            </a:r>
            <a:endParaRPr lang="ja-JP" altLang="en-US" sz="2800" b="0"/>
          </a:p>
        </p:txBody>
      </p:sp>
      <p:pic>
        <p:nvPicPr>
          <p:cNvPr id="2" name="Graphic 52">
            <a:extLst>
              <a:ext uri="{FF2B5EF4-FFF2-40B4-BE49-F238E27FC236}">
                <a16:creationId xmlns:a16="http://schemas.microsoft.com/office/drawing/2014/main" id="{C50C2E12-9077-85C4-8B46-7436EB22E4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96357" y="153248"/>
            <a:ext cx="457200" cy="457200"/>
          </a:xfrm>
          <a:prstGeom prst="rect">
            <a:avLst/>
          </a:prstGeom>
        </p:spPr>
      </p:pic>
      <p:sp>
        <p:nvSpPr>
          <p:cNvPr id="3" name="テキスト ボックス 2">
            <a:extLst>
              <a:ext uri="{FF2B5EF4-FFF2-40B4-BE49-F238E27FC236}">
                <a16:creationId xmlns:a16="http://schemas.microsoft.com/office/drawing/2014/main" id="{4F525EE3-30DD-B650-DCDE-D6DD587D379A}"/>
              </a:ext>
            </a:extLst>
          </p:cNvPr>
          <p:cNvSpPr txBox="1"/>
          <p:nvPr/>
        </p:nvSpPr>
        <p:spPr>
          <a:xfrm>
            <a:off x="475250" y="711626"/>
            <a:ext cx="551946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構成や設定情報の管理のための安全な階層型ストレージ。</a:t>
            </a:r>
          </a:p>
        </p:txBody>
      </p:sp>
      <p:sp>
        <p:nvSpPr>
          <p:cNvPr id="5" name="正方形/長方形 4">
            <a:extLst>
              <a:ext uri="{FF2B5EF4-FFF2-40B4-BE49-F238E27FC236}">
                <a16:creationId xmlns:a16="http://schemas.microsoft.com/office/drawing/2014/main" id="{CF8FE822-A9C8-FC25-89E6-3E779B8B08CD}"/>
              </a:ext>
            </a:extLst>
          </p:cNvPr>
          <p:cNvSpPr/>
          <p:nvPr/>
        </p:nvSpPr>
        <p:spPr>
          <a:xfrm>
            <a:off x="457200" y="1297711"/>
            <a:ext cx="5638800"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marL="0" marR="0" lvl="0" indent="0" algn="l" defTabSz="609576" rtl="0" eaLnBrk="1" fontAlgn="auto" latinLnBrk="0" hangingPunct="1">
              <a:lnSpc>
                <a:spcPct val="100000"/>
              </a:lnSpc>
              <a:spcBef>
                <a:spcPts val="0"/>
              </a:spcBef>
              <a:spcAft>
                <a:spcPts val="0"/>
              </a:spcAft>
              <a:buClrTx/>
              <a:buSzTx/>
              <a:buFontTx/>
              <a:buNone/>
              <a:tabLst/>
              <a:defRPr/>
            </a:pPr>
            <a:r>
              <a:rPr kumimoji="0" lang="ja-JP" altLang="en-US" sz="2333" b="0" i="0" u="none" strike="noStrike" kern="1200" cap="none" spc="0" normalizeH="0" baseline="0" noProof="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rPr>
              <a:t>概要</a:t>
            </a:r>
            <a:endParaRPr kumimoji="0" lang="ja-JP" altLang="en-US" sz="2333" b="0" i="0" u="none" strike="noStrike" kern="1200" cap="none" spc="0" normalizeH="0" baseline="0" noProof="0" dirty="0">
              <a:ln>
                <a:noFill/>
              </a:ln>
              <a:gradFill>
                <a:gsLst>
                  <a:gs pos="0">
                    <a:srgbClr val="FFFFFF"/>
                  </a:gs>
                  <a:gs pos="100000">
                    <a:srgbClr val="FFFFFF"/>
                  </a:gs>
                </a:gsLst>
                <a:lin ang="5400000" scaled="1"/>
              </a:gradFill>
              <a:effectLst/>
              <a:uLnTx/>
              <a:uFillTx/>
              <a:latin typeface="Meiryo" panose="020B0604030504040204" pitchFamily="34" charset="-128"/>
              <a:ea typeface="Meiryo" panose="020B0604030504040204" pitchFamily="34" charset="-128"/>
              <a:cs typeface="+mn-cs"/>
            </a:endParaRPr>
          </a:p>
        </p:txBody>
      </p:sp>
      <p:sp>
        <p:nvSpPr>
          <p:cNvPr id="6" name="テキスト ボックス 5">
            <a:extLst>
              <a:ext uri="{FF2B5EF4-FFF2-40B4-BE49-F238E27FC236}">
                <a16:creationId xmlns:a16="http://schemas.microsoft.com/office/drawing/2014/main" id="{4D8B1CA3-8DFB-AEF0-4D54-F0242077F24D}"/>
              </a:ext>
            </a:extLst>
          </p:cNvPr>
          <p:cNvSpPr txBox="1"/>
          <p:nvPr/>
        </p:nvSpPr>
        <p:spPr>
          <a:xfrm>
            <a:off x="457200" y="2007133"/>
            <a:ext cx="5638800" cy="3662541"/>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コンフィグレーションや設定値を権限別の階層型で保存</a:t>
            </a:r>
          </a:p>
          <a:p>
            <a:pPr marL="742950" marR="0" lvl="1" indent="-285750" algn="l" defTabSz="914400" rtl="0" eaLnBrk="1" fontAlgn="auto" latinLnBrk="0" hangingPunct="1">
              <a:lnSpc>
                <a:spcPct val="120000"/>
              </a:lnSpc>
              <a:spcBef>
                <a:spcPts val="1200"/>
              </a:spcBef>
              <a:spcAft>
                <a:spcPts val="0"/>
              </a:spcAft>
              <a:buClrTx/>
              <a:buSzTx/>
              <a:buFont typeface="Wingdings" pitchFamily="2" charset="2"/>
              <a:buChar char="ü"/>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IAM</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によるアクセス制御</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パスワードなど機密情報を</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KMS</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で暗号化</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パブリックパラメータあり</a:t>
            </a:r>
          </a:p>
          <a:p>
            <a:pPr marL="742950" marR="0" lvl="1" indent="-285750" algn="l" defTabSz="914400" rtl="0" eaLnBrk="1" fontAlgn="auto" latinLnBrk="0" hangingPunct="1">
              <a:lnSpc>
                <a:spcPct val="120000"/>
              </a:lnSpc>
              <a:spcBef>
                <a:spcPts val="1200"/>
              </a:spcBef>
              <a:spcAft>
                <a:spcPts val="0"/>
              </a:spcAft>
              <a:buClrTx/>
              <a:buSzTx/>
              <a:buFont typeface="Wingdings" pitchFamily="2" charset="2"/>
              <a:buChar char="ü"/>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AWS</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が提供するパラメータ</a:t>
            </a:r>
            <a:br>
              <a:rPr kumimoji="1" lang="en-US"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b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例</a:t>
            </a:r>
            <a:r>
              <a:rPr kumimoji="1" lang="en-US"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AMI</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情報</a:t>
            </a:r>
          </a:p>
          <a:p>
            <a:pPr marL="285750" marR="0" lvl="0" indent="-285750" algn="l" defTabSz="914400" rtl="0" eaLnBrk="1" fontAlgn="auto" latinLnBrk="0" hangingPunct="1">
              <a:lnSpc>
                <a:spcPct val="120000"/>
              </a:lnSpc>
              <a:spcBef>
                <a:spcPts val="1200"/>
              </a:spcBef>
              <a:spcAft>
                <a:spcPts val="0"/>
              </a:spcAft>
              <a:buClrTx/>
              <a:buSzTx/>
              <a:buFont typeface="Arial" panose="020B0604020202020204" pitchFamily="34" charset="0"/>
              <a:buChar char="•"/>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CloudFormation, Lambda, ECS, </a:t>
            </a:r>
            <a:r>
              <a:rPr kumimoji="1" lang="en" altLang="ja-JP" sz="16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CodeBuild</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 </a:t>
            </a:r>
            <a:r>
              <a:rPr kumimoji="1" lang="en" altLang="ja-JP" sz="16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CodeDeploy</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などのサービスと統合済み</a:t>
            </a:r>
          </a:p>
          <a:p>
            <a:pPr marL="742950" marR="0" lvl="1" indent="-285750" algn="l" defTabSz="914400" rtl="0" eaLnBrk="1" fontAlgn="auto" latinLnBrk="0" hangingPunct="1">
              <a:lnSpc>
                <a:spcPct val="120000"/>
              </a:lnSpc>
              <a:spcBef>
                <a:spcPts val="1200"/>
              </a:spcBef>
              <a:spcAft>
                <a:spcPts val="0"/>
              </a:spcAft>
              <a:buClrTx/>
              <a:buSzTx/>
              <a:buFont typeface="Wingdings" pitchFamily="2" charset="2"/>
              <a:buChar char="ü"/>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環境変数を渡す用途などに使用</a:t>
            </a:r>
          </a:p>
        </p:txBody>
      </p:sp>
      <p:sp>
        <p:nvSpPr>
          <p:cNvPr id="7" name="正方形/長方形 6">
            <a:extLst>
              <a:ext uri="{FF2B5EF4-FFF2-40B4-BE49-F238E27FC236}">
                <a16:creationId xmlns:a16="http://schemas.microsoft.com/office/drawing/2014/main" id="{4E9B6F0E-99DC-7D94-D67F-31EA1423128C}"/>
              </a:ext>
            </a:extLst>
          </p:cNvPr>
          <p:cNvSpPr/>
          <p:nvPr/>
        </p:nvSpPr>
        <p:spPr>
          <a:xfrm>
            <a:off x="6944809" y="1949261"/>
            <a:ext cx="983848" cy="4236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Dev</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8" name="正方形/長方形 7">
            <a:extLst>
              <a:ext uri="{FF2B5EF4-FFF2-40B4-BE49-F238E27FC236}">
                <a16:creationId xmlns:a16="http://schemas.microsoft.com/office/drawing/2014/main" id="{62FEDE1F-4AD1-EAA9-8E50-0369D06A0A2B}"/>
              </a:ext>
            </a:extLst>
          </p:cNvPr>
          <p:cNvSpPr/>
          <p:nvPr/>
        </p:nvSpPr>
        <p:spPr>
          <a:xfrm>
            <a:off x="8229533" y="1949261"/>
            <a:ext cx="983848" cy="42366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Test</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9" name="正方形/長方形 8">
            <a:extLst>
              <a:ext uri="{FF2B5EF4-FFF2-40B4-BE49-F238E27FC236}">
                <a16:creationId xmlns:a16="http://schemas.microsoft.com/office/drawing/2014/main" id="{959D8263-21CA-09CF-E387-00F77AA35625}"/>
              </a:ext>
            </a:extLst>
          </p:cNvPr>
          <p:cNvSpPr/>
          <p:nvPr/>
        </p:nvSpPr>
        <p:spPr>
          <a:xfrm>
            <a:off x="10291758" y="1949261"/>
            <a:ext cx="983848" cy="42366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Prod</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0" name="角丸四角形 9">
            <a:extLst>
              <a:ext uri="{FF2B5EF4-FFF2-40B4-BE49-F238E27FC236}">
                <a16:creationId xmlns:a16="http://schemas.microsoft.com/office/drawing/2014/main" id="{1CEB0194-4E14-98EF-21E6-0010821FA75D}"/>
              </a:ext>
            </a:extLst>
          </p:cNvPr>
          <p:cNvSpPr/>
          <p:nvPr/>
        </p:nvSpPr>
        <p:spPr>
          <a:xfrm>
            <a:off x="6944809" y="2708478"/>
            <a:ext cx="983848" cy="4166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App</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1" name="角丸四角形 10">
            <a:extLst>
              <a:ext uri="{FF2B5EF4-FFF2-40B4-BE49-F238E27FC236}">
                <a16:creationId xmlns:a16="http://schemas.microsoft.com/office/drawing/2014/main" id="{0650E419-F872-F1D4-857F-45B91D5C7ADD}"/>
              </a:ext>
            </a:extLst>
          </p:cNvPr>
          <p:cNvSpPr/>
          <p:nvPr/>
        </p:nvSpPr>
        <p:spPr>
          <a:xfrm>
            <a:off x="8229533" y="2708478"/>
            <a:ext cx="983848" cy="4166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App</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2" name="角丸四角形 11">
            <a:extLst>
              <a:ext uri="{FF2B5EF4-FFF2-40B4-BE49-F238E27FC236}">
                <a16:creationId xmlns:a16="http://schemas.microsoft.com/office/drawing/2014/main" id="{9302F88E-0665-E751-DF23-6F1F30BC2D8C}"/>
              </a:ext>
            </a:extLst>
          </p:cNvPr>
          <p:cNvSpPr/>
          <p:nvPr/>
        </p:nvSpPr>
        <p:spPr>
          <a:xfrm>
            <a:off x="10291758" y="2708478"/>
            <a:ext cx="983848" cy="4166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Meiryo" panose="020B0604030504040204" pitchFamily="34" charset="-128"/>
                <a:ea typeface="Meiryo" panose="020B0604030504040204" pitchFamily="34" charset="-128"/>
                <a:cs typeface="+mn-cs"/>
              </a:rPr>
              <a:t>App</a:t>
            </a:r>
            <a:endParaRPr kumimoji="1" lang="ja-JP" altLang="en-US" sz="16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pic>
        <p:nvPicPr>
          <p:cNvPr id="13" name="Graphic 52">
            <a:extLst>
              <a:ext uri="{FF2B5EF4-FFF2-40B4-BE49-F238E27FC236}">
                <a16:creationId xmlns:a16="http://schemas.microsoft.com/office/drawing/2014/main" id="{7904D3CE-A1A8-BC71-34EC-ECCFE3631B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99723" y="3753540"/>
            <a:ext cx="457200" cy="457200"/>
          </a:xfrm>
          <a:prstGeom prst="rect">
            <a:avLst/>
          </a:prstGeom>
        </p:spPr>
      </p:pic>
      <p:sp>
        <p:nvSpPr>
          <p:cNvPr id="14" name="テキスト ボックス 13">
            <a:extLst>
              <a:ext uri="{FF2B5EF4-FFF2-40B4-BE49-F238E27FC236}">
                <a16:creationId xmlns:a16="http://schemas.microsoft.com/office/drawing/2014/main" id="{3E6CB430-89BB-8AA3-D65D-F50AB8F930C6}"/>
              </a:ext>
            </a:extLst>
          </p:cNvPr>
          <p:cNvSpPr txBox="1"/>
          <p:nvPr/>
        </p:nvSpPr>
        <p:spPr>
          <a:xfrm>
            <a:off x="7456923" y="3859029"/>
            <a:ext cx="1656223"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/test/app/</a:t>
            </a: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db_password</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15" name="Graphic 52">
            <a:extLst>
              <a:ext uri="{FF2B5EF4-FFF2-40B4-BE49-F238E27FC236}">
                <a16:creationId xmlns:a16="http://schemas.microsoft.com/office/drawing/2014/main" id="{19C80F2F-C815-F9D9-7E44-52BC886AD5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25975" y="3753540"/>
            <a:ext cx="457200" cy="457200"/>
          </a:xfrm>
          <a:prstGeom prst="rect">
            <a:avLst/>
          </a:prstGeom>
        </p:spPr>
      </p:pic>
      <p:sp>
        <p:nvSpPr>
          <p:cNvPr id="16" name="テキスト ボックス 15">
            <a:extLst>
              <a:ext uri="{FF2B5EF4-FFF2-40B4-BE49-F238E27FC236}">
                <a16:creationId xmlns:a16="http://schemas.microsoft.com/office/drawing/2014/main" id="{D7B4235C-0CB4-067A-F154-E24217165124}"/>
              </a:ext>
            </a:extLst>
          </p:cNvPr>
          <p:cNvSpPr txBox="1"/>
          <p:nvPr/>
        </p:nvSpPr>
        <p:spPr>
          <a:xfrm>
            <a:off x="10183175" y="3859029"/>
            <a:ext cx="1709122" cy="246221"/>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/prod/app/</a:t>
            </a:r>
            <a:r>
              <a:rPr kumimoji="1" lang="en-US" altLang="ja-JP" sz="1000" b="0" i="0" u="none" strike="noStrike" kern="1200" cap="none" spc="0" normalizeH="0" baseline="0" noProof="0" dirty="0" err="1">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db_password</a:t>
            </a:r>
            <a:endParaRPr kumimoji="1" lang="ja-JP" altLang="en-US" sz="10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cxnSp>
        <p:nvCxnSpPr>
          <p:cNvPr id="18" name="直線矢印コネクタ 17">
            <a:extLst>
              <a:ext uri="{FF2B5EF4-FFF2-40B4-BE49-F238E27FC236}">
                <a16:creationId xmlns:a16="http://schemas.microsoft.com/office/drawing/2014/main" id="{7B3CC48D-49E2-5A2C-EEBF-EC3D6B3EB896}"/>
              </a:ext>
            </a:extLst>
          </p:cNvPr>
          <p:cNvCxnSpPr>
            <a:stCxn id="10" idx="2"/>
            <a:endCxn id="14" idx="0"/>
          </p:cNvCxnSpPr>
          <p:nvPr/>
        </p:nvCxnSpPr>
        <p:spPr>
          <a:xfrm>
            <a:off x="7436733" y="3125166"/>
            <a:ext cx="848302" cy="733863"/>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19" name="直線矢印コネクタ 18">
            <a:extLst>
              <a:ext uri="{FF2B5EF4-FFF2-40B4-BE49-F238E27FC236}">
                <a16:creationId xmlns:a16="http://schemas.microsoft.com/office/drawing/2014/main" id="{C558AE0B-25E5-055A-A023-19CD4DE45768}"/>
              </a:ext>
            </a:extLst>
          </p:cNvPr>
          <p:cNvCxnSpPr>
            <a:cxnSpLocks/>
            <a:stCxn id="11" idx="2"/>
            <a:endCxn id="14" idx="0"/>
          </p:cNvCxnSpPr>
          <p:nvPr/>
        </p:nvCxnSpPr>
        <p:spPr>
          <a:xfrm flipH="1">
            <a:off x="8285035" y="3125166"/>
            <a:ext cx="436422" cy="733863"/>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線矢印コネクタ 21">
            <a:extLst>
              <a:ext uri="{FF2B5EF4-FFF2-40B4-BE49-F238E27FC236}">
                <a16:creationId xmlns:a16="http://schemas.microsoft.com/office/drawing/2014/main" id="{293A1502-77E6-DCDD-1B31-BE28D7A359EF}"/>
              </a:ext>
            </a:extLst>
          </p:cNvPr>
          <p:cNvCxnSpPr>
            <a:cxnSpLocks/>
            <a:stCxn id="12" idx="2"/>
            <a:endCxn id="16" idx="0"/>
          </p:cNvCxnSpPr>
          <p:nvPr/>
        </p:nvCxnSpPr>
        <p:spPr>
          <a:xfrm>
            <a:off x="10783682" y="3125166"/>
            <a:ext cx="254054" cy="733863"/>
          </a:xfrm>
          <a:prstGeom prst="straightConnector1">
            <a:avLst/>
          </a:prstGeom>
          <a:ln>
            <a:solidFill>
              <a:schemeClr val="accent5"/>
            </a:solidFill>
            <a:tailEnd type="triangle"/>
          </a:ln>
        </p:spPr>
        <p:style>
          <a:lnRef idx="1">
            <a:schemeClr val="accent6"/>
          </a:lnRef>
          <a:fillRef idx="0">
            <a:schemeClr val="accent6"/>
          </a:fillRef>
          <a:effectRef idx="0">
            <a:schemeClr val="accent6"/>
          </a:effectRef>
          <a:fontRef idx="minor">
            <a:schemeClr val="tx1"/>
          </a:fontRef>
        </p:style>
      </p:cxnSp>
      <p:sp>
        <p:nvSpPr>
          <p:cNvPr id="25" name="右矢印 24">
            <a:extLst>
              <a:ext uri="{FF2B5EF4-FFF2-40B4-BE49-F238E27FC236}">
                <a16:creationId xmlns:a16="http://schemas.microsoft.com/office/drawing/2014/main" id="{8811A080-F4C0-BEF6-3E01-DFEAC74E4B97}"/>
              </a:ext>
            </a:extLst>
          </p:cNvPr>
          <p:cNvSpPr/>
          <p:nvPr/>
        </p:nvSpPr>
        <p:spPr>
          <a:xfrm>
            <a:off x="6724890" y="1365814"/>
            <a:ext cx="4945560" cy="490740"/>
          </a:xfrm>
          <a:prstGeom prst="rightArrow">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srgbClr val="FFFFFF"/>
              </a:solidFill>
              <a:effectLst/>
              <a:uLnTx/>
              <a:uFillTx/>
              <a:latin typeface="Meiryo" panose="020B0604030504040204" pitchFamily="34" charset="-128"/>
              <a:ea typeface="Meiryo" panose="020B0604030504040204" pitchFamily="34" charset="-128"/>
              <a:cs typeface="+mn-cs"/>
            </a:endParaRPr>
          </a:p>
        </p:txBody>
      </p:sp>
      <p:sp>
        <p:nvSpPr>
          <p:cNvPr id="17" name="テキスト ボックス 16">
            <a:extLst>
              <a:ext uri="{FF2B5EF4-FFF2-40B4-BE49-F238E27FC236}">
                <a16:creationId xmlns:a16="http://schemas.microsoft.com/office/drawing/2014/main" id="{0D5D0881-C2C1-29BB-61E9-50B6F51C34AB}"/>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23711205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207A3DA7-9856-5344-9678-3121BF4CEB51}"/>
              </a:ext>
            </a:extLst>
          </p:cNvPr>
          <p:cNvSpPr>
            <a:spLocks noGrp="1"/>
          </p:cNvSpPr>
          <p:nvPr>
            <p:ph type="title"/>
          </p:nvPr>
        </p:nvSpPr>
        <p:spPr/>
        <p:txBody>
          <a:bodyPr vert="horz" lIns="91440" tIns="45720" rIns="91440" bIns="45720" rtlCol="0" anchor="t">
            <a:noAutofit/>
          </a:bodyPr>
          <a:lstStyle/>
          <a:p>
            <a:r>
              <a:rPr lang="ja-JP" altLang="en-US" sz="2800" b="0"/>
              <a:t>参考：</a:t>
            </a:r>
            <a:r>
              <a:rPr lang="en" altLang="ja-JP" sz="2800" b="0" dirty="0"/>
              <a:t>Amazon CloudWatch Synthetics Canary</a:t>
            </a:r>
            <a:endParaRPr lang="ja-JP" altLang="en-US" sz="2800" b="0"/>
          </a:p>
        </p:txBody>
      </p:sp>
      <p:sp>
        <p:nvSpPr>
          <p:cNvPr id="2" name="テキスト ボックス 1">
            <a:extLst>
              <a:ext uri="{FF2B5EF4-FFF2-40B4-BE49-F238E27FC236}">
                <a16:creationId xmlns:a16="http://schemas.microsoft.com/office/drawing/2014/main" id="{51DB46F8-284A-0E9C-3016-1F68043D9050}"/>
              </a:ext>
            </a:extLst>
          </p:cNvPr>
          <p:cNvSpPr txBox="1"/>
          <p:nvPr/>
        </p:nvSpPr>
        <p:spPr>
          <a:xfrm>
            <a:off x="475250" y="880903"/>
            <a:ext cx="9983759" cy="830997"/>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CloudWatch Synthetics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は、</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Web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アプリケーションと </a:t>
            </a:r>
            <a:r>
              <a:rPr kumimoji="1" lang="en" altLang="ja-JP" sz="16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API </a:t>
            </a: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を簡単に監視できるようにするサービス。</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実際のユーザートラフィックがなくてもエンドポイントを継続的にテストすることが可能。</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ja-JP" altLang="en-US" sz="16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設定したしきい値に基づいてエラーがあればアラートを上げることができる。</a:t>
            </a:r>
          </a:p>
        </p:txBody>
      </p:sp>
      <p:pic>
        <p:nvPicPr>
          <p:cNvPr id="5" name="図 4">
            <a:extLst>
              <a:ext uri="{FF2B5EF4-FFF2-40B4-BE49-F238E27FC236}">
                <a16:creationId xmlns:a16="http://schemas.microsoft.com/office/drawing/2014/main" id="{FAD626CC-AF88-365C-309E-310169DA40A3}"/>
              </a:ext>
            </a:extLst>
          </p:cNvPr>
          <p:cNvPicPr>
            <a:picLocks noChangeAspect="1"/>
          </p:cNvPicPr>
          <p:nvPr/>
        </p:nvPicPr>
        <p:blipFill>
          <a:blip r:embed="rId2"/>
          <a:stretch>
            <a:fillRect/>
          </a:stretch>
        </p:blipFill>
        <p:spPr>
          <a:xfrm>
            <a:off x="703017" y="1864536"/>
            <a:ext cx="10785965" cy="4374218"/>
          </a:xfrm>
          <a:prstGeom prst="rect">
            <a:avLst/>
          </a:prstGeom>
        </p:spPr>
      </p:pic>
      <p:sp>
        <p:nvSpPr>
          <p:cNvPr id="3" name="テキスト ボックス 2">
            <a:extLst>
              <a:ext uri="{FF2B5EF4-FFF2-40B4-BE49-F238E27FC236}">
                <a16:creationId xmlns:a16="http://schemas.microsoft.com/office/drawing/2014/main" id="{72931FFC-F120-A1BC-6456-AC2B36CA4976}"/>
              </a:ext>
            </a:extLst>
          </p:cNvPr>
          <p:cNvSpPr txBox="1"/>
          <p:nvPr/>
        </p:nvSpPr>
        <p:spPr>
          <a:xfrm>
            <a:off x="10607211" y="0"/>
            <a:ext cx="1584789" cy="3693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dirty="0">
                <a:ln>
                  <a:noFill/>
                </a:ln>
                <a:solidFill>
                  <a:srgbClr val="FFFFFF">
                    <a:lumMod val="50000"/>
                  </a:srgbClr>
                </a:solidFill>
                <a:effectLst/>
                <a:uLnTx/>
                <a:uFillTx/>
                <a:latin typeface="Meiryo" panose="020B0604030504040204" pitchFamily="34" charset="-128"/>
                <a:ea typeface="Meiryo" panose="020B0604030504040204" pitchFamily="34" charset="-128"/>
                <a:cs typeface="+mn-cs"/>
              </a:rPr>
              <a:t>SEC11-BP06</a:t>
            </a:r>
            <a:endParaRPr kumimoji="0" lang="ja-JP" altLang="en-US" sz="1800" b="0" i="0" u="none" strike="noStrike" kern="1200" cap="none" spc="0" normalizeH="0" baseline="0" noProof="0">
              <a:ln>
                <a:noFill/>
              </a:ln>
              <a:solidFill>
                <a:srgbClr val="FFFFFF">
                  <a:lumMod val="50000"/>
                </a:srgbClr>
              </a:solidFill>
              <a:effectLst/>
              <a:uLnTx/>
              <a:uFillTx/>
              <a:latin typeface="Meiryo" panose="020B0604030504040204" pitchFamily="34" charset="-128"/>
              <a:ea typeface="Meiryo" panose="020B0604030504040204" pitchFamily="34" charset="-128"/>
              <a:cs typeface="+mn-cs"/>
            </a:endParaRPr>
          </a:p>
        </p:txBody>
      </p:sp>
    </p:spTree>
    <p:extLst>
      <p:ext uri="{BB962C8B-B14F-4D97-AF65-F5344CB8AC3E}">
        <p14:creationId xmlns:p14="http://schemas.microsoft.com/office/powerpoint/2010/main" val="118776049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SEC11-BP07 </a:t>
            </a:r>
            <a:r>
              <a:rPr lang="ja-JP" altLang="en-US" sz="2800" b="0" i="0">
                <a:solidFill>
                  <a:srgbClr val="16191F"/>
                </a:solidFill>
                <a:effectLst/>
                <a:latin typeface="Amazon Ember" panose="020B0603020204020204" pitchFamily="34" charset="0"/>
              </a:rPr>
              <a:t>パイプラインのセキュリティ特性を定期的に評価する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5080000"/>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ソフトウェアの開発環境（</a:t>
            </a:r>
            <a:r>
              <a:rPr lang="en-US" altLang="ja-JP" sz="1400" dirty="0"/>
              <a:t>CI/CD </a:t>
            </a:r>
            <a:r>
              <a:rPr lang="ja-JP" altLang="en-US" sz="1400"/>
              <a:t>パイプライン）にも、</a:t>
            </a:r>
            <a:r>
              <a:rPr lang="en-JP" sz="1400"/>
              <a:t>Well-Architected </a:t>
            </a:r>
            <a:r>
              <a:rPr lang="ja-JP" altLang="en-US" sz="1400"/>
              <a:t>セキュリティの柱の原則を適用する。</a:t>
            </a:r>
            <a:endParaRPr lang="en-US" altLang="ja-JP" sz="1400" dirty="0"/>
          </a:p>
          <a:p>
            <a:pPr marL="882362" lvl="1" indent="-285750">
              <a:buFont typeface="Arial" panose="020B0604020202020204" pitchFamily="34" charset="0"/>
              <a:buChar char="•"/>
            </a:pPr>
            <a:r>
              <a:rPr lang="ja-JP" altLang="en-US" sz="1200"/>
              <a:t>最小権限の原則を適用する。</a:t>
            </a:r>
            <a:endParaRPr lang="en-US" altLang="ja-JP" sz="1200" dirty="0"/>
          </a:p>
          <a:p>
            <a:pPr marL="1178683" lvl="2" indent="-285750">
              <a:buFont typeface="Arial" panose="020B0604020202020204" pitchFamily="34" charset="0"/>
              <a:buChar char="•"/>
            </a:pPr>
            <a:r>
              <a:rPr lang="ja-JP" altLang="en-US" sz="1033"/>
              <a:t>パイプラインに実装されるテストは、テストを使用するビルダーによって編集できないようにする。</a:t>
            </a:r>
            <a:endParaRPr lang="en-US" altLang="ja-JP" sz="1033" dirty="0"/>
          </a:p>
          <a:p>
            <a:pPr marL="1178683" lvl="2" indent="-285750">
              <a:buFont typeface="Arial" panose="020B0604020202020204" pitchFamily="34" charset="0"/>
              <a:buChar char="•"/>
            </a:pPr>
            <a:r>
              <a:rPr lang="ja-JP" altLang="en-US" sz="1033"/>
              <a:t>パイプラインへのアクセス許可は、実施するデプロイに必要なものだけに制限し、誤った環境へのデプロイを防ぐ。</a:t>
            </a:r>
            <a:endParaRPr lang="en-US" altLang="ja-JP" sz="1033" dirty="0"/>
          </a:p>
          <a:p>
            <a:pPr marL="882362" lvl="1" indent="-285750">
              <a:buFont typeface="Arial" panose="020B0604020202020204" pitchFamily="34" charset="0"/>
              <a:buChar char="•"/>
            </a:pPr>
            <a:r>
              <a:rPr lang="ja-JP" altLang="en-US" sz="1200"/>
              <a:t>パイプラインのアクセスに長期的な認証情報を使用しない。</a:t>
            </a:r>
            <a:endParaRPr lang="en-US" altLang="ja-JP" sz="1200" dirty="0"/>
          </a:p>
          <a:p>
            <a:pPr marL="882362" lvl="1" indent="-285750">
              <a:buFont typeface="Arial" panose="020B0604020202020204" pitchFamily="34" charset="0"/>
              <a:buChar char="•"/>
            </a:pPr>
            <a:r>
              <a:rPr lang="ja-JP" altLang="en-US" sz="1200"/>
              <a:t>ソフトウェアの開発環境を監視する。</a:t>
            </a:r>
            <a:endParaRPr lang="en-JP" sz="1200" dirty="0"/>
          </a:p>
          <a:p>
            <a:pPr marL="285750" indent="-285750">
              <a:buFont typeface="Arial" panose="020B0604020202020204" pitchFamily="34" charset="0"/>
              <a:buChar char="•"/>
            </a:pPr>
            <a:r>
              <a:rPr lang="en-US" sz="1400" dirty="0" err="1"/>
              <a:t>これにより、</a:t>
            </a:r>
            <a:r>
              <a:rPr lang="en-US" altLang="ja-JP" sz="1400" dirty="0" err="1"/>
              <a:t>CI</a:t>
            </a:r>
            <a:r>
              <a:rPr lang="en-US" altLang="ja-JP" sz="1400" dirty="0"/>
              <a:t>/CD </a:t>
            </a:r>
            <a:r>
              <a:rPr lang="ja-JP" altLang="en-US" sz="1400"/>
              <a:t>パイプラインを通過するソフトウェアのセキュリティを確保する。</a:t>
            </a:r>
            <a:endParaRPr lang="en-JP" sz="14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ソフトウェアの開発環境（</a:t>
            </a:r>
            <a:r>
              <a:rPr lang="en" altLang="ja-JP" sz="1400" dirty="0"/>
              <a:t>CI/CD </a:t>
            </a:r>
            <a:r>
              <a:rPr lang="ja-JP" altLang="en-US" sz="1400"/>
              <a:t>パイプライン）も、セキュリティレビューされているか？</a:t>
            </a:r>
            <a:endParaRPr lang="en-US" altLang="ja-JP" sz="1400" dirty="0"/>
          </a:p>
          <a:p>
            <a:pPr marL="285750" indent="-285750">
              <a:buFont typeface="Arial" panose="020B0604020202020204" pitchFamily="34" charset="0"/>
              <a:buChar char="•"/>
            </a:pPr>
            <a:r>
              <a:rPr lang="ja-JP" altLang="en-US" sz="1400"/>
              <a:t>デプロイパイプラインへの広範すぎるアクセス許可を付与していないか？</a:t>
            </a:r>
          </a:p>
          <a:p>
            <a:pPr marL="285750" indent="-285750">
              <a:buFont typeface="Arial" panose="020B0604020202020204" pitchFamily="34" charset="0"/>
              <a:buChar char="•"/>
            </a:pPr>
            <a:r>
              <a:rPr lang="ja-JP" altLang="en-US" sz="1400"/>
              <a:t>長期的な認証情報、またはハードコード化された認証情報を使用していないか？</a:t>
            </a:r>
          </a:p>
        </p:txBody>
      </p:sp>
      <p:sp>
        <p:nvSpPr>
          <p:cNvPr id="4" name="Text Placeholder 2">
            <a:extLst>
              <a:ext uri="{FF2B5EF4-FFF2-40B4-BE49-F238E27FC236}">
                <a16:creationId xmlns:a16="http://schemas.microsoft.com/office/drawing/2014/main" id="{EE4DABB0-BD60-B52C-4055-D66CD9E67096}"/>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2"/>
              </a:rPr>
              <a:t>Deployment Pipeline Reference Architecture</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参照。</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hlinkClick r:id="rId3"/>
              </a:rPr>
              <a:t>New – Deployment Pipelines Reference Architecture and Reference Implementations</a:t>
            </a:r>
            <a:r>
              <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参照。</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pic>
        <p:nvPicPr>
          <p:cNvPr id="8" name="図 7">
            <a:extLst>
              <a:ext uri="{FF2B5EF4-FFF2-40B4-BE49-F238E27FC236}">
                <a16:creationId xmlns:a16="http://schemas.microsoft.com/office/drawing/2014/main" id="{1F7730D8-111E-F604-E5EA-74B8A97232E6}"/>
              </a:ext>
            </a:extLst>
          </p:cNvPr>
          <p:cNvPicPr>
            <a:picLocks noChangeAspect="1"/>
          </p:cNvPicPr>
          <p:nvPr/>
        </p:nvPicPr>
        <p:blipFill>
          <a:blip r:embed="rId4"/>
          <a:stretch>
            <a:fillRect/>
          </a:stretch>
        </p:blipFill>
        <p:spPr>
          <a:xfrm>
            <a:off x="6431280" y="2565751"/>
            <a:ext cx="5433060" cy="3085591"/>
          </a:xfrm>
          <a:prstGeom prst="rect">
            <a:avLst/>
          </a:prstGeom>
        </p:spPr>
      </p:pic>
    </p:spTree>
    <p:extLst>
      <p:ext uri="{BB962C8B-B14F-4D97-AF65-F5344CB8AC3E}">
        <p14:creationId xmlns:p14="http://schemas.microsoft.com/office/powerpoint/2010/main" val="150804060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a:t>レビュー観点 :</a:t>
            </a:r>
            <a:r>
              <a:rPr lang="ja-JP" altLang="en-US" sz="2000"/>
              <a:t>アプリケーションのセキュリティ</a:t>
            </a:r>
            <a:br>
              <a:rPr lang="en-JP" sz="2000"/>
            </a:br>
            <a:r>
              <a:rPr lang="en-US" sz="2800" b="0" i="0" dirty="0">
                <a:solidFill>
                  <a:srgbClr val="16191F"/>
                </a:solidFill>
                <a:effectLst/>
                <a:latin typeface="Amazon Ember" panose="020B0603020204020204" pitchFamily="34" charset="0"/>
              </a:rPr>
              <a:t>SEC11-BP08 </a:t>
            </a:r>
            <a:r>
              <a:rPr lang="ja-JP" altLang="en-US" sz="2800" b="0" i="0">
                <a:solidFill>
                  <a:srgbClr val="16191F"/>
                </a:solidFill>
                <a:effectLst/>
                <a:latin typeface="Amazon Ember" panose="020B0603020204020204" pitchFamily="34" charset="0"/>
              </a:rPr>
              <a:t>ワークロードチームにセキュリティのオーナーシップを根付かせるプログラムを構築する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33945" cy="4364892"/>
          </a:xfrm>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ビルダーチームが、開発の初期の段階で、作成するソフトウェアのセキュリティに関する決定を行えるようにするプログラムやメカニズムを構築する。</a:t>
            </a:r>
            <a:endParaRPr lang="en-JP" sz="1400" dirty="0"/>
          </a:p>
          <a:p>
            <a:pPr marL="285750" indent="-285750">
              <a:buFont typeface="Arial" panose="020B0604020202020204" pitchFamily="34" charset="0"/>
              <a:buChar char="•"/>
            </a:pPr>
            <a:r>
              <a:rPr lang="ja-JP" altLang="en-US" sz="1400"/>
              <a:t>ビルダーチームにセキュリティのオーナーシップを根付かせることで、以下の効果が期待される：</a:t>
            </a:r>
            <a:endParaRPr lang="en-US" altLang="ja-JP" sz="1400" dirty="0"/>
          </a:p>
          <a:p>
            <a:pPr marL="882362" lvl="1" indent="-285750">
              <a:buFont typeface="Arial" panose="020B0604020202020204" pitchFamily="34" charset="0"/>
              <a:buChar char="•"/>
            </a:pPr>
            <a:r>
              <a:rPr lang="ja-JP" altLang="en-US" sz="1200"/>
              <a:t>開発サイクルの初期の段階でセキュリティに関する質の高い意思決定を行えるようになり、より迅速でセキュアなワークロードの構築が可能になる。</a:t>
            </a:r>
            <a:endParaRPr lang="en-US" altLang="ja-JP" sz="1200" dirty="0"/>
          </a:p>
          <a:p>
            <a:pPr marL="882362" lvl="1" indent="-285750">
              <a:buFont typeface="Arial" panose="020B0604020202020204" pitchFamily="34" charset="0"/>
              <a:buChar char="•"/>
            </a:pPr>
            <a:r>
              <a:rPr lang="ja-JP" altLang="en-US" sz="1200"/>
              <a:t>オーナーシップのカルチャーを育み、システムの運用に良い影響を与える。</a:t>
            </a:r>
            <a:endParaRPr lang="en-JP" sz="1200" dirty="0"/>
          </a:p>
          <a:p>
            <a:endParaRPr lang="en-JP" sz="1400" dirty="0"/>
          </a:p>
          <a:p>
            <a:r>
              <a:rPr lang="en-JP" sz="1400">
                <a:solidFill>
                  <a:srgbClr val="0070C0"/>
                </a:solidFill>
              </a:rPr>
              <a:t>レビュー観点の例</a:t>
            </a:r>
            <a:endParaRPr lang="ja-JP" altLang="en-US" sz="1400"/>
          </a:p>
          <a:p>
            <a:pPr marL="285750" indent="-285750">
              <a:buFont typeface="Arial" panose="020B0604020202020204" pitchFamily="34" charset="0"/>
              <a:buChar char="•"/>
            </a:pPr>
            <a:r>
              <a:rPr lang="ja-JP" altLang="en-US" sz="1400"/>
              <a:t>セキュリティ設計に関するすべての意思決定をセキュリティチームに委ねていないか？</a:t>
            </a:r>
          </a:p>
          <a:p>
            <a:pPr marL="285750" indent="-285750">
              <a:buFont typeface="Arial" panose="020B0604020202020204" pitchFamily="34" charset="0"/>
              <a:buChar char="•"/>
            </a:pPr>
            <a:r>
              <a:rPr lang="ja-JP" altLang="en-US" sz="1400"/>
              <a:t>プログラムの運用に関して、ビルダーとセキュリティスタッフからのフィードバックをもらっているか？</a:t>
            </a:r>
          </a:p>
        </p:txBody>
      </p:sp>
      <p:sp>
        <p:nvSpPr>
          <p:cNvPr id="4" name="Text Placeholder 2">
            <a:extLst>
              <a:ext uri="{FF2B5EF4-FFF2-40B4-BE49-F238E27FC236}">
                <a16:creationId xmlns:a16="http://schemas.microsoft.com/office/drawing/2014/main" id="{479141B0-DB00-B331-3D25-41645B457ADC}"/>
              </a:ext>
            </a:extLst>
          </p:cNvPr>
          <p:cNvSpPr txBox="1">
            <a:spLocks/>
          </p:cNvSpPr>
          <p:nvPr/>
        </p:nvSpPr>
        <p:spPr>
          <a:xfrm>
            <a:off x="6431280" y="1371600"/>
            <a:ext cx="5284470" cy="4653280"/>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76"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ja-JP" altLang="en-US" sz="1400" b="0" i="0" u="none" strike="noStrike" kern="1200" cap="none" spc="0" normalizeH="0" baseline="0" noProof="0">
                <a:ln>
                  <a:noFill/>
                </a:ln>
                <a:solidFill>
                  <a:srgbClr val="0070C0"/>
                </a:solidFill>
                <a:effectLst/>
                <a:uLnTx/>
                <a:uFillTx/>
                <a:latin typeface="Meiryo" panose="020B0604030504040204" pitchFamily="34" charset="-128"/>
                <a:ea typeface="Meiryo" panose="020B0604030504040204" pitchFamily="34" charset="-128"/>
                <a:cs typeface="Amazon Ember Regular" charset="0"/>
              </a:rPr>
              <a:t>実装例</a:t>
            </a:r>
            <a:endParaRPr kumimoji="0" lang="en-US" altLang="ja-JP" sz="1400" b="0" i="0" u="none" strike="noStrike" kern="1200" cap="none" spc="0" normalizeH="0" baseline="0" noProof="0" dirty="0">
              <a:ln>
                <a:noFill/>
              </a:ln>
              <a:solidFill>
                <a:srgbClr val="0070C0"/>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SEC11-BP01 </a:t>
            </a: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アプリケーションのセキュリティに関するトレーニングを実施する」から始める。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組織に適切と思われるプログラム（メカニズム）の運用モデルを選択する。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939512"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ビルダーをトレーニングする。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939512"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ビルダーチームにセキュリティスタッフを配置する。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939512" marR="0" lvl="1" indent="-342900" algn="l" defTabSz="609576" rtl="0" eaLnBrk="1" fontAlgn="auto" latinLnBrk="0" hangingPunct="1">
              <a:lnSpc>
                <a:spcPct val="100000"/>
              </a:lnSpc>
              <a:spcBef>
                <a:spcPct val="20000"/>
              </a:spcBef>
              <a:spcAft>
                <a:spcPts val="0"/>
              </a:spcAft>
              <a:buClrTx/>
              <a:buSzTx/>
              <a:buFont typeface="+mj-lt"/>
              <a:buAutoNum type="arabicPeriod"/>
              <a:tabLst/>
              <a:defRPr/>
            </a:pPr>
            <a:r>
              <a:rPr kumimoji="0" lang="ja-JP" altLang="en-US" sz="1233"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ビルダーチームにセキュリティスタッフを連携させる。</a:t>
            </a:r>
            <a:endParaRPr kumimoji="0" lang="en-US" altLang="ja-JP" sz="1233"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597934" marR="0" lvl="2" indent="0" algn="l" defTabSz="609576" rtl="0" eaLnBrk="1" fontAlgn="auto" latinLnBrk="0" hangingPunct="1">
              <a:lnSpc>
                <a:spcPct val="100000"/>
              </a:lnSpc>
              <a:spcBef>
                <a:spcPct val="20000"/>
              </a:spcBef>
              <a:spcAft>
                <a:spcPts val="0"/>
              </a:spcAft>
              <a:buClrTx/>
              <a:buSzTx/>
              <a:buFont typeface="Arial"/>
              <a:buNone/>
              <a:tabLst/>
              <a:defRPr/>
            </a:pP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※1</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2</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1</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と</a:t>
            </a:r>
            <a:r>
              <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3 </a:t>
            </a:r>
            <a:r>
              <a:rPr kumimoji="0" lang="ja-JP" altLang="en-US" sz="11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は併用可。</a:t>
            </a:r>
            <a:endParaRPr kumimoji="0" lang="en-US" altLang="ja-JP" sz="11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選択したモデルが組織に適しているかどうかを検証するために、単一または小規模のワークロードチームでテストする。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メトリクスを使用してプログラム（メカニズム）を評価する。</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プログラムへの参加人数、</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882362" marR="0" lvl="1"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2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レビューに要した時間、など</a:t>
            </a:r>
            <a:endParaRPr kumimoji="0" lang="en-US" altLang="ja-JP" sz="12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rPr>
              <a:t>ビルダーやセキュリティスタッフからのフィードバックや上記のメトリクスを使用して、プログラム（メカニズム）を改善する。 </a:t>
            </a: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ja-JP" sz="14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a:p>
            <a:pPr marL="285750" marR="0" lvl="0" indent="-285750" algn="l" defTabSz="609576"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ja-JP" altLang="en-US" sz="1400" b="0" i="0" u="none" strike="noStrike" kern="1200" cap="none" spc="0" normalizeH="0" baseline="0" noProof="0">
              <a:ln>
                <a:noFill/>
              </a:ln>
              <a:solidFill>
                <a:srgbClr val="232F3E"/>
              </a:solidFill>
              <a:effectLst/>
              <a:uLnTx/>
              <a:uFillTx/>
              <a:latin typeface="Meiryo" panose="020B0604030504040204" pitchFamily="34" charset="-128"/>
              <a:ea typeface="Meiryo" panose="020B0604030504040204" pitchFamily="34" charset="-128"/>
              <a:cs typeface="Amazon Ember Regular" charset="0"/>
            </a:endParaRPr>
          </a:p>
        </p:txBody>
      </p:sp>
    </p:spTree>
    <p:extLst>
      <p:ext uri="{BB962C8B-B14F-4D97-AF65-F5344CB8AC3E}">
        <p14:creationId xmlns:p14="http://schemas.microsoft.com/office/powerpoint/2010/main" val="21770672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610E-5202-5B2E-D2D0-7E2DC408B6A1}"/>
              </a:ext>
            </a:extLst>
          </p:cNvPr>
          <p:cNvSpPr>
            <a:spLocks noGrp="1"/>
          </p:cNvSpPr>
          <p:nvPr>
            <p:ph type="title"/>
          </p:nvPr>
        </p:nvSpPr>
        <p:spPr/>
        <p:txBody>
          <a:bodyPr/>
          <a:lstStyle/>
          <a:p>
            <a:r>
              <a:rPr lang="en-JP" dirty="0"/>
              <a:t>参考: CI/CDパイプラインでのテストの自動化例</a:t>
            </a:r>
          </a:p>
        </p:txBody>
      </p:sp>
      <p:sp>
        <p:nvSpPr>
          <p:cNvPr id="4" name="TextBox 3">
            <a:extLst>
              <a:ext uri="{FF2B5EF4-FFF2-40B4-BE49-F238E27FC236}">
                <a16:creationId xmlns:a16="http://schemas.microsoft.com/office/drawing/2014/main" id="{CCEAD3B3-F69F-2A27-C102-1D58983377BC}"/>
              </a:ext>
            </a:extLst>
          </p:cNvPr>
          <p:cNvSpPr txBox="1"/>
          <p:nvPr/>
        </p:nvSpPr>
        <p:spPr>
          <a:xfrm>
            <a:off x="3867324" y="6393348"/>
            <a:ext cx="6615878" cy="461665"/>
          </a:xfrm>
          <a:prstGeom prst="rect">
            <a:avLst/>
          </a:prstGeom>
          <a:noFill/>
        </p:spPr>
        <p:txBody>
          <a:bodyPr wrap="square">
            <a:spAutoFit/>
          </a:bodyPr>
          <a:lstStyle/>
          <a:p>
            <a:r>
              <a:rPr lang="en-JP" sz="1200" dirty="0"/>
              <a:t>参考: AWS builders.flash「DevSecOpsパイプラインを構築してみよう！」</a:t>
            </a:r>
          </a:p>
          <a:p>
            <a:r>
              <a:rPr lang="en-US" sz="1200" dirty="0">
                <a:hlinkClick r:id="rId2"/>
              </a:rPr>
              <a:t>https://aws.amazon.com/jp/builders-flash/202208/create-devsecops-pipeline/?awsf.filter-name=*all</a:t>
            </a:r>
            <a:endParaRPr lang="en-JP" sz="1200" dirty="0"/>
          </a:p>
        </p:txBody>
      </p:sp>
      <p:pic>
        <p:nvPicPr>
          <p:cNvPr id="5" name="Graphic 21">
            <a:extLst>
              <a:ext uri="{FF2B5EF4-FFF2-40B4-BE49-F238E27FC236}">
                <a16:creationId xmlns:a16="http://schemas.microsoft.com/office/drawing/2014/main" id="{2DBEA70B-0F69-9895-C248-21195A04B72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3120025" y="1660650"/>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a:extLst>
              <a:ext uri="{FF2B5EF4-FFF2-40B4-BE49-F238E27FC236}">
                <a16:creationId xmlns:a16="http://schemas.microsoft.com/office/drawing/2014/main" id="{1D9D9377-48D7-D6AF-A842-0788B555986F}"/>
              </a:ext>
            </a:extLst>
          </p:cNvPr>
          <p:cNvSpPr txBox="1">
            <a:spLocks noChangeArrowheads="1"/>
          </p:cNvSpPr>
          <p:nvPr/>
        </p:nvSpPr>
        <p:spPr bwMode="auto">
          <a:xfrm>
            <a:off x="2101710" y="2309053"/>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CodeCommit</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7" name="Graphic 19">
            <a:extLst>
              <a:ext uri="{FF2B5EF4-FFF2-40B4-BE49-F238E27FC236}">
                <a16:creationId xmlns:a16="http://schemas.microsoft.com/office/drawing/2014/main" id="{2BF0B23B-1347-1D7D-026B-E585890E1CD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455331" y="1664956"/>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1">
            <a:extLst>
              <a:ext uri="{FF2B5EF4-FFF2-40B4-BE49-F238E27FC236}">
                <a16:creationId xmlns:a16="http://schemas.microsoft.com/office/drawing/2014/main" id="{4BDB7FBA-DA23-6D99-77CD-966943A46E78}"/>
              </a:ext>
            </a:extLst>
          </p:cNvPr>
          <p:cNvSpPr txBox="1">
            <a:spLocks noChangeArrowheads="1"/>
          </p:cNvSpPr>
          <p:nvPr/>
        </p:nvSpPr>
        <p:spPr bwMode="auto">
          <a:xfrm>
            <a:off x="5655073" y="2289364"/>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9" name="Graphic 23">
            <a:extLst>
              <a:ext uri="{FF2B5EF4-FFF2-40B4-BE49-F238E27FC236}">
                <a16:creationId xmlns:a16="http://schemas.microsoft.com/office/drawing/2014/main" id="{778FA26C-F362-BD5A-FEE6-C9A13F7BCF36}"/>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175263" y="2602788"/>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5">
            <a:extLst>
              <a:ext uri="{FF2B5EF4-FFF2-40B4-BE49-F238E27FC236}">
                <a16:creationId xmlns:a16="http://schemas.microsoft.com/office/drawing/2014/main" id="{CB4FB60C-D984-0D32-8110-4EFC7F5335BC}"/>
              </a:ext>
            </a:extLst>
          </p:cNvPr>
          <p:cNvSpPr txBox="1">
            <a:spLocks noChangeArrowheads="1"/>
          </p:cNvSpPr>
          <p:nvPr/>
        </p:nvSpPr>
        <p:spPr bwMode="auto">
          <a:xfrm>
            <a:off x="6455331" y="3190479"/>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1" name="Graphic 6">
            <a:extLst>
              <a:ext uri="{FF2B5EF4-FFF2-40B4-BE49-F238E27FC236}">
                <a16:creationId xmlns:a16="http://schemas.microsoft.com/office/drawing/2014/main" id="{2047049D-C147-8B38-153A-BD4079B8C7A7}"/>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91195" y="1657059"/>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9">
            <a:extLst>
              <a:ext uri="{FF2B5EF4-FFF2-40B4-BE49-F238E27FC236}">
                <a16:creationId xmlns:a16="http://schemas.microsoft.com/office/drawing/2014/main" id="{2BA7467E-171E-1F43-D44C-40EA3915AE63}"/>
              </a:ext>
            </a:extLst>
          </p:cNvPr>
          <p:cNvSpPr txBox="1">
            <a:spLocks noChangeArrowheads="1"/>
          </p:cNvSpPr>
          <p:nvPr/>
        </p:nvSpPr>
        <p:spPr bwMode="auto">
          <a:xfrm>
            <a:off x="3811813" y="2305462"/>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pic>
        <p:nvPicPr>
          <p:cNvPr id="13" name="Graphic 23">
            <a:extLst>
              <a:ext uri="{FF2B5EF4-FFF2-40B4-BE49-F238E27FC236}">
                <a16:creationId xmlns:a16="http://schemas.microsoft.com/office/drawing/2014/main" id="{EF9EC1A1-AE24-C88E-B5E7-CA0091363983}"/>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flipH="1">
            <a:off x="1237673" y="2206235"/>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3">
            <a:extLst>
              <a:ext uri="{FF2B5EF4-FFF2-40B4-BE49-F238E27FC236}">
                <a16:creationId xmlns:a16="http://schemas.microsoft.com/office/drawing/2014/main" id="{77C98362-E842-D03B-E93E-ED79CB89460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13956" y="1749036"/>
            <a:ext cx="457200" cy="457200"/>
          </a:xfrm>
          <a:prstGeom prst="rect">
            <a:avLst/>
          </a:prstGeom>
        </p:spPr>
      </p:pic>
      <p:cxnSp>
        <p:nvCxnSpPr>
          <p:cNvPr id="16" name="Straight Arrow Connector 15">
            <a:extLst>
              <a:ext uri="{FF2B5EF4-FFF2-40B4-BE49-F238E27FC236}">
                <a16:creationId xmlns:a16="http://schemas.microsoft.com/office/drawing/2014/main" id="{C009421A-7598-B350-7437-6DB7560415F2}"/>
              </a:ext>
            </a:extLst>
          </p:cNvPr>
          <p:cNvCxnSpPr>
            <a:stCxn id="14" idx="3"/>
            <a:endCxn id="5" idx="1"/>
          </p:cNvCxnSpPr>
          <p:nvPr/>
        </p:nvCxnSpPr>
        <p:spPr>
          <a:xfrm flipV="1">
            <a:off x="2071156" y="1967287"/>
            <a:ext cx="1048869" cy="103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68AA428E-A3E0-80AE-3044-C4F827336352}"/>
              </a:ext>
            </a:extLst>
          </p:cNvPr>
          <p:cNvSpPr txBox="1"/>
          <p:nvPr/>
        </p:nvSpPr>
        <p:spPr>
          <a:xfrm>
            <a:off x="1450836" y="2833228"/>
            <a:ext cx="800219" cy="338554"/>
          </a:xfrm>
          <a:prstGeom prst="rect">
            <a:avLst/>
          </a:prstGeom>
          <a:noFill/>
        </p:spPr>
        <p:txBody>
          <a:bodyPr wrap="none" rtlCol="0">
            <a:spAutoFit/>
          </a:bodyPr>
          <a:lstStyle/>
          <a:p>
            <a:pPr algn="l"/>
            <a:r>
              <a:rPr kumimoji="1" lang="en-JP" sz="1600" dirty="0">
                <a:latin typeface="Meiryo" panose="020B0604030504040204" pitchFamily="34" charset="-128"/>
                <a:ea typeface="Meiryo" panose="020B0604030504040204" pitchFamily="34" charset="-128"/>
                <a:cs typeface="Amazon Ember" panose="020B0603020204020204" pitchFamily="34" charset="0"/>
              </a:rPr>
              <a:t>開発者</a:t>
            </a:r>
          </a:p>
        </p:txBody>
      </p:sp>
      <p:cxnSp>
        <p:nvCxnSpPr>
          <p:cNvPr id="18" name="Straight Arrow Connector 17">
            <a:extLst>
              <a:ext uri="{FF2B5EF4-FFF2-40B4-BE49-F238E27FC236}">
                <a16:creationId xmlns:a16="http://schemas.microsoft.com/office/drawing/2014/main" id="{D3EE9CB3-0A24-EA42-4078-988F6D6D646C}"/>
              </a:ext>
            </a:extLst>
          </p:cNvPr>
          <p:cNvCxnSpPr>
            <a:cxnSpLocks/>
            <a:stCxn id="5" idx="3"/>
            <a:endCxn id="11" idx="1"/>
          </p:cNvCxnSpPr>
          <p:nvPr/>
        </p:nvCxnSpPr>
        <p:spPr>
          <a:xfrm flipV="1">
            <a:off x="3733298" y="1963696"/>
            <a:ext cx="857897" cy="35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FF032890-91DC-5AD5-F5DD-8D0CF0B9D1FB}"/>
              </a:ext>
            </a:extLst>
          </p:cNvPr>
          <p:cNvCxnSpPr>
            <a:cxnSpLocks/>
            <a:stCxn id="11" idx="3"/>
            <a:endCxn id="7" idx="1"/>
          </p:cNvCxnSpPr>
          <p:nvPr/>
        </p:nvCxnSpPr>
        <p:spPr>
          <a:xfrm>
            <a:off x="5204468" y="1963696"/>
            <a:ext cx="1250863" cy="78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9ACEF5F6-01C4-6D89-EF5E-A07454C85A79}"/>
              </a:ext>
            </a:extLst>
          </p:cNvPr>
          <p:cNvSpPr txBox="1"/>
          <p:nvPr/>
        </p:nvSpPr>
        <p:spPr>
          <a:xfrm>
            <a:off x="1800224" y="1219327"/>
            <a:ext cx="1745599" cy="461665"/>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❶ git push 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latin typeface="Meiryo" panose="020B0604030504040204" pitchFamily="34" charset="-128"/>
                <a:ea typeface="Meiryo" panose="020B0604030504040204" pitchFamily="34" charset="-128"/>
                <a:cs typeface="Amazon Ember" panose="020B0603020204020204" pitchFamily="34" charset="0"/>
              </a:rPr>
              <a:t>リポジトリを更新</a:t>
            </a:r>
          </a:p>
        </p:txBody>
      </p:sp>
      <p:sp>
        <p:nvSpPr>
          <p:cNvPr id="29" name="TextBox 28">
            <a:extLst>
              <a:ext uri="{FF2B5EF4-FFF2-40B4-BE49-F238E27FC236}">
                <a16:creationId xmlns:a16="http://schemas.microsoft.com/office/drawing/2014/main" id="{BE82AEDC-F8C5-B5BE-98F7-9C7057AF0555}"/>
              </a:ext>
            </a:extLst>
          </p:cNvPr>
          <p:cNvSpPr txBox="1"/>
          <p:nvPr/>
        </p:nvSpPr>
        <p:spPr>
          <a:xfrm>
            <a:off x="3705424" y="833001"/>
            <a:ext cx="2195122" cy="646331"/>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❷CodePipelineがdevブランチへの更新を検知し、パイプラインを開始</a:t>
            </a:r>
          </a:p>
        </p:txBody>
      </p:sp>
      <p:cxnSp>
        <p:nvCxnSpPr>
          <p:cNvPr id="31" name="Straight Arrow Connector 30">
            <a:extLst>
              <a:ext uri="{FF2B5EF4-FFF2-40B4-BE49-F238E27FC236}">
                <a16:creationId xmlns:a16="http://schemas.microsoft.com/office/drawing/2014/main" id="{9BB2C765-2E80-4670-7636-B07D6CE67F22}"/>
              </a:ext>
            </a:extLst>
          </p:cNvPr>
          <p:cNvCxnSpPr>
            <a:cxnSpLocks/>
            <a:stCxn id="7" idx="1"/>
            <a:endCxn id="75" idx="3"/>
          </p:cNvCxnSpPr>
          <p:nvPr/>
        </p:nvCxnSpPr>
        <p:spPr>
          <a:xfrm flipH="1">
            <a:off x="5345759" y="1971593"/>
            <a:ext cx="1109572" cy="19536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05216402-DD67-4754-9AFB-D80D0185E4FE}"/>
              </a:ext>
            </a:extLst>
          </p:cNvPr>
          <p:cNvSpPr txBox="1"/>
          <p:nvPr/>
        </p:nvSpPr>
        <p:spPr>
          <a:xfrm>
            <a:off x="3759508" y="2751246"/>
            <a:ext cx="2259498" cy="461665"/>
          </a:xfrm>
          <a:prstGeom prst="rect">
            <a:avLst/>
          </a:prstGeom>
          <a:noFill/>
        </p:spPr>
        <p:txBody>
          <a:bodyPr wrap="square" rtlCol="0">
            <a:spAutoFit/>
          </a:bodyPr>
          <a:lstStyle/>
          <a:p>
            <a:pPr algn="r"/>
            <a:r>
              <a:rPr kumimoji="1" lang="en-JP" sz="1200" dirty="0">
                <a:latin typeface="Meiryo" panose="020B0604030504040204" pitchFamily="34" charset="-128"/>
                <a:ea typeface="Meiryo" panose="020B0604030504040204" pitchFamily="34" charset="-128"/>
                <a:cs typeface="Amazon Ember" panose="020B0603020204020204" pitchFamily="34" charset="0"/>
              </a:rPr>
              <a:t>❺ CodeBuildがDockerイメージをビルドしECRへプッシュ</a:t>
            </a:r>
          </a:p>
        </p:txBody>
      </p:sp>
      <p:pic>
        <p:nvPicPr>
          <p:cNvPr id="40" name="Graphic 14">
            <a:extLst>
              <a:ext uri="{FF2B5EF4-FFF2-40B4-BE49-F238E27FC236}">
                <a16:creationId xmlns:a16="http://schemas.microsoft.com/office/drawing/2014/main" id="{EF9D3C91-72CC-CAA9-5DE2-699080861376}"/>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8966411" y="2600305"/>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2">
            <a:extLst>
              <a:ext uri="{FF2B5EF4-FFF2-40B4-BE49-F238E27FC236}">
                <a16:creationId xmlns:a16="http://schemas.microsoft.com/office/drawing/2014/main" id="{B084A393-B858-E834-B5BE-5DFC824C5853}"/>
              </a:ext>
            </a:extLst>
          </p:cNvPr>
          <p:cNvSpPr txBox="1">
            <a:spLocks noChangeArrowheads="1"/>
          </p:cNvSpPr>
          <p:nvPr/>
        </p:nvSpPr>
        <p:spPr bwMode="auto">
          <a:xfrm>
            <a:off x="8133222" y="3176715"/>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1FB2F41F-B92C-5C32-0FB8-556875F3AAC6}"/>
              </a:ext>
            </a:extLst>
          </p:cNvPr>
          <p:cNvSpPr txBox="1"/>
          <p:nvPr/>
        </p:nvSpPr>
        <p:spPr>
          <a:xfrm>
            <a:off x="7128171" y="1656606"/>
            <a:ext cx="1434820" cy="461665"/>
          </a:xfrm>
          <a:prstGeom prst="rect">
            <a:avLst/>
          </a:prstGeom>
          <a:solidFill>
            <a:srgbClr val="FFFF00"/>
          </a:solid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❹ CodeBuildで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highlight>
                  <a:srgbClr val="FFFF00"/>
                </a:highlight>
                <a:latin typeface="Meiryo" panose="020B0604030504040204" pitchFamily="34" charset="-128"/>
                <a:ea typeface="Meiryo" panose="020B0604030504040204" pitchFamily="34" charset="-128"/>
                <a:cs typeface="Amazon Ember" panose="020B0603020204020204" pitchFamily="34" charset="0"/>
              </a:rPr>
              <a:t>単体テスト</a:t>
            </a:r>
            <a:r>
              <a:rPr kumimoji="1" lang="en-JP" sz="1200" dirty="0">
                <a:latin typeface="Meiryo" panose="020B0604030504040204" pitchFamily="34" charset="-128"/>
                <a:ea typeface="Meiryo" panose="020B0604030504040204" pitchFamily="34" charset="-128"/>
                <a:cs typeface="Amazon Ember" panose="020B0603020204020204" pitchFamily="34" charset="0"/>
              </a:rPr>
              <a:t>を実行</a:t>
            </a:r>
          </a:p>
        </p:txBody>
      </p:sp>
      <p:sp>
        <p:nvSpPr>
          <p:cNvPr id="47" name="Rectangle 46">
            <a:extLst>
              <a:ext uri="{FF2B5EF4-FFF2-40B4-BE49-F238E27FC236}">
                <a16:creationId xmlns:a16="http://schemas.microsoft.com/office/drawing/2014/main" id="{183EF3A3-23C8-DDDA-9FDA-0BB874D24BF7}"/>
              </a:ext>
            </a:extLst>
          </p:cNvPr>
          <p:cNvSpPr/>
          <p:nvPr/>
        </p:nvSpPr>
        <p:spPr>
          <a:xfrm>
            <a:off x="794757" y="758739"/>
            <a:ext cx="9941184" cy="2714552"/>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err="1">
                <a:solidFill>
                  <a:schemeClr val="tx1"/>
                </a:solidFill>
                <a:latin typeface="Arial" panose="020B0604020202020204" pitchFamily="34" charset="0"/>
                <a:cs typeface="Arial" panose="020B0604020202020204" pitchFamily="34" charset="0"/>
              </a:rPr>
              <a:t>開発用アカウント</a:t>
            </a:r>
            <a:endParaRPr lang="en-US" sz="1200" dirty="0">
              <a:solidFill>
                <a:schemeClr val="tx1"/>
              </a:solidFill>
              <a:latin typeface="Arial" panose="020B0604020202020204" pitchFamily="34" charset="0"/>
              <a:cs typeface="Arial" panose="020B0604020202020204" pitchFamily="34" charset="0"/>
            </a:endParaRPr>
          </a:p>
        </p:txBody>
      </p:sp>
      <p:pic>
        <p:nvPicPr>
          <p:cNvPr id="48" name="Graphic 47">
            <a:extLst>
              <a:ext uri="{FF2B5EF4-FFF2-40B4-BE49-F238E27FC236}">
                <a16:creationId xmlns:a16="http://schemas.microsoft.com/office/drawing/2014/main" id="{9D5D3263-6433-7F2F-6B83-E0E9961A4546}"/>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93361" y="743469"/>
            <a:ext cx="381000" cy="381000"/>
          </a:xfrm>
          <a:prstGeom prst="rect">
            <a:avLst/>
          </a:prstGeom>
        </p:spPr>
      </p:pic>
      <p:sp>
        <p:nvSpPr>
          <p:cNvPr id="58" name="Rectangle 57">
            <a:extLst>
              <a:ext uri="{FF2B5EF4-FFF2-40B4-BE49-F238E27FC236}">
                <a16:creationId xmlns:a16="http://schemas.microsoft.com/office/drawing/2014/main" id="{D8546174-CBFA-A398-C4CD-AF0069A52A9B}"/>
              </a:ext>
            </a:extLst>
          </p:cNvPr>
          <p:cNvSpPr/>
          <p:nvPr/>
        </p:nvSpPr>
        <p:spPr>
          <a:xfrm>
            <a:off x="791965" y="4556084"/>
            <a:ext cx="9941184" cy="1723408"/>
          </a:xfrm>
          <a:prstGeom prst="rect">
            <a:avLst/>
          </a:prstGeom>
          <a:noFill/>
          <a:ln w="15875">
            <a:solidFill>
              <a:srgbClr val="E7157B"/>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err="1">
                <a:solidFill>
                  <a:schemeClr val="tx1"/>
                </a:solidFill>
                <a:latin typeface="Arial" panose="020B0604020202020204" pitchFamily="34" charset="0"/>
                <a:cs typeface="Arial" panose="020B0604020202020204" pitchFamily="34" charset="0"/>
              </a:rPr>
              <a:t>本番アカウント</a:t>
            </a:r>
            <a:endParaRPr lang="en-US" sz="1200" dirty="0">
              <a:solidFill>
                <a:schemeClr val="tx1"/>
              </a:solidFill>
              <a:latin typeface="Arial" panose="020B0604020202020204" pitchFamily="34" charset="0"/>
              <a:cs typeface="Arial" panose="020B0604020202020204" pitchFamily="34" charset="0"/>
            </a:endParaRPr>
          </a:p>
        </p:txBody>
      </p:sp>
      <p:pic>
        <p:nvPicPr>
          <p:cNvPr id="59" name="Graphic 58">
            <a:extLst>
              <a:ext uri="{FF2B5EF4-FFF2-40B4-BE49-F238E27FC236}">
                <a16:creationId xmlns:a16="http://schemas.microsoft.com/office/drawing/2014/main" id="{06A36854-9E4C-578F-BE5D-CBB313C5B08C}"/>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91965" y="4556084"/>
            <a:ext cx="381000" cy="381000"/>
          </a:xfrm>
          <a:prstGeom prst="rect">
            <a:avLst/>
          </a:prstGeom>
        </p:spPr>
      </p:pic>
      <p:pic>
        <p:nvPicPr>
          <p:cNvPr id="62" name="Graphic 14">
            <a:extLst>
              <a:ext uri="{FF2B5EF4-FFF2-40B4-BE49-F238E27FC236}">
                <a16:creationId xmlns:a16="http://schemas.microsoft.com/office/drawing/2014/main" id="{B5827BB8-F832-E132-AAB6-00886FCCA908}"/>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9699802" y="5085174"/>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TextBox 12">
            <a:extLst>
              <a:ext uri="{FF2B5EF4-FFF2-40B4-BE49-F238E27FC236}">
                <a16:creationId xmlns:a16="http://schemas.microsoft.com/office/drawing/2014/main" id="{379702FB-5E96-688E-5AFD-7A1DC38456DD}"/>
              </a:ext>
            </a:extLst>
          </p:cNvPr>
          <p:cNvSpPr txBox="1">
            <a:spLocks noChangeArrowheads="1"/>
          </p:cNvSpPr>
          <p:nvPr/>
        </p:nvSpPr>
        <p:spPr bwMode="auto">
          <a:xfrm>
            <a:off x="8866613" y="5683753"/>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Fargate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08F1DF39-BCDD-52D4-8728-E9643CC47292}"/>
              </a:ext>
            </a:extLst>
          </p:cNvPr>
          <p:cNvSpPr txBox="1"/>
          <p:nvPr/>
        </p:nvSpPr>
        <p:spPr>
          <a:xfrm>
            <a:off x="7383297" y="2184759"/>
            <a:ext cx="3138160" cy="461665"/>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❻ CodeDeployがECRのDockerイメージを開発環境のECSクラスタにデプロイ</a:t>
            </a:r>
          </a:p>
        </p:txBody>
      </p:sp>
      <p:pic>
        <p:nvPicPr>
          <p:cNvPr id="75" name="Graphic 20">
            <a:extLst>
              <a:ext uri="{FF2B5EF4-FFF2-40B4-BE49-F238E27FC236}">
                <a16:creationId xmlns:a16="http://schemas.microsoft.com/office/drawing/2014/main" id="{4BF3F030-CC1D-5B52-0F5E-C9A814528CAE}"/>
              </a:ext>
            </a:extLst>
          </p:cNvPr>
          <p:cNvPicPr>
            <a:picLocks noChangeAspect="1" noChangeArrowheads="1"/>
          </p:cNvPicPr>
          <p:nvPr/>
        </p:nvPicPr>
        <p:blipFill>
          <a:blip r:embed="rId19">
            <a:extLst>
              <a:ext uri="{96DAC541-7B7A-43D3-8B79-37D633B846F1}">
                <asvg:svgBlip xmlns:asvg="http://schemas.microsoft.com/office/drawing/2016/SVG/main" r:embed="rId20"/>
              </a:ext>
            </a:extLst>
          </a:blip>
          <a:srcRect/>
          <a:stretch/>
        </p:blipFill>
        <p:spPr bwMode="auto">
          <a:xfrm>
            <a:off x="4732486" y="3618587"/>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TextBox 22">
            <a:extLst>
              <a:ext uri="{FF2B5EF4-FFF2-40B4-BE49-F238E27FC236}">
                <a16:creationId xmlns:a16="http://schemas.microsoft.com/office/drawing/2014/main" id="{7BAFD3B2-4302-32F6-E9FD-30D3EB488308}"/>
              </a:ext>
            </a:extLst>
          </p:cNvPr>
          <p:cNvSpPr txBox="1">
            <a:spLocks noChangeArrowheads="1"/>
          </p:cNvSpPr>
          <p:nvPr/>
        </p:nvSpPr>
        <p:spPr bwMode="auto">
          <a:xfrm>
            <a:off x="3942800" y="4187782"/>
            <a:ext cx="2281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ECR</a:t>
            </a:r>
          </a:p>
        </p:txBody>
      </p:sp>
      <p:cxnSp>
        <p:nvCxnSpPr>
          <p:cNvPr id="82" name="Straight Arrow Connector 81">
            <a:extLst>
              <a:ext uri="{FF2B5EF4-FFF2-40B4-BE49-F238E27FC236}">
                <a16:creationId xmlns:a16="http://schemas.microsoft.com/office/drawing/2014/main" id="{57DCC827-0ED7-A118-83B8-D8F569D9FC71}"/>
              </a:ext>
            </a:extLst>
          </p:cNvPr>
          <p:cNvCxnSpPr>
            <a:cxnSpLocks/>
            <a:stCxn id="75" idx="3"/>
            <a:endCxn id="9" idx="1"/>
          </p:cNvCxnSpPr>
          <p:nvPr/>
        </p:nvCxnSpPr>
        <p:spPr>
          <a:xfrm flipV="1">
            <a:off x="5345759" y="2909425"/>
            <a:ext cx="1829504" cy="10157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3597F307-673E-C537-5D19-0859B63906C2}"/>
              </a:ext>
            </a:extLst>
          </p:cNvPr>
          <p:cNvCxnSpPr>
            <a:cxnSpLocks/>
            <a:stCxn id="9" idx="3"/>
            <a:endCxn id="40" idx="1"/>
          </p:cNvCxnSpPr>
          <p:nvPr/>
        </p:nvCxnSpPr>
        <p:spPr>
          <a:xfrm flipV="1">
            <a:off x="7788536" y="2906942"/>
            <a:ext cx="1177875" cy="2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4" name="Graphic 19">
            <a:extLst>
              <a:ext uri="{FF2B5EF4-FFF2-40B4-BE49-F238E27FC236}">
                <a16:creationId xmlns:a16="http://schemas.microsoft.com/office/drawing/2014/main" id="{ADECE901-333C-AA18-465A-21F72A7CC533}"/>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5900545" y="4648509"/>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Graphic 23">
            <a:extLst>
              <a:ext uri="{FF2B5EF4-FFF2-40B4-BE49-F238E27FC236}">
                <a16:creationId xmlns:a16="http://schemas.microsoft.com/office/drawing/2014/main" id="{6A7D2AF5-1B82-A65F-10B6-D4E178B2369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863758" y="5085174"/>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Graphic 6">
            <a:extLst>
              <a:ext uri="{FF2B5EF4-FFF2-40B4-BE49-F238E27FC236}">
                <a16:creationId xmlns:a16="http://schemas.microsoft.com/office/drawing/2014/main" id="{0B762A13-44C8-C9ED-DA07-90585F29506A}"/>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91195" y="4658796"/>
            <a:ext cx="613273" cy="61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7" name="Straight Arrow Connector 96">
            <a:extLst>
              <a:ext uri="{FF2B5EF4-FFF2-40B4-BE49-F238E27FC236}">
                <a16:creationId xmlns:a16="http://schemas.microsoft.com/office/drawing/2014/main" id="{2C93E19E-2A7B-B462-73D9-3EE478C5B80A}"/>
              </a:ext>
            </a:extLst>
          </p:cNvPr>
          <p:cNvCxnSpPr>
            <a:cxnSpLocks/>
            <a:stCxn id="96" idx="3"/>
            <a:endCxn id="94" idx="1"/>
          </p:cNvCxnSpPr>
          <p:nvPr/>
        </p:nvCxnSpPr>
        <p:spPr>
          <a:xfrm flipV="1">
            <a:off x="5204468" y="4955146"/>
            <a:ext cx="696077" cy="10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a:extLst>
              <a:ext uri="{FF2B5EF4-FFF2-40B4-BE49-F238E27FC236}">
                <a16:creationId xmlns:a16="http://schemas.microsoft.com/office/drawing/2014/main" id="{3F8870B0-8D04-62C2-4899-F6B67FCD8851}"/>
              </a:ext>
            </a:extLst>
          </p:cNvPr>
          <p:cNvCxnSpPr>
            <a:cxnSpLocks/>
            <a:stCxn id="75" idx="3"/>
            <a:endCxn id="95" idx="1"/>
          </p:cNvCxnSpPr>
          <p:nvPr/>
        </p:nvCxnSpPr>
        <p:spPr>
          <a:xfrm>
            <a:off x="5345759" y="3925224"/>
            <a:ext cx="2517999" cy="14665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0" name="Elbow Connector 99">
            <a:extLst>
              <a:ext uri="{FF2B5EF4-FFF2-40B4-BE49-F238E27FC236}">
                <a16:creationId xmlns:a16="http://schemas.microsoft.com/office/drawing/2014/main" id="{47750F83-6EA8-FE6C-91B3-7C8B8A296D45}"/>
              </a:ext>
            </a:extLst>
          </p:cNvPr>
          <p:cNvCxnSpPr>
            <a:stCxn id="5" idx="2"/>
            <a:endCxn id="96" idx="1"/>
          </p:cNvCxnSpPr>
          <p:nvPr/>
        </p:nvCxnSpPr>
        <p:spPr>
          <a:xfrm rot="16200000" flipH="1">
            <a:off x="2663173" y="3037411"/>
            <a:ext cx="2691510" cy="1164533"/>
          </a:xfrm>
          <a:prstGeom prst="bentConnector2">
            <a:avLst/>
          </a:prstGeom>
          <a:ln w="6350">
            <a:prstDash val="dashDot"/>
            <a:tailEnd type="triangle"/>
          </a:ln>
        </p:spPr>
        <p:style>
          <a:lnRef idx="2">
            <a:schemeClr val="accent1"/>
          </a:lnRef>
          <a:fillRef idx="0">
            <a:schemeClr val="accent1"/>
          </a:fillRef>
          <a:effectRef idx="1">
            <a:schemeClr val="accent1"/>
          </a:effectRef>
          <a:fontRef idx="minor">
            <a:schemeClr val="tx1"/>
          </a:fontRef>
        </p:style>
      </p:cxnSp>
      <p:sp>
        <p:nvSpPr>
          <p:cNvPr id="103" name="TextBox 102">
            <a:extLst>
              <a:ext uri="{FF2B5EF4-FFF2-40B4-BE49-F238E27FC236}">
                <a16:creationId xmlns:a16="http://schemas.microsoft.com/office/drawing/2014/main" id="{0A7B421E-F428-0A3E-B2D6-AD4EA0588B69}"/>
              </a:ext>
            </a:extLst>
          </p:cNvPr>
          <p:cNvSpPr txBox="1"/>
          <p:nvPr/>
        </p:nvSpPr>
        <p:spPr>
          <a:xfrm>
            <a:off x="9899555" y="2648562"/>
            <a:ext cx="2031807" cy="461665"/>
          </a:xfrm>
          <a:prstGeom prst="rect">
            <a:avLst/>
          </a:prstGeom>
          <a:solidFill>
            <a:srgbClr val="FFFF00"/>
          </a:solid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❼開発環境で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highlight>
                  <a:srgbClr val="FFFF00"/>
                </a:highlight>
                <a:latin typeface="Meiryo" panose="020B0604030504040204" pitchFamily="34" charset="-128"/>
                <a:ea typeface="Meiryo" panose="020B0604030504040204" pitchFamily="34" charset="-128"/>
                <a:cs typeface="Amazon Ember" panose="020B0603020204020204" pitchFamily="34" charset="0"/>
              </a:rPr>
              <a:t>統合テスト</a:t>
            </a:r>
            <a:r>
              <a:rPr kumimoji="1" lang="en-JP" sz="1200" dirty="0">
                <a:latin typeface="Meiryo" panose="020B0604030504040204" pitchFamily="34" charset="-128"/>
                <a:ea typeface="Meiryo" panose="020B0604030504040204" pitchFamily="34" charset="-128"/>
                <a:cs typeface="Amazon Ember" panose="020B0603020204020204" pitchFamily="34" charset="0"/>
              </a:rPr>
              <a:t>を実行</a:t>
            </a:r>
          </a:p>
        </p:txBody>
      </p:sp>
      <p:sp>
        <p:nvSpPr>
          <p:cNvPr id="104" name="TextBox 103">
            <a:extLst>
              <a:ext uri="{FF2B5EF4-FFF2-40B4-BE49-F238E27FC236}">
                <a16:creationId xmlns:a16="http://schemas.microsoft.com/office/drawing/2014/main" id="{F2C48072-A0A4-DB30-125C-E518B8496624}"/>
              </a:ext>
            </a:extLst>
          </p:cNvPr>
          <p:cNvSpPr txBox="1"/>
          <p:nvPr/>
        </p:nvSpPr>
        <p:spPr>
          <a:xfrm>
            <a:off x="1610489" y="4955145"/>
            <a:ext cx="2512499" cy="646331"/>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❽変更がmainブランチにマージされた時に、CodePipeline が更新を検知し、パイプラインを開始</a:t>
            </a:r>
          </a:p>
        </p:txBody>
      </p:sp>
      <p:sp>
        <p:nvSpPr>
          <p:cNvPr id="106" name="TextBox 11">
            <a:extLst>
              <a:ext uri="{FF2B5EF4-FFF2-40B4-BE49-F238E27FC236}">
                <a16:creationId xmlns:a16="http://schemas.microsoft.com/office/drawing/2014/main" id="{6BBEFB18-CCD7-BBEE-4AE4-9B676031EEE1}"/>
              </a:ext>
            </a:extLst>
          </p:cNvPr>
          <p:cNvSpPr txBox="1">
            <a:spLocks noChangeArrowheads="1"/>
          </p:cNvSpPr>
          <p:nvPr/>
        </p:nvSpPr>
        <p:spPr bwMode="auto">
          <a:xfrm>
            <a:off x="5114336" y="5224030"/>
            <a:ext cx="22923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CodeBuild</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07" name="TextBox 9">
            <a:extLst>
              <a:ext uri="{FF2B5EF4-FFF2-40B4-BE49-F238E27FC236}">
                <a16:creationId xmlns:a16="http://schemas.microsoft.com/office/drawing/2014/main" id="{AFB958D4-2590-0F47-3EDE-4B54AF54DFC1}"/>
              </a:ext>
            </a:extLst>
          </p:cNvPr>
          <p:cNvSpPr txBox="1">
            <a:spLocks noChangeArrowheads="1"/>
          </p:cNvSpPr>
          <p:nvPr/>
        </p:nvSpPr>
        <p:spPr bwMode="auto">
          <a:xfrm>
            <a:off x="3750235" y="5278866"/>
            <a:ext cx="22431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CodePipeline</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11" name="Straight Arrow Connector 110">
            <a:extLst>
              <a:ext uri="{FF2B5EF4-FFF2-40B4-BE49-F238E27FC236}">
                <a16:creationId xmlns:a16="http://schemas.microsoft.com/office/drawing/2014/main" id="{F849D11F-9CC9-2C9F-77C3-FF7C1E5C7A5B}"/>
              </a:ext>
            </a:extLst>
          </p:cNvPr>
          <p:cNvCxnSpPr>
            <a:cxnSpLocks/>
            <a:stCxn id="94" idx="1"/>
            <a:endCxn id="75" idx="3"/>
          </p:cNvCxnSpPr>
          <p:nvPr/>
        </p:nvCxnSpPr>
        <p:spPr>
          <a:xfrm flipH="1" flipV="1">
            <a:off x="5345759" y="3925224"/>
            <a:ext cx="554786" cy="10299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80563955-4BBB-9875-FCEB-AB22608E8B2C}"/>
              </a:ext>
            </a:extLst>
          </p:cNvPr>
          <p:cNvCxnSpPr>
            <a:cxnSpLocks/>
          </p:cNvCxnSpPr>
          <p:nvPr/>
        </p:nvCxnSpPr>
        <p:spPr>
          <a:xfrm flipV="1">
            <a:off x="8499479" y="5362530"/>
            <a:ext cx="1177875" cy="24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8" name="TextBox 15">
            <a:extLst>
              <a:ext uri="{FF2B5EF4-FFF2-40B4-BE49-F238E27FC236}">
                <a16:creationId xmlns:a16="http://schemas.microsoft.com/office/drawing/2014/main" id="{D6407179-C256-82FC-6E04-E0BFDD6857B6}"/>
              </a:ext>
            </a:extLst>
          </p:cNvPr>
          <p:cNvSpPr txBox="1">
            <a:spLocks noChangeArrowheads="1"/>
          </p:cNvSpPr>
          <p:nvPr/>
        </p:nvSpPr>
        <p:spPr bwMode="auto">
          <a:xfrm>
            <a:off x="7070913" y="5677940"/>
            <a:ext cx="22018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CodeDeploy</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sp>
        <p:nvSpPr>
          <p:cNvPr id="119" name="TextBox 118">
            <a:extLst>
              <a:ext uri="{FF2B5EF4-FFF2-40B4-BE49-F238E27FC236}">
                <a16:creationId xmlns:a16="http://schemas.microsoft.com/office/drawing/2014/main" id="{C668314A-9638-CDA3-16AD-497BAE8BF438}"/>
              </a:ext>
            </a:extLst>
          </p:cNvPr>
          <p:cNvSpPr txBox="1"/>
          <p:nvPr/>
        </p:nvSpPr>
        <p:spPr>
          <a:xfrm>
            <a:off x="7754391" y="4673434"/>
            <a:ext cx="2789429" cy="461665"/>
          </a:xfrm>
          <a:prstGeom prst="rect">
            <a:avLst/>
          </a:prstGeom>
          <a:no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❾ECRのDockerイメージを本番環境の</a:t>
            </a:r>
            <a:r>
              <a:rPr kumimoji="1" lang="en-US" altLang="ja-JP" sz="1200" dirty="0">
                <a:latin typeface="Meiryo" panose="020B0604030504040204" pitchFamily="34" charset="-128"/>
                <a:ea typeface="Meiryo" panose="020B0604030504040204" pitchFamily="34" charset="-128"/>
                <a:cs typeface="Amazon Ember" panose="020B0603020204020204" pitchFamily="34" charset="0"/>
              </a:rPr>
              <a:t>ECR</a:t>
            </a:r>
            <a:r>
              <a:rPr kumimoji="1" lang="ja-JP" altLang="en-US" sz="1200">
                <a:latin typeface="Meiryo" panose="020B0604030504040204" pitchFamily="34" charset="-128"/>
                <a:ea typeface="Meiryo" panose="020B0604030504040204" pitchFamily="34" charset="-128"/>
                <a:cs typeface="Amazon Ember" panose="020B0603020204020204" pitchFamily="34" charset="0"/>
              </a:rPr>
              <a:t>クラスタにデプロイ</a:t>
            </a:r>
            <a:endParaRPr kumimoji="1" lang="en-US" altLang="ja-JP" sz="12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126" name="Graphic 19">
            <a:extLst>
              <a:ext uri="{FF2B5EF4-FFF2-40B4-BE49-F238E27FC236}">
                <a16:creationId xmlns:a16="http://schemas.microsoft.com/office/drawing/2014/main" id="{AB63531C-C85F-964F-48A5-DF38322EEAAE}"/>
              </a:ext>
            </a:extLst>
          </p:cNvPr>
          <p:cNvPicPr>
            <a:picLocks noChangeAspect="1" noChangeArrowheads="1"/>
          </p:cNvPicPr>
          <p:nvPr/>
        </p:nvPicPr>
        <p:blipFill>
          <a:blip r:embed="rId21">
            <a:extLst>
              <a:ext uri="{96DAC541-7B7A-43D3-8B79-37D633B846F1}">
                <asvg:svgBlip xmlns:asvg="http://schemas.microsoft.com/office/drawing/2016/SVG/main" r:embed="rId22"/>
              </a:ext>
            </a:extLst>
          </a:blip>
          <a:srcRect/>
          <a:stretch/>
        </p:blipFill>
        <p:spPr bwMode="auto">
          <a:xfrm>
            <a:off x="6395764" y="784659"/>
            <a:ext cx="546428" cy="546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7" name="TextBox 12">
            <a:extLst>
              <a:ext uri="{FF2B5EF4-FFF2-40B4-BE49-F238E27FC236}">
                <a16:creationId xmlns:a16="http://schemas.microsoft.com/office/drawing/2014/main" id="{86D05420-6A23-A0DD-661B-B6477EA17416}"/>
              </a:ext>
            </a:extLst>
          </p:cNvPr>
          <p:cNvSpPr txBox="1">
            <a:spLocks noChangeArrowheads="1"/>
          </p:cNvSpPr>
          <p:nvPr/>
        </p:nvSpPr>
        <p:spPr bwMode="auto">
          <a:xfrm>
            <a:off x="5610501" y="1257928"/>
            <a:ext cx="22796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Amazon </a:t>
            </a:r>
            <a:r>
              <a:rPr lang="en-US" altLang="en-US" sz="1200" dirty="0" err="1">
                <a:latin typeface="Arial" panose="020B0604020202020204" pitchFamily="34" charset="0"/>
                <a:ea typeface="Amazon Ember" panose="020B0603020204020204" pitchFamily="34" charset="0"/>
                <a:cs typeface="Arial" panose="020B0604020202020204" pitchFamily="34" charset="0"/>
              </a:rPr>
              <a:t>CodeGuru</a:t>
            </a:r>
            <a:endParaRPr lang="en-US" altLang="en-US" sz="1200" dirty="0">
              <a:latin typeface="Arial" panose="020B0604020202020204" pitchFamily="34" charset="0"/>
              <a:ea typeface="Amazon Ember" panose="020B0603020204020204" pitchFamily="34" charset="0"/>
              <a:cs typeface="Arial" panose="020B0604020202020204" pitchFamily="34" charset="0"/>
            </a:endParaRPr>
          </a:p>
        </p:txBody>
      </p:sp>
      <p:cxnSp>
        <p:nvCxnSpPr>
          <p:cNvPr id="128" name="Straight Arrow Connector 127">
            <a:extLst>
              <a:ext uri="{FF2B5EF4-FFF2-40B4-BE49-F238E27FC236}">
                <a16:creationId xmlns:a16="http://schemas.microsoft.com/office/drawing/2014/main" id="{8BCACEDB-4F18-7E07-05E4-3F012954BBF1}"/>
              </a:ext>
            </a:extLst>
          </p:cNvPr>
          <p:cNvCxnSpPr>
            <a:cxnSpLocks/>
            <a:stCxn id="11" idx="3"/>
            <a:endCxn id="126" idx="1"/>
          </p:cNvCxnSpPr>
          <p:nvPr/>
        </p:nvCxnSpPr>
        <p:spPr>
          <a:xfrm flipV="1">
            <a:off x="5204468" y="1057873"/>
            <a:ext cx="1191296" cy="9058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1" name="TextBox 130">
            <a:extLst>
              <a:ext uri="{FF2B5EF4-FFF2-40B4-BE49-F238E27FC236}">
                <a16:creationId xmlns:a16="http://schemas.microsoft.com/office/drawing/2014/main" id="{ACEFFD59-9CE9-600A-71C4-3E262E250171}"/>
              </a:ext>
            </a:extLst>
          </p:cNvPr>
          <p:cNvSpPr txBox="1"/>
          <p:nvPr/>
        </p:nvSpPr>
        <p:spPr>
          <a:xfrm>
            <a:off x="6993720" y="634406"/>
            <a:ext cx="1434820" cy="646331"/>
          </a:xfrm>
          <a:prstGeom prst="rect">
            <a:avLst/>
          </a:prstGeom>
          <a:solidFill>
            <a:srgbClr val="FFFF00"/>
          </a:solidFill>
        </p:spPr>
        <p:txBody>
          <a:bodyPr wrap="squar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❸CodeGuruで</a:t>
            </a:r>
            <a:br>
              <a:rPr kumimoji="1" lang="en-JP" sz="1200" dirty="0">
                <a:latin typeface="Meiryo" panose="020B0604030504040204" pitchFamily="34" charset="-128"/>
                <a:ea typeface="Meiryo" panose="020B0604030504040204" pitchFamily="34" charset="-128"/>
                <a:cs typeface="Amazon Ember" panose="020B0603020204020204" pitchFamily="34" charset="0"/>
              </a:rPr>
            </a:br>
            <a:r>
              <a:rPr kumimoji="1" lang="en-JP" sz="1200" dirty="0">
                <a:highlight>
                  <a:srgbClr val="FFFF00"/>
                </a:highlight>
                <a:latin typeface="Meiryo" panose="020B0604030504040204" pitchFamily="34" charset="-128"/>
                <a:ea typeface="Meiryo" panose="020B0604030504040204" pitchFamily="34" charset="-128"/>
                <a:cs typeface="Amazon Ember" panose="020B0603020204020204" pitchFamily="34" charset="0"/>
              </a:rPr>
              <a:t>ソースコードの脆弱性スキャン</a:t>
            </a:r>
            <a:r>
              <a:rPr kumimoji="1" lang="en-JP" sz="1200" dirty="0">
                <a:latin typeface="Meiryo" panose="020B0604030504040204" pitchFamily="34" charset="-128"/>
                <a:ea typeface="Meiryo" panose="020B0604030504040204" pitchFamily="34" charset="-128"/>
                <a:cs typeface="Amazon Ember" panose="020B0603020204020204" pitchFamily="34" charset="0"/>
              </a:rPr>
              <a:t>実行</a:t>
            </a:r>
          </a:p>
        </p:txBody>
      </p:sp>
      <p:sp>
        <p:nvSpPr>
          <p:cNvPr id="133" name="テキスト ボックス 2">
            <a:extLst>
              <a:ext uri="{FF2B5EF4-FFF2-40B4-BE49-F238E27FC236}">
                <a16:creationId xmlns:a16="http://schemas.microsoft.com/office/drawing/2014/main" id="{6C026A71-278A-CC13-3826-02632919520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306615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400" b="0" i="0" dirty="0">
                <a:solidFill>
                  <a:srgbClr val="16191F"/>
                </a:solidFill>
                <a:effectLst/>
                <a:latin typeface="Amazon Ember" panose="020B0603020204020204" pitchFamily="34" charset="0"/>
              </a:rPr>
              <a:t>SEC01-BP0</a:t>
            </a:r>
            <a:r>
              <a:rPr lang="en-US" altLang="ja-JP" sz="2400" b="0" i="0" dirty="0">
                <a:solidFill>
                  <a:srgbClr val="16191F"/>
                </a:solidFill>
                <a:effectLst/>
                <a:latin typeface="Amazon Ember" panose="020B0603020204020204" pitchFamily="34" charset="0"/>
              </a:rPr>
              <a:t>7 </a:t>
            </a:r>
            <a:r>
              <a:rPr lang="ja-JP" altLang="en-US" sz="2400" b="0" i="0">
                <a:solidFill>
                  <a:srgbClr val="16191F"/>
                </a:solidFill>
                <a:effectLst/>
                <a:latin typeface="Amazon Ember" panose="020B0603020204020204" pitchFamily="34" charset="0"/>
              </a:rPr>
              <a:t>脅威モデルを使用して脅威を特定し、緩和策の優先順位を付ける</a:t>
            </a:r>
            <a:br>
              <a:rPr lang="en-US" altLang="ja-JP" sz="2800" b="0" i="0" dirty="0">
                <a:solidFill>
                  <a:srgbClr val="16191F"/>
                </a:solidFill>
                <a:effectLst/>
                <a:latin typeface="Amazon Ember" panose="020B0603020204020204" pitchFamily="34" charset="0"/>
              </a:rPr>
            </a:b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1"/>
            <a:ext cx="11258550" cy="2438400"/>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脅威モデリング</a:t>
            </a:r>
            <a:r>
              <a:rPr lang="en-US" sz="1400" baseline="30000" dirty="0"/>
              <a:t>*1</a:t>
            </a:r>
            <a:r>
              <a:rPr lang="en-US" sz="1400" dirty="0"/>
              <a:t> を行い、ワークロードに対する潜在的な脅威を洗い出すとともに、その重要性を評価して優先順位をつけて、防止・検出・対応を行うことが望ましい。</a:t>
            </a:r>
          </a:p>
          <a:p>
            <a:pPr marL="285750" indent="-285750">
              <a:buFont typeface="Arial" panose="020B0604020202020204" pitchFamily="34" charset="0"/>
              <a:buChar char="•"/>
            </a:pPr>
            <a:r>
              <a:rPr lang="en-US" sz="1400" dirty="0"/>
              <a:t>脅威モデリングはソフトウェア開発プロジェクトの中で実施するとともに、ソフトウェア運用のライフサイクルを通して見直していく必要があります。例えばアーキテクチャやインフラが変更された時、新しいバージョンの製品・ライブラリ等が導入された時、セキュリティインシデントが起きた時、など。</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脅威モデリングが実施されているか？</a:t>
            </a:r>
          </a:p>
          <a:p>
            <a:pPr marL="285750" indent="-285750">
              <a:buFont typeface="Arial" panose="020B0604020202020204" pitchFamily="34" charset="0"/>
              <a:buChar char="•"/>
            </a:pPr>
            <a:r>
              <a:rPr lang="en-JP" sz="1400" dirty="0"/>
              <a:t>保護する対象や、潜在的な脅威が特定され、それらを予防・検出・対応するための措置が取られているか？</a:t>
            </a:r>
          </a:p>
          <a:p>
            <a:endParaRPr lang="en-JP" sz="1400" dirty="0"/>
          </a:p>
          <a:p>
            <a:endParaRPr lang="en-JP" dirty="0"/>
          </a:p>
        </p:txBody>
      </p:sp>
      <p:sp>
        <p:nvSpPr>
          <p:cNvPr id="4" name="TextBox 3">
            <a:extLst>
              <a:ext uri="{FF2B5EF4-FFF2-40B4-BE49-F238E27FC236}">
                <a16:creationId xmlns:a16="http://schemas.microsoft.com/office/drawing/2014/main" id="{BD4D03A1-5E9E-A96A-D2F9-EE4EBA2C93C7}"/>
              </a:ext>
            </a:extLst>
          </p:cNvPr>
          <p:cNvSpPr txBox="1"/>
          <p:nvPr/>
        </p:nvSpPr>
        <p:spPr>
          <a:xfrm>
            <a:off x="4158344" y="6427753"/>
            <a:ext cx="4857420" cy="276999"/>
          </a:xfrm>
          <a:prstGeom prst="rect">
            <a:avLst/>
          </a:prstGeom>
          <a:noFill/>
        </p:spPr>
        <p:txBody>
          <a:bodyPr wrap="none" rtlCol="0">
            <a:spAutoFit/>
          </a:bodyPr>
          <a:lstStyle/>
          <a:p>
            <a:pPr algn="l"/>
            <a:r>
              <a:rPr kumimoji="1" lang="en-JP" sz="1200" dirty="0">
                <a:latin typeface="Meiryo" panose="020B0604030504040204" pitchFamily="34" charset="-128"/>
                <a:ea typeface="Meiryo" panose="020B0604030504040204" pitchFamily="34" charset="-128"/>
                <a:cs typeface="Amazon Ember" panose="020B0603020204020204" pitchFamily="34" charset="0"/>
              </a:rPr>
              <a:t>*1参考: </a:t>
            </a:r>
            <a:r>
              <a:rPr kumimoji="1" lang="en-US" sz="1200" dirty="0">
                <a:latin typeface="Meiryo" panose="020B0604030504040204" pitchFamily="34" charset="-128"/>
                <a:ea typeface="Meiryo" panose="020B0604030504040204" pitchFamily="34" charset="-128"/>
                <a:cs typeface="Amazon Ember" panose="020B0603020204020204" pitchFamily="34" charset="0"/>
              </a:rPr>
              <a:t>https://</a:t>
            </a:r>
            <a:r>
              <a:rPr kumimoji="1" lang="en-US" sz="1200" dirty="0" err="1">
                <a:latin typeface="Meiryo" panose="020B0604030504040204" pitchFamily="34" charset="-128"/>
                <a:ea typeface="Meiryo" panose="020B0604030504040204" pitchFamily="34" charset="-128"/>
                <a:cs typeface="Amazon Ember" panose="020B0603020204020204" pitchFamily="34" charset="0"/>
              </a:rPr>
              <a:t>owasp.org</a:t>
            </a:r>
            <a:r>
              <a:rPr kumimoji="1" lang="en-US" sz="1200" dirty="0">
                <a:latin typeface="Meiryo" panose="020B0604030504040204" pitchFamily="34" charset="-128"/>
                <a:ea typeface="Meiryo" panose="020B0604030504040204" pitchFamily="34" charset="-128"/>
                <a:cs typeface="Amazon Ember" panose="020B0603020204020204" pitchFamily="34" charset="0"/>
              </a:rPr>
              <a:t>/www-community/</a:t>
            </a:r>
            <a:r>
              <a:rPr kumimoji="1" lang="en-US" sz="1200" dirty="0" err="1">
                <a:latin typeface="Meiryo" panose="020B0604030504040204" pitchFamily="34" charset="-128"/>
                <a:ea typeface="Meiryo" panose="020B0604030504040204" pitchFamily="34" charset="-128"/>
                <a:cs typeface="Amazon Ember" panose="020B0603020204020204" pitchFamily="34" charset="0"/>
              </a:rPr>
              <a:t>Threat_Modeling</a:t>
            </a:r>
            <a:endParaRPr kumimoji="1" lang="en-JP" sz="1200" dirty="0">
              <a:latin typeface="Meiryo" panose="020B0604030504040204" pitchFamily="34" charset="-128"/>
              <a:ea typeface="Meiryo" panose="020B0604030504040204" pitchFamily="34" charset="-128"/>
              <a:cs typeface="Amazon Ember" panose="020B0603020204020204" pitchFamily="34" charset="0"/>
            </a:endParaRPr>
          </a:p>
        </p:txBody>
      </p:sp>
      <p:sp>
        <p:nvSpPr>
          <p:cNvPr id="5" name="Rectangle 4">
            <a:extLst>
              <a:ext uri="{FF2B5EF4-FFF2-40B4-BE49-F238E27FC236}">
                <a16:creationId xmlns:a16="http://schemas.microsoft.com/office/drawing/2014/main" id="{B9D587E4-C14B-4508-F797-9C8D851FE41A}"/>
              </a:ext>
            </a:extLst>
          </p:cNvPr>
          <p:cNvSpPr/>
          <p:nvPr/>
        </p:nvSpPr>
        <p:spPr>
          <a:xfrm>
            <a:off x="1545772" y="4158343"/>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脅威モデリングの対象範囲を決める</a:t>
            </a:r>
          </a:p>
        </p:txBody>
      </p:sp>
      <p:sp>
        <p:nvSpPr>
          <p:cNvPr id="6" name="Rectangle 5">
            <a:extLst>
              <a:ext uri="{FF2B5EF4-FFF2-40B4-BE49-F238E27FC236}">
                <a16:creationId xmlns:a16="http://schemas.microsoft.com/office/drawing/2014/main" id="{7D3953B2-9D31-AA83-8034-0B1A472DD32E}"/>
              </a:ext>
            </a:extLst>
          </p:cNvPr>
          <p:cNvSpPr/>
          <p:nvPr/>
        </p:nvSpPr>
        <p:spPr>
          <a:xfrm>
            <a:off x="3750727" y="4158343"/>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潜在的な脅威を特定する</a:t>
            </a:r>
          </a:p>
        </p:txBody>
      </p:sp>
      <p:sp>
        <p:nvSpPr>
          <p:cNvPr id="7" name="Rectangle 6">
            <a:extLst>
              <a:ext uri="{FF2B5EF4-FFF2-40B4-BE49-F238E27FC236}">
                <a16:creationId xmlns:a16="http://schemas.microsoft.com/office/drawing/2014/main" id="{694DF3E1-2A7F-365D-A25B-D298FCE44F95}"/>
              </a:ext>
            </a:extLst>
          </p:cNvPr>
          <p:cNvSpPr/>
          <p:nvPr/>
        </p:nvSpPr>
        <p:spPr>
          <a:xfrm>
            <a:off x="4310742" y="5328296"/>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脅威を予防するためには何をすべきか？</a:t>
            </a:r>
          </a:p>
        </p:txBody>
      </p:sp>
      <p:sp>
        <p:nvSpPr>
          <p:cNvPr id="8" name="Rectangle 7">
            <a:extLst>
              <a:ext uri="{FF2B5EF4-FFF2-40B4-BE49-F238E27FC236}">
                <a16:creationId xmlns:a16="http://schemas.microsoft.com/office/drawing/2014/main" id="{21619EEA-6E95-945C-8E3F-A26E4F015B76}"/>
              </a:ext>
            </a:extLst>
          </p:cNvPr>
          <p:cNvSpPr/>
          <p:nvPr/>
        </p:nvSpPr>
        <p:spPr>
          <a:xfrm>
            <a:off x="6515697" y="5328296"/>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脅威を検出するためには何をすべきか？</a:t>
            </a:r>
          </a:p>
        </p:txBody>
      </p:sp>
      <p:sp>
        <p:nvSpPr>
          <p:cNvPr id="9" name="Rectangle 8">
            <a:extLst>
              <a:ext uri="{FF2B5EF4-FFF2-40B4-BE49-F238E27FC236}">
                <a16:creationId xmlns:a16="http://schemas.microsoft.com/office/drawing/2014/main" id="{2A7A288F-0C2F-D814-A3C7-37D0B1DC0669}"/>
              </a:ext>
            </a:extLst>
          </p:cNvPr>
          <p:cNvSpPr/>
          <p:nvPr/>
        </p:nvSpPr>
        <p:spPr>
          <a:xfrm>
            <a:off x="8720653" y="5328296"/>
            <a:ext cx="1458685"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もし脅威が現実化したらどう対応をすべきか？</a:t>
            </a:r>
          </a:p>
        </p:txBody>
      </p:sp>
      <p:sp>
        <p:nvSpPr>
          <p:cNvPr id="10" name="Rectangle 9">
            <a:extLst>
              <a:ext uri="{FF2B5EF4-FFF2-40B4-BE49-F238E27FC236}">
                <a16:creationId xmlns:a16="http://schemas.microsoft.com/office/drawing/2014/main" id="{C2BBBE14-6F32-E7CD-AA2F-24DE78D88C32}"/>
              </a:ext>
            </a:extLst>
          </p:cNvPr>
          <p:cNvSpPr/>
          <p:nvPr/>
        </p:nvSpPr>
        <p:spPr>
          <a:xfrm>
            <a:off x="5955682" y="4158343"/>
            <a:ext cx="1653432" cy="762000"/>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脅威が現実化したらどのくらいの影響があるか？</a:t>
            </a:r>
          </a:p>
        </p:txBody>
      </p:sp>
      <p:cxnSp>
        <p:nvCxnSpPr>
          <p:cNvPr id="14" name="Straight Arrow Connector 13">
            <a:extLst>
              <a:ext uri="{FF2B5EF4-FFF2-40B4-BE49-F238E27FC236}">
                <a16:creationId xmlns:a16="http://schemas.microsoft.com/office/drawing/2014/main" id="{E7A318ED-7138-1B84-A7A1-2D5AFB642432}"/>
              </a:ext>
            </a:extLst>
          </p:cNvPr>
          <p:cNvCxnSpPr>
            <a:stCxn id="5" idx="3"/>
            <a:endCxn id="6" idx="1"/>
          </p:cNvCxnSpPr>
          <p:nvPr/>
        </p:nvCxnSpPr>
        <p:spPr>
          <a:xfrm>
            <a:off x="3004457" y="4539343"/>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70EA9467-8CEC-B0C4-9AD2-DCE28D2D1AB8}"/>
              </a:ext>
            </a:extLst>
          </p:cNvPr>
          <p:cNvCxnSpPr/>
          <p:nvPr/>
        </p:nvCxnSpPr>
        <p:spPr>
          <a:xfrm>
            <a:off x="5209412" y="4550229"/>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40360EF-0BF0-2288-69AA-CA06FDC6F0D3}"/>
              </a:ext>
            </a:extLst>
          </p:cNvPr>
          <p:cNvCxnSpPr/>
          <p:nvPr/>
        </p:nvCxnSpPr>
        <p:spPr>
          <a:xfrm>
            <a:off x="5769427" y="5747657"/>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62DF01C8-78AF-6F4F-1F1B-41B7C1506382}"/>
              </a:ext>
            </a:extLst>
          </p:cNvPr>
          <p:cNvCxnSpPr/>
          <p:nvPr/>
        </p:nvCxnSpPr>
        <p:spPr>
          <a:xfrm>
            <a:off x="7974382" y="5682343"/>
            <a:ext cx="746270"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7201A083-9FD1-D212-1C81-6D5FFA379027}"/>
              </a:ext>
            </a:extLst>
          </p:cNvPr>
          <p:cNvCxnSpPr>
            <a:stCxn id="10" idx="3"/>
            <a:endCxn id="7" idx="1"/>
          </p:cNvCxnSpPr>
          <p:nvPr/>
        </p:nvCxnSpPr>
        <p:spPr>
          <a:xfrm flipH="1">
            <a:off x="4310742" y="4539343"/>
            <a:ext cx="3298372" cy="1169953"/>
          </a:xfrm>
          <a:prstGeom prst="bentConnector5">
            <a:avLst>
              <a:gd name="adj1" fmla="val -6931"/>
              <a:gd name="adj2" fmla="val 50000"/>
              <a:gd name="adj3" fmla="val 10693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30727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3E9BC-84C2-9B44-D215-3466D49D2D0F}"/>
              </a:ext>
            </a:extLst>
          </p:cNvPr>
          <p:cNvSpPr>
            <a:spLocks noGrp="1"/>
          </p:cNvSpPr>
          <p:nvPr>
            <p:ph type="title"/>
          </p:nvPr>
        </p:nvSpPr>
        <p:spPr/>
        <p:txBody>
          <a:bodyPr/>
          <a:lstStyle/>
          <a:p>
            <a:r>
              <a:rPr lang="en-JP" b="0" dirty="0"/>
              <a:t>参考: 脅威モデリング手法の例</a:t>
            </a:r>
          </a:p>
        </p:txBody>
      </p:sp>
      <p:graphicFrame>
        <p:nvGraphicFramePr>
          <p:cNvPr id="4" name="Table 4">
            <a:extLst>
              <a:ext uri="{FF2B5EF4-FFF2-40B4-BE49-F238E27FC236}">
                <a16:creationId xmlns:a16="http://schemas.microsoft.com/office/drawing/2014/main" id="{27F68AC9-76DD-A8F8-ED8E-CD86E5CCFABA}"/>
              </a:ext>
            </a:extLst>
          </p:cNvPr>
          <p:cNvGraphicFramePr>
            <a:graphicFrameLocks noGrp="1"/>
          </p:cNvGraphicFramePr>
          <p:nvPr>
            <p:extLst>
              <p:ext uri="{D42A27DB-BD31-4B8C-83A1-F6EECF244321}">
                <p14:modId xmlns:p14="http://schemas.microsoft.com/office/powerpoint/2010/main" val="3171743871"/>
              </p:ext>
            </p:extLst>
          </p:nvPr>
        </p:nvGraphicFramePr>
        <p:xfrm>
          <a:off x="736600" y="1764694"/>
          <a:ext cx="5664200" cy="3972560"/>
        </p:xfrm>
        <a:graphic>
          <a:graphicData uri="http://schemas.openxmlformats.org/drawingml/2006/table">
            <a:tbl>
              <a:tblPr firstRow="1" bandRow="1">
                <a:tableStyleId>{F5AB1C69-6EDB-4FF4-983F-18BD219EF322}</a:tableStyleId>
              </a:tblPr>
              <a:tblGrid>
                <a:gridCol w="2832100">
                  <a:extLst>
                    <a:ext uri="{9D8B030D-6E8A-4147-A177-3AD203B41FA5}">
                      <a16:colId xmlns:a16="http://schemas.microsoft.com/office/drawing/2014/main" val="1077000401"/>
                    </a:ext>
                  </a:extLst>
                </a:gridCol>
                <a:gridCol w="2832100">
                  <a:extLst>
                    <a:ext uri="{9D8B030D-6E8A-4147-A177-3AD203B41FA5}">
                      <a16:colId xmlns:a16="http://schemas.microsoft.com/office/drawing/2014/main" val="368506793"/>
                    </a:ext>
                  </a:extLst>
                </a:gridCol>
              </a:tblGrid>
              <a:tr h="370840">
                <a:tc>
                  <a:txBody>
                    <a:bodyPr/>
                    <a:lstStyle/>
                    <a:p>
                      <a:r>
                        <a:rPr lang="en-JP" sz="1400" dirty="0">
                          <a:latin typeface="Meiryo" panose="020B0604030504040204" pitchFamily="34" charset="-128"/>
                          <a:ea typeface="Meiryo" panose="020B0604030504040204" pitchFamily="34" charset="-128"/>
                        </a:rPr>
                        <a:t>脅威</a:t>
                      </a:r>
                    </a:p>
                  </a:txBody>
                  <a:tcPr/>
                </a:tc>
                <a:tc>
                  <a:txBody>
                    <a:bodyPr/>
                    <a:lstStyle/>
                    <a:p>
                      <a:r>
                        <a:rPr lang="en-JP" sz="1400" dirty="0">
                          <a:latin typeface="Meiryo" panose="020B0604030504040204" pitchFamily="34" charset="-128"/>
                          <a:ea typeface="Meiryo" panose="020B0604030504040204" pitchFamily="34" charset="-128"/>
                        </a:rPr>
                        <a:t>説明</a:t>
                      </a:r>
                    </a:p>
                  </a:txBody>
                  <a:tcPr/>
                </a:tc>
                <a:extLst>
                  <a:ext uri="{0D108BD9-81ED-4DB2-BD59-A6C34878D82A}">
                    <a16:rowId xmlns:a16="http://schemas.microsoft.com/office/drawing/2014/main" val="425838413"/>
                  </a:ext>
                </a:extLst>
              </a:tr>
              <a:tr h="370840">
                <a:tc>
                  <a:txBody>
                    <a:bodyPr/>
                    <a:lstStyle/>
                    <a:p>
                      <a:r>
                        <a:rPr lang="en-JP" sz="1400" dirty="0">
                          <a:latin typeface="Meiryo" panose="020B0604030504040204" pitchFamily="34" charset="-128"/>
                          <a:ea typeface="Meiryo" panose="020B0604030504040204" pitchFamily="34" charset="-128"/>
                        </a:rPr>
                        <a:t>なりすまし</a:t>
                      </a:r>
                      <a:r>
                        <a:rPr lang="en-US" sz="1400" dirty="0">
                          <a:latin typeface="Meiryo" panose="020B0604030504040204" pitchFamily="34" charset="-128"/>
                          <a:ea typeface="Meiryo" panose="020B0604030504040204" pitchFamily="34" charset="-128"/>
                        </a:rPr>
                        <a:t> (</a:t>
                      </a:r>
                      <a:r>
                        <a:rPr lang="en-JP" sz="1400" dirty="0">
                          <a:latin typeface="Meiryo" panose="020B0604030504040204" pitchFamily="34" charset="-128"/>
                          <a:ea typeface="Meiryo" panose="020B0604030504040204" pitchFamily="34" charset="-128"/>
                        </a:rPr>
                        <a:t>Spoofing)</a:t>
                      </a:r>
                    </a:p>
                  </a:txBody>
                  <a:tcPr/>
                </a:tc>
                <a:tc>
                  <a:txBody>
                    <a:bodyPr/>
                    <a:lstStyle/>
                    <a:p>
                      <a:r>
                        <a:rPr lang="en-JP" sz="1400" dirty="0">
                          <a:latin typeface="Meiryo" panose="020B0604030504040204" pitchFamily="34" charset="-128"/>
                          <a:ea typeface="Meiryo" panose="020B0604030504040204" pitchFamily="34" charset="-128"/>
                        </a:rPr>
                        <a:t>第三者が別のユーザーになりすます</a:t>
                      </a:r>
                    </a:p>
                  </a:txBody>
                  <a:tcPr/>
                </a:tc>
                <a:extLst>
                  <a:ext uri="{0D108BD9-81ED-4DB2-BD59-A6C34878D82A}">
                    <a16:rowId xmlns:a16="http://schemas.microsoft.com/office/drawing/2014/main" val="3680424235"/>
                  </a:ext>
                </a:extLst>
              </a:tr>
              <a:tr h="370840">
                <a:tc>
                  <a:txBody>
                    <a:bodyPr/>
                    <a:lstStyle/>
                    <a:p>
                      <a:r>
                        <a:rPr lang="en-JP" sz="1400" dirty="0">
                          <a:latin typeface="Meiryo" panose="020B0604030504040204" pitchFamily="34" charset="-128"/>
                          <a:ea typeface="Meiryo" panose="020B0604030504040204" pitchFamily="34" charset="-128"/>
                        </a:rPr>
                        <a:t>改ざん (Tampering)</a:t>
                      </a:r>
                    </a:p>
                  </a:txBody>
                  <a:tcPr/>
                </a:tc>
                <a:tc>
                  <a:txBody>
                    <a:bodyPr/>
                    <a:lstStyle/>
                    <a:p>
                      <a:r>
                        <a:rPr lang="en-JP" sz="1400" dirty="0">
                          <a:latin typeface="Meiryo" panose="020B0604030504040204" pitchFamily="34" charset="-128"/>
                          <a:ea typeface="Meiryo" panose="020B0604030504040204" pitchFamily="34" charset="-128"/>
                        </a:rPr>
                        <a:t>データを改竄する</a:t>
                      </a:r>
                    </a:p>
                  </a:txBody>
                  <a:tcPr/>
                </a:tc>
                <a:extLst>
                  <a:ext uri="{0D108BD9-81ED-4DB2-BD59-A6C34878D82A}">
                    <a16:rowId xmlns:a16="http://schemas.microsoft.com/office/drawing/2014/main" val="2662771530"/>
                  </a:ext>
                </a:extLst>
              </a:tr>
              <a:tr h="370840">
                <a:tc>
                  <a:txBody>
                    <a:bodyPr/>
                    <a:lstStyle/>
                    <a:p>
                      <a:r>
                        <a:rPr lang="en-JP" sz="1400" dirty="0">
                          <a:latin typeface="Meiryo" panose="020B0604030504040204" pitchFamily="34" charset="-128"/>
                          <a:ea typeface="Meiryo" panose="020B0604030504040204" pitchFamily="34" charset="-128"/>
                        </a:rPr>
                        <a:t>否認 (Repudiation)</a:t>
                      </a:r>
                    </a:p>
                  </a:txBody>
                  <a:tcPr/>
                </a:tc>
                <a:tc>
                  <a:txBody>
                    <a:bodyPr/>
                    <a:lstStyle/>
                    <a:p>
                      <a:r>
                        <a:rPr lang="en-JP" sz="1400" dirty="0">
                          <a:latin typeface="Meiryo" panose="020B0604030504040204" pitchFamily="34" charset="-128"/>
                          <a:ea typeface="Meiryo" panose="020B0604030504040204" pitchFamily="34" charset="-128"/>
                        </a:rPr>
                        <a:t>特定の行動や取引に関与したことを当事者が後で否定する</a:t>
                      </a:r>
                    </a:p>
                  </a:txBody>
                  <a:tcPr/>
                </a:tc>
                <a:extLst>
                  <a:ext uri="{0D108BD9-81ED-4DB2-BD59-A6C34878D82A}">
                    <a16:rowId xmlns:a16="http://schemas.microsoft.com/office/drawing/2014/main" val="69093768"/>
                  </a:ext>
                </a:extLst>
              </a:tr>
              <a:tr h="370840">
                <a:tc>
                  <a:txBody>
                    <a:bodyPr/>
                    <a:lstStyle/>
                    <a:p>
                      <a:r>
                        <a:rPr lang="en-JP" sz="1400" dirty="0">
                          <a:latin typeface="Meiryo" panose="020B0604030504040204" pitchFamily="34" charset="-128"/>
                          <a:ea typeface="Meiryo" panose="020B0604030504040204" pitchFamily="34" charset="-128"/>
                        </a:rPr>
                        <a:t>情報漏洩 (Information Disclosure)</a:t>
                      </a:r>
                    </a:p>
                  </a:txBody>
                  <a:tcPr/>
                </a:tc>
                <a:tc>
                  <a:txBody>
                    <a:bodyPr/>
                    <a:lstStyle/>
                    <a:p>
                      <a:r>
                        <a:rPr lang="en-JP" sz="1400" dirty="0">
                          <a:latin typeface="Meiryo" panose="020B0604030504040204" pitchFamily="34" charset="-128"/>
                          <a:ea typeface="Meiryo" panose="020B0604030504040204" pitchFamily="34" charset="-128"/>
                        </a:rPr>
                        <a:t>機密情報などが流出する</a:t>
                      </a:r>
                    </a:p>
                  </a:txBody>
                  <a:tcPr/>
                </a:tc>
                <a:extLst>
                  <a:ext uri="{0D108BD9-81ED-4DB2-BD59-A6C34878D82A}">
                    <a16:rowId xmlns:a16="http://schemas.microsoft.com/office/drawing/2014/main" val="642212258"/>
                  </a:ext>
                </a:extLst>
              </a:tr>
              <a:tr h="370840">
                <a:tc>
                  <a:txBody>
                    <a:bodyPr/>
                    <a:lstStyle/>
                    <a:p>
                      <a:r>
                        <a:rPr lang="en-JP" sz="1400" dirty="0">
                          <a:latin typeface="Meiryo" panose="020B0604030504040204" pitchFamily="34" charset="-128"/>
                          <a:ea typeface="Meiryo" panose="020B0604030504040204" pitchFamily="34" charset="-128"/>
                        </a:rPr>
                        <a:t>DoS攻撃 (Denial of Service)</a:t>
                      </a:r>
                    </a:p>
                  </a:txBody>
                  <a:tcPr/>
                </a:tc>
                <a:tc>
                  <a:txBody>
                    <a:bodyPr/>
                    <a:lstStyle/>
                    <a:p>
                      <a:r>
                        <a:rPr lang="en-JP" sz="1400" dirty="0">
                          <a:latin typeface="Meiryo" panose="020B0604030504040204" pitchFamily="34" charset="-128"/>
                          <a:ea typeface="Meiryo" panose="020B0604030504040204" pitchFamily="34" charset="-128"/>
                        </a:rPr>
                        <a:t>不正なリクエストを大量に送ることでサービスに負荷をかけ、通常のサービス提供ができないようにする</a:t>
                      </a:r>
                    </a:p>
                  </a:txBody>
                  <a:tcPr/>
                </a:tc>
                <a:extLst>
                  <a:ext uri="{0D108BD9-81ED-4DB2-BD59-A6C34878D82A}">
                    <a16:rowId xmlns:a16="http://schemas.microsoft.com/office/drawing/2014/main" val="541348956"/>
                  </a:ext>
                </a:extLst>
              </a:tr>
              <a:tr h="370840">
                <a:tc>
                  <a:txBody>
                    <a:bodyPr/>
                    <a:lstStyle/>
                    <a:p>
                      <a:r>
                        <a:rPr lang="en-JP" sz="1400" dirty="0">
                          <a:latin typeface="Meiryo" panose="020B0604030504040204" pitchFamily="34" charset="-128"/>
                          <a:ea typeface="Meiryo" panose="020B0604030504040204" pitchFamily="34" charset="-128"/>
                        </a:rPr>
                        <a:t>権限昇格 (Elevation of priviledge)</a:t>
                      </a:r>
                    </a:p>
                  </a:txBody>
                  <a:tcPr/>
                </a:tc>
                <a:tc>
                  <a:txBody>
                    <a:bodyPr/>
                    <a:lstStyle/>
                    <a:p>
                      <a:r>
                        <a:rPr lang="en-JP" sz="1400" dirty="0">
                          <a:latin typeface="Meiryo" panose="020B0604030504040204" pitchFamily="34" charset="-128"/>
                          <a:ea typeface="Meiryo" panose="020B0604030504040204" pitchFamily="34" charset="-128"/>
                        </a:rPr>
                        <a:t>管理者権限を持たないはずのユーザーが管理者権限のそうさができるようになる</a:t>
                      </a:r>
                    </a:p>
                  </a:txBody>
                  <a:tcPr/>
                </a:tc>
                <a:extLst>
                  <a:ext uri="{0D108BD9-81ED-4DB2-BD59-A6C34878D82A}">
                    <a16:rowId xmlns:a16="http://schemas.microsoft.com/office/drawing/2014/main" val="1282184610"/>
                  </a:ext>
                </a:extLst>
              </a:tr>
            </a:tbl>
          </a:graphicData>
        </a:graphic>
      </p:graphicFrame>
      <p:sp>
        <p:nvSpPr>
          <p:cNvPr id="5" name="TextBox 4">
            <a:extLst>
              <a:ext uri="{FF2B5EF4-FFF2-40B4-BE49-F238E27FC236}">
                <a16:creationId xmlns:a16="http://schemas.microsoft.com/office/drawing/2014/main" id="{11239380-D7D0-208D-3D66-4CDBD9390BEF}"/>
              </a:ext>
            </a:extLst>
          </p:cNvPr>
          <p:cNvSpPr txBox="1"/>
          <p:nvPr/>
        </p:nvSpPr>
        <p:spPr>
          <a:xfrm>
            <a:off x="736600" y="1087067"/>
            <a:ext cx="4580100" cy="646331"/>
          </a:xfrm>
          <a:prstGeom prst="rect">
            <a:avLst/>
          </a:prstGeom>
          <a:noFill/>
        </p:spPr>
        <p:txBody>
          <a:bodyPr wrap="none" rtlCol="0">
            <a:spAutoFit/>
          </a:bodyPr>
          <a:lstStyle/>
          <a:p>
            <a:pPr algn="l"/>
            <a:r>
              <a:rPr kumimoji="1" lang="en-JP" b="1" dirty="0">
                <a:latin typeface="Meiryo" panose="020B0604030504040204" pitchFamily="34" charset="-128"/>
                <a:ea typeface="Meiryo" panose="020B0604030504040204" pitchFamily="34" charset="-128"/>
                <a:cs typeface="Amazon Ember" panose="020B0603020204020204" pitchFamily="34" charset="0"/>
              </a:rPr>
              <a:t>STRIDE</a:t>
            </a:r>
          </a:p>
          <a:p>
            <a:pPr algn="l"/>
            <a:r>
              <a:rPr kumimoji="1" lang="en-JP" dirty="0">
                <a:latin typeface="Meiryo" panose="020B0604030504040204" pitchFamily="34" charset="-128"/>
                <a:ea typeface="Meiryo" panose="020B0604030504040204" pitchFamily="34" charset="-128"/>
                <a:cs typeface="Amazon Ember" panose="020B0603020204020204" pitchFamily="34" charset="0"/>
              </a:rPr>
              <a:t>ITシステムにおける脅威のカテゴリの定義</a:t>
            </a:r>
          </a:p>
        </p:txBody>
      </p:sp>
      <p:sp>
        <p:nvSpPr>
          <p:cNvPr id="7" name="TextBox 6">
            <a:extLst>
              <a:ext uri="{FF2B5EF4-FFF2-40B4-BE49-F238E27FC236}">
                <a16:creationId xmlns:a16="http://schemas.microsoft.com/office/drawing/2014/main" id="{C6B7279A-C5DE-E0BF-DC1F-C056DB64B8EE}"/>
              </a:ext>
            </a:extLst>
          </p:cNvPr>
          <p:cNvSpPr txBox="1"/>
          <p:nvPr/>
        </p:nvSpPr>
        <p:spPr>
          <a:xfrm>
            <a:off x="736600" y="5737254"/>
            <a:ext cx="5664200" cy="338554"/>
          </a:xfrm>
          <a:prstGeom prst="rect">
            <a:avLst/>
          </a:prstGeom>
          <a:noFill/>
        </p:spPr>
        <p:txBody>
          <a:bodyPr wrap="square">
            <a:spAutoFit/>
          </a:bodyPr>
          <a:lstStyle/>
          <a:p>
            <a:r>
              <a:rPr lang="en-JP" sz="1600" dirty="0"/>
              <a:t>参考: https://en.wikipedia.org/wiki/STRIDE_(security%29</a:t>
            </a:r>
          </a:p>
        </p:txBody>
      </p:sp>
      <p:sp>
        <p:nvSpPr>
          <p:cNvPr id="8" name="TextBox 7">
            <a:extLst>
              <a:ext uri="{FF2B5EF4-FFF2-40B4-BE49-F238E27FC236}">
                <a16:creationId xmlns:a16="http://schemas.microsoft.com/office/drawing/2014/main" id="{2A5218D4-C2D0-BCDB-F29C-3398B8CC11B3}"/>
              </a:ext>
            </a:extLst>
          </p:cNvPr>
          <p:cNvSpPr txBox="1"/>
          <p:nvPr/>
        </p:nvSpPr>
        <p:spPr>
          <a:xfrm>
            <a:off x="6875300" y="1087067"/>
            <a:ext cx="4339650" cy="646331"/>
          </a:xfrm>
          <a:prstGeom prst="rect">
            <a:avLst/>
          </a:prstGeom>
          <a:noFill/>
        </p:spPr>
        <p:txBody>
          <a:bodyPr wrap="none" rtlCol="0">
            <a:spAutoFit/>
          </a:bodyPr>
          <a:lstStyle/>
          <a:p>
            <a:pPr algn="l"/>
            <a:r>
              <a:rPr kumimoji="1" lang="en-JP" b="1" dirty="0">
                <a:latin typeface="Meiryo" panose="020B0604030504040204" pitchFamily="34" charset="-128"/>
                <a:ea typeface="Meiryo" panose="020B0604030504040204" pitchFamily="34" charset="-128"/>
                <a:cs typeface="Amazon Ember" panose="020B0603020204020204" pitchFamily="34" charset="0"/>
              </a:rPr>
              <a:t>Attack Tree （攻撃木）</a:t>
            </a:r>
          </a:p>
          <a:p>
            <a:pPr algn="l"/>
            <a:r>
              <a:rPr kumimoji="1" lang="en-JP" dirty="0">
                <a:latin typeface="Meiryo" panose="020B0604030504040204" pitchFamily="34" charset="-128"/>
                <a:ea typeface="Meiryo" panose="020B0604030504040204" pitchFamily="34" charset="-128"/>
                <a:cs typeface="Amazon Ember" panose="020B0603020204020204" pitchFamily="34" charset="0"/>
              </a:rPr>
              <a:t>脅威とその実現手段を階層的に分析する</a:t>
            </a:r>
          </a:p>
        </p:txBody>
      </p:sp>
      <p:sp>
        <p:nvSpPr>
          <p:cNvPr id="10" name="Rectangle 9">
            <a:extLst>
              <a:ext uri="{FF2B5EF4-FFF2-40B4-BE49-F238E27FC236}">
                <a16:creationId xmlns:a16="http://schemas.microsoft.com/office/drawing/2014/main" id="{7579B2B2-625E-9407-470C-08A3B8A7B3E8}"/>
              </a:ext>
            </a:extLst>
          </p:cNvPr>
          <p:cNvSpPr/>
          <p:nvPr/>
        </p:nvSpPr>
        <p:spPr>
          <a:xfrm>
            <a:off x="7935176" y="2368677"/>
            <a:ext cx="1688189" cy="434220"/>
          </a:xfrm>
          <a:prstGeom prst="rect">
            <a:avLst/>
          </a:prstGeom>
          <a:solidFill>
            <a:srgbClr val="0070C0"/>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b="1" dirty="0">
                <a:solidFill>
                  <a:schemeClr val="bg1"/>
                </a:solidFill>
                <a:latin typeface="Meiryo" panose="020B0604030504040204" pitchFamily="34" charset="-128"/>
                <a:ea typeface="Meiryo" panose="020B0604030504040204" pitchFamily="34" charset="-128"/>
              </a:rPr>
              <a:t>サーバ上の</a:t>
            </a:r>
          </a:p>
          <a:p>
            <a:pPr algn="ctr"/>
            <a:r>
              <a:rPr kumimoji="1" lang="en-JP" sz="1400" b="1" dirty="0">
                <a:solidFill>
                  <a:schemeClr val="bg1"/>
                </a:solidFill>
                <a:latin typeface="Meiryo" panose="020B0604030504040204" pitchFamily="34" charset="-128"/>
                <a:ea typeface="Meiryo" panose="020B0604030504040204" pitchFamily="34" charset="-128"/>
              </a:rPr>
              <a:t>機密情報を盗む</a:t>
            </a:r>
          </a:p>
        </p:txBody>
      </p:sp>
      <p:sp>
        <p:nvSpPr>
          <p:cNvPr id="12" name="Rectangle 11">
            <a:extLst>
              <a:ext uri="{FF2B5EF4-FFF2-40B4-BE49-F238E27FC236}">
                <a16:creationId xmlns:a16="http://schemas.microsoft.com/office/drawing/2014/main" id="{9FF07FF1-E0EC-8A8D-B316-FB316402A274}"/>
              </a:ext>
            </a:extLst>
          </p:cNvPr>
          <p:cNvSpPr/>
          <p:nvPr/>
        </p:nvSpPr>
        <p:spPr>
          <a:xfrm>
            <a:off x="7338789" y="3159600"/>
            <a:ext cx="1688189"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ユーザーになりすます</a:t>
            </a:r>
          </a:p>
        </p:txBody>
      </p:sp>
      <p:sp>
        <p:nvSpPr>
          <p:cNvPr id="13" name="Rectangle 12">
            <a:extLst>
              <a:ext uri="{FF2B5EF4-FFF2-40B4-BE49-F238E27FC236}">
                <a16:creationId xmlns:a16="http://schemas.microsoft.com/office/drawing/2014/main" id="{264173EF-DBA6-F0CA-F7D2-DDDF88E18FAF}"/>
              </a:ext>
            </a:extLst>
          </p:cNvPr>
          <p:cNvSpPr/>
          <p:nvPr/>
        </p:nvSpPr>
        <p:spPr>
          <a:xfrm>
            <a:off x="9241124" y="3158657"/>
            <a:ext cx="1281025"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ネットワークを盗聴する</a:t>
            </a:r>
          </a:p>
        </p:txBody>
      </p:sp>
      <p:sp>
        <p:nvSpPr>
          <p:cNvPr id="14" name="Rectangle 13">
            <a:extLst>
              <a:ext uri="{FF2B5EF4-FFF2-40B4-BE49-F238E27FC236}">
                <a16:creationId xmlns:a16="http://schemas.microsoft.com/office/drawing/2014/main" id="{E2B3E94B-063B-2B7C-1020-AA49161F7A65}"/>
              </a:ext>
            </a:extLst>
          </p:cNvPr>
          <p:cNvSpPr/>
          <p:nvPr/>
        </p:nvSpPr>
        <p:spPr>
          <a:xfrm>
            <a:off x="7091082" y="4023722"/>
            <a:ext cx="1688189"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認証パスワードを盗む</a:t>
            </a:r>
          </a:p>
        </p:txBody>
      </p:sp>
      <p:sp>
        <p:nvSpPr>
          <p:cNvPr id="15" name="Rectangle 14">
            <a:extLst>
              <a:ext uri="{FF2B5EF4-FFF2-40B4-BE49-F238E27FC236}">
                <a16:creationId xmlns:a16="http://schemas.microsoft.com/office/drawing/2014/main" id="{C1BD4F7A-7EDA-4D03-B8E1-3B9AFEE21C0F}"/>
              </a:ext>
            </a:extLst>
          </p:cNvPr>
          <p:cNvSpPr/>
          <p:nvPr/>
        </p:nvSpPr>
        <p:spPr>
          <a:xfrm>
            <a:off x="8509905" y="4820473"/>
            <a:ext cx="1202873"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パソコンに</a:t>
            </a:r>
            <a:br>
              <a:rPr kumimoji="1" lang="en-JP" sz="1400" dirty="0">
                <a:solidFill>
                  <a:schemeClr val="tx1"/>
                </a:solidFill>
                <a:latin typeface="Meiryo" panose="020B0604030504040204" pitchFamily="34" charset="-128"/>
                <a:ea typeface="Meiryo" panose="020B0604030504040204" pitchFamily="34" charset="-128"/>
              </a:rPr>
            </a:br>
            <a:r>
              <a:rPr kumimoji="1" lang="en-JP" sz="1400" dirty="0">
                <a:solidFill>
                  <a:schemeClr val="tx1"/>
                </a:solidFill>
                <a:latin typeface="Meiryo" panose="020B0604030504040204" pitchFamily="34" charset="-128"/>
                <a:ea typeface="Meiryo" panose="020B0604030504040204" pitchFamily="34" charset="-128"/>
              </a:rPr>
              <a:t>マルウェア</a:t>
            </a:r>
          </a:p>
        </p:txBody>
      </p:sp>
      <p:sp>
        <p:nvSpPr>
          <p:cNvPr id="16" name="Rectangle 15">
            <a:extLst>
              <a:ext uri="{FF2B5EF4-FFF2-40B4-BE49-F238E27FC236}">
                <a16:creationId xmlns:a16="http://schemas.microsoft.com/office/drawing/2014/main" id="{116BE98B-F7DE-C4EC-29EB-0D9314D8C42E}"/>
              </a:ext>
            </a:extLst>
          </p:cNvPr>
          <p:cNvSpPr/>
          <p:nvPr/>
        </p:nvSpPr>
        <p:spPr>
          <a:xfrm>
            <a:off x="6733266" y="4820473"/>
            <a:ext cx="1668234"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ソーシャル</a:t>
            </a:r>
          </a:p>
          <a:p>
            <a:pPr algn="ctr"/>
            <a:r>
              <a:rPr kumimoji="1" lang="en-JP" sz="1400" dirty="0">
                <a:solidFill>
                  <a:schemeClr val="tx1"/>
                </a:solidFill>
                <a:latin typeface="Meiryo" panose="020B0604030504040204" pitchFamily="34" charset="-128"/>
                <a:ea typeface="Meiryo" panose="020B0604030504040204" pitchFamily="34" charset="-128"/>
              </a:rPr>
              <a:t>エンジニアリング</a:t>
            </a:r>
          </a:p>
        </p:txBody>
      </p:sp>
      <p:sp>
        <p:nvSpPr>
          <p:cNvPr id="17" name="Rectangle 16">
            <a:extLst>
              <a:ext uri="{FF2B5EF4-FFF2-40B4-BE49-F238E27FC236}">
                <a16:creationId xmlns:a16="http://schemas.microsoft.com/office/drawing/2014/main" id="{2F960481-4D40-E312-C974-EAE110C679C6}"/>
              </a:ext>
            </a:extLst>
          </p:cNvPr>
          <p:cNvSpPr/>
          <p:nvPr/>
        </p:nvSpPr>
        <p:spPr>
          <a:xfrm>
            <a:off x="9032419" y="4023722"/>
            <a:ext cx="1415087"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SQLインジェクション</a:t>
            </a:r>
          </a:p>
        </p:txBody>
      </p:sp>
      <p:cxnSp>
        <p:nvCxnSpPr>
          <p:cNvPr id="19" name="Straight Connector 18">
            <a:extLst>
              <a:ext uri="{FF2B5EF4-FFF2-40B4-BE49-F238E27FC236}">
                <a16:creationId xmlns:a16="http://schemas.microsoft.com/office/drawing/2014/main" id="{E16B3791-0B49-0255-2B07-58932B87094F}"/>
              </a:ext>
            </a:extLst>
          </p:cNvPr>
          <p:cNvCxnSpPr>
            <a:stCxn id="10" idx="2"/>
            <a:endCxn id="12" idx="0"/>
          </p:cNvCxnSpPr>
          <p:nvPr/>
        </p:nvCxnSpPr>
        <p:spPr>
          <a:xfrm flipH="1">
            <a:off x="8182884" y="2802897"/>
            <a:ext cx="596387" cy="356703"/>
          </a:xfrm>
          <a:prstGeom prst="line">
            <a:avLst/>
          </a:prstGeom>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759156D8-068C-9ED2-770B-E4926158C2B5}"/>
              </a:ext>
            </a:extLst>
          </p:cNvPr>
          <p:cNvCxnSpPr>
            <a:cxnSpLocks/>
            <a:stCxn id="10" idx="2"/>
            <a:endCxn id="13" idx="0"/>
          </p:cNvCxnSpPr>
          <p:nvPr/>
        </p:nvCxnSpPr>
        <p:spPr>
          <a:xfrm>
            <a:off x="8779271" y="2802897"/>
            <a:ext cx="1102366" cy="355760"/>
          </a:xfrm>
          <a:prstGeom prst="line">
            <a:avLst/>
          </a:prstGeom>
        </p:spPr>
        <p:style>
          <a:lnRef idx="1">
            <a:schemeClr val="accent3"/>
          </a:lnRef>
          <a:fillRef idx="0">
            <a:schemeClr val="accent3"/>
          </a:fillRef>
          <a:effectRef idx="0">
            <a:schemeClr val="accent3"/>
          </a:effectRef>
          <a:fontRef idx="minor">
            <a:schemeClr val="tx1"/>
          </a:fontRef>
        </p:style>
      </p:cxnSp>
      <p:cxnSp>
        <p:nvCxnSpPr>
          <p:cNvPr id="24" name="Straight Connector 23">
            <a:extLst>
              <a:ext uri="{FF2B5EF4-FFF2-40B4-BE49-F238E27FC236}">
                <a16:creationId xmlns:a16="http://schemas.microsoft.com/office/drawing/2014/main" id="{586AC3E4-426E-0DC3-021E-AEDAC8BE44BA}"/>
              </a:ext>
            </a:extLst>
          </p:cNvPr>
          <p:cNvCxnSpPr>
            <a:cxnSpLocks/>
            <a:stCxn id="12" idx="2"/>
            <a:endCxn id="14" idx="0"/>
          </p:cNvCxnSpPr>
          <p:nvPr/>
        </p:nvCxnSpPr>
        <p:spPr>
          <a:xfrm flipH="1">
            <a:off x="7935177" y="3593820"/>
            <a:ext cx="247707" cy="429902"/>
          </a:xfrm>
          <a:prstGeom prst="line">
            <a:avLst/>
          </a:prstGeom>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92502A6B-796E-BE1D-DEA5-3B0388B58104}"/>
              </a:ext>
            </a:extLst>
          </p:cNvPr>
          <p:cNvCxnSpPr>
            <a:cxnSpLocks/>
            <a:stCxn id="12" idx="2"/>
            <a:endCxn id="17" idx="0"/>
          </p:cNvCxnSpPr>
          <p:nvPr/>
        </p:nvCxnSpPr>
        <p:spPr>
          <a:xfrm>
            <a:off x="8182884" y="3593820"/>
            <a:ext cx="1557079" cy="429902"/>
          </a:xfrm>
          <a:prstGeom prst="line">
            <a:avLst/>
          </a:prstGeom>
        </p:spPr>
        <p:style>
          <a:lnRef idx="1">
            <a:schemeClr val="accent3"/>
          </a:lnRef>
          <a:fillRef idx="0">
            <a:schemeClr val="accent3"/>
          </a:fillRef>
          <a:effectRef idx="0">
            <a:schemeClr val="accent3"/>
          </a:effectRef>
          <a:fontRef idx="minor">
            <a:schemeClr val="tx1"/>
          </a:fontRef>
        </p:style>
      </p:cxnSp>
      <p:cxnSp>
        <p:nvCxnSpPr>
          <p:cNvPr id="30" name="Straight Connector 29">
            <a:extLst>
              <a:ext uri="{FF2B5EF4-FFF2-40B4-BE49-F238E27FC236}">
                <a16:creationId xmlns:a16="http://schemas.microsoft.com/office/drawing/2014/main" id="{99A44C97-F800-B9B0-ED95-EA420B4F596C}"/>
              </a:ext>
            </a:extLst>
          </p:cNvPr>
          <p:cNvCxnSpPr>
            <a:cxnSpLocks/>
            <a:stCxn id="14" idx="2"/>
            <a:endCxn id="16" idx="0"/>
          </p:cNvCxnSpPr>
          <p:nvPr/>
        </p:nvCxnSpPr>
        <p:spPr>
          <a:xfrm flipH="1">
            <a:off x="7567383" y="4457942"/>
            <a:ext cx="367794" cy="362531"/>
          </a:xfrm>
          <a:prstGeom prst="line">
            <a:avLst/>
          </a:prstGeom>
        </p:spPr>
        <p:style>
          <a:lnRef idx="1">
            <a:schemeClr val="accent3"/>
          </a:lnRef>
          <a:fillRef idx="0">
            <a:schemeClr val="accent3"/>
          </a:fillRef>
          <a:effectRef idx="0">
            <a:schemeClr val="accent3"/>
          </a:effectRef>
          <a:fontRef idx="minor">
            <a:schemeClr val="tx1"/>
          </a:fontRef>
        </p:style>
      </p:cxnSp>
      <p:cxnSp>
        <p:nvCxnSpPr>
          <p:cNvPr id="34" name="Straight Connector 33">
            <a:extLst>
              <a:ext uri="{FF2B5EF4-FFF2-40B4-BE49-F238E27FC236}">
                <a16:creationId xmlns:a16="http://schemas.microsoft.com/office/drawing/2014/main" id="{50A558CA-8F70-5B75-0A6C-0878D05CD882}"/>
              </a:ext>
            </a:extLst>
          </p:cNvPr>
          <p:cNvCxnSpPr>
            <a:cxnSpLocks/>
            <a:stCxn id="14" idx="2"/>
            <a:endCxn id="15" idx="0"/>
          </p:cNvCxnSpPr>
          <p:nvPr/>
        </p:nvCxnSpPr>
        <p:spPr>
          <a:xfrm>
            <a:off x="7935177" y="4457942"/>
            <a:ext cx="1176165" cy="362531"/>
          </a:xfrm>
          <a:prstGeom prst="line">
            <a:avLst/>
          </a:prstGeom>
        </p:spPr>
        <p:style>
          <a:lnRef idx="1">
            <a:schemeClr val="accent3"/>
          </a:lnRef>
          <a:fillRef idx="0">
            <a:schemeClr val="accent3"/>
          </a:fillRef>
          <a:effectRef idx="0">
            <a:schemeClr val="accent3"/>
          </a:effectRef>
          <a:fontRef idx="minor">
            <a:schemeClr val="tx1"/>
          </a:fontRef>
        </p:style>
      </p:cxnSp>
      <p:sp>
        <p:nvSpPr>
          <p:cNvPr id="38" name="Rectangle 37">
            <a:extLst>
              <a:ext uri="{FF2B5EF4-FFF2-40B4-BE49-F238E27FC236}">
                <a16:creationId xmlns:a16="http://schemas.microsoft.com/office/drawing/2014/main" id="{72D9F4D0-FE49-BC4C-AF9B-E601FBE03FAF}"/>
              </a:ext>
            </a:extLst>
          </p:cNvPr>
          <p:cNvSpPr/>
          <p:nvPr/>
        </p:nvSpPr>
        <p:spPr>
          <a:xfrm>
            <a:off x="9840176" y="4820473"/>
            <a:ext cx="1281025" cy="434220"/>
          </a:xfrm>
          <a:prstGeom prst="rect">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400" dirty="0">
                <a:solidFill>
                  <a:schemeClr val="tx1"/>
                </a:solidFill>
                <a:latin typeface="Meiryo" panose="020B0604030504040204" pitchFamily="34" charset="-128"/>
                <a:ea typeface="Meiryo" panose="020B0604030504040204" pitchFamily="34" charset="-128"/>
              </a:rPr>
              <a:t>フィッシング</a:t>
            </a:r>
          </a:p>
        </p:txBody>
      </p:sp>
      <p:cxnSp>
        <p:nvCxnSpPr>
          <p:cNvPr id="39" name="Straight Connector 38">
            <a:extLst>
              <a:ext uri="{FF2B5EF4-FFF2-40B4-BE49-F238E27FC236}">
                <a16:creationId xmlns:a16="http://schemas.microsoft.com/office/drawing/2014/main" id="{93BE58C5-DF28-AC64-060F-17568FA6DC89}"/>
              </a:ext>
            </a:extLst>
          </p:cNvPr>
          <p:cNvCxnSpPr>
            <a:cxnSpLocks/>
            <a:stCxn id="14" idx="2"/>
            <a:endCxn id="38" idx="0"/>
          </p:cNvCxnSpPr>
          <p:nvPr/>
        </p:nvCxnSpPr>
        <p:spPr>
          <a:xfrm>
            <a:off x="7935177" y="4457942"/>
            <a:ext cx="2545512" cy="362531"/>
          </a:xfrm>
          <a:prstGeom prst="line">
            <a:avLst/>
          </a:prstGeom>
        </p:spPr>
        <p:style>
          <a:lnRef idx="1">
            <a:schemeClr val="accent3"/>
          </a:lnRef>
          <a:fillRef idx="0">
            <a:schemeClr val="accent3"/>
          </a:fillRef>
          <a:effectRef idx="0">
            <a:schemeClr val="accent3"/>
          </a:effectRef>
          <a:fontRef idx="minor">
            <a:schemeClr val="tx1"/>
          </a:fontRef>
        </p:style>
      </p:cxnSp>
      <p:sp>
        <p:nvSpPr>
          <p:cNvPr id="42" name="TextBox 41">
            <a:extLst>
              <a:ext uri="{FF2B5EF4-FFF2-40B4-BE49-F238E27FC236}">
                <a16:creationId xmlns:a16="http://schemas.microsoft.com/office/drawing/2014/main" id="{5B4D01FB-EC6B-AAA1-0969-A9275AC02624}"/>
              </a:ext>
            </a:extLst>
          </p:cNvPr>
          <p:cNvSpPr txBox="1"/>
          <p:nvPr/>
        </p:nvSpPr>
        <p:spPr>
          <a:xfrm>
            <a:off x="7870959" y="2099500"/>
            <a:ext cx="902811" cy="307777"/>
          </a:xfrm>
          <a:prstGeom prst="rect">
            <a:avLst/>
          </a:prstGeom>
          <a:noFill/>
        </p:spPr>
        <p:txBody>
          <a:bodyPr wrap="none" rtlCol="0">
            <a:spAutoFit/>
          </a:bodyPr>
          <a:lstStyle/>
          <a:p>
            <a:pPr algn="l"/>
            <a:r>
              <a:rPr kumimoji="1" lang="en-JP" sz="1400" b="1" dirty="0">
                <a:solidFill>
                  <a:schemeClr val="accent3"/>
                </a:solidFill>
                <a:latin typeface="Meiryo" panose="020B0604030504040204" pitchFamily="34" charset="-128"/>
                <a:ea typeface="Meiryo" panose="020B0604030504040204" pitchFamily="34" charset="-128"/>
                <a:cs typeface="Amazon Ember" panose="020B0603020204020204" pitchFamily="34" charset="0"/>
              </a:rPr>
              <a:t>攻撃目標</a:t>
            </a:r>
          </a:p>
        </p:txBody>
      </p:sp>
      <p:sp>
        <p:nvSpPr>
          <p:cNvPr id="47" name="Right Brace 46">
            <a:extLst>
              <a:ext uri="{FF2B5EF4-FFF2-40B4-BE49-F238E27FC236}">
                <a16:creationId xmlns:a16="http://schemas.microsoft.com/office/drawing/2014/main" id="{A78C69F2-0CA9-3279-9BF7-7BD116A3F1A3}"/>
              </a:ext>
            </a:extLst>
          </p:cNvPr>
          <p:cNvSpPr/>
          <p:nvPr/>
        </p:nvSpPr>
        <p:spPr>
          <a:xfrm>
            <a:off x="11077076" y="2933242"/>
            <a:ext cx="413657" cy="2373086"/>
          </a:xfrm>
          <a:prstGeom prst="rightBrace">
            <a:avLst/>
          </a:prstGeom>
          <a:ln w="12700">
            <a:solidFill>
              <a:schemeClr val="bg1">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JP"/>
          </a:p>
        </p:txBody>
      </p:sp>
      <p:sp>
        <p:nvSpPr>
          <p:cNvPr id="48" name="TextBox 47">
            <a:extLst>
              <a:ext uri="{FF2B5EF4-FFF2-40B4-BE49-F238E27FC236}">
                <a16:creationId xmlns:a16="http://schemas.microsoft.com/office/drawing/2014/main" id="{548C641C-AF95-3783-1C72-460A4749E11C}"/>
              </a:ext>
            </a:extLst>
          </p:cNvPr>
          <p:cNvSpPr txBox="1"/>
          <p:nvPr/>
        </p:nvSpPr>
        <p:spPr>
          <a:xfrm>
            <a:off x="11333213" y="3929709"/>
            <a:ext cx="595035" cy="338554"/>
          </a:xfrm>
          <a:prstGeom prst="rect">
            <a:avLst/>
          </a:prstGeom>
          <a:noFill/>
        </p:spPr>
        <p:txBody>
          <a:bodyPr wrap="none" rtlCol="0">
            <a:spAutoFit/>
          </a:bodyPr>
          <a:lstStyle/>
          <a:p>
            <a:pPr algn="l"/>
            <a:r>
              <a:rPr kumimoji="1" lang="en-JP" sz="1600" dirty="0">
                <a:latin typeface="Meiryo" panose="020B0604030504040204" pitchFamily="34" charset="-128"/>
                <a:ea typeface="Meiryo" panose="020B0604030504040204" pitchFamily="34" charset="-128"/>
                <a:cs typeface="Amazon Ember" panose="020B0603020204020204" pitchFamily="34" charset="0"/>
              </a:rPr>
              <a:t>手段</a:t>
            </a:r>
          </a:p>
        </p:txBody>
      </p:sp>
      <p:sp>
        <p:nvSpPr>
          <p:cNvPr id="3" name="テキスト ボックス 2">
            <a:extLst>
              <a:ext uri="{FF2B5EF4-FFF2-40B4-BE49-F238E27FC236}">
                <a16:creationId xmlns:a16="http://schemas.microsoft.com/office/drawing/2014/main" id="{5FA5B736-2C34-86F3-1383-787D9C3DC80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SEC01-BP07</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20729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セキュリティの基礎/</a:t>
            </a:r>
            <a:r>
              <a:rPr lang="ja-JP" altLang="en-US" sz="2400"/>
              <a:t>ワークロードを安全に運用する</a:t>
            </a:r>
            <a:br>
              <a:rPr lang="en-JP" sz="2400" dirty="0"/>
            </a:br>
            <a:r>
              <a:rPr lang="en-US" sz="2800" b="0" i="0" dirty="0">
                <a:solidFill>
                  <a:srgbClr val="16191F"/>
                </a:solidFill>
                <a:effectLst/>
                <a:latin typeface="Amazon Ember" panose="020B0603020204020204" pitchFamily="34" charset="0"/>
              </a:rPr>
              <a:t>SEC01-BP0</a:t>
            </a:r>
            <a:r>
              <a:rPr lang="en-US" altLang="ja-JP" sz="2800" b="0" i="0" dirty="0">
                <a:solidFill>
                  <a:srgbClr val="16191F"/>
                </a:solidFill>
                <a:effectLst/>
                <a:latin typeface="Amazon Ember" panose="020B0603020204020204" pitchFamily="34" charset="0"/>
              </a:rPr>
              <a:t>8 </a:t>
            </a:r>
            <a:r>
              <a:rPr lang="ja-JP" altLang="en-US" sz="2800" b="0" i="0">
                <a:solidFill>
                  <a:srgbClr val="16191F"/>
                </a:solidFill>
                <a:effectLst/>
                <a:latin typeface="Amazon Ember" panose="020B0603020204020204" pitchFamily="34" charset="0"/>
              </a:rPr>
              <a:t>新しいセキュリティサービスと機能を定期的に評価および実装する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定期的な見直しと改善のプロセスを定義し、システムのライフサイクルを通じたセキュリティの見直しを行なう必要がある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コンプライアンス要件や、AWSやパートナーのセキュリティサービス・機能について定期的な見直しを行なうためのプロセスが決められているか？</a:t>
            </a:r>
          </a:p>
          <a:p>
            <a:pPr marL="285750" indent="-285750">
              <a:buFont typeface="Arial" panose="020B0604020202020204" pitchFamily="34" charset="0"/>
              <a:buChar char="•"/>
            </a:pPr>
            <a:r>
              <a:rPr lang="en-JP" sz="1400" dirty="0"/>
              <a:t>新しいAWSサービスを導入する際のプロセスは決まっているか？ </a:t>
            </a:r>
          </a:p>
          <a:p>
            <a:pPr marL="882362" lvl="1" indent="-285750">
              <a:buFont typeface="Arial" panose="020B0604020202020204" pitchFamily="34" charset="0"/>
              <a:buChar char="•"/>
            </a:pPr>
            <a:r>
              <a:rPr lang="en-JP" sz="1233" dirty="0"/>
              <a:t>新しいサービスの機能の評価、コンプライアンス要件への適合性評価、検証環境を使ってテストした後に本番環境に導入するプロセス</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4262958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389617" y="1124086"/>
            <a:ext cx="6438573"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492190" y="1825560"/>
            <a:ext cx="6336000" cy="33804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87" indent="-191987">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の構成にルールを設け、遵守されているか監視</a:t>
            </a:r>
            <a:endParaRPr kumimoji="1" lang="en-US" altLang="ja-JP"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すぐに</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利用できる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300</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以上</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の監視ルール</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新しくカスタマイズルールを作成することも可能</a:t>
            </a:r>
          </a:p>
          <a:p>
            <a:pPr marL="191987" indent="-191987">
              <a:spcBef>
                <a:spcPts val="400"/>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構成変更の履歴を</a:t>
            </a:r>
            <a:r>
              <a:rPr kumimoji="1" lang="ja-JP" altLang="en-US" sz="2000"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すべて記録</a:t>
            </a:r>
            <a:endPar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複数の</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アカウントを利用している場合は</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アカウントをまたいで</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利用可能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構成情報は定期的にスナップショットとして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S3</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に保存</a:t>
            </a:r>
          </a:p>
          <a:p>
            <a:pPr marL="479969" indent="-311979">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必要に応じ</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SNS</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を使った通知も可能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69" indent="-311979">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保持期間はデフォルト７年間</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(30</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日間～７年間で設定可</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87847" indent="-174618">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は以下</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Config</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の構成を行う</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92105" lvl="1" indent="-304259">
              <a:buFont typeface="Wingdings"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構成情報の記録を有効にする（必須、変更不可）</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92105" lvl="1" indent="-304259">
              <a:buFont typeface="Wingdings"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Config Rule</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を用いたガードレールの適用</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6"/>
            <a:ext cx="4780800" cy="1328237"/>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の構成履歴の追跡管理と</a:t>
            </a:r>
            <a:b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構成ルールをチェックする</a:t>
            </a:r>
            <a:br>
              <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運用支援サービス</a:t>
            </a: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algn="ctr"/>
            <a:r>
              <a:rPr kumimoji="1" lang="en-US" altLang="ja-JP"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2667"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Config</a:t>
            </a:r>
            <a:endParaRPr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テキスト ボックス 1"/>
          <p:cNvSpPr txBox="1"/>
          <p:nvPr/>
        </p:nvSpPr>
        <p:spPr>
          <a:xfrm>
            <a:off x="5440903" y="5464064"/>
            <a:ext cx="6336000" cy="1221360"/>
          </a:xfrm>
          <a:prstGeom prst="rect">
            <a:avLst/>
          </a:prstGeom>
          <a:noFill/>
        </p:spPr>
        <p:txBody>
          <a:bodyPr wrap="square" rtlCol="0">
            <a:spAutoFit/>
          </a:bodyPr>
          <a:lstStyle/>
          <a:p>
            <a:r>
              <a:rPr kumimoji="1" lang="en-US" altLang="ja-JP" sz="917" dirty="0">
                <a:solidFill>
                  <a:schemeClr val="tx1">
                    <a:lumMod val="75000"/>
                  </a:schemeClr>
                </a:solidFill>
                <a:latin typeface="Meiryo" panose="020B0604030504040204" pitchFamily="34" charset="-128"/>
                <a:ea typeface="Meiryo" panose="020B0604030504040204" pitchFamily="34" charset="-128"/>
              </a:rPr>
              <a:t>AWS Config </a:t>
            </a:r>
            <a:r>
              <a:rPr kumimoji="1" lang="ja-JP" altLang="en-US" sz="917">
                <a:solidFill>
                  <a:schemeClr val="tx1">
                    <a:lumMod val="75000"/>
                  </a:schemeClr>
                </a:solidFill>
                <a:latin typeface="Meiryo" panose="020B0604030504040204" pitchFamily="34" charset="-128"/>
                <a:ea typeface="Meiryo" panose="020B0604030504040204" pitchFamily="34" charset="-128"/>
              </a:rPr>
              <a:t>のよくある質問</a:t>
            </a:r>
            <a:endPar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3"/>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3"/>
              </a:rPr>
              <a:t>https://aws.amazon.com/jp/config/faq/</a:t>
            </a:r>
          </a:p>
          <a:p>
            <a:r>
              <a:rPr kumimoji="1" lang="en-US" altLang="ja-JP" sz="917" dirty="0">
                <a:solidFill>
                  <a:schemeClr val="tx1">
                    <a:lumMod val="75000"/>
                  </a:schemeClr>
                </a:solidFill>
                <a:latin typeface="Meiryo" panose="020B0604030504040204" pitchFamily="34" charset="-128"/>
                <a:ea typeface="Meiryo" panose="020B0604030504040204" pitchFamily="34" charset="-128"/>
              </a:rPr>
              <a:t>[AWS Black Belt Online Seminar] AWS Config</a:t>
            </a:r>
            <a:endParaRPr kumimoji="1" lang="ja-JP" altLang="en-US" sz="91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https://d1.awsstatic.com/webinars/jp/pdf/services/20190618_AWS-Blackbelt_Config.pdf</a:t>
            </a:r>
          </a:p>
          <a:p>
            <a:r>
              <a:rPr kumimoji="1" lang="en-US" altLang="ja-JP" sz="917" dirty="0">
                <a:solidFill>
                  <a:schemeClr val="tx1">
                    <a:lumMod val="75000"/>
                  </a:schemeClr>
                </a:solidFill>
                <a:latin typeface="Meiryo" panose="020B0604030504040204" pitchFamily="34" charset="-128"/>
                <a:ea typeface="Meiryo" panose="020B0604030504040204" pitchFamily="34" charset="-128"/>
              </a:rPr>
              <a:t>[AWS Black Belt Online Seminar] AWS Config Update</a:t>
            </a: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https://d1.awsstatic.com/webinars/jp/pdf/services/20201208_AWSBlackBelt_ConfigUpdate_A.pdf</a:t>
            </a:r>
            <a:endParaRPr kumimoji="1" lang="en-US" altLang="ja-JP" sz="91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rPr>
              <a:t>Control Tower </a:t>
            </a:r>
            <a:r>
              <a:rPr kumimoji="1" lang="ja-JP" altLang="en-US" sz="917">
                <a:solidFill>
                  <a:schemeClr val="tx1">
                    <a:lumMod val="75000"/>
                  </a:schemeClr>
                </a:solidFill>
                <a:latin typeface="Meiryo" panose="020B0604030504040204" pitchFamily="34" charset="-128"/>
                <a:ea typeface="Meiryo" panose="020B0604030504040204" pitchFamily="34" charset="-128"/>
              </a:rPr>
              <a:t>ガードレールのリファレンス</a:t>
            </a:r>
            <a:endPar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endParaRPr>
          </a:p>
          <a:p>
            <a:r>
              <a:rPr kumimoji="1" lang="en-US" altLang="ja-JP" sz="917" dirty="0">
                <a:solidFill>
                  <a:schemeClr val="tx1">
                    <a:lumMod val="75000"/>
                  </a:schemeClr>
                </a:solidFill>
                <a:latin typeface="Meiryo" panose="020B0604030504040204" pitchFamily="34" charset="-128"/>
                <a:ea typeface="Meiryo" panose="020B0604030504040204" pitchFamily="34" charset="-128"/>
                <a:hlinkClick r:id="rId4"/>
              </a:rPr>
              <a:t>https://docs.aws.amazon.com/ja_jp/controltower/latest/userguide/guardrails-reference.html</a:t>
            </a:r>
          </a:p>
        </p:txBody>
      </p:sp>
      <p:pic>
        <p:nvPicPr>
          <p:cNvPr id="11" name="Graphic 8">
            <a:extLst>
              <a:ext uri="{FF2B5EF4-FFF2-40B4-BE49-F238E27FC236}">
                <a16:creationId xmlns:a16="http://schemas.microsoft.com/office/drawing/2014/main" id="{DB012686-D413-7A47-9F5C-67C2A942C48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590475" y="1377465"/>
            <a:ext cx="2777527" cy="277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タイトル 2">
            <a:extLst>
              <a:ext uri="{FF2B5EF4-FFF2-40B4-BE49-F238E27FC236}">
                <a16:creationId xmlns:a16="http://schemas.microsoft.com/office/drawing/2014/main" id="{5400193E-710B-AC4A-BE32-2A3742FF585D}"/>
              </a:ext>
            </a:extLst>
          </p:cNvPr>
          <p:cNvSpPr>
            <a:spLocks noGrp="1"/>
          </p:cNvSpPr>
          <p:nvPr>
            <p:ph type="title"/>
          </p:nvPr>
        </p:nvSpPr>
        <p:spPr/>
        <p:txBody>
          <a:bodyPr/>
          <a:lstStyle/>
          <a:p>
            <a:r>
              <a:rPr lang="en-JP" sz="2800" b="0" dirty="0"/>
              <a:t>参考: </a:t>
            </a:r>
            <a:r>
              <a:rPr lang="en-US" altLang="ja-JP" sz="2800" b="0" dirty="0">
                <a:gradFill>
                  <a:gsLst>
                    <a:gs pos="0">
                      <a:schemeClr val="tx1">
                        <a:lumMod val="75000"/>
                      </a:schemeClr>
                    </a:gs>
                    <a:gs pos="100000">
                      <a:schemeClr val="tx1">
                        <a:lumMod val="75000"/>
                      </a:schemeClr>
                    </a:gs>
                  </a:gsLst>
                  <a:lin ang="16200000" scaled="0"/>
                </a:gradFill>
              </a:rPr>
              <a:t>AWS</a:t>
            </a:r>
            <a:r>
              <a:rPr lang="ja-JP" altLang="en-US" sz="2800" b="0">
                <a:gradFill>
                  <a:gsLst>
                    <a:gs pos="0">
                      <a:schemeClr val="tx1">
                        <a:lumMod val="75000"/>
                      </a:schemeClr>
                    </a:gs>
                    <a:gs pos="100000">
                      <a:schemeClr val="tx1">
                        <a:lumMod val="75000"/>
                      </a:schemeClr>
                    </a:gs>
                  </a:gsLst>
                  <a:lin ang="16200000" scaled="0"/>
                </a:gradFill>
              </a:rPr>
              <a:t> </a:t>
            </a:r>
            <a:r>
              <a:rPr lang="en-US" altLang="ja-JP" sz="2800" b="0" dirty="0">
                <a:gradFill>
                  <a:gsLst>
                    <a:gs pos="0">
                      <a:schemeClr val="tx1">
                        <a:lumMod val="75000"/>
                      </a:schemeClr>
                    </a:gs>
                    <a:gs pos="100000">
                      <a:schemeClr val="tx1">
                        <a:lumMod val="75000"/>
                      </a:schemeClr>
                    </a:gs>
                  </a:gsLst>
                  <a:lin ang="16200000" scaled="0"/>
                </a:gradFill>
              </a:rPr>
              <a:t>Config</a:t>
            </a:r>
            <a:r>
              <a:rPr lang="ja-JP" altLang="en-US" sz="2800" b="0">
                <a:gradFill>
                  <a:gsLst>
                    <a:gs pos="0">
                      <a:schemeClr val="tx1">
                        <a:lumMod val="75000"/>
                      </a:schemeClr>
                    </a:gs>
                    <a:gs pos="100000">
                      <a:schemeClr val="tx1">
                        <a:lumMod val="75000"/>
                      </a:schemeClr>
                    </a:gs>
                  </a:gsLst>
                  <a:lin ang="16200000" scaled="0"/>
                </a:gradFill>
              </a:rPr>
              <a:t>の概要</a:t>
            </a:r>
            <a:endParaRPr lang="ja-JP" altLang="en-US" sz="2800" b="0"/>
          </a:p>
        </p:txBody>
      </p:sp>
      <p:sp>
        <p:nvSpPr>
          <p:cNvPr id="4" name="テキスト ボックス 3">
            <a:extLst>
              <a:ext uri="{FF2B5EF4-FFF2-40B4-BE49-F238E27FC236}">
                <a16:creationId xmlns:a16="http://schemas.microsoft.com/office/drawing/2014/main" id="{04AEE49A-417A-DFD9-AEE7-42F44B34D37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SEC01-BP08</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58457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74D0D83-7361-378B-6CC3-B6733DF4B95C}"/>
              </a:ext>
            </a:extLst>
          </p:cNvPr>
          <p:cNvSpPr>
            <a:spLocks noGrp="1"/>
          </p:cNvSpPr>
          <p:nvPr>
            <p:ph type="title"/>
          </p:nvPr>
        </p:nvSpPr>
        <p:spPr/>
        <p:txBody>
          <a:bodyPr/>
          <a:lstStyle/>
          <a:p>
            <a:r>
              <a:rPr lang="en-JP" dirty="0"/>
              <a:t>1. セキュリティの基礎</a:t>
            </a:r>
          </a:p>
        </p:txBody>
      </p:sp>
    </p:spTree>
    <p:extLst>
      <p:ext uri="{BB962C8B-B14F-4D97-AF65-F5344CB8AC3E}">
        <p14:creationId xmlns:p14="http://schemas.microsoft.com/office/powerpoint/2010/main" val="3995710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a:extLst>
              <a:ext uri="{FF2B5EF4-FFF2-40B4-BE49-F238E27FC236}">
                <a16:creationId xmlns:a16="http://schemas.microsoft.com/office/drawing/2014/main" id="{FA6361CD-CAD0-DD4E-B6DD-9719EDE50FC9}"/>
              </a:ext>
            </a:extLst>
          </p:cNvPr>
          <p:cNvSpPr/>
          <p:nvPr/>
        </p:nvSpPr>
        <p:spPr>
          <a:xfrm>
            <a:off x="6284359" y="4314999"/>
            <a:ext cx="4221613" cy="2112748"/>
          </a:xfrm>
          <a:prstGeom prst="rect">
            <a:avLst/>
          </a:prstGeom>
          <a:solidFill>
            <a:schemeClr val="bg1"/>
          </a:solidFill>
          <a:ln>
            <a:solidFill>
              <a:schemeClr val="tx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333" dirty="0">
              <a:latin typeface="Meiryo" panose="020B0604030504040204" pitchFamily="34" charset="-128"/>
              <a:ea typeface="Meiryo" panose="020B0604030504040204" pitchFamily="34" charset="-128"/>
            </a:endParaRPr>
          </a:p>
        </p:txBody>
      </p:sp>
      <p:sp>
        <p:nvSpPr>
          <p:cNvPr id="86" name="Rectangle 10">
            <a:extLst>
              <a:ext uri="{FF2B5EF4-FFF2-40B4-BE49-F238E27FC236}">
                <a16:creationId xmlns:a16="http://schemas.microsoft.com/office/drawing/2014/main" id="{CD53AA86-C6DD-4349-91EF-D6C98D099207}"/>
              </a:ext>
            </a:extLst>
          </p:cNvPr>
          <p:cNvSpPr/>
          <p:nvPr/>
        </p:nvSpPr>
        <p:spPr>
          <a:xfrm>
            <a:off x="183729" y="1949054"/>
            <a:ext cx="5861193" cy="4075212"/>
          </a:xfrm>
          <a:prstGeom prst="rect">
            <a:avLst/>
          </a:prstGeom>
        </p:spPr>
        <p:txBody>
          <a:bodyPr wrap="square" lIns="24000" tIns="24000" rIns="24000" bIns="24000">
            <a:spAutoFit/>
          </a:bodyPr>
          <a:lstStyle/>
          <a:p>
            <a:pPr marL="119993" indent="-119993">
              <a:spcBef>
                <a:spcPts val="267"/>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Config</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a:t>
            </a: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2</a:t>
            </a:r>
            <a:r>
              <a:rPr kumimoji="1" lang="ja-JP" altLang="en-US" sz="2000" b="1"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つの</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機能を持つ</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25159" indent="-457171">
              <a:spcBef>
                <a:spcPts val="267"/>
              </a:spcBef>
              <a:buFont typeface="+mj-lt"/>
              <a:buAutoNum type="arabicPeriod"/>
            </a:pPr>
            <a:r>
              <a:rPr kumimoji="1" lang="ja-JP" altLang="en-US"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構成変更の追跡</a:t>
            </a:r>
            <a:endParaRPr kumimoji="1" lang="en-US" altLang="ja-JP"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674661" lvl="1" indent="-228856">
              <a:spcBef>
                <a:spcPts val="267"/>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リソース構成の変更履歴を記録したり追跡することができる</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25159" indent="-457171">
              <a:spcBef>
                <a:spcPts val="267"/>
              </a:spcBef>
              <a:buFont typeface="+mj-lt"/>
              <a:buAutoNum type="arabicPeriod"/>
            </a:pPr>
            <a:r>
              <a:rPr kumimoji="1" lang="ja-JP" altLang="en-US"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ルール監視</a:t>
            </a:r>
            <a:endParaRPr kumimoji="1" lang="en-US" altLang="ja-JP" sz="2000" u="sng"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674661" lvl="1" indent="-228856">
              <a:spcBef>
                <a:spcPts val="267"/>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構成ルールを設けルールに</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沿っていない</a:t>
            </a:r>
            <a:b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リソース</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に対して通知したり自動</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修正できる</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74661" lvl="1" indent="-228856">
              <a:spcBef>
                <a:spcPts val="267"/>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すぐ</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に利用できるマネージドルール</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を提供</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674661" lvl="1" indent="-228856">
              <a:spcBef>
                <a:spcPts val="267"/>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カスタムルール</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を作成することも可能</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3" indent="-119993">
              <a:spcBef>
                <a:spcPts val="533"/>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アカウントをまたいで利用可能</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69" indent="-311979">
              <a:spcBef>
                <a:spcPts val="267"/>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特定の管理アカウントから傘下のアカウントをまとめて管理</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アグリゲータ</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JP" b="0" dirty="0"/>
              <a:t>参考: </a:t>
            </a:r>
            <a:r>
              <a:rPr lang="en-US" altLang="ja-JP" b="0" dirty="0">
                <a:gradFill>
                  <a:gsLst>
                    <a:gs pos="0">
                      <a:schemeClr val="tx1">
                        <a:lumMod val="75000"/>
                      </a:schemeClr>
                    </a:gs>
                    <a:gs pos="100000">
                      <a:schemeClr val="tx1">
                        <a:lumMod val="75000"/>
                      </a:schemeClr>
                    </a:gs>
                  </a:gsLst>
                  <a:lin ang="16200000" scaled="0"/>
                </a:gradFill>
              </a:rPr>
              <a:t>AWS</a:t>
            </a:r>
            <a:r>
              <a:rPr lang="ja-JP" altLang="en-US" b="0">
                <a:gradFill>
                  <a:gsLst>
                    <a:gs pos="0">
                      <a:schemeClr val="tx1">
                        <a:lumMod val="75000"/>
                      </a:schemeClr>
                    </a:gs>
                    <a:gs pos="100000">
                      <a:schemeClr val="tx1">
                        <a:lumMod val="75000"/>
                      </a:schemeClr>
                    </a:gs>
                  </a:gsLst>
                  <a:lin ang="16200000" scaled="0"/>
                </a:gradFill>
              </a:rPr>
              <a:t> </a:t>
            </a:r>
            <a:r>
              <a:rPr lang="en-US" altLang="ja-JP" b="0" dirty="0">
                <a:gradFill>
                  <a:gsLst>
                    <a:gs pos="0">
                      <a:schemeClr val="tx1">
                        <a:lumMod val="75000"/>
                      </a:schemeClr>
                    </a:gs>
                    <a:gs pos="100000">
                      <a:schemeClr val="tx1">
                        <a:lumMod val="75000"/>
                      </a:schemeClr>
                    </a:gs>
                  </a:gsLst>
                  <a:lin ang="16200000" scaled="0"/>
                </a:gradFill>
              </a:rPr>
              <a:t>Config</a:t>
            </a:r>
            <a:r>
              <a:rPr lang="ja-JP" altLang="en-US" b="0" dirty="0">
                <a:gradFill>
                  <a:gsLst>
                    <a:gs pos="0">
                      <a:schemeClr val="tx1">
                        <a:lumMod val="75000"/>
                      </a:schemeClr>
                    </a:gs>
                    <a:gs pos="100000">
                      <a:schemeClr val="tx1">
                        <a:lumMod val="75000"/>
                      </a:schemeClr>
                    </a:gs>
                  </a:gsLst>
                  <a:lin ang="16200000" scaled="0"/>
                </a:gradFill>
              </a:rPr>
              <a:t>の概要</a:t>
            </a:r>
          </a:p>
        </p:txBody>
      </p:sp>
      <p:sp>
        <p:nvSpPr>
          <p:cNvPr id="16" name="正方形/長方形 15">
            <a:extLst>
              <a:ext uri="{FF2B5EF4-FFF2-40B4-BE49-F238E27FC236}">
                <a16:creationId xmlns:a16="http://schemas.microsoft.com/office/drawing/2014/main" id="{6B885332-5841-4A87-BEF3-A37441983B47}"/>
              </a:ext>
            </a:extLst>
          </p:cNvPr>
          <p:cNvSpPr/>
          <p:nvPr/>
        </p:nvSpPr>
        <p:spPr>
          <a:xfrm>
            <a:off x="183728" y="1173648"/>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AWS Config</a:t>
            </a:r>
            <a:r>
              <a:rPr kumimoji="1" lang="ja-JP" altLang="en-US" sz="2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概要</a:t>
            </a:r>
          </a:p>
        </p:txBody>
      </p:sp>
      <p:pic>
        <p:nvPicPr>
          <p:cNvPr id="9" name="図 8">
            <a:extLst>
              <a:ext uri="{FF2B5EF4-FFF2-40B4-BE49-F238E27FC236}">
                <a16:creationId xmlns:a16="http://schemas.microsoft.com/office/drawing/2014/main" id="{F568B570-2298-3A40-9DD0-928F829D7A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02536" y="978129"/>
            <a:ext cx="6096000" cy="3172988"/>
          </a:xfrm>
          <a:prstGeom prst="rect">
            <a:avLst/>
          </a:prstGeom>
        </p:spPr>
      </p:pic>
      <p:sp>
        <p:nvSpPr>
          <p:cNvPr id="6" name="テキスト ボックス 22">
            <a:extLst>
              <a:ext uri="{FF2B5EF4-FFF2-40B4-BE49-F238E27FC236}">
                <a16:creationId xmlns:a16="http://schemas.microsoft.com/office/drawing/2014/main" id="{A37DFAC0-5E44-EA44-891F-8D5EE9CCBAF5}"/>
              </a:ext>
            </a:extLst>
          </p:cNvPr>
          <p:cNvSpPr txBox="1"/>
          <p:nvPr/>
        </p:nvSpPr>
        <p:spPr>
          <a:xfrm>
            <a:off x="8779197" y="4987746"/>
            <a:ext cx="1942409" cy="502573"/>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ボリュームの</a:t>
            </a:r>
            <a:b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暗号化</a:t>
            </a:r>
          </a:p>
        </p:txBody>
      </p:sp>
      <p:sp>
        <p:nvSpPr>
          <p:cNvPr id="7" name="テキスト ボックス 23">
            <a:extLst>
              <a:ext uri="{FF2B5EF4-FFF2-40B4-BE49-F238E27FC236}">
                <a16:creationId xmlns:a16="http://schemas.microsoft.com/office/drawing/2014/main" id="{F43CB8DF-EE63-FF44-8E1E-96BD4988882D}"/>
              </a:ext>
            </a:extLst>
          </p:cNvPr>
          <p:cNvSpPr txBox="1"/>
          <p:nvPr/>
        </p:nvSpPr>
        <p:spPr>
          <a:xfrm>
            <a:off x="7816160" y="4999948"/>
            <a:ext cx="1507633" cy="297454"/>
          </a:xfrm>
          <a:prstGeom prst="rect">
            <a:avLst/>
          </a:prstGeom>
          <a:noFill/>
        </p:spPr>
        <p:txBody>
          <a:bodyPr wrap="square" rtlCol="0">
            <a:spAutoFit/>
          </a:bodyPr>
          <a:lstStyle/>
          <a:p>
            <a:pPr marL="0" lvl="1" algn="ctr"/>
            <a: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t>SSH</a:t>
            </a: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の制限</a:t>
            </a:r>
          </a:p>
        </p:txBody>
      </p:sp>
      <p:sp>
        <p:nvSpPr>
          <p:cNvPr id="8" name="テキスト ボックス 24">
            <a:extLst>
              <a:ext uri="{FF2B5EF4-FFF2-40B4-BE49-F238E27FC236}">
                <a16:creationId xmlns:a16="http://schemas.microsoft.com/office/drawing/2014/main" id="{1D0CA329-3311-D148-8A96-85E91B9E2F54}"/>
              </a:ext>
            </a:extLst>
          </p:cNvPr>
          <p:cNvSpPr txBox="1"/>
          <p:nvPr/>
        </p:nvSpPr>
        <p:spPr>
          <a:xfrm>
            <a:off x="8889139" y="5947747"/>
            <a:ext cx="2032342" cy="297454"/>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ポート設定</a:t>
            </a:r>
          </a:p>
        </p:txBody>
      </p:sp>
      <p:pic>
        <p:nvPicPr>
          <p:cNvPr id="10" name="Picture 35" descr="Deck_Lock.png">
            <a:extLst>
              <a:ext uri="{FF2B5EF4-FFF2-40B4-BE49-F238E27FC236}">
                <a16:creationId xmlns:a16="http://schemas.microsoft.com/office/drawing/2014/main" id="{54286839-4B36-7B41-BD56-E522CEE228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607501" y="4606448"/>
            <a:ext cx="423398" cy="423398"/>
          </a:xfrm>
          <a:prstGeom prst="rect">
            <a:avLst/>
          </a:prstGeom>
        </p:spPr>
      </p:pic>
      <p:pic>
        <p:nvPicPr>
          <p:cNvPr id="11" name="Picture 25">
            <a:extLst>
              <a:ext uri="{FF2B5EF4-FFF2-40B4-BE49-F238E27FC236}">
                <a16:creationId xmlns:a16="http://schemas.microsoft.com/office/drawing/2014/main" id="{DBEC1C0A-1EC3-D24B-9600-A6B3A73C4A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11215" y="4603748"/>
            <a:ext cx="563967" cy="436135"/>
          </a:xfrm>
          <a:prstGeom prst="rect">
            <a:avLst/>
          </a:prstGeom>
        </p:spPr>
      </p:pic>
      <p:pic>
        <p:nvPicPr>
          <p:cNvPr id="12" name="Picture Placeholder 8">
            <a:extLst>
              <a:ext uri="{FF2B5EF4-FFF2-40B4-BE49-F238E27FC236}">
                <a16:creationId xmlns:a16="http://schemas.microsoft.com/office/drawing/2014/main" id="{5D98749A-9E8D-664C-808A-F37E5BD32076}"/>
              </a:ext>
            </a:extLst>
          </p:cNvPr>
          <p:cNvPicPr>
            <a:picLocks noChangeAspect="1"/>
          </p:cNvPicPr>
          <p:nvPr/>
        </p:nvPicPr>
        <p:blipFill>
          <a:blip r:embed="rId6" cstate="email">
            <a:extLst>
              <a:ext uri="{28A0092B-C50C-407E-A947-70E740481C1C}">
                <a14:useLocalDpi xmlns:a14="http://schemas.microsoft.com/office/drawing/2010/main"/>
              </a:ext>
            </a:extLst>
          </a:blip>
          <a:srcRect l="-37404" r="-37404"/>
          <a:stretch>
            <a:fillRect/>
          </a:stretch>
        </p:blipFill>
        <p:spPr>
          <a:xfrm>
            <a:off x="9485271" y="5521283"/>
            <a:ext cx="728489" cy="416738"/>
          </a:xfrm>
          <a:prstGeom prst="rect">
            <a:avLst/>
          </a:prstGeom>
        </p:spPr>
      </p:pic>
      <p:sp>
        <p:nvSpPr>
          <p:cNvPr id="13" name="テキスト ボックス 28">
            <a:extLst>
              <a:ext uri="{FF2B5EF4-FFF2-40B4-BE49-F238E27FC236}">
                <a16:creationId xmlns:a16="http://schemas.microsoft.com/office/drawing/2014/main" id="{B373B802-0BAE-3144-A6DF-37BB89654211}"/>
              </a:ext>
            </a:extLst>
          </p:cNvPr>
          <p:cNvSpPr txBox="1"/>
          <p:nvPr/>
        </p:nvSpPr>
        <p:spPr>
          <a:xfrm>
            <a:off x="7760013" y="5902053"/>
            <a:ext cx="1637555" cy="297454"/>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タグの付与</a:t>
            </a:r>
          </a:p>
        </p:txBody>
      </p:sp>
      <p:pic>
        <p:nvPicPr>
          <p:cNvPr id="14" name="Picture 59">
            <a:extLst>
              <a:ext uri="{FF2B5EF4-FFF2-40B4-BE49-F238E27FC236}">
                <a16:creationId xmlns:a16="http://schemas.microsoft.com/office/drawing/2014/main" id="{0E2B5349-DD61-774F-849F-D1B2DB84F01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46928" y="5546787"/>
            <a:ext cx="472922" cy="365727"/>
          </a:xfrm>
          <a:prstGeom prst="rect">
            <a:avLst/>
          </a:prstGeom>
        </p:spPr>
      </p:pic>
      <p:sp>
        <p:nvSpPr>
          <p:cNvPr id="15" name="テキスト ボックス 30">
            <a:extLst>
              <a:ext uri="{FF2B5EF4-FFF2-40B4-BE49-F238E27FC236}">
                <a16:creationId xmlns:a16="http://schemas.microsoft.com/office/drawing/2014/main" id="{A3DFFFE8-797E-424A-B0A5-E48FEA117993}"/>
              </a:ext>
            </a:extLst>
          </p:cNvPr>
          <p:cNvSpPr txBox="1"/>
          <p:nvPr/>
        </p:nvSpPr>
        <p:spPr>
          <a:xfrm>
            <a:off x="5937446" y="5067630"/>
            <a:ext cx="2409483" cy="502573"/>
          </a:xfrm>
          <a:prstGeom prst="rect">
            <a:avLst/>
          </a:prstGeom>
          <a:noFill/>
        </p:spPr>
        <p:txBody>
          <a:bodyPr wrap="square" rtlCol="0">
            <a:spAutoFit/>
          </a:bodyPr>
          <a:lstStyle/>
          <a:p>
            <a:pPr marL="0" lvl="1" algn="ct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ルートアカウントの</a:t>
            </a:r>
            <a:endPar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endParaRPr>
          </a:p>
          <a:p>
            <a:pPr marL="0" lvl="1" algn="ctr"/>
            <a: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t>MFA</a:t>
            </a:r>
            <a:endPar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pic>
        <p:nvPicPr>
          <p:cNvPr id="17" name="Picture 44">
            <a:extLst>
              <a:ext uri="{FF2B5EF4-FFF2-40B4-BE49-F238E27FC236}">
                <a16:creationId xmlns:a16="http://schemas.microsoft.com/office/drawing/2014/main" id="{DAEE4006-8AEB-F74F-AB5A-6CC83932327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34080" y="4618044"/>
            <a:ext cx="540815" cy="421836"/>
          </a:xfrm>
          <a:prstGeom prst="rect">
            <a:avLst/>
          </a:prstGeom>
        </p:spPr>
      </p:pic>
      <p:pic>
        <p:nvPicPr>
          <p:cNvPr id="18" name="Picture 61">
            <a:extLst>
              <a:ext uri="{FF2B5EF4-FFF2-40B4-BE49-F238E27FC236}">
                <a16:creationId xmlns:a16="http://schemas.microsoft.com/office/drawing/2014/main" id="{A957B6A7-EE99-F94E-A189-BA669944F4C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965184" y="5535091"/>
            <a:ext cx="506524" cy="389118"/>
          </a:xfrm>
          <a:prstGeom prst="rect">
            <a:avLst/>
          </a:prstGeom>
        </p:spPr>
      </p:pic>
      <p:sp>
        <p:nvSpPr>
          <p:cNvPr id="19" name="テキスト ボックス 29">
            <a:extLst>
              <a:ext uri="{FF2B5EF4-FFF2-40B4-BE49-F238E27FC236}">
                <a16:creationId xmlns:a16="http://schemas.microsoft.com/office/drawing/2014/main" id="{3740F608-29BF-8547-9BC1-47D4B5EEAF84}"/>
              </a:ext>
            </a:extLst>
          </p:cNvPr>
          <p:cNvSpPr txBox="1"/>
          <p:nvPr/>
        </p:nvSpPr>
        <p:spPr>
          <a:xfrm>
            <a:off x="6933990" y="4314999"/>
            <a:ext cx="3174796" cy="371148"/>
          </a:xfrm>
          <a:prstGeom prst="rect">
            <a:avLst/>
          </a:prstGeom>
          <a:noFill/>
          <a:ln w="19050">
            <a:noFill/>
          </a:ln>
        </p:spPr>
        <p:txBody>
          <a:bodyPr wrap="none" lIns="0" tIns="0" rIns="0" bIns="0" rtlCol="0" anchor="ctr">
            <a:noAutofit/>
          </a:bodyPr>
          <a:lstStyle>
            <a:defPPr>
              <a:defRPr lang="en-US"/>
            </a:defPPr>
            <a:lvl1pPr algn="ctr">
              <a:defRPr kumimoji="1" sz="2000" b="1">
                <a:solidFill>
                  <a:srgbClr val="00A2C9"/>
                </a:solidFill>
                <a:latin typeface="Arial" panose="020B0604020202020204" pitchFamily="34" charset="0"/>
                <a:ea typeface="メイリオ" panose="020B0604030504040204" pitchFamily="50" charset="-128"/>
              </a:defRPr>
            </a:lvl1pPr>
          </a:lstStyle>
          <a:p>
            <a:r>
              <a:rPr lang="ja-JP" altLang="en-US" sz="1333" dirty="0">
                <a:solidFill>
                  <a:schemeClr val="tx1">
                    <a:lumMod val="75000"/>
                  </a:schemeClr>
                </a:solidFill>
                <a:latin typeface="Meiryo" panose="020B0604030504040204" pitchFamily="34" charset="-128"/>
                <a:ea typeface="Meiryo" panose="020B0604030504040204" pitchFamily="34" charset="-128"/>
              </a:rPr>
              <a:t>ルール項目の例</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0" name="テキスト ボックス 32">
            <a:extLst>
              <a:ext uri="{FF2B5EF4-FFF2-40B4-BE49-F238E27FC236}">
                <a16:creationId xmlns:a16="http://schemas.microsoft.com/office/drawing/2014/main" id="{E0FCD637-2E39-1942-9436-D80A1C9B869D}"/>
              </a:ext>
            </a:extLst>
          </p:cNvPr>
          <p:cNvSpPr txBox="1"/>
          <p:nvPr/>
        </p:nvSpPr>
        <p:spPr>
          <a:xfrm>
            <a:off x="6002536" y="5850343"/>
            <a:ext cx="2451405" cy="502573"/>
          </a:xfrm>
          <a:prstGeom prst="rect">
            <a:avLst/>
          </a:prstGeom>
          <a:noFill/>
        </p:spPr>
        <p:txBody>
          <a:bodyPr wrap="square" rtlCol="0">
            <a:spAutoFit/>
          </a:bodyPr>
          <a:lstStyle/>
          <a:p>
            <a:pPr marL="0" lvl="1" algn="ctr"/>
            <a:r>
              <a:rPr lang="en-US" altLang="ja-JP" sz="1333" dirty="0" err="1">
                <a:solidFill>
                  <a:schemeClr val="tx1">
                    <a:lumMod val="75000"/>
                  </a:schemeClr>
                </a:solidFill>
                <a:latin typeface="Meiryo" panose="020B0604030504040204" pitchFamily="34" charset="-128"/>
                <a:ea typeface="Meiryo" panose="020B0604030504040204" pitchFamily="34" charset="-128"/>
                <a:cs typeface="Meiryo" charset="-128"/>
              </a:rPr>
              <a:t>CloudTrail</a:t>
            </a: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の</a:t>
            </a:r>
            <a:br>
              <a:rPr lang="en-US" altLang="ja-JP" sz="1333" dirty="0">
                <a:solidFill>
                  <a:schemeClr val="tx1">
                    <a:lumMod val="75000"/>
                  </a:schemeClr>
                </a:solidFill>
                <a:latin typeface="Meiryo" panose="020B0604030504040204" pitchFamily="34" charset="-128"/>
                <a:ea typeface="Meiryo" panose="020B0604030504040204" pitchFamily="34" charset="-128"/>
                <a:cs typeface="Meiryo" charset="-128"/>
              </a:rPr>
            </a:br>
            <a:r>
              <a:rPr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有効化</a:t>
            </a:r>
          </a:p>
        </p:txBody>
      </p:sp>
      <p:cxnSp>
        <p:nvCxnSpPr>
          <p:cNvPr id="4" name="直線コネクタ 3">
            <a:extLst>
              <a:ext uri="{FF2B5EF4-FFF2-40B4-BE49-F238E27FC236}">
                <a16:creationId xmlns:a16="http://schemas.microsoft.com/office/drawing/2014/main" id="{AEB0301F-D497-B244-9DD7-731023CD618A}"/>
              </a:ext>
            </a:extLst>
          </p:cNvPr>
          <p:cNvCxnSpPr/>
          <p:nvPr/>
        </p:nvCxnSpPr>
        <p:spPr>
          <a:xfrm flipV="1">
            <a:off x="9329823" y="3621002"/>
            <a:ext cx="161476" cy="725633"/>
          </a:xfrm>
          <a:prstGeom prst="line">
            <a:avLst/>
          </a:prstGeom>
          <a:ln w="12700">
            <a:solidFill>
              <a:schemeClr val="tx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 name="テキスト ボックス 2">
            <a:extLst>
              <a:ext uri="{FF2B5EF4-FFF2-40B4-BE49-F238E27FC236}">
                <a16:creationId xmlns:a16="http://schemas.microsoft.com/office/drawing/2014/main" id="{266DE179-E884-415C-B38C-8BC049721F4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SEC01-BP08</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37076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US" sz="4000" i="0" dirty="0" err="1">
                <a:effectLst/>
                <a:latin typeface="Amazon Ember" panose="020B0603020204020204" pitchFamily="34" charset="0"/>
              </a:rPr>
              <a:t>IDとアクセス管理</a:t>
            </a:r>
            <a:br>
              <a:rPr lang="en-US" sz="4000" i="0" dirty="0">
                <a:effectLst/>
                <a:latin typeface="Amazon Ember" panose="020B0603020204020204" pitchFamily="34" charset="0"/>
              </a:rPr>
            </a:br>
            <a:r>
              <a:rPr lang="en-US" sz="2400" i="0" dirty="0">
                <a:effectLst/>
                <a:latin typeface="Amazon Ember" panose="020B0603020204020204" pitchFamily="34" charset="0"/>
              </a:rPr>
              <a:t>2. </a:t>
            </a:r>
            <a:r>
              <a:rPr lang="en-US" sz="2400" i="0" dirty="0" err="1">
                <a:effectLst/>
                <a:latin typeface="Amazon Ember" panose="020B0603020204020204" pitchFamily="34" charset="0"/>
              </a:rPr>
              <a:t>ID管理</a:t>
            </a:r>
            <a:br>
              <a:rPr lang="en-US" sz="2400" i="0" dirty="0">
                <a:effectLst/>
                <a:latin typeface="Amazon Ember" panose="020B0603020204020204" pitchFamily="34" charset="0"/>
              </a:rPr>
            </a:br>
            <a:r>
              <a:rPr lang="en-US" sz="2400" i="0" dirty="0">
                <a:effectLst/>
                <a:latin typeface="Amazon Ember" panose="020B0603020204020204" pitchFamily="34" charset="0"/>
              </a:rPr>
              <a:t>3. </a:t>
            </a:r>
            <a:r>
              <a:rPr lang="en-US" sz="2400" i="0" dirty="0" err="1">
                <a:effectLst/>
                <a:latin typeface="Amazon Ember" panose="020B0603020204020204" pitchFamily="34" charset="0"/>
              </a:rPr>
              <a:t>アクセス管理</a:t>
            </a:r>
            <a:endParaRPr lang="en-JP" dirty="0"/>
          </a:p>
        </p:txBody>
      </p:sp>
    </p:spTree>
    <p:extLst>
      <p:ext uri="{BB962C8B-B14F-4D97-AF65-F5344CB8AC3E}">
        <p14:creationId xmlns:p14="http://schemas.microsoft.com/office/powerpoint/2010/main" val="4016046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IDとアクセス管理</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114426"/>
            <a:ext cx="11258550" cy="4162426"/>
          </a:xfrm>
        </p:spPr>
        <p:txBody>
          <a:bodyPr/>
          <a:lstStyle/>
          <a:p>
            <a:r>
              <a:rPr lang="en-US" sz="1800" b="1" i="0" dirty="0" err="1">
                <a:solidFill>
                  <a:srgbClr val="16191F"/>
                </a:solidFill>
                <a:effectLst/>
                <a:latin typeface="Amazon Ember" panose="020B0603020204020204" pitchFamily="34" charset="0"/>
              </a:rPr>
              <a:t>ID管理</a:t>
            </a:r>
            <a:endParaRPr lang="en-US" altLang="ja-JP" sz="1800" b="1" i="0" dirty="0">
              <a:solidFill>
                <a:srgbClr val="16191F"/>
              </a:solidFill>
              <a:effectLst/>
              <a:latin typeface="Amazon Ember" panose="020B0603020204020204" pitchFamily="34" charset="0"/>
            </a:endParaRPr>
          </a:p>
          <a:p>
            <a:r>
              <a:rPr lang="en-JP" sz="1800" dirty="0"/>
              <a:t>ユーザーやマシン（プログラム）の使うID、特に認証情報の安全な管理方法について確認する。</a:t>
            </a: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2" action="ppaction://hlinksldjump"/>
              </a:rPr>
              <a:t>SEC02-BP01 </a:t>
            </a:r>
            <a:r>
              <a:rPr lang="ja-JP" altLang="en-US" sz="1400" b="0" i="0">
                <a:solidFill>
                  <a:srgbClr val="16191F"/>
                </a:solidFill>
                <a:effectLst/>
                <a:latin typeface="Amazon Ember" panose="020B0603020204020204" pitchFamily="34" charset="0"/>
                <a:hlinkClick r:id="rId2" action="ppaction://hlinksldjump"/>
              </a:rPr>
              <a:t>強力なサインインメカニズムを使用する</a:t>
            </a:r>
            <a:endParaRPr lang="en-JP"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3" action="ppaction://hlinksldjump"/>
              </a:rPr>
              <a:t>SEC02-BP02 </a:t>
            </a:r>
            <a:r>
              <a:rPr lang="ja-JP" altLang="en-US" sz="1400" b="0" i="0">
                <a:solidFill>
                  <a:srgbClr val="16191F"/>
                </a:solidFill>
                <a:effectLst/>
                <a:latin typeface="Amazon Ember" panose="020B0603020204020204" pitchFamily="34" charset="0"/>
                <a:hlinkClick r:id="rId3" action="ppaction://hlinksldjump"/>
              </a:rPr>
              <a:t>一時的な認証情報を使用する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i="0" dirty="0">
                <a:solidFill>
                  <a:srgbClr val="16191F"/>
                </a:solidFill>
                <a:effectLst/>
                <a:latin typeface="Amazon Ember" panose="020B0603020204020204" pitchFamily="34" charset="0"/>
                <a:hlinkClick r:id="rId4" action="ppaction://hlinksldjump"/>
              </a:rPr>
              <a:t>SEC02-BP03 </a:t>
            </a:r>
            <a:r>
              <a:rPr lang="ja-JP" altLang="en-US" sz="1400" i="0">
                <a:solidFill>
                  <a:srgbClr val="16191F"/>
                </a:solidFill>
                <a:effectLst/>
                <a:latin typeface="Amazon Ember" panose="020B0603020204020204" pitchFamily="34" charset="0"/>
                <a:hlinkClick r:id="rId4" action="ppaction://hlinksldjump"/>
              </a:rPr>
              <a:t>シークレットを安全に保存して使用する</a:t>
            </a:r>
            <a:endParaRPr lang="en-US" altLang="ja-JP" sz="14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altLang="ja-JP" sz="1400" i="0" dirty="0">
                <a:solidFill>
                  <a:srgbClr val="16191F"/>
                </a:solidFill>
                <a:effectLst/>
                <a:latin typeface="Amazon Ember" panose="020B0603020204020204" pitchFamily="34" charset="0"/>
                <a:hlinkClick r:id="rId5" action="ppaction://hlinksldjump"/>
              </a:rPr>
              <a:t>SEC02-BP04 </a:t>
            </a:r>
            <a:r>
              <a:rPr lang="ja-JP" altLang="en-US" sz="1400" i="0">
                <a:solidFill>
                  <a:srgbClr val="16191F"/>
                </a:solidFill>
                <a:effectLst/>
                <a:latin typeface="Amazon Ember" panose="020B0603020204020204" pitchFamily="34" charset="0"/>
                <a:hlinkClick r:id="rId5" action="ppaction://hlinksldjump"/>
              </a:rPr>
              <a:t>一元化された </a:t>
            </a:r>
            <a:r>
              <a:rPr lang="en-US" altLang="ja-JP" sz="1400" i="0" dirty="0">
                <a:solidFill>
                  <a:srgbClr val="16191F"/>
                </a:solidFill>
                <a:effectLst/>
                <a:latin typeface="Amazon Ember" panose="020B0603020204020204" pitchFamily="34" charset="0"/>
                <a:hlinkClick r:id="rId5" action="ppaction://hlinksldjump"/>
              </a:rPr>
              <a:t>ID </a:t>
            </a:r>
            <a:r>
              <a:rPr lang="ja-JP" altLang="en-US" sz="1400" i="0">
                <a:solidFill>
                  <a:srgbClr val="16191F"/>
                </a:solidFill>
                <a:effectLst/>
                <a:latin typeface="Amazon Ember" panose="020B0603020204020204" pitchFamily="34" charset="0"/>
                <a:hlinkClick r:id="rId5" action="ppaction://hlinksldjump"/>
              </a:rPr>
              <a:t>プロバイダーを利用する</a:t>
            </a:r>
            <a:endParaRPr lang="ja-JP" altLang="en-US" sz="140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i="0" dirty="0">
                <a:solidFill>
                  <a:srgbClr val="16191F"/>
                </a:solidFill>
                <a:effectLst/>
                <a:latin typeface="Amazon Ember" panose="020B0603020204020204" pitchFamily="34" charset="0"/>
                <a:hlinkClick r:id="rId6" action="ppaction://hlinksldjump"/>
              </a:rPr>
              <a:t>SEC02-BP05 </a:t>
            </a:r>
            <a:r>
              <a:rPr lang="ja-JP" altLang="en-US" sz="1400" i="0">
                <a:solidFill>
                  <a:srgbClr val="16191F"/>
                </a:solidFill>
                <a:effectLst/>
                <a:latin typeface="Amazon Ember" panose="020B0603020204020204" pitchFamily="34" charset="0"/>
                <a:hlinkClick r:id="rId6" action="ppaction://hlinksldjump"/>
              </a:rPr>
              <a:t>定期的に認証情報を監査およびローテーションする</a:t>
            </a:r>
            <a:endParaRPr lang="en-US" altLang="ja-JP" sz="1400" dirty="0">
              <a:solidFill>
                <a:srgbClr val="16191F"/>
              </a:solidFill>
              <a:latin typeface="Amazon Ember" panose="020B0603020204020204" pitchFamily="34" charset="0"/>
            </a:endParaRPr>
          </a:p>
          <a:p>
            <a:pPr marL="285750" indent="-285750">
              <a:buFont typeface="Arial" panose="020B0604020202020204" pitchFamily="34" charset="0"/>
              <a:buChar char="•"/>
            </a:pPr>
            <a:r>
              <a:rPr lang="en-US" sz="1400" dirty="0">
                <a:solidFill>
                  <a:srgbClr val="16191F"/>
                </a:solidFill>
                <a:latin typeface="Amazon Ember" panose="020B0603020204020204" pitchFamily="34" charset="0"/>
                <a:hlinkClick r:id="rId7" action="ppaction://hlinksldjump"/>
              </a:rPr>
              <a:t>SEC02-BP06 </a:t>
            </a:r>
            <a:r>
              <a:rPr lang="ja-JP" altLang="en-US" sz="1400">
                <a:solidFill>
                  <a:srgbClr val="16191F"/>
                </a:solidFill>
                <a:latin typeface="Amazon Ember" panose="020B0603020204020204" pitchFamily="34" charset="0"/>
                <a:hlinkClick r:id="rId7" action="ppaction://hlinksldjump"/>
              </a:rPr>
              <a:t>ユーザーグループと属性を活用する</a:t>
            </a:r>
            <a:br>
              <a:rPr lang="en-US" altLang="ja-JP" sz="1600" dirty="0">
                <a:solidFill>
                  <a:srgbClr val="16191F"/>
                </a:solidFill>
                <a:latin typeface="Amazon Ember" panose="020B0603020204020204" pitchFamily="34" charset="0"/>
              </a:rPr>
            </a:br>
            <a:endParaRPr lang="en-US" sz="1800" dirty="0">
              <a:solidFill>
                <a:srgbClr val="16191F"/>
              </a:solidFill>
              <a:latin typeface="Amazon Ember" panose="020B0603020204020204" pitchFamily="34" charset="0"/>
            </a:endParaRPr>
          </a:p>
          <a:p>
            <a:r>
              <a:rPr lang="ja-JP" altLang="en-US" sz="1800" b="1"/>
              <a:t>アクセス管理</a:t>
            </a:r>
            <a:r>
              <a:rPr lang="en-US" altLang="ja-JP" sz="1800" b="1" dirty="0"/>
              <a:t> (Permission Management)</a:t>
            </a:r>
          </a:p>
          <a:p>
            <a:r>
              <a:rPr lang="en-JP" sz="1800" dirty="0"/>
              <a:t>AWSサービスやリソースに対するアクセス権限の管理方法について確認する。</a:t>
            </a: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8" action="ppaction://hlinksldjump"/>
              </a:rPr>
              <a:t>SEC03-BP01 </a:t>
            </a:r>
            <a:r>
              <a:rPr lang="ja-JP" altLang="en-US" sz="1400" b="0" i="0">
                <a:solidFill>
                  <a:srgbClr val="16191F"/>
                </a:solidFill>
                <a:effectLst/>
                <a:latin typeface="Amazon Ember" panose="020B0603020204020204" pitchFamily="34" charset="0"/>
                <a:hlinkClick r:id="rId8" action="ppaction://hlinksldjump"/>
              </a:rPr>
              <a:t>アクセス要件を定義する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9" action="ppaction://hlinksldjump"/>
              </a:rPr>
              <a:t>SEC03-BP02 </a:t>
            </a:r>
            <a:r>
              <a:rPr lang="ja-JP" altLang="en-US" sz="1400" b="0" i="0">
                <a:solidFill>
                  <a:srgbClr val="16191F"/>
                </a:solidFill>
                <a:effectLst/>
                <a:latin typeface="Amazon Ember" panose="020B0603020204020204" pitchFamily="34" charset="0"/>
                <a:hlinkClick r:id="rId9" action="ppaction://hlinksldjump"/>
              </a:rPr>
              <a:t>最小特権のアクセスを付与します</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400" b="0" i="0" dirty="0">
                <a:solidFill>
                  <a:srgbClr val="16191F"/>
                </a:solidFill>
                <a:effectLst/>
                <a:latin typeface="Amazon Ember" panose="020B0603020204020204" pitchFamily="34" charset="0"/>
                <a:hlinkClick r:id="rId10" action="ppaction://hlinksldjump"/>
              </a:rPr>
              <a:t>SEC03-BP03 </a:t>
            </a:r>
            <a:r>
              <a:rPr lang="ja-JP" altLang="en-US" sz="1400" b="0" i="0">
                <a:solidFill>
                  <a:srgbClr val="16191F"/>
                </a:solidFill>
                <a:effectLst/>
                <a:latin typeface="Amazon Ember" panose="020B0603020204020204" pitchFamily="34" charset="0"/>
                <a:hlinkClick r:id="rId10" action="ppaction://hlinksldjump"/>
              </a:rPr>
              <a:t>緊急アクセスのプロセスを確立する</a:t>
            </a:r>
            <a:endParaRPr lang="en-US" altLang="ja-JP" sz="14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1" action="ppaction://hlinksldjump"/>
              </a:rPr>
              <a:t>SEC03-BP04 </a:t>
            </a:r>
            <a:r>
              <a:rPr lang="ja-JP" altLang="en-US" sz="1400" b="0" i="0">
                <a:solidFill>
                  <a:srgbClr val="16191F"/>
                </a:solidFill>
                <a:effectLst/>
                <a:latin typeface="Amazon Ember" panose="020B0603020204020204" pitchFamily="34" charset="0"/>
                <a:hlinkClick r:id="rId11" action="ppaction://hlinksldjump"/>
              </a:rPr>
              <a:t>アクセス許可を継続的に削減する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2" action="ppaction://hlinksldjump"/>
              </a:rPr>
              <a:t>SEC03-BP05 </a:t>
            </a:r>
            <a:r>
              <a:rPr lang="ja-JP" altLang="en-US" sz="1400" b="0" i="0">
                <a:solidFill>
                  <a:srgbClr val="16191F"/>
                </a:solidFill>
                <a:effectLst/>
                <a:latin typeface="Amazon Ember" panose="020B0603020204020204" pitchFamily="34" charset="0"/>
                <a:hlinkClick r:id="rId12" action="ppaction://hlinksldjump"/>
              </a:rPr>
              <a:t>組織のアクセス許可ガードレールを定義する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3" action="ppaction://hlinksldjump"/>
              </a:rPr>
              <a:t>SEC03-BP06 </a:t>
            </a:r>
            <a:r>
              <a:rPr lang="ja-JP" altLang="en-US" sz="1400" b="0" i="0">
                <a:solidFill>
                  <a:srgbClr val="16191F"/>
                </a:solidFill>
                <a:effectLst/>
                <a:latin typeface="Amazon Ember" panose="020B0603020204020204" pitchFamily="34" charset="0"/>
                <a:hlinkClick r:id="rId13" action="ppaction://hlinksldjump"/>
              </a:rPr>
              <a:t>ライフサイクルに基づいてアクセスを管理する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4" action="ppaction://hlinksldjump"/>
              </a:rPr>
              <a:t>SEC03-BP07 </a:t>
            </a:r>
            <a:r>
              <a:rPr lang="ja-JP" altLang="en-US" sz="1400" b="0" i="0">
                <a:solidFill>
                  <a:srgbClr val="16191F"/>
                </a:solidFill>
                <a:effectLst/>
                <a:latin typeface="Amazon Ember" panose="020B0603020204020204" pitchFamily="34" charset="0"/>
                <a:hlinkClick r:id="rId14" action="ppaction://hlinksldjump"/>
              </a:rPr>
              <a:t>パブリックおよびクロスアカウントアクセスの分析</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5" action="ppaction://hlinksldjump"/>
              </a:rPr>
              <a:t>SEC03-BP08 </a:t>
            </a:r>
            <a:r>
              <a:rPr lang="ja-JP" altLang="en-US" sz="1400" b="0" i="0">
                <a:solidFill>
                  <a:srgbClr val="16191F"/>
                </a:solidFill>
                <a:effectLst/>
                <a:latin typeface="Amazon Ember" panose="020B0603020204020204" pitchFamily="34" charset="0"/>
                <a:hlinkClick r:id="rId15" action="ppaction://hlinksldjump"/>
              </a:rPr>
              <a:t>組織内でリソースを安全に共有する</a:t>
            </a:r>
            <a:endParaRPr lang="ja-JP" altLang="en-US" sz="14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400" b="0" i="0" dirty="0">
                <a:solidFill>
                  <a:srgbClr val="16191F"/>
                </a:solidFill>
                <a:effectLst/>
                <a:latin typeface="Amazon Ember" panose="020B0603020204020204" pitchFamily="34" charset="0"/>
                <a:hlinkClick r:id="rId16" action="ppaction://hlinksldjump"/>
              </a:rPr>
              <a:t>SEC03-BP09 </a:t>
            </a:r>
            <a:r>
              <a:rPr lang="ja-JP" altLang="en-US" sz="1400" b="0" i="0">
                <a:solidFill>
                  <a:srgbClr val="16191F"/>
                </a:solidFill>
                <a:effectLst/>
                <a:latin typeface="Amazon Ember" panose="020B0603020204020204" pitchFamily="34" charset="0"/>
                <a:hlinkClick r:id="rId16" action="ppaction://hlinksldjump"/>
              </a:rPr>
              <a:t>サードパーティーとリソースを安全に共有する</a:t>
            </a:r>
            <a:endParaRPr lang="ja-JP" altLang="en-US" sz="1400" b="0" i="0">
              <a:solidFill>
                <a:srgbClr val="16191F"/>
              </a:solidFill>
              <a:effectLst/>
              <a:latin typeface="Amazon Ember" panose="020B0603020204020204" pitchFamily="34" charset="0"/>
            </a:endParaRPr>
          </a:p>
          <a:p>
            <a:endParaRPr lang="en-JP" sz="1800" dirty="0"/>
          </a:p>
        </p:txBody>
      </p:sp>
    </p:spTree>
    <p:extLst>
      <p:ext uri="{BB962C8B-B14F-4D97-AF65-F5344CB8AC3E}">
        <p14:creationId xmlns:p14="http://schemas.microsoft.com/office/powerpoint/2010/main" val="1882000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SEC02-BP01 </a:t>
            </a:r>
            <a:r>
              <a:rPr lang="ja-JP" altLang="en-US" sz="2800" b="0" i="0">
                <a:solidFill>
                  <a:srgbClr val="16191F"/>
                </a:solidFill>
                <a:effectLst/>
                <a:latin typeface="Amazon Ember" panose="020B0603020204020204" pitchFamily="34" charset="0"/>
              </a:rPr>
              <a:t>強力なサインインメカニズムを使用する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ユーザーが</a:t>
            </a:r>
            <a:r>
              <a:rPr lang="en-US" altLang="ja-JP" sz="1400" dirty="0" err="1"/>
              <a:t>AWS</a:t>
            </a:r>
            <a:r>
              <a:rPr lang="ja-JP" altLang="en-US" sz="1400"/>
              <a:t>環境にサインイン（ログイン）する場合の安全な方法を設定するための確認項目。</a:t>
            </a:r>
            <a:endParaRPr lang="en-US" altLang="ja-JP" sz="1400" dirty="0"/>
          </a:p>
          <a:p>
            <a:pPr marL="285750" indent="-285750">
              <a:buFont typeface="Arial" panose="020B0604020202020204" pitchFamily="34" charset="0"/>
              <a:buChar char="•"/>
            </a:pPr>
            <a:r>
              <a:rPr lang="en-JP" sz="1400" dirty="0"/>
              <a:t>AWS環境の利用者（AWSサービスにマネージメントコンソールやAPI, CLIなどでアクセスする）と、ワークロードの利用者（コンシューマ）は異なる認証方式を用いる点に注意。</a:t>
            </a:r>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すでに社内で利用されてるユーザーディレクトリ (Active Directory等) などがある場合、AWS IAM Identity Center を利用した シングルサインオン</a:t>
            </a:r>
            <a:r>
              <a:rPr lang="ja-JP" altLang="en-US" sz="1400"/>
              <a:t> </a:t>
            </a:r>
            <a:r>
              <a:rPr lang="en-US" altLang="ja-JP" sz="1400" dirty="0"/>
              <a:t>(SSO) </a:t>
            </a:r>
            <a:r>
              <a:rPr lang="ja-JP" altLang="en-US" sz="1400"/>
              <a:t>を利用する。</a:t>
            </a:r>
            <a:endParaRPr lang="en-US" altLang="ja-JP" sz="1400" dirty="0"/>
          </a:p>
          <a:p>
            <a:pPr marL="882362" lvl="1" indent="-285750">
              <a:buFont typeface="Arial" panose="020B0604020202020204" pitchFamily="34" charset="0"/>
              <a:buChar char="•"/>
            </a:pPr>
            <a:r>
              <a:rPr lang="en-US" sz="1233" dirty="0" err="1"/>
              <a:t>必要最小限の権限を付与したIAMロールを、</a:t>
            </a:r>
            <a:r>
              <a:rPr lang="en-US" altLang="ja-JP" sz="1233" dirty="0" err="1"/>
              <a:t>AD</a:t>
            </a:r>
            <a:r>
              <a:rPr lang="en-US" altLang="ja-JP" sz="1233" dirty="0"/>
              <a:t> (Active Directory) </a:t>
            </a:r>
            <a:r>
              <a:rPr lang="ja-JP" altLang="en-US" sz="1233"/>
              <a:t>グループ等に割り当てる</a:t>
            </a:r>
            <a:endParaRPr lang="en-JP" sz="1233" dirty="0"/>
          </a:p>
          <a:p>
            <a:pPr marL="285750" indent="-285750">
              <a:buFont typeface="Arial" panose="020B0604020202020204" pitchFamily="34" charset="0"/>
              <a:buChar char="•"/>
            </a:pPr>
            <a:r>
              <a:rPr lang="en-JP" sz="1400" dirty="0"/>
              <a:t>安全なユーザー認証方式を設定する</a:t>
            </a:r>
          </a:p>
          <a:p>
            <a:pPr marL="882362" lvl="1" indent="-285750">
              <a:buFont typeface="Arial" panose="020B0604020202020204" pitchFamily="34" charset="0"/>
              <a:buChar char="•"/>
            </a:pPr>
            <a:r>
              <a:rPr lang="en-JP" sz="1233" dirty="0"/>
              <a:t>可能な限りMFAを設定する</a:t>
            </a:r>
          </a:p>
          <a:p>
            <a:pPr marL="882362" lvl="1" indent="-285750">
              <a:buFont typeface="Arial" panose="020B0604020202020204" pitchFamily="34" charset="0"/>
              <a:buChar char="•"/>
            </a:pPr>
            <a:r>
              <a:rPr lang="en-JP" sz="1233" dirty="0"/>
              <a:t>パスワードポリシーを設定して、推測されやすいパスワードが設定できないようにする</a:t>
            </a:r>
          </a:p>
          <a:p>
            <a:pPr marL="285750" indent="-285750">
              <a:buFont typeface="Arial" panose="020B0604020202020204" pitchFamily="34" charset="0"/>
              <a:buChar char="•"/>
            </a:pPr>
            <a:r>
              <a:rPr lang="en-JP" sz="1233" dirty="0"/>
              <a:t>同じIDを複数のユーザーで共有しない</a:t>
            </a:r>
          </a:p>
          <a:p>
            <a:pPr marL="285750" indent="-285750">
              <a:buFont typeface="Arial" panose="020B0604020202020204" pitchFamily="34" charset="0"/>
              <a:buChar char="•"/>
            </a:pPr>
            <a:r>
              <a:rPr lang="en-JP" sz="1233" dirty="0"/>
              <a:t>ワークロードの利用者（コンシューマー）については、IAMユーザーではなく、Amazon Cognito user pools を使用し、Cognito user pools または外部のIDプロバイダを使って認証を行う</a:t>
            </a:r>
          </a:p>
          <a:p>
            <a:pPr marL="882362" lvl="1" indent="-285750">
              <a:buFont typeface="Arial" panose="020B0604020202020204" pitchFamily="34" charset="0"/>
              <a:buChar char="•"/>
            </a:pPr>
            <a:r>
              <a:rPr lang="en-JP" sz="1066" dirty="0"/>
              <a:t>Cognito user pools でも、MFAやパスワードポリシーを適切に設定する</a:t>
            </a:r>
          </a:p>
          <a:p>
            <a:pPr marL="882362" lvl="1" indent="-285750">
              <a:buFont typeface="Arial" panose="020B0604020202020204" pitchFamily="34" charset="0"/>
              <a:buChar char="•"/>
            </a:pPr>
            <a:r>
              <a:rPr lang="en-JP" sz="1066" dirty="0"/>
              <a:t>IAMユーザーとしてログインする必要があるのは、マネージメントコンソールやAPI/CLIなどでAWSサービスにアクセスする必要がある人のみ。</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298933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マルチアカウント</a:t>
            </a:r>
            <a:r>
              <a:rPr lang="ja-JP" altLang="en-US" sz="2800" b="0" dirty="0">
                <a:gradFill>
                  <a:gsLst>
                    <a:gs pos="0">
                      <a:schemeClr val="tx1">
                        <a:lumMod val="75000"/>
                      </a:schemeClr>
                    </a:gs>
                    <a:gs pos="100000">
                      <a:schemeClr val="tx1">
                        <a:lumMod val="75000"/>
                      </a:schemeClr>
                    </a:gs>
                  </a:gsLst>
                  <a:lin ang="16200000" scaled="0"/>
                </a:gradFill>
              </a:rPr>
              <a:t>環境で</a:t>
            </a:r>
            <a:r>
              <a:rPr lang="ja-JP" altLang="en-US" sz="2800" b="0">
                <a:gradFill>
                  <a:gsLst>
                    <a:gs pos="0">
                      <a:schemeClr val="tx1">
                        <a:lumMod val="75000"/>
                      </a:schemeClr>
                    </a:gs>
                    <a:gs pos="100000">
                      <a:schemeClr val="tx1">
                        <a:lumMod val="75000"/>
                      </a:schemeClr>
                    </a:gs>
                  </a:gsLst>
                  <a:lin ang="16200000" scaled="0"/>
                </a:gradFill>
              </a:rPr>
              <a:t>の</a:t>
            </a:r>
            <a:r>
              <a:rPr lang="en-US" altLang="ja-JP" sz="2800" b="0" dirty="0">
                <a:gradFill>
                  <a:gsLst>
                    <a:gs pos="0">
                      <a:schemeClr val="tx1">
                        <a:lumMod val="75000"/>
                      </a:schemeClr>
                    </a:gs>
                    <a:gs pos="100000">
                      <a:schemeClr val="tx1">
                        <a:lumMod val="75000"/>
                      </a:schemeClr>
                    </a:gs>
                  </a:gsLst>
                  <a:lin ang="16200000" scaled="0"/>
                </a:gradFill>
              </a:rPr>
              <a:t>ID</a:t>
            </a:r>
            <a:r>
              <a:rPr lang="ja-JP" altLang="en-US" sz="2800" b="0">
                <a:gradFill>
                  <a:gsLst>
                    <a:gs pos="0">
                      <a:schemeClr val="tx1">
                        <a:lumMod val="75000"/>
                      </a:schemeClr>
                    </a:gs>
                    <a:gs pos="100000">
                      <a:schemeClr val="tx1">
                        <a:lumMod val="75000"/>
                      </a:schemeClr>
                    </a:gs>
                  </a:gsLst>
                  <a:lin ang="16200000" scaled="0"/>
                </a:gradFill>
              </a:rPr>
              <a:t>管理</a:t>
            </a:r>
            <a:r>
              <a:rPr lang="en-US" altLang="ja-JP" sz="2800" b="0" dirty="0">
                <a:gradFill>
                  <a:gsLst>
                    <a:gs pos="0">
                      <a:schemeClr val="tx1">
                        <a:lumMod val="75000"/>
                      </a:schemeClr>
                    </a:gs>
                    <a:gs pos="100000">
                      <a:schemeClr val="tx1">
                        <a:lumMod val="75000"/>
                      </a:schemeClr>
                    </a:gs>
                  </a:gsLst>
                  <a:lin ang="16200000" scaled="0"/>
                </a:gradFill>
              </a:rPr>
              <a:t>/</a:t>
            </a:r>
            <a:r>
              <a:rPr lang="ja-JP" altLang="en-US" sz="2800" b="0">
                <a:gradFill>
                  <a:gsLst>
                    <a:gs pos="0">
                      <a:schemeClr val="tx1">
                        <a:lumMod val="75000"/>
                      </a:schemeClr>
                    </a:gs>
                    <a:gs pos="100000">
                      <a:schemeClr val="tx1">
                        <a:lumMod val="75000"/>
                      </a:schemeClr>
                    </a:gs>
                  </a:gsLst>
                  <a:lin ang="16200000" scaled="0"/>
                </a:gradFill>
              </a:rPr>
              <a:t>認証の</a:t>
            </a:r>
            <a:r>
              <a:rPr lang="ja-JP" altLang="en-US" sz="2800" b="0" dirty="0">
                <a:gradFill>
                  <a:gsLst>
                    <a:gs pos="0">
                      <a:schemeClr val="tx1">
                        <a:lumMod val="75000"/>
                      </a:schemeClr>
                    </a:gs>
                    <a:gs pos="100000">
                      <a:schemeClr val="tx1">
                        <a:lumMod val="75000"/>
                      </a:schemeClr>
                    </a:gs>
                  </a:gsLst>
                  <a:lin ang="16200000" scaled="0"/>
                </a:gradFill>
              </a:rPr>
              <a:t>課題</a:t>
            </a:r>
          </a:p>
        </p:txBody>
      </p:sp>
      <p:sp>
        <p:nvSpPr>
          <p:cNvPr id="24" name="正方形/長方形 23">
            <a:extLst>
              <a:ext uri="{FF2B5EF4-FFF2-40B4-BE49-F238E27FC236}">
                <a16:creationId xmlns:a16="http://schemas.microsoft.com/office/drawing/2014/main" id="{3E3A3F66-CE58-4037-BB83-BFDA2DD12AFF}"/>
              </a:ext>
            </a:extLst>
          </p:cNvPr>
          <p:cNvSpPr/>
          <p:nvPr/>
        </p:nvSpPr>
        <p:spPr>
          <a:xfrm>
            <a:off x="442698" y="1866473"/>
            <a:ext cx="4251680" cy="23539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indent="-191992">
              <a:spcBef>
                <a:spcPts val="400"/>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個別のアカウントでの管理</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400"/>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マルチアカウント環境では、アカウント毎</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IAM</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ユーザーを</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作成して管理するのは、</a:t>
            </a:r>
            <a:r>
              <a:rPr kumimoji="1" lang="ja-JP" altLang="en-US" sz="2000"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高負担＆非効率</a:t>
            </a:r>
            <a:endParaRPr kumimoji="1" lang="en-US" altLang="ja-JP" sz="2000"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400"/>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管理漏れやパスワードの使いまわしによる危殆化などのリスク</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5" name="正方形/長方形 24">
            <a:extLst>
              <a:ext uri="{FF2B5EF4-FFF2-40B4-BE49-F238E27FC236}">
                <a16:creationId xmlns:a16="http://schemas.microsoft.com/office/drawing/2014/main" id="{E7CDE4F5-8D4E-4C36-BB2D-DC66A4ACA4E0}"/>
              </a:ext>
            </a:extLst>
          </p:cNvPr>
          <p:cNvSpPr/>
          <p:nvPr/>
        </p:nvSpPr>
        <p:spPr>
          <a:xfrm>
            <a:off x="442698" y="1173646"/>
            <a:ext cx="4251680" cy="639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マルチアカウント環境での課題</a:t>
            </a:r>
            <a:endParaRPr kumimoji="1" lang="en-US" altLang="ja-JP" sz="20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27" name="正方形/長方形 26">
            <a:extLst>
              <a:ext uri="{FF2B5EF4-FFF2-40B4-BE49-F238E27FC236}">
                <a16:creationId xmlns:a16="http://schemas.microsoft.com/office/drawing/2014/main" id="{C4003F25-BEFE-43ED-A44D-69FBA41F2558}"/>
              </a:ext>
            </a:extLst>
          </p:cNvPr>
          <p:cNvSpPr/>
          <p:nvPr/>
        </p:nvSpPr>
        <p:spPr>
          <a:xfrm>
            <a:off x="5052061" y="1080146"/>
            <a:ext cx="688502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ユーザーで</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管理する場合</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8" name="直線コネクタ 27">
            <a:extLst>
              <a:ext uri="{FF2B5EF4-FFF2-40B4-BE49-F238E27FC236}">
                <a16:creationId xmlns:a16="http://schemas.microsoft.com/office/drawing/2014/main" id="{D8448862-9655-4206-A562-598A8A3ECEC3}"/>
              </a:ext>
            </a:extLst>
          </p:cNvPr>
          <p:cNvCxnSpPr>
            <a:cxnSpLocks/>
          </p:cNvCxnSpPr>
          <p:nvPr/>
        </p:nvCxnSpPr>
        <p:spPr>
          <a:xfrm>
            <a:off x="5307281" y="1813509"/>
            <a:ext cx="6693991"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35" name="テキスト ボックス 34">
            <a:extLst>
              <a:ext uri="{FF2B5EF4-FFF2-40B4-BE49-F238E27FC236}">
                <a16:creationId xmlns:a16="http://schemas.microsoft.com/office/drawing/2014/main" id="{6CD467AE-6B44-4253-9EDB-8863801A2945}"/>
              </a:ext>
            </a:extLst>
          </p:cNvPr>
          <p:cNvSpPr txBox="1"/>
          <p:nvPr/>
        </p:nvSpPr>
        <p:spPr>
          <a:xfrm>
            <a:off x="5603506" y="4759855"/>
            <a:ext cx="2235103" cy="1033353"/>
          </a:xfrm>
          <a:prstGeom prst="rect">
            <a:avLst/>
          </a:prstGeom>
          <a:solidFill>
            <a:schemeClr val="tx1">
              <a:lumMod val="75000"/>
            </a:schemeClr>
          </a:solidFill>
        </p:spPr>
        <p:txBody>
          <a:bodyPr wrap="square" lIns="24000" tIns="24000" rIns="24000" bIns="24000" rtlCol="0">
            <a:noAutofit/>
          </a:bodyPr>
          <a:lstStyle/>
          <a:p>
            <a:pPr algn="ct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それぞれのアカウントで</a:t>
            </a:r>
            <a:r>
              <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AWS IAM</a:t>
            </a: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ユーザーや</a:t>
            </a:r>
            <a:br>
              <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パスワードを管理</a:t>
            </a:r>
            <a:br>
              <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br>
            <a:r>
              <a:rPr kumimoji="1" lang="ja-JP" altLang="en-US"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しなければならない</a:t>
            </a:r>
            <a:endParaRPr kumimoji="1" lang="en-US" altLang="ja-JP" sz="1500"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38" name="テキスト ボックス 37">
            <a:extLst>
              <a:ext uri="{FF2B5EF4-FFF2-40B4-BE49-F238E27FC236}">
                <a16:creationId xmlns:a16="http://schemas.microsoft.com/office/drawing/2014/main" id="{EF7E5980-8397-417E-89E6-DDA5D4104FB7}"/>
              </a:ext>
            </a:extLst>
          </p:cNvPr>
          <p:cNvSpPr txBox="1"/>
          <p:nvPr/>
        </p:nvSpPr>
        <p:spPr>
          <a:xfrm>
            <a:off x="10047305" y="2379073"/>
            <a:ext cx="1808696" cy="253590"/>
          </a:xfrm>
          <a:prstGeom prst="rect">
            <a:avLst/>
          </a:prstGeom>
          <a:noFill/>
        </p:spPr>
        <p:txBody>
          <a:bodyPr wrap="square" lIns="24000" tIns="24000" rIns="24000" bIns="24000" rtlCol="0" anchor="ctr" anchorCtr="0">
            <a:spAutoFit/>
          </a:bodyPr>
          <a:lstStyle/>
          <a:p>
            <a:r>
              <a:rPr kumimoji="1" lang="ja-JP" altLang="en-US" sz="1333" dirty="0">
                <a:latin typeface="Meiryo" panose="020B0604030504040204" pitchFamily="34" charset="-128"/>
                <a:ea typeface="Meiryo" panose="020B0604030504040204" pitchFamily="34" charset="-128"/>
              </a:rPr>
              <a:t>太郎</a:t>
            </a:r>
            <a:r>
              <a:rPr kumimoji="1" lang="en-US" altLang="ja-JP" sz="1333" dirty="0">
                <a:latin typeface="Meiryo" panose="020B0604030504040204" pitchFamily="34" charset="-128"/>
                <a:ea typeface="Meiryo" panose="020B0604030504040204" pitchFamily="34" charset="-128"/>
              </a:rPr>
              <a:t>(</a:t>
            </a:r>
            <a:r>
              <a:rPr kumimoji="1" lang="ja-JP" altLang="en-US" sz="1333" dirty="0">
                <a:latin typeface="Meiryo" panose="020B0604030504040204" pitchFamily="34" charset="-128"/>
                <a:ea typeface="Meiryo" panose="020B0604030504040204" pitchFamily="34" charset="-128"/>
              </a:rPr>
              <a:t>管理アカウント</a:t>
            </a:r>
            <a:r>
              <a:rPr kumimoji="1" lang="en-US" altLang="ja-JP" sz="1333" dirty="0">
                <a:latin typeface="Meiryo" panose="020B0604030504040204" pitchFamily="34" charset="-128"/>
                <a:ea typeface="Meiryo" panose="020B0604030504040204" pitchFamily="34" charset="-128"/>
              </a:rPr>
              <a:t>)</a:t>
            </a:r>
            <a:endParaRPr kumimoji="1" lang="ja-JP" altLang="en-US" sz="1333" dirty="0">
              <a:latin typeface="Meiryo" panose="020B0604030504040204" pitchFamily="34" charset="-128"/>
              <a:ea typeface="Meiryo" panose="020B0604030504040204" pitchFamily="34" charset="-128"/>
            </a:endParaRPr>
          </a:p>
        </p:txBody>
      </p:sp>
      <p:cxnSp>
        <p:nvCxnSpPr>
          <p:cNvPr id="7" name="コネクタ: カギ線 6">
            <a:extLst>
              <a:ext uri="{FF2B5EF4-FFF2-40B4-BE49-F238E27FC236}">
                <a16:creationId xmlns:a16="http://schemas.microsoft.com/office/drawing/2014/main" id="{E85AD8DA-60F8-46F3-861F-30D31B21D09A}"/>
              </a:ext>
            </a:extLst>
          </p:cNvPr>
          <p:cNvCxnSpPr>
            <a:cxnSpLocks/>
            <a:stCxn id="12" idx="3"/>
            <a:endCxn id="30" idx="1"/>
          </p:cNvCxnSpPr>
          <p:nvPr/>
        </p:nvCxnSpPr>
        <p:spPr>
          <a:xfrm flipV="1">
            <a:off x="7763418" y="2577173"/>
            <a:ext cx="1713485" cy="1238478"/>
          </a:xfrm>
          <a:prstGeom prst="bentConnector3">
            <a:avLst/>
          </a:prstGeom>
          <a:ln>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コネクタ: カギ線 53">
            <a:extLst>
              <a:ext uri="{FF2B5EF4-FFF2-40B4-BE49-F238E27FC236}">
                <a16:creationId xmlns:a16="http://schemas.microsoft.com/office/drawing/2014/main" id="{EDB945F3-07C3-4859-8A48-DC0B898F5A6C}"/>
              </a:ext>
            </a:extLst>
          </p:cNvPr>
          <p:cNvCxnSpPr>
            <a:cxnSpLocks/>
            <a:stCxn id="12" idx="3"/>
            <a:endCxn id="32" idx="1"/>
          </p:cNvCxnSpPr>
          <p:nvPr/>
        </p:nvCxnSpPr>
        <p:spPr>
          <a:xfrm>
            <a:off x="7763418" y="3815651"/>
            <a:ext cx="1713485" cy="1644573"/>
          </a:xfrm>
          <a:prstGeom prst="bentConnector3">
            <a:avLst/>
          </a:prstGeom>
          <a:ln>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7" name="コネクタ: カギ線 56">
            <a:extLst>
              <a:ext uri="{FF2B5EF4-FFF2-40B4-BE49-F238E27FC236}">
                <a16:creationId xmlns:a16="http://schemas.microsoft.com/office/drawing/2014/main" id="{9A420B2A-7237-4DBB-A4E0-E3CF0EF890F4}"/>
              </a:ext>
            </a:extLst>
          </p:cNvPr>
          <p:cNvCxnSpPr>
            <a:cxnSpLocks/>
            <a:stCxn id="12" idx="3"/>
            <a:endCxn id="31" idx="1"/>
          </p:cNvCxnSpPr>
          <p:nvPr/>
        </p:nvCxnSpPr>
        <p:spPr>
          <a:xfrm>
            <a:off x="7763418" y="3815651"/>
            <a:ext cx="1713485" cy="132598"/>
          </a:xfrm>
          <a:prstGeom prst="bentConnector3">
            <a:avLst/>
          </a:prstGeom>
          <a:ln>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正方形/長方形 11">
            <a:extLst>
              <a:ext uri="{FF2B5EF4-FFF2-40B4-BE49-F238E27FC236}">
                <a16:creationId xmlns:a16="http://schemas.microsoft.com/office/drawing/2014/main" id="{A216F164-5404-4DC2-A0D3-998F42B02C3D}"/>
              </a:ext>
            </a:extLst>
          </p:cNvPr>
          <p:cNvSpPr/>
          <p:nvPr/>
        </p:nvSpPr>
        <p:spPr>
          <a:xfrm>
            <a:off x="5678697" y="3042181"/>
            <a:ext cx="2084722" cy="1546940"/>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30" name="Rounded Rectangle 18">
            <a:extLst>
              <a:ext uri="{FF2B5EF4-FFF2-40B4-BE49-F238E27FC236}">
                <a16:creationId xmlns:a16="http://schemas.microsoft.com/office/drawing/2014/main" id="{1B691C0E-BC9D-441B-BBA4-09F3B36B1DD9}"/>
              </a:ext>
            </a:extLst>
          </p:cNvPr>
          <p:cNvSpPr/>
          <p:nvPr/>
        </p:nvSpPr>
        <p:spPr>
          <a:xfrm>
            <a:off x="9476904" y="2007132"/>
            <a:ext cx="2522058" cy="1140080"/>
          </a:xfrm>
          <a:prstGeom prst="roundRect">
            <a:avLst>
              <a:gd name="adj" fmla="val 0"/>
            </a:avLst>
          </a:prstGeom>
          <a:noFill/>
          <a:ln w="12700">
            <a:solidFill>
              <a:schemeClr val="bg1">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lgn="r" defTabSz="609561">
              <a:defRPr/>
            </a:pPr>
            <a:r>
              <a:rPr lang="ja-JP" altLang="en-US" sz="1500" dirty="0">
                <a:solidFill>
                  <a:schemeClr val="tx1">
                    <a:lumMod val="75000"/>
                  </a:schemeClr>
                </a:solidFill>
                <a:latin typeface="Meiryo" panose="020B0604030504040204" pitchFamily="34" charset="-128"/>
                <a:ea typeface="Meiryo" panose="020B0604030504040204" pitchFamily="34" charset="-128"/>
              </a:rPr>
              <a:t>管理アカウント</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1" name="Rounded Rectangle 18">
            <a:extLst>
              <a:ext uri="{FF2B5EF4-FFF2-40B4-BE49-F238E27FC236}">
                <a16:creationId xmlns:a16="http://schemas.microsoft.com/office/drawing/2014/main" id="{71D8534E-22CC-490F-BA97-8099A8685F57}"/>
              </a:ext>
            </a:extLst>
          </p:cNvPr>
          <p:cNvSpPr/>
          <p:nvPr/>
        </p:nvSpPr>
        <p:spPr>
          <a:xfrm>
            <a:off x="9476904" y="3378208"/>
            <a:ext cx="2522058" cy="1140080"/>
          </a:xfrm>
          <a:prstGeom prst="roundRect">
            <a:avLst>
              <a:gd name="adj" fmla="val 0"/>
            </a:avLst>
          </a:prstGeom>
          <a:noFill/>
          <a:ln w="12700">
            <a:solidFill>
              <a:schemeClr val="bg1">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lgn="r" defTabSz="609561">
              <a:defRPr/>
            </a:pPr>
            <a:r>
              <a:rPr lang="en-US" altLang="ja-JP" sz="1500" dirty="0">
                <a:solidFill>
                  <a:schemeClr val="tx1">
                    <a:lumMod val="75000"/>
                  </a:schemeClr>
                </a:solidFill>
                <a:latin typeface="Meiryo" panose="020B0604030504040204" pitchFamily="34" charset="-128"/>
                <a:ea typeface="Meiryo" panose="020B0604030504040204" pitchFamily="34" charset="-128"/>
              </a:rPr>
              <a:t>A</a:t>
            </a:r>
            <a:r>
              <a:rPr lang="ja-JP" altLang="en-US" sz="1500" dirty="0">
                <a:solidFill>
                  <a:schemeClr val="tx1">
                    <a:lumMod val="75000"/>
                  </a:schemeClr>
                </a:solidFill>
                <a:latin typeface="Meiryo" panose="020B0604030504040204" pitchFamily="34" charset="-128"/>
                <a:ea typeface="Meiryo" panose="020B0604030504040204" pitchFamily="34" charset="-128"/>
              </a:rPr>
              <a:t>システム本番アカウント</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2" name="Rounded Rectangle 18">
            <a:extLst>
              <a:ext uri="{FF2B5EF4-FFF2-40B4-BE49-F238E27FC236}">
                <a16:creationId xmlns:a16="http://schemas.microsoft.com/office/drawing/2014/main" id="{C713D355-ECA1-4DED-9D24-DA93ABD937D6}"/>
              </a:ext>
            </a:extLst>
          </p:cNvPr>
          <p:cNvSpPr/>
          <p:nvPr/>
        </p:nvSpPr>
        <p:spPr>
          <a:xfrm>
            <a:off x="9476904" y="4890184"/>
            <a:ext cx="2522058" cy="1140080"/>
          </a:xfrm>
          <a:prstGeom prst="roundRect">
            <a:avLst>
              <a:gd name="adj" fmla="val 0"/>
            </a:avLst>
          </a:prstGeom>
          <a:noFill/>
          <a:ln w="12700">
            <a:solidFill>
              <a:schemeClr val="bg1">
                <a:lumMod val="75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24000" tIns="24000" rIns="24000" bIns="24000" anchor="t" anchorCtr="0"/>
          <a:lstStyle/>
          <a:p>
            <a:pPr algn="r" defTabSz="609561">
              <a:defRPr/>
            </a:pPr>
            <a:r>
              <a:rPr lang="en-US" altLang="ja-JP" sz="1500" dirty="0">
                <a:solidFill>
                  <a:schemeClr val="tx1">
                    <a:lumMod val="75000"/>
                  </a:schemeClr>
                </a:solidFill>
                <a:latin typeface="Meiryo" panose="020B0604030504040204" pitchFamily="34" charset="-128"/>
                <a:ea typeface="Meiryo" panose="020B0604030504040204" pitchFamily="34" charset="-128"/>
              </a:rPr>
              <a:t>A</a:t>
            </a:r>
            <a:r>
              <a:rPr lang="ja-JP" altLang="en-US" sz="1500" dirty="0">
                <a:solidFill>
                  <a:schemeClr val="tx1">
                    <a:lumMod val="75000"/>
                  </a:schemeClr>
                </a:solidFill>
                <a:latin typeface="Meiryo" panose="020B0604030504040204" pitchFamily="34" charset="-128"/>
                <a:ea typeface="Meiryo" panose="020B0604030504040204" pitchFamily="34" charset="-128"/>
              </a:rPr>
              <a:t>システム開発アカウント</a:t>
            </a:r>
            <a:endParaRPr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2" name="下矢印 1"/>
          <p:cNvSpPr/>
          <p:nvPr/>
        </p:nvSpPr>
        <p:spPr>
          <a:xfrm>
            <a:off x="1776000" y="4589120"/>
            <a:ext cx="1824000" cy="375880"/>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latin typeface="Meiryo" panose="020B0604030504040204" pitchFamily="34" charset="-128"/>
              <a:ea typeface="Meiryo" panose="020B0604030504040204" pitchFamily="34" charset="-128"/>
            </a:endParaRPr>
          </a:p>
        </p:txBody>
      </p:sp>
      <p:sp>
        <p:nvSpPr>
          <p:cNvPr id="45" name="テキスト ボックス 44">
            <a:extLst>
              <a:ext uri="{FF2B5EF4-FFF2-40B4-BE49-F238E27FC236}">
                <a16:creationId xmlns:a16="http://schemas.microsoft.com/office/drawing/2014/main" id="{6CD467AE-6B44-4253-9EDB-8863801A2945}"/>
              </a:ext>
            </a:extLst>
          </p:cNvPr>
          <p:cNvSpPr txBox="1"/>
          <p:nvPr/>
        </p:nvSpPr>
        <p:spPr>
          <a:xfrm>
            <a:off x="1200001" y="5125044"/>
            <a:ext cx="3143884" cy="1033353"/>
          </a:xfrm>
          <a:prstGeom prst="rect">
            <a:avLst/>
          </a:prstGeom>
          <a:solidFill>
            <a:schemeClr val="bg1"/>
          </a:solidFill>
          <a:ln>
            <a:solidFill>
              <a:schemeClr val="tx2"/>
            </a:solidFill>
          </a:ln>
        </p:spPr>
        <p:txBody>
          <a:bodyPr wrap="square" lIns="24000" tIns="24000" rIns="24000" bIns="24000" rtlCol="0" anchor="ctr">
            <a:noAutofit/>
          </a:bodyPr>
          <a:lstStyle/>
          <a:p>
            <a:pPr algn="ctr"/>
            <a:r>
              <a:rPr kumimoji="1" lang="ja-JP" altLang="en-US" sz="2000" dirty="0">
                <a:latin typeface="Meiryo" panose="020B0604030504040204" pitchFamily="34" charset="-128"/>
                <a:ea typeface="Meiryo" panose="020B0604030504040204" pitchFamily="34" charset="-128"/>
              </a:rPr>
              <a:t>統合的</a:t>
            </a:r>
            <a:r>
              <a:rPr kumimoji="1" lang="ja-JP" altLang="en-US" sz="2000">
                <a:latin typeface="Meiryo" panose="020B0604030504040204" pitchFamily="34" charset="-128"/>
                <a:ea typeface="Meiryo" panose="020B0604030504040204" pitchFamily="34" charset="-128"/>
              </a:rPr>
              <a:t>な</a:t>
            </a:r>
            <a:r>
              <a:rPr kumimoji="1" lang="en-US" altLang="ja-JP" sz="2000" dirty="0">
                <a:latin typeface="Meiryo" panose="020B0604030504040204" pitchFamily="34" charset="-128"/>
                <a:ea typeface="Meiryo" panose="020B0604030504040204" pitchFamily="34" charset="-128"/>
              </a:rPr>
              <a:t>ID</a:t>
            </a:r>
            <a:r>
              <a:rPr kumimoji="1" lang="ja-JP" altLang="en-US" sz="2000">
                <a:latin typeface="Meiryo" panose="020B0604030504040204" pitchFamily="34" charset="-128"/>
                <a:ea typeface="Meiryo" panose="020B0604030504040204" pitchFamily="34" charset="-128"/>
              </a:rPr>
              <a:t>管理</a:t>
            </a:r>
            <a:r>
              <a:rPr kumimoji="1" lang="ja-JP" altLang="en-US" sz="2000" dirty="0">
                <a:latin typeface="Meiryo" panose="020B0604030504040204" pitchFamily="34" charset="-128"/>
                <a:ea typeface="Meiryo" panose="020B0604030504040204" pitchFamily="34" charset="-128"/>
              </a:rPr>
              <a:t>の</a:t>
            </a:r>
            <a:br>
              <a:rPr kumimoji="1" lang="en-US" altLang="ja-JP" sz="2000" dirty="0">
                <a:latin typeface="Meiryo" panose="020B0604030504040204" pitchFamily="34" charset="-128"/>
                <a:ea typeface="Meiryo" panose="020B0604030504040204" pitchFamily="34" charset="-128"/>
              </a:rPr>
            </a:br>
            <a:r>
              <a:rPr kumimoji="1" lang="ja-JP" altLang="en-US" sz="2000" dirty="0">
                <a:latin typeface="Meiryo" panose="020B0604030504040204" pitchFamily="34" charset="-128"/>
                <a:ea typeface="Meiryo" panose="020B0604030504040204" pitchFamily="34" charset="-128"/>
              </a:rPr>
              <a:t>仕組みが必要</a:t>
            </a:r>
            <a:endParaRPr kumimoji="1" lang="en-US" altLang="ja-JP" sz="2000" dirty="0">
              <a:latin typeface="Meiryo" panose="020B0604030504040204" pitchFamily="34" charset="-128"/>
              <a:ea typeface="Meiryo" panose="020B0604030504040204" pitchFamily="34" charset="-128"/>
            </a:endParaRPr>
          </a:p>
        </p:txBody>
      </p:sp>
      <p:sp>
        <p:nvSpPr>
          <p:cNvPr id="46" name="正方形/長方形 45">
            <a:extLst>
              <a:ext uri="{FF2B5EF4-FFF2-40B4-BE49-F238E27FC236}">
                <a16:creationId xmlns:a16="http://schemas.microsoft.com/office/drawing/2014/main" id="{2E36240B-D4B6-4485-86CB-A0C3F2381215}"/>
              </a:ext>
            </a:extLst>
          </p:cNvPr>
          <p:cNvSpPr/>
          <p:nvPr/>
        </p:nvSpPr>
        <p:spPr>
          <a:xfrm>
            <a:off x="5788897" y="4010032"/>
            <a:ext cx="990204" cy="3946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太郎さん</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クラウド</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管理</a:t>
            </a: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担当</a:t>
            </a:r>
          </a:p>
        </p:txBody>
      </p:sp>
      <p:pic>
        <p:nvPicPr>
          <p:cNvPr id="47" name="図 46">
            <a:extLst>
              <a:ext uri="{FF2B5EF4-FFF2-40B4-BE49-F238E27FC236}">
                <a16:creationId xmlns:a16="http://schemas.microsoft.com/office/drawing/2014/main" id="{19162840-7C59-414F-9549-E39523121B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18794" y="3145956"/>
            <a:ext cx="373162" cy="624000"/>
          </a:xfrm>
          <a:prstGeom prst="rect">
            <a:avLst/>
          </a:prstGeom>
        </p:spPr>
      </p:pic>
      <p:sp>
        <p:nvSpPr>
          <p:cNvPr id="48" name="正方形/長方形 47">
            <a:extLst>
              <a:ext uri="{FF2B5EF4-FFF2-40B4-BE49-F238E27FC236}">
                <a16:creationId xmlns:a16="http://schemas.microsoft.com/office/drawing/2014/main" id="{2E36240B-D4B6-4485-86CB-A0C3F2381215}"/>
              </a:ext>
            </a:extLst>
          </p:cNvPr>
          <p:cNvSpPr/>
          <p:nvPr/>
        </p:nvSpPr>
        <p:spPr>
          <a:xfrm>
            <a:off x="6700199" y="4072136"/>
            <a:ext cx="990204" cy="3101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五郎さん</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クラウド</a:t>
            </a:r>
            <a:endPar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algn="ctr"/>
            <a:r>
              <a:rPr kumimoji="1"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開発</a:t>
            </a: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担当</a:t>
            </a:r>
          </a:p>
        </p:txBody>
      </p:sp>
      <p:pic>
        <p:nvPicPr>
          <p:cNvPr id="51" name="図 50">
            <a:extLst>
              <a:ext uri="{FF2B5EF4-FFF2-40B4-BE49-F238E27FC236}">
                <a16:creationId xmlns:a16="http://schemas.microsoft.com/office/drawing/2014/main" id="{2E8596D0-F7B9-45BE-9FDB-434B80A022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48756" y="3148620"/>
            <a:ext cx="371612" cy="624000"/>
          </a:xfrm>
          <a:prstGeom prst="rect">
            <a:avLst/>
          </a:prstGeom>
        </p:spPr>
      </p:pic>
      <p:pic>
        <p:nvPicPr>
          <p:cNvPr id="52" name="Graphic 11">
            <a:extLst>
              <a:ext uri="{FF2B5EF4-FFF2-40B4-BE49-F238E27FC236}">
                <a16:creationId xmlns:a16="http://schemas.microsoft.com/office/drawing/2014/main" id="{FB03A242-3668-3548-9646-58017EB87A8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1866" y="2016685"/>
            <a:ext cx="240958" cy="240958"/>
          </a:xfrm>
          <a:prstGeom prst="rect">
            <a:avLst/>
          </a:prstGeom>
        </p:spPr>
      </p:pic>
      <p:pic>
        <p:nvPicPr>
          <p:cNvPr id="53" name="Graphic 11">
            <a:extLst>
              <a:ext uri="{FF2B5EF4-FFF2-40B4-BE49-F238E27FC236}">
                <a16:creationId xmlns:a16="http://schemas.microsoft.com/office/drawing/2014/main" id="{FB03A242-3668-3548-9646-58017EB87A8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1866" y="3378209"/>
            <a:ext cx="240958" cy="240958"/>
          </a:xfrm>
          <a:prstGeom prst="rect">
            <a:avLst/>
          </a:prstGeom>
        </p:spPr>
      </p:pic>
      <p:pic>
        <p:nvPicPr>
          <p:cNvPr id="55" name="Graphic 11">
            <a:extLst>
              <a:ext uri="{FF2B5EF4-FFF2-40B4-BE49-F238E27FC236}">
                <a16:creationId xmlns:a16="http://schemas.microsoft.com/office/drawing/2014/main" id="{FB03A242-3668-3548-9646-58017EB87A8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1866" y="4890185"/>
            <a:ext cx="240958" cy="240958"/>
          </a:xfrm>
          <a:prstGeom prst="rect">
            <a:avLst/>
          </a:prstGeom>
        </p:spPr>
      </p:pic>
      <p:pic>
        <p:nvPicPr>
          <p:cNvPr id="58" name="図 57">
            <a:extLst>
              <a:ext uri="{FF2B5EF4-FFF2-40B4-BE49-F238E27FC236}">
                <a16:creationId xmlns:a16="http://schemas.microsoft.com/office/drawing/2014/main" id="{19162840-7C59-414F-9549-E39523121B7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12824" y="2242979"/>
            <a:ext cx="260538" cy="435673"/>
          </a:xfrm>
          <a:prstGeom prst="rect">
            <a:avLst/>
          </a:prstGeom>
        </p:spPr>
      </p:pic>
      <p:pic>
        <p:nvPicPr>
          <p:cNvPr id="59" name="図 58">
            <a:extLst>
              <a:ext uri="{FF2B5EF4-FFF2-40B4-BE49-F238E27FC236}">
                <a16:creationId xmlns:a16="http://schemas.microsoft.com/office/drawing/2014/main" id="{2E8596D0-F7B9-45BE-9FDB-434B80A0221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711844" y="4068908"/>
            <a:ext cx="255068" cy="428303"/>
          </a:xfrm>
          <a:prstGeom prst="rect">
            <a:avLst/>
          </a:prstGeom>
        </p:spPr>
      </p:pic>
      <p:sp>
        <p:nvSpPr>
          <p:cNvPr id="70" name="テキスト ボックス 69">
            <a:extLst>
              <a:ext uri="{FF2B5EF4-FFF2-40B4-BE49-F238E27FC236}">
                <a16:creationId xmlns:a16="http://schemas.microsoft.com/office/drawing/2014/main" id="{EF7E5980-8397-417E-89E6-DDA5D4104FB7}"/>
              </a:ext>
            </a:extLst>
          </p:cNvPr>
          <p:cNvSpPr txBox="1"/>
          <p:nvPr/>
        </p:nvSpPr>
        <p:spPr>
          <a:xfrm>
            <a:off x="10046324" y="3742301"/>
            <a:ext cx="1952636" cy="253590"/>
          </a:xfrm>
          <a:prstGeom prst="rect">
            <a:avLst/>
          </a:prstGeom>
          <a:noFill/>
        </p:spPr>
        <p:txBody>
          <a:bodyPr wrap="square" lIns="24000" tIns="24000" rIns="24000" bIns="24000" rtlCol="0" anchor="ctr" anchorCtr="0">
            <a:spAutoFit/>
          </a:bodyPr>
          <a:lstStyle/>
          <a:p>
            <a:r>
              <a:rPr kumimoji="1" lang="ja-JP" altLang="en-US" sz="1333" dirty="0">
                <a:latin typeface="Meiryo" panose="020B0604030504040204" pitchFamily="34" charset="-128"/>
                <a:ea typeface="Meiryo" panose="020B0604030504040204" pitchFamily="34" charset="-128"/>
              </a:rPr>
              <a:t>太郎</a:t>
            </a:r>
            <a:r>
              <a:rPr kumimoji="1" lang="en-US" altLang="ja-JP" sz="1333" dirty="0">
                <a:latin typeface="Meiryo" panose="020B0604030504040204" pitchFamily="34" charset="-128"/>
                <a:ea typeface="Meiryo" panose="020B0604030504040204" pitchFamily="34" charset="-128"/>
              </a:rPr>
              <a:t>(A</a:t>
            </a:r>
            <a:r>
              <a:rPr kumimoji="1" lang="ja-JP" altLang="en-US" sz="1333" dirty="0">
                <a:latin typeface="Meiryo" panose="020B0604030504040204" pitchFamily="34" charset="-128"/>
                <a:ea typeface="Meiryo" panose="020B0604030504040204" pitchFamily="34" charset="-128"/>
              </a:rPr>
              <a:t>本番</a:t>
            </a:r>
            <a:r>
              <a:rPr kumimoji="1" lang="en-US" altLang="ja-JP" sz="1333" dirty="0">
                <a:latin typeface="Meiryo" panose="020B0604030504040204" pitchFamily="34" charset="-128"/>
                <a:ea typeface="Meiryo" panose="020B0604030504040204" pitchFamily="34" charset="-128"/>
              </a:rPr>
              <a:t>)</a:t>
            </a:r>
            <a:endParaRPr kumimoji="1" lang="ja-JP" altLang="en-US" sz="1333" dirty="0">
              <a:latin typeface="Meiryo" panose="020B0604030504040204" pitchFamily="34" charset="-128"/>
              <a:ea typeface="Meiryo" panose="020B0604030504040204" pitchFamily="34" charset="-128"/>
            </a:endParaRPr>
          </a:p>
        </p:txBody>
      </p:sp>
      <p:pic>
        <p:nvPicPr>
          <p:cNvPr id="73" name="図 72">
            <a:extLst>
              <a:ext uri="{FF2B5EF4-FFF2-40B4-BE49-F238E27FC236}">
                <a16:creationId xmlns:a16="http://schemas.microsoft.com/office/drawing/2014/main" id="{19162840-7C59-414F-9549-E39523121B7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11844" y="3606208"/>
            <a:ext cx="260538" cy="435673"/>
          </a:xfrm>
          <a:prstGeom prst="rect">
            <a:avLst/>
          </a:prstGeom>
        </p:spPr>
      </p:pic>
      <p:sp>
        <p:nvSpPr>
          <p:cNvPr id="74" name="正方形/長方形 73">
            <a:extLst>
              <a:ext uri="{FF2B5EF4-FFF2-40B4-BE49-F238E27FC236}">
                <a16:creationId xmlns:a16="http://schemas.microsoft.com/office/drawing/2014/main" id="{2E36240B-D4B6-4485-86CB-A0C3F2381215}"/>
              </a:ext>
            </a:extLst>
          </p:cNvPr>
          <p:cNvSpPr/>
          <p:nvPr/>
        </p:nvSpPr>
        <p:spPr>
          <a:xfrm>
            <a:off x="9982015" y="4094065"/>
            <a:ext cx="2019376" cy="3101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333" dirty="0">
                <a:solidFill>
                  <a:srgbClr val="163D51"/>
                </a:solidFill>
                <a:latin typeface="Meiryo" panose="020B0604030504040204" pitchFamily="34" charset="-128"/>
                <a:ea typeface="Meiryo" panose="020B0604030504040204" pitchFamily="34" charset="-128"/>
              </a:rPr>
              <a:t>五郎</a:t>
            </a:r>
            <a:r>
              <a:rPr kumimoji="1" lang="en-US" altLang="ja-JP" sz="1333" dirty="0">
                <a:solidFill>
                  <a:srgbClr val="163D51"/>
                </a:solidFill>
                <a:latin typeface="Meiryo" panose="020B0604030504040204" pitchFamily="34" charset="-128"/>
                <a:ea typeface="Meiryo" panose="020B0604030504040204" pitchFamily="34" charset="-128"/>
              </a:rPr>
              <a:t>(A</a:t>
            </a:r>
            <a:r>
              <a:rPr kumimoji="1" lang="ja-JP" altLang="en-US" sz="1333" dirty="0">
                <a:solidFill>
                  <a:srgbClr val="163D51"/>
                </a:solidFill>
                <a:latin typeface="Meiryo" panose="020B0604030504040204" pitchFamily="34" charset="-128"/>
                <a:ea typeface="Meiryo" panose="020B0604030504040204" pitchFamily="34" charset="-128"/>
              </a:rPr>
              <a:t>本番</a:t>
            </a:r>
            <a:r>
              <a:rPr kumimoji="1" lang="en-US" altLang="ja-JP" sz="1333" b="1" dirty="0">
                <a:solidFill>
                  <a:srgbClr val="163D51"/>
                </a:solidFill>
                <a:latin typeface="Meiryo" panose="020B0604030504040204" pitchFamily="34" charset="-128"/>
                <a:ea typeface="Meiryo" panose="020B0604030504040204" pitchFamily="34" charset="-128"/>
              </a:rPr>
              <a:t>)</a:t>
            </a:r>
            <a:endParaRPr kumimoji="1" lang="ja-JP" altLang="en-US" sz="1333" dirty="0">
              <a:solidFill>
                <a:srgbClr val="163D51"/>
              </a:solidFill>
              <a:latin typeface="Meiryo" panose="020B0604030504040204" pitchFamily="34" charset="-128"/>
              <a:ea typeface="Meiryo" panose="020B0604030504040204" pitchFamily="34" charset="-128"/>
            </a:endParaRPr>
          </a:p>
        </p:txBody>
      </p:sp>
      <p:pic>
        <p:nvPicPr>
          <p:cNvPr id="78" name="図 77">
            <a:extLst>
              <a:ext uri="{FF2B5EF4-FFF2-40B4-BE49-F238E27FC236}">
                <a16:creationId xmlns:a16="http://schemas.microsoft.com/office/drawing/2014/main" id="{2E8596D0-F7B9-45BE-9FDB-434B80A0221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49969" y="5564419"/>
            <a:ext cx="255068" cy="428303"/>
          </a:xfrm>
          <a:prstGeom prst="rect">
            <a:avLst/>
          </a:prstGeom>
        </p:spPr>
      </p:pic>
      <p:sp>
        <p:nvSpPr>
          <p:cNvPr id="79" name="テキスト ボックス 78">
            <a:extLst>
              <a:ext uri="{FF2B5EF4-FFF2-40B4-BE49-F238E27FC236}">
                <a16:creationId xmlns:a16="http://schemas.microsoft.com/office/drawing/2014/main" id="{EF7E5980-8397-417E-89E6-DDA5D4104FB7}"/>
              </a:ext>
            </a:extLst>
          </p:cNvPr>
          <p:cNvSpPr txBox="1"/>
          <p:nvPr/>
        </p:nvSpPr>
        <p:spPr>
          <a:xfrm>
            <a:off x="10046323" y="5237814"/>
            <a:ext cx="1890760" cy="253590"/>
          </a:xfrm>
          <a:prstGeom prst="rect">
            <a:avLst/>
          </a:prstGeom>
          <a:noFill/>
        </p:spPr>
        <p:txBody>
          <a:bodyPr wrap="square" lIns="24000" tIns="24000" rIns="24000" bIns="24000" rtlCol="0" anchor="ctr" anchorCtr="0">
            <a:spAutoFit/>
          </a:bodyPr>
          <a:lstStyle/>
          <a:p>
            <a:r>
              <a:rPr kumimoji="1" lang="ja-JP" altLang="en-US" sz="1333" dirty="0">
                <a:latin typeface="Meiryo" panose="020B0604030504040204" pitchFamily="34" charset="-128"/>
                <a:ea typeface="Meiryo" panose="020B0604030504040204" pitchFamily="34" charset="-128"/>
              </a:rPr>
              <a:t>太郎</a:t>
            </a:r>
            <a:r>
              <a:rPr kumimoji="1" lang="en-US" altLang="ja-JP" sz="1333" dirty="0">
                <a:latin typeface="Meiryo" panose="020B0604030504040204" pitchFamily="34" charset="-128"/>
                <a:ea typeface="Meiryo" panose="020B0604030504040204" pitchFamily="34" charset="-128"/>
              </a:rPr>
              <a:t>(A</a:t>
            </a:r>
            <a:r>
              <a:rPr kumimoji="1" lang="ja-JP" altLang="en-US" sz="1333" dirty="0">
                <a:latin typeface="Meiryo" panose="020B0604030504040204" pitchFamily="34" charset="-128"/>
                <a:ea typeface="Meiryo" panose="020B0604030504040204" pitchFamily="34" charset="-128"/>
              </a:rPr>
              <a:t>開発</a:t>
            </a:r>
            <a:r>
              <a:rPr kumimoji="1" lang="en-US" altLang="ja-JP" sz="1333" dirty="0">
                <a:latin typeface="Meiryo" panose="020B0604030504040204" pitchFamily="34" charset="-128"/>
                <a:ea typeface="Meiryo" panose="020B0604030504040204" pitchFamily="34" charset="-128"/>
              </a:rPr>
              <a:t>)</a:t>
            </a:r>
            <a:endParaRPr kumimoji="1" lang="ja-JP" altLang="en-US" sz="1333" dirty="0">
              <a:latin typeface="Meiryo" panose="020B0604030504040204" pitchFamily="34" charset="-128"/>
              <a:ea typeface="Meiryo" panose="020B0604030504040204" pitchFamily="34" charset="-128"/>
            </a:endParaRPr>
          </a:p>
        </p:txBody>
      </p:sp>
      <p:pic>
        <p:nvPicPr>
          <p:cNvPr id="80" name="図 79">
            <a:extLst>
              <a:ext uri="{FF2B5EF4-FFF2-40B4-BE49-F238E27FC236}">
                <a16:creationId xmlns:a16="http://schemas.microsoft.com/office/drawing/2014/main" id="{19162840-7C59-414F-9549-E39523121B7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49969" y="5101719"/>
            <a:ext cx="260538" cy="435673"/>
          </a:xfrm>
          <a:prstGeom prst="rect">
            <a:avLst/>
          </a:prstGeom>
        </p:spPr>
      </p:pic>
      <p:sp>
        <p:nvSpPr>
          <p:cNvPr id="81" name="正方形/長方形 80">
            <a:extLst>
              <a:ext uri="{FF2B5EF4-FFF2-40B4-BE49-F238E27FC236}">
                <a16:creationId xmlns:a16="http://schemas.microsoft.com/office/drawing/2014/main" id="{2E36240B-D4B6-4485-86CB-A0C3F2381215}"/>
              </a:ext>
            </a:extLst>
          </p:cNvPr>
          <p:cNvSpPr/>
          <p:nvPr/>
        </p:nvSpPr>
        <p:spPr>
          <a:xfrm>
            <a:off x="9966912" y="5638136"/>
            <a:ext cx="1864132" cy="3101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333" dirty="0">
                <a:solidFill>
                  <a:schemeClr val="tx1"/>
                </a:solidFill>
                <a:latin typeface="Meiryo" panose="020B0604030504040204" pitchFamily="34" charset="-128"/>
                <a:ea typeface="Meiryo" panose="020B0604030504040204" pitchFamily="34" charset="-128"/>
              </a:rPr>
              <a:t>五郎</a:t>
            </a:r>
            <a:r>
              <a:rPr kumimoji="1" lang="en-US" altLang="ja-JP"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a:t>
            </a:r>
            <a:r>
              <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開発</a:t>
            </a:r>
            <a:r>
              <a:rPr kumimoji="1" lang="en-US" altLang="ja-JP"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t>
            </a:r>
            <a:endParaRPr kumimoji="1" lang="ja-JP" altLang="en-US" sz="1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82" name="角丸四角形吹き出し 81">
            <a:extLst>
              <a:ext uri="{FF2B5EF4-FFF2-40B4-BE49-F238E27FC236}">
                <a16:creationId xmlns:a16="http://schemas.microsoft.com/office/drawing/2014/main" id="{399DEDE3-BE10-3348-8EF6-B9CD2E2F30F3}"/>
              </a:ext>
            </a:extLst>
          </p:cNvPr>
          <p:cNvSpPr/>
          <p:nvPr/>
        </p:nvSpPr>
        <p:spPr>
          <a:xfrm>
            <a:off x="4768322" y="1681641"/>
            <a:ext cx="3823680" cy="972795"/>
          </a:xfrm>
          <a:prstGeom prst="wedgeRoundRectCallout">
            <a:avLst>
              <a:gd name="adj1" fmla="val -55703"/>
              <a:gd name="adj2" fmla="val 107949"/>
              <a:gd name="adj3" fmla="val 16667"/>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167" dirty="0">
                <a:solidFill>
                  <a:srgbClr val="2A2E32"/>
                </a:solidFill>
                <a:latin typeface="Meiryo" panose="020B0604030504040204" pitchFamily="34" charset="-128"/>
                <a:ea typeface="Meiryo" panose="020B0604030504040204" pitchFamily="34" charset="-128"/>
              </a:rPr>
              <a:t>具体例</a:t>
            </a:r>
            <a:endParaRPr lang="en-US" altLang="ja-JP" sz="1167" dirty="0">
              <a:solidFill>
                <a:srgbClr val="2A2E32"/>
              </a:solidFill>
              <a:latin typeface="Meiryo" panose="020B0604030504040204" pitchFamily="34" charset="-128"/>
              <a:ea typeface="Meiryo" panose="020B0604030504040204" pitchFamily="34" charset="-128"/>
            </a:endParaRPr>
          </a:p>
          <a:p>
            <a:pPr defTabSz="914363"/>
            <a:r>
              <a:rPr lang="ja-JP" altLang="en-US" sz="1167" dirty="0">
                <a:solidFill>
                  <a:srgbClr val="2A2E32"/>
                </a:solidFill>
                <a:latin typeface="Meiryo" panose="020B0604030504040204" pitchFamily="34" charset="-128"/>
                <a:ea typeface="Meiryo" panose="020B0604030504040204" pitchFamily="34" charset="-128"/>
              </a:rPr>
              <a:t>ケース１）開発担当の増員</a:t>
            </a:r>
            <a:r>
              <a:rPr lang="en-US" altLang="ja-JP" sz="1167" dirty="0">
                <a:solidFill>
                  <a:srgbClr val="2A2E32"/>
                </a:solidFill>
                <a:latin typeface="Meiryo" panose="020B0604030504040204" pitchFamily="34" charset="-128"/>
                <a:ea typeface="Meiryo" panose="020B0604030504040204" pitchFamily="34" charset="-128"/>
              </a:rPr>
              <a:t>(IAM</a:t>
            </a:r>
            <a:r>
              <a:rPr lang="ja-JP" altLang="en-US" sz="1167">
                <a:solidFill>
                  <a:srgbClr val="2A2E32"/>
                </a:solidFill>
                <a:latin typeface="Meiryo" panose="020B0604030504040204" pitchFamily="34" charset="-128"/>
                <a:ea typeface="Meiryo" panose="020B0604030504040204" pitchFamily="34" charset="-128"/>
              </a:rPr>
              <a:t>ユーザーの</a:t>
            </a:r>
            <a:r>
              <a:rPr lang="ja-JP" altLang="en-US" sz="1167" dirty="0">
                <a:solidFill>
                  <a:srgbClr val="2A2E32"/>
                </a:solidFill>
                <a:latin typeface="Meiryo" panose="020B0604030504040204" pitchFamily="34" charset="-128"/>
                <a:ea typeface="Meiryo" panose="020B0604030504040204" pitchFamily="34" charset="-128"/>
              </a:rPr>
              <a:t>増加）</a:t>
            </a:r>
            <a:endParaRPr lang="en-US" altLang="ja-JP" sz="1167" dirty="0">
              <a:solidFill>
                <a:srgbClr val="2A2E32"/>
              </a:solidFill>
              <a:latin typeface="Meiryo" panose="020B0604030504040204" pitchFamily="34" charset="-128"/>
              <a:ea typeface="Meiryo" panose="020B0604030504040204" pitchFamily="34" charset="-128"/>
            </a:endParaRPr>
          </a:p>
          <a:p>
            <a:pPr defTabSz="914363"/>
            <a:r>
              <a:rPr lang="ja-JP" altLang="en-US" sz="1167" dirty="0">
                <a:solidFill>
                  <a:srgbClr val="2A2E32"/>
                </a:solidFill>
                <a:latin typeface="Meiryo" panose="020B0604030504040204" pitchFamily="34" charset="-128"/>
                <a:ea typeface="Meiryo" panose="020B0604030504040204" pitchFamily="34" charset="-128"/>
              </a:rPr>
              <a:t>ケース２）新規</a:t>
            </a:r>
            <a:r>
              <a:rPr lang="en-US" altLang="ja-JP" sz="1167" dirty="0">
                <a:solidFill>
                  <a:srgbClr val="2A2E32"/>
                </a:solidFill>
                <a:latin typeface="Meiryo" panose="020B0604030504040204" pitchFamily="34" charset="-128"/>
                <a:ea typeface="Meiryo" panose="020B0604030504040204" pitchFamily="34" charset="-128"/>
              </a:rPr>
              <a:t>B</a:t>
            </a:r>
            <a:r>
              <a:rPr lang="ja-JP" altLang="en-US" sz="1167" dirty="0">
                <a:solidFill>
                  <a:srgbClr val="2A2E32"/>
                </a:solidFill>
                <a:latin typeface="Meiryo" panose="020B0604030504040204" pitchFamily="34" charset="-128"/>
                <a:ea typeface="Meiryo" panose="020B0604030504040204" pitchFamily="34" charset="-128"/>
              </a:rPr>
              <a:t>システムの開発</a:t>
            </a:r>
            <a:r>
              <a:rPr lang="en-US" altLang="ja-JP" sz="1167" dirty="0">
                <a:solidFill>
                  <a:srgbClr val="2A2E32"/>
                </a:solidFill>
                <a:latin typeface="Meiryo" panose="020B0604030504040204" pitchFamily="34" charset="-128"/>
                <a:ea typeface="Meiryo" panose="020B0604030504040204" pitchFamily="34" charset="-128"/>
              </a:rPr>
              <a:t>(AWS</a:t>
            </a:r>
            <a:r>
              <a:rPr lang="ja-JP" altLang="en-US" sz="1167" dirty="0">
                <a:solidFill>
                  <a:srgbClr val="2A2E32"/>
                </a:solidFill>
                <a:latin typeface="Meiryo" panose="020B0604030504040204" pitchFamily="34" charset="-128"/>
                <a:ea typeface="Meiryo" panose="020B0604030504040204" pitchFamily="34" charset="-128"/>
              </a:rPr>
              <a:t>アカウントの増加）</a:t>
            </a:r>
            <a:endParaRPr lang="en-US" altLang="ja-JP" sz="1167" dirty="0">
              <a:solidFill>
                <a:srgbClr val="2A2E32"/>
              </a:solidFill>
              <a:latin typeface="Meiryo" panose="020B0604030504040204" pitchFamily="34" charset="-128"/>
              <a:ea typeface="Meiryo" panose="020B0604030504040204" pitchFamily="34" charset="-128"/>
            </a:endParaRPr>
          </a:p>
          <a:p>
            <a:pPr defTabSz="914363"/>
            <a:endParaRPr lang="en-US" altLang="ja-JP" sz="1333" dirty="0">
              <a:solidFill>
                <a:srgbClr val="2A2E32"/>
              </a:solidFill>
              <a:latin typeface="Meiryo" panose="020B0604030504040204" pitchFamily="34" charset="-128"/>
              <a:ea typeface="Meiryo" panose="020B0604030504040204" pitchFamily="34" charset="-128"/>
            </a:endParaRPr>
          </a:p>
        </p:txBody>
      </p:sp>
      <p:sp>
        <p:nvSpPr>
          <p:cNvPr id="36" name="角丸四角形吹き出し 35">
            <a:extLst>
              <a:ext uri="{FF2B5EF4-FFF2-40B4-BE49-F238E27FC236}">
                <a16:creationId xmlns:a16="http://schemas.microsoft.com/office/drawing/2014/main" id="{399DEDE3-BE10-3348-8EF6-B9CD2E2F30F3}"/>
              </a:ext>
            </a:extLst>
          </p:cNvPr>
          <p:cNvSpPr/>
          <p:nvPr/>
        </p:nvSpPr>
        <p:spPr>
          <a:xfrm>
            <a:off x="4343885" y="5925782"/>
            <a:ext cx="4373025" cy="577860"/>
          </a:xfrm>
          <a:prstGeom prst="wedgeRoundRectCallout">
            <a:avLst>
              <a:gd name="adj1" fmla="val -58130"/>
              <a:gd name="adj2" fmla="val -87856"/>
              <a:gd name="adj3" fmla="val 16667"/>
            </a:avLst>
          </a:prstGeom>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48000" tIns="48000" rIns="48000" bIns="48000" numCol="1" spcCol="0" rtlCol="0" fromWordArt="0" anchor="ctr" anchorCtr="0" forceAA="0" compatLnSpc="1">
            <a:prstTxWarp prst="textNoShape">
              <a:avLst/>
            </a:prstTxWarp>
            <a:noAutofit/>
          </a:bodyPr>
          <a:lstStyle/>
          <a:p>
            <a:pPr defTabSz="914363"/>
            <a:r>
              <a:rPr lang="ja-JP" altLang="en-US" sz="1333" dirty="0">
                <a:solidFill>
                  <a:srgbClr val="2A2E32"/>
                </a:solidFill>
                <a:latin typeface="Meiryo" panose="020B0604030504040204" pitchFamily="34" charset="-128"/>
                <a:ea typeface="Meiryo" panose="020B0604030504040204" pitchFamily="34" charset="-128"/>
              </a:rPr>
              <a:t>ポイント：</a:t>
            </a:r>
            <a:endParaRPr lang="en-US" altLang="ja-JP" sz="1333" dirty="0">
              <a:solidFill>
                <a:srgbClr val="2A2E32"/>
              </a:solidFill>
              <a:latin typeface="Meiryo" panose="020B0604030504040204" pitchFamily="34" charset="-128"/>
              <a:ea typeface="Meiryo" panose="020B0604030504040204" pitchFamily="34" charset="-128"/>
            </a:endParaRPr>
          </a:p>
          <a:p>
            <a:pPr defTabSz="914363"/>
            <a:r>
              <a:rPr lang="en-US" altLang="ja-JP" sz="1333" dirty="0">
                <a:solidFill>
                  <a:srgbClr val="2A2E32"/>
                </a:solidFill>
                <a:latin typeface="Meiryo" panose="020B0604030504040204" pitchFamily="34" charset="-128"/>
                <a:ea typeface="Meiryo" panose="020B0604030504040204" pitchFamily="34" charset="-128"/>
              </a:rPr>
              <a:t>IAM”</a:t>
            </a:r>
            <a:r>
              <a:rPr lang="ja-JP" altLang="en-US" sz="1333" dirty="0">
                <a:solidFill>
                  <a:srgbClr val="2A2E32"/>
                </a:solidFill>
                <a:latin typeface="Meiryo" panose="020B0604030504040204" pitchFamily="34" charset="-128"/>
                <a:ea typeface="Meiryo" panose="020B0604030504040204" pitchFamily="34" charset="-128"/>
              </a:rPr>
              <a:t>ユーザ</a:t>
            </a:r>
            <a:r>
              <a:rPr lang="en-US" altLang="ja-JP" sz="1333" dirty="0">
                <a:solidFill>
                  <a:srgbClr val="2A2E32"/>
                </a:solidFill>
                <a:latin typeface="Meiryo" panose="020B0604030504040204" pitchFamily="34" charset="-128"/>
                <a:ea typeface="Meiryo" panose="020B0604030504040204" pitchFamily="34" charset="-128"/>
              </a:rPr>
              <a:t>”</a:t>
            </a:r>
            <a:r>
              <a:rPr lang="ja-JP" altLang="en-US" sz="1333" dirty="0" err="1">
                <a:solidFill>
                  <a:srgbClr val="2A2E32"/>
                </a:solidFill>
                <a:latin typeface="Meiryo" panose="020B0604030504040204" pitchFamily="34" charset="-128"/>
                <a:ea typeface="Meiryo" panose="020B0604030504040204" pitchFamily="34" charset="-128"/>
              </a:rPr>
              <a:t>に依</a:t>
            </a:r>
            <a:r>
              <a:rPr lang="ja-JP" altLang="en-US" sz="1333" dirty="0">
                <a:solidFill>
                  <a:srgbClr val="2A2E32"/>
                </a:solidFill>
                <a:latin typeface="Meiryo" panose="020B0604030504040204" pitchFamily="34" charset="-128"/>
                <a:ea typeface="Meiryo" panose="020B0604030504040204" pitchFamily="34" charset="-128"/>
              </a:rPr>
              <a:t>存しない</a:t>
            </a:r>
            <a:r>
              <a:rPr lang="ja-JP" altLang="en-US" sz="1333">
                <a:solidFill>
                  <a:srgbClr val="2A2E32"/>
                </a:solidFill>
                <a:latin typeface="Meiryo" panose="020B0604030504040204" pitchFamily="34" charset="-128"/>
                <a:ea typeface="Meiryo" panose="020B0604030504040204" pitchFamily="34" charset="-128"/>
              </a:rPr>
              <a:t>、認証の</a:t>
            </a:r>
            <a:r>
              <a:rPr lang="ja-JP" altLang="en-US" sz="1333" dirty="0">
                <a:solidFill>
                  <a:srgbClr val="2A2E32"/>
                </a:solidFill>
                <a:latin typeface="Meiryo" panose="020B0604030504040204" pitchFamily="34" charset="-128"/>
                <a:ea typeface="Meiryo" panose="020B0604030504040204" pitchFamily="34" charset="-128"/>
              </a:rPr>
              <a:t>仕組みの構築。</a:t>
            </a:r>
            <a:endParaRPr lang="en-US" altLang="ja-JP" sz="1333" dirty="0">
              <a:solidFill>
                <a:srgbClr val="2A2E32"/>
              </a:solidFill>
              <a:latin typeface="Meiryo" panose="020B0604030504040204" pitchFamily="34" charset="-128"/>
              <a:ea typeface="Meiryo" panose="020B0604030504040204" pitchFamily="34" charset="-128"/>
            </a:endParaRPr>
          </a:p>
        </p:txBody>
      </p:sp>
      <p:sp>
        <p:nvSpPr>
          <p:cNvPr id="3" name="テキスト ボックス 1">
            <a:extLst>
              <a:ext uri="{FF2B5EF4-FFF2-40B4-BE49-F238E27FC236}">
                <a16:creationId xmlns:a16="http://schemas.microsoft.com/office/drawing/2014/main" id="{218940F7-FC23-01F8-6990-4BA98EE8D75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17489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テキスト ボックス 22"/>
          <p:cNvSpPr txBox="1"/>
          <p:nvPr/>
        </p:nvSpPr>
        <p:spPr>
          <a:xfrm>
            <a:off x="399637" y="880904"/>
            <a:ext cx="11430412" cy="1631216"/>
          </a:xfrm>
          <a:prstGeom prst="rect">
            <a:avLst/>
          </a:prstGeom>
          <a:noFill/>
        </p:spPr>
        <p:txBody>
          <a:bodyPr wrap="square" rtlCol="0">
            <a:spAutoFit/>
          </a:bodyPr>
          <a:lstStyle/>
          <a:p>
            <a:pPr marL="342900" indent="-342900">
              <a:buFont typeface="Arial" panose="020B0604020202020204" pitchFamily="34" charset="0"/>
              <a:buChar char="•"/>
            </a:pPr>
            <a:r>
              <a:rPr kumimoji="1" lang="ja-JP" altLang="en-US" sz="2000" dirty="0">
                <a:solidFill>
                  <a:schemeClr val="tx1">
                    <a:lumMod val="75000"/>
                  </a:schemeClr>
                </a:solidFill>
                <a:latin typeface="Meiryo" panose="020B0604030504040204" pitchFamily="34" charset="-128"/>
                <a:ea typeface="Meiryo" panose="020B0604030504040204" pitchFamily="34" charset="-128"/>
              </a:rPr>
              <a:t>企業向けのユースケース</a:t>
            </a:r>
            <a:r>
              <a:rPr kumimoji="1" lang="ja-JP" altLang="en-US" sz="2000">
                <a:solidFill>
                  <a:schemeClr val="tx1">
                    <a:lumMod val="75000"/>
                  </a:schemeClr>
                </a:solidFill>
                <a:latin typeface="Meiryo" panose="020B0604030504040204" pitchFamily="34" charset="-128"/>
                <a:ea typeface="Meiryo" panose="020B0604030504040204" pitchFamily="34" charset="-128"/>
              </a:rPr>
              <a:t>では</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Active Directory(AD) </a:t>
            </a:r>
            <a:r>
              <a:rPr kumimoji="1" lang="ja-JP" altLang="en-US" sz="2000">
                <a:solidFill>
                  <a:schemeClr val="tx1">
                    <a:lumMod val="75000"/>
                  </a:schemeClr>
                </a:solidFill>
                <a:latin typeface="Meiryo" panose="020B0604030504040204" pitchFamily="34" charset="-128"/>
                <a:ea typeface="Meiryo" panose="020B0604030504040204" pitchFamily="34" charset="-128"/>
              </a:rPr>
              <a:t>や</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ADFS(Active Directory Federation Service) </a:t>
            </a:r>
            <a:r>
              <a:rPr kumimoji="1" lang="ja-JP" altLang="en-US" sz="2000">
                <a:solidFill>
                  <a:schemeClr val="tx1">
                    <a:lumMod val="75000"/>
                  </a:schemeClr>
                </a:solidFill>
                <a:latin typeface="Meiryo" panose="020B0604030504040204" pitchFamily="34" charset="-128"/>
                <a:ea typeface="Meiryo" panose="020B0604030504040204" pitchFamily="34" charset="-128"/>
              </a:rPr>
              <a:t>などが</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プロバイダと</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して</a:t>
            </a:r>
            <a:r>
              <a:rPr kumimoji="1" lang="ja-JP" altLang="en-US" sz="2000">
                <a:solidFill>
                  <a:schemeClr val="tx1">
                    <a:lumMod val="75000"/>
                  </a:schemeClr>
                </a:solidFill>
                <a:latin typeface="Meiryo" panose="020B0604030504040204" pitchFamily="34" charset="-128"/>
                <a:ea typeface="Meiryo" panose="020B0604030504040204" pitchFamily="34" charset="-128"/>
              </a:rPr>
              <a:t>使用され、</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プロバイダ上</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の</a:t>
            </a:r>
            <a:r>
              <a:rPr kumimoji="1" lang="ja-JP" altLang="en-US" sz="2000">
                <a:solidFill>
                  <a:schemeClr val="tx1">
                    <a:lumMod val="75000"/>
                  </a:schemeClr>
                </a:solidFill>
                <a:latin typeface="Meiryo" panose="020B0604030504040204" pitchFamily="34" charset="-128"/>
                <a:ea typeface="Meiryo" panose="020B0604030504040204" pitchFamily="34" charset="-128"/>
              </a:rPr>
              <a:t>ユーザーは人事情報と同期</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される</a:t>
            </a:r>
            <a:r>
              <a:rPr kumimoji="1" lang="ja-JP" altLang="en-US" sz="2000">
                <a:solidFill>
                  <a:schemeClr val="tx1">
                    <a:lumMod val="75000"/>
                  </a:schemeClr>
                </a:solidFill>
                <a:latin typeface="Meiryo" panose="020B0604030504040204" pitchFamily="34" charset="-128"/>
                <a:ea typeface="Meiryo" panose="020B0604030504040204" pitchFamily="34" charset="-128"/>
              </a:rPr>
              <a:t>ように運用されている</a:t>
            </a:r>
            <a:r>
              <a:rPr kumimoji="1" lang="ja-JP" altLang="en-US" sz="2000" dirty="0">
                <a:solidFill>
                  <a:schemeClr val="tx1">
                    <a:lumMod val="75000"/>
                  </a:schemeClr>
                </a:solidFill>
                <a:latin typeface="Meiryo" panose="020B0604030504040204" pitchFamily="34" charset="-128"/>
                <a:ea typeface="Meiryo" panose="020B0604030504040204" pitchFamily="34" charset="-128"/>
              </a:rPr>
              <a:t>ケースが</a:t>
            </a:r>
            <a:r>
              <a:rPr kumimoji="1" lang="ja-JP" altLang="en-US" sz="2000">
                <a:solidFill>
                  <a:schemeClr val="tx1">
                    <a:lumMod val="75000"/>
                  </a:schemeClr>
                </a:solidFill>
                <a:latin typeface="Meiryo" panose="020B0604030504040204" pitchFamily="34" charset="-128"/>
                <a:ea typeface="Meiryo" panose="020B0604030504040204" pitchFamily="34" charset="-128"/>
              </a:rPr>
              <a:t>多い。</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a:p>
            <a:pPr marL="342900" indent="-342900">
              <a:buFont typeface="Arial" panose="020B0604020202020204" pitchFamily="34" charset="0"/>
              <a:buChar char="•"/>
            </a:pPr>
            <a:r>
              <a:rPr kumimoji="1" lang="en-US" altLang="ja-JP" sz="20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2000">
                <a:solidFill>
                  <a:schemeClr val="tx1">
                    <a:lumMod val="75000"/>
                  </a:schemeClr>
                </a:solidFill>
                <a:latin typeface="Meiryo" panose="020B0604030504040204" pitchFamily="34" charset="-128"/>
                <a:ea typeface="Meiryo" panose="020B0604030504040204" pitchFamily="34" charset="-128"/>
              </a:rPr>
              <a:t>は</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プロバイダの認証を信頼することで、</a:t>
            </a:r>
            <a:r>
              <a:rPr kumimoji="1" lang="en-US" altLang="ja-JP" sz="2000" dirty="0">
                <a:solidFill>
                  <a:schemeClr val="tx1">
                    <a:lumMod val="75000"/>
                  </a:schemeClr>
                </a:solidFill>
                <a:latin typeface="Meiryo" panose="020B0604030504040204" pitchFamily="34" charset="-128"/>
                <a:ea typeface="Meiryo" panose="020B0604030504040204" pitchFamily="34" charset="-128"/>
              </a:rPr>
              <a:t>ID</a:t>
            </a:r>
            <a:r>
              <a:rPr kumimoji="1" lang="ja-JP" altLang="en-US" sz="2000">
                <a:solidFill>
                  <a:schemeClr val="tx1">
                    <a:lumMod val="75000"/>
                  </a:schemeClr>
                </a:solidFill>
                <a:latin typeface="Meiryo" panose="020B0604030504040204" pitchFamily="34" charset="-128"/>
                <a:ea typeface="Meiryo" panose="020B0604030504040204" pitchFamily="34" charset="-128"/>
              </a:rPr>
              <a:t>プロバイダのユーザー</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r>
              <a:rPr kumimoji="1" lang="ja-JP" altLang="en-US" sz="2000">
                <a:solidFill>
                  <a:schemeClr val="tx1">
                    <a:lumMod val="75000"/>
                  </a:schemeClr>
                </a:solidFill>
                <a:latin typeface="Meiryo" panose="020B0604030504040204" pitchFamily="34" charset="-128"/>
                <a:ea typeface="Meiryo" panose="020B0604030504040204" pitchFamily="34" charset="-128"/>
              </a:rPr>
              <a:t>グループ</a:t>
            </a:r>
            <a:r>
              <a:rPr kumimoji="1" lang="en-US" altLang="ja-JP" sz="2000" dirty="0">
                <a:solidFill>
                  <a:schemeClr val="tx1">
                    <a:lumMod val="75000"/>
                  </a:schemeClr>
                </a:solidFill>
                <a:latin typeface="Meiryo" panose="020B0604030504040204" pitchFamily="34" charset="-128"/>
                <a:ea typeface="Meiryo" panose="020B0604030504040204" pitchFamily="34" charset="-128"/>
              </a:rPr>
              <a:t>)</a:t>
            </a:r>
            <a:r>
              <a:rPr kumimoji="1" lang="ja-JP" altLang="en-US" sz="2000">
                <a:solidFill>
                  <a:schemeClr val="tx1">
                    <a:lumMod val="75000"/>
                  </a:schemeClr>
                </a:solidFill>
                <a:latin typeface="Meiryo" panose="020B0604030504040204" pitchFamily="34" charset="-128"/>
                <a:ea typeface="Meiryo" panose="020B0604030504040204" pitchFamily="34" charset="-128"/>
              </a:rPr>
              <a:t>を使用することができる。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sp>
        <p:nvSpPr>
          <p:cNvPr id="55" name="テキスト ボックス 54">
            <a:extLst>
              <a:ext uri="{FF2B5EF4-FFF2-40B4-BE49-F238E27FC236}">
                <a16:creationId xmlns:a16="http://schemas.microsoft.com/office/drawing/2014/main" id="{2BF3A7B5-D022-D140-9C88-D71B46487905}"/>
              </a:ext>
            </a:extLst>
          </p:cNvPr>
          <p:cNvSpPr txBox="1"/>
          <p:nvPr/>
        </p:nvSpPr>
        <p:spPr>
          <a:xfrm>
            <a:off x="18859" y="4774802"/>
            <a:ext cx="1319203" cy="323165"/>
          </a:xfrm>
          <a:prstGeom prst="rect">
            <a:avLst/>
          </a:prstGeom>
          <a:noFill/>
        </p:spPr>
        <p:txBody>
          <a:bodyPr wrap="square"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アカウント</a:t>
            </a:r>
            <a:r>
              <a:rPr kumimoji="1" lang="en-US" altLang="ja-JP" sz="1500" dirty="0">
                <a:solidFill>
                  <a:schemeClr val="tx1">
                    <a:lumMod val="75000"/>
                  </a:schemeClr>
                </a:solidFill>
                <a:latin typeface="Meiryo" panose="020B0604030504040204" pitchFamily="34" charset="-128"/>
                <a:ea typeface="Meiryo" panose="020B0604030504040204" pitchFamily="34" charset="-128"/>
              </a:rPr>
              <a:t>1</a:t>
            </a:r>
          </a:p>
        </p:txBody>
      </p:sp>
      <p:sp>
        <p:nvSpPr>
          <p:cNvPr id="63" name="Rectangle 34">
            <a:extLst>
              <a:ext uri="{FF2B5EF4-FFF2-40B4-BE49-F238E27FC236}">
                <a16:creationId xmlns:a16="http://schemas.microsoft.com/office/drawing/2014/main" id="{7420E2C0-985C-BF4E-99A2-1C978E5CF8EE}"/>
              </a:ext>
            </a:extLst>
          </p:cNvPr>
          <p:cNvSpPr/>
          <p:nvPr/>
        </p:nvSpPr>
        <p:spPr>
          <a:xfrm>
            <a:off x="1195677" y="4815222"/>
            <a:ext cx="2151233" cy="1231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62" name="Graphic 11">
            <a:extLst>
              <a:ext uri="{FF2B5EF4-FFF2-40B4-BE49-F238E27FC236}">
                <a16:creationId xmlns:a16="http://schemas.microsoft.com/office/drawing/2014/main" id="{747B5DD8-D97F-B14E-B3DD-8172E6270D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8338" y="4805596"/>
            <a:ext cx="387858" cy="387858"/>
          </a:xfrm>
          <a:prstGeom prst="rect">
            <a:avLst/>
          </a:prstGeom>
        </p:spPr>
      </p:pic>
      <p:sp>
        <p:nvSpPr>
          <p:cNvPr id="67" name="テキスト ボックス 66">
            <a:extLst>
              <a:ext uri="{FF2B5EF4-FFF2-40B4-BE49-F238E27FC236}">
                <a16:creationId xmlns:a16="http://schemas.microsoft.com/office/drawing/2014/main" id="{2BF3A7B5-D022-D140-9C88-D71B46487905}"/>
              </a:ext>
            </a:extLst>
          </p:cNvPr>
          <p:cNvSpPr txBox="1"/>
          <p:nvPr/>
        </p:nvSpPr>
        <p:spPr>
          <a:xfrm>
            <a:off x="3946429" y="4774802"/>
            <a:ext cx="1319203" cy="323165"/>
          </a:xfrm>
          <a:prstGeom prst="rect">
            <a:avLst/>
          </a:prstGeom>
          <a:noFill/>
        </p:spPr>
        <p:txBody>
          <a:bodyPr wrap="square"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アカウント</a:t>
            </a:r>
            <a:r>
              <a:rPr kumimoji="1" lang="en-US" altLang="ja-JP" sz="1500" dirty="0">
                <a:solidFill>
                  <a:schemeClr val="tx1">
                    <a:lumMod val="75000"/>
                  </a:schemeClr>
                </a:solidFill>
                <a:latin typeface="Meiryo" panose="020B0604030504040204" pitchFamily="34" charset="-128"/>
                <a:ea typeface="Meiryo" panose="020B0604030504040204" pitchFamily="34" charset="-128"/>
              </a:rPr>
              <a:t>2</a:t>
            </a:r>
          </a:p>
        </p:txBody>
      </p:sp>
      <p:sp>
        <p:nvSpPr>
          <p:cNvPr id="68" name="Rectangle 34">
            <a:extLst>
              <a:ext uri="{FF2B5EF4-FFF2-40B4-BE49-F238E27FC236}">
                <a16:creationId xmlns:a16="http://schemas.microsoft.com/office/drawing/2014/main" id="{7420E2C0-985C-BF4E-99A2-1C978E5CF8EE}"/>
              </a:ext>
            </a:extLst>
          </p:cNvPr>
          <p:cNvSpPr/>
          <p:nvPr/>
        </p:nvSpPr>
        <p:spPr>
          <a:xfrm>
            <a:off x="5123248" y="4815222"/>
            <a:ext cx="2151233" cy="1231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69" name="Graphic 11">
            <a:extLst>
              <a:ext uri="{FF2B5EF4-FFF2-40B4-BE49-F238E27FC236}">
                <a16:creationId xmlns:a16="http://schemas.microsoft.com/office/drawing/2014/main" id="{747B5DD8-D97F-B14E-B3DD-8172E6270D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15909" y="4805596"/>
            <a:ext cx="387858" cy="387858"/>
          </a:xfrm>
          <a:prstGeom prst="rect">
            <a:avLst/>
          </a:prstGeom>
        </p:spPr>
      </p:pic>
      <p:sp>
        <p:nvSpPr>
          <p:cNvPr id="73" name="テキスト ボックス 72">
            <a:extLst>
              <a:ext uri="{FF2B5EF4-FFF2-40B4-BE49-F238E27FC236}">
                <a16:creationId xmlns:a16="http://schemas.microsoft.com/office/drawing/2014/main" id="{2BF3A7B5-D022-D140-9C88-D71B46487905}"/>
              </a:ext>
            </a:extLst>
          </p:cNvPr>
          <p:cNvSpPr txBox="1"/>
          <p:nvPr/>
        </p:nvSpPr>
        <p:spPr>
          <a:xfrm>
            <a:off x="7873999" y="4774802"/>
            <a:ext cx="1319203" cy="323165"/>
          </a:xfrm>
          <a:prstGeom prst="rect">
            <a:avLst/>
          </a:prstGeom>
          <a:noFill/>
        </p:spPr>
        <p:txBody>
          <a:bodyPr wrap="square" rtlCol="0">
            <a:spAutoFit/>
          </a:bodyP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アカウント</a:t>
            </a:r>
            <a:r>
              <a:rPr kumimoji="1" lang="en-US" altLang="ja-JP" sz="1500" dirty="0">
                <a:solidFill>
                  <a:schemeClr val="tx1">
                    <a:lumMod val="75000"/>
                  </a:schemeClr>
                </a:solidFill>
                <a:latin typeface="Meiryo" panose="020B0604030504040204" pitchFamily="34" charset="-128"/>
                <a:ea typeface="Meiryo" panose="020B0604030504040204" pitchFamily="34" charset="-128"/>
              </a:rPr>
              <a:t>3</a:t>
            </a:r>
          </a:p>
        </p:txBody>
      </p:sp>
      <p:sp>
        <p:nvSpPr>
          <p:cNvPr id="74" name="Rectangle 34">
            <a:extLst>
              <a:ext uri="{FF2B5EF4-FFF2-40B4-BE49-F238E27FC236}">
                <a16:creationId xmlns:a16="http://schemas.microsoft.com/office/drawing/2014/main" id="{7420E2C0-985C-BF4E-99A2-1C978E5CF8EE}"/>
              </a:ext>
            </a:extLst>
          </p:cNvPr>
          <p:cNvSpPr/>
          <p:nvPr/>
        </p:nvSpPr>
        <p:spPr>
          <a:xfrm>
            <a:off x="9050819" y="4815222"/>
            <a:ext cx="2151233" cy="12318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defTabSz="609561">
              <a:defRPr/>
            </a:pPr>
            <a:endParaRPr 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75" name="Graphic 11">
            <a:extLst>
              <a:ext uri="{FF2B5EF4-FFF2-40B4-BE49-F238E27FC236}">
                <a16:creationId xmlns:a16="http://schemas.microsoft.com/office/drawing/2014/main" id="{747B5DD8-D97F-B14E-B3DD-8172E6270D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43479" y="4805596"/>
            <a:ext cx="387858" cy="387858"/>
          </a:xfrm>
          <a:prstGeom prst="rect">
            <a:avLst/>
          </a:prstGeom>
        </p:spPr>
      </p:pic>
      <p:sp>
        <p:nvSpPr>
          <p:cNvPr id="34" name="Rounded Rectangle 18">
            <a:extLst>
              <a:ext uri="{FF2B5EF4-FFF2-40B4-BE49-F238E27FC236}">
                <a16:creationId xmlns:a16="http://schemas.microsoft.com/office/drawing/2014/main" id="{93D5F3DA-D704-8E4F-B533-BD97E510BC39}"/>
              </a:ext>
            </a:extLst>
          </p:cNvPr>
          <p:cNvSpPr/>
          <p:nvPr/>
        </p:nvSpPr>
        <p:spPr>
          <a:xfrm>
            <a:off x="399638" y="3584166"/>
            <a:ext cx="2720363" cy="704471"/>
          </a:xfrm>
          <a:prstGeom prst="roundRect">
            <a:avLst>
              <a:gd name="adj" fmla="val 9818"/>
            </a:avLst>
          </a:prstGeom>
          <a:solidFill>
            <a:schemeClr val="bg1"/>
          </a:solidFill>
          <a:ln w="28575">
            <a:solidFill>
              <a:srgbClr val="FFC000"/>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3667" dirty="0">
              <a:solidFill>
                <a:schemeClr val="bg2">
                  <a:lumMod val="10000"/>
                </a:schemeClr>
              </a:solidFill>
              <a:latin typeface="Meiryo" panose="020B0604030504040204" pitchFamily="34" charset="-128"/>
              <a:ea typeface="Meiryo" panose="020B0604030504040204" pitchFamily="34" charset="-128"/>
              <a:cs typeface="Arial"/>
            </a:endParaRPr>
          </a:p>
        </p:txBody>
      </p:sp>
      <p:sp>
        <p:nvSpPr>
          <p:cNvPr id="66" name="テキスト ボックス 65">
            <a:extLst>
              <a:ext uri="{FF2B5EF4-FFF2-40B4-BE49-F238E27FC236}">
                <a16:creationId xmlns:a16="http://schemas.microsoft.com/office/drawing/2014/main" id="{2BF3A7B5-D022-D140-9C88-D71B46487905}"/>
              </a:ext>
            </a:extLst>
          </p:cNvPr>
          <p:cNvSpPr txBox="1"/>
          <p:nvPr/>
        </p:nvSpPr>
        <p:spPr>
          <a:xfrm>
            <a:off x="1043776" y="3636893"/>
            <a:ext cx="1622243" cy="553998"/>
          </a:xfrm>
          <a:prstGeom prst="rect">
            <a:avLst/>
          </a:prstGeom>
          <a:noFill/>
        </p:spPr>
        <p:txBody>
          <a:bodyPr wrap="square" rIns="48000" rtlCol="0">
            <a:spAutoFit/>
          </a:bodyP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 example.com</a:t>
            </a: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 AWSUser001</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38" name="テキスト ボックス 37">
            <a:extLst>
              <a:ext uri="{FF2B5EF4-FFF2-40B4-BE49-F238E27FC236}">
                <a16:creationId xmlns:a16="http://schemas.microsoft.com/office/drawing/2014/main" id="{C49D3D22-4AD5-5546-8004-6412E93BB84E}"/>
              </a:ext>
            </a:extLst>
          </p:cNvPr>
          <p:cNvSpPr txBox="1"/>
          <p:nvPr/>
        </p:nvSpPr>
        <p:spPr>
          <a:xfrm>
            <a:off x="381261" y="3238996"/>
            <a:ext cx="2947272" cy="323165"/>
          </a:xfrm>
          <a:prstGeom prst="rect">
            <a:avLst/>
          </a:prstGeom>
          <a:noFill/>
          <a:ln>
            <a:noFill/>
          </a:ln>
        </p:spPr>
        <p:txBody>
          <a:bodyPr wrap="square" rtlCol="0">
            <a:spAutoFit/>
          </a:bodyP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AD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等の</a:t>
            </a:r>
            <a:r>
              <a:rPr kumimoji="1" lang="en-US" altLang="ja-JP" sz="1500" dirty="0">
                <a:solidFill>
                  <a:schemeClr val="tx1">
                    <a:lumMod val="75000"/>
                  </a:schemeClr>
                </a:solidFill>
                <a:latin typeface="Meiryo" panose="020B0604030504040204" pitchFamily="34" charset="-128"/>
                <a:ea typeface="Meiryo" panose="020B0604030504040204" pitchFamily="34" charset="-128"/>
              </a:rPr>
              <a:t>ID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プロバイダ</a:t>
            </a:r>
          </a:p>
        </p:txBody>
      </p:sp>
      <p:cxnSp>
        <p:nvCxnSpPr>
          <p:cNvPr id="26" name="直線矢印コネクタ 25">
            <a:extLst>
              <a:ext uri="{FF2B5EF4-FFF2-40B4-BE49-F238E27FC236}">
                <a16:creationId xmlns:a16="http://schemas.microsoft.com/office/drawing/2014/main" id="{2E69D9F5-8563-944A-8B27-C790C240F72A}"/>
              </a:ext>
            </a:extLst>
          </p:cNvPr>
          <p:cNvCxnSpPr>
            <a:cxnSpLocks/>
          </p:cNvCxnSpPr>
          <p:nvPr/>
        </p:nvCxnSpPr>
        <p:spPr>
          <a:xfrm flipV="1">
            <a:off x="2160000" y="4400339"/>
            <a:ext cx="0" cy="410992"/>
          </a:xfrm>
          <a:prstGeom prst="straightConnector1">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テキスト ボックス 26">
            <a:extLst>
              <a:ext uri="{FF2B5EF4-FFF2-40B4-BE49-F238E27FC236}">
                <a16:creationId xmlns:a16="http://schemas.microsoft.com/office/drawing/2014/main" id="{3E523C67-5C66-5744-9CF3-4167A57A2B82}"/>
              </a:ext>
            </a:extLst>
          </p:cNvPr>
          <p:cNvSpPr txBox="1"/>
          <p:nvPr/>
        </p:nvSpPr>
        <p:spPr>
          <a:xfrm>
            <a:off x="2207470" y="4438132"/>
            <a:ext cx="720531" cy="271934"/>
          </a:xfrm>
          <a:prstGeom prst="rect">
            <a:avLst/>
          </a:prstGeom>
          <a:noFill/>
        </p:spPr>
        <p:txBody>
          <a:bodyPr wrap="square" rtlCol="0">
            <a:spAutoFit/>
          </a:bodyPr>
          <a:lstStyle/>
          <a:p>
            <a:pPr defTabSz="609546">
              <a:defRPr/>
            </a:pPr>
            <a:r>
              <a:rPr lang="ja-JP" altLang="en-US" sz="1167" dirty="0">
                <a:solidFill>
                  <a:schemeClr val="tx1">
                    <a:lumMod val="75000"/>
                  </a:schemeClr>
                </a:solidFill>
                <a:latin typeface="Meiryo" panose="020B0604030504040204" pitchFamily="34" charset="-128"/>
                <a:ea typeface="Meiryo" panose="020B0604030504040204" pitchFamily="34" charset="-128"/>
              </a:rPr>
              <a:t>信頼</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cxnSp>
        <p:nvCxnSpPr>
          <p:cNvPr id="28" name="カギ線コネクタ 27">
            <a:extLst>
              <a:ext uri="{FF2B5EF4-FFF2-40B4-BE49-F238E27FC236}">
                <a16:creationId xmlns:a16="http://schemas.microsoft.com/office/drawing/2014/main" id="{DCEC63FF-C4E7-9147-94D8-D1C3538AE90B}"/>
              </a:ext>
            </a:extLst>
          </p:cNvPr>
          <p:cNvCxnSpPr>
            <a:cxnSpLocks/>
          </p:cNvCxnSpPr>
          <p:nvPr/>
        </p:nvCxnSpPr>
        <p:spPr>
          <a:xfrm rot="16200000" flipV="1">
            <a:off x="4435924" y="3036015"/>
            <a:ext cx="692682" cy="2857951"/>
          </a:xfrm>
          <a:prstGeom prst="bentConnector2">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カギ線コネクタ 28">
            <a:extLst>
              <a:ext uri="{FF2B5EF4-FFF2-40B4-BE49-F238E27FC236}">
                <a16:creationId xmlns:a16="http://schemas.microsoft.com/office/drawing/2014/main" id="{4FACE57D-F6FA-314F-80CE-5E4869745FC1}"/>
              </a:ext>
            </a:extLst>
          </p:cNvPr>
          <p:cNvCxnSpPr>
            <a:cxnSpLocks/>
          </p:cNvCxnSpPr>
          <p:nvPr/>
        </p:nvCxnSpPr>
        <p:spPr>
          <a:xfrm rot="16200000" flipV="1">
            <a:off x="6147498" y="1106710"/>
            <a:ext cx="902563" cy="6506678"/>
          </a:xfrm>
          <a:prstGeom prst="bentConnector2">
            <a:avLst/>
          </a:prstGeom>
          <a:ln>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テキスト ボックス 29">
            <a:extLst>
              <a:ext uri="{FF2B5EF4-FFF2-40B4-BE49-F238E27FC236}">
                <a16:creationId xmlns:a16="http://schemas.microsoft.com/office/drawing/2014/main" id="{8D807F13-06B3-644B-8CCC-A611D0AFE3BD}"/>
              </a:ext>
            </a:extLst>
          </p:cNvPr>
          <p:cNvSpPr txBox="1"/>
          <p:nvPr/>
        </p:nvSpPr>
        <p:spPr>
          <a:xfrm>
            <a:off x="5578350" y="4438132"/>
            <a:ext cx="720531" cy="271934"/>
          </a:xfrm>
          <a:prstGeom prst="rect">
            <a:avLst/>
          </a:prstGeom>
          <a:noFill/>
        </p:spPr>
        <p:txBody>
          <a:bodyPr wrap="square" rtlCol="0">
            <a:spAutoFit/>
          </a:bodyPr>
          <a:lstStyle/>
          <a:p>
            <a:pPr defTabSz="609546">
              <a:defRPr/>
            </a:pPr>
            <a:r>
              <a:rPr lang="ja-JP" altLang="en-US" sz="1167">
                <a:solidFill>
                  <a:schemeClr val="tx1">
                    <a:lumMod val="75000"/>
                  </a:schemeClr>
                </a:solidFill>
                <a:latin typeface="Meiryo" panose="020B0604030504040204" pitchFamily="34" charset="-128"/>
                <a:ea typeface="Meiryo" panose="020B0604030504040204" pitchFamily="34" charset="-128"/>
              </a:rPr>
              <a:t>信頼</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31" name="テキスト ボックス 30">
            <a:extLst>
              <a:ext uri="{FF2B5EF4-FFF2-40B4-BE49-F238E27FC236}">
                <a16:creationId xmlns:a16="http://schemas.microsoft.com/office/drawing/2014/main" id="{D76BEC43-1E8B-B24F-82F1-2EBD7FF14DB9}"/>
              </a:ext>
            </a:extLst>
          </p:cNvPr>
          <p:cNvSpPr txBox="1"/>
          <p:nvPr/>
        </p:nvSpPr>
        <p:spPr>
          <a:xfrm>
            <a:off x="9214985" y="4438132"/>
            <a:ext cx="720531" cy="271934"/>
          </a:xfrm>
          <a:prstGeom prst="rect">
            <a:avLst/>
          </a:prstGeom>
          <a:noFill/>
        </p:spPr>
        <p:txBody>
          <a:bodyPr wrap="square" rtlCol="0">
            <a:spAutoFit/>
          </a:bodyPr>
          <a:lstStyle/>
          <a:p>
            <a:pPr defTabSz="609546">
              <a:defRPr/>
            </a:pPr>
            <a:r>
              <a:rPr lang="ja-JP" altLang="en-US" sz="1167">
                <a:solidFill>
                  <a:schemeClr val="tx1">
                    <a:lumMod val="75000"/>
                  </a:schemeClr>
                </a:solidFill>
                <a:latin typeface="Meiryo" panose="020B0604030504040204" pitchFamily="34" charset="-128"/>
                <a:ea typeface="Meiryo" panose="020B0604030504040204" pitchFamily="34" charset="-128"/>
              </a:rPr>
              <a:t>信頼</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36" name="四角形吹き出し 35"/>
          <p:cNvSpPr/>
          <p:nvPr/>
        </p:nvSpPr>
        <p:spPr>
          <a:xfrm>
            <a:off x="5578349" y="3257022"/>
            <a:ext cx="3145998" cy="335907"/>
          </a:xfrm>
          <a:prstGeom prst="wedgeRectCallout">
            <a:avLst>
              <a:gd name="adj1" fmla="val 34007"/>
              <a:gd name="adj2" fmla="val 130630"/>
            </a:avLst>
          </a:prstGeom>
          <a:solidFill>
            <a:srgbClr val="FFFFFF"/>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1. ID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プロバイダの認証を信頼する。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p:txBody>
      </p:sp>
      <p:sp>
        <p:nvSpPr>
          <p:cNvPr id="39" name="四角形吹き出し 38"/>
          <p:cNvSpPr/>
          <p:nvPr/>
        </p:nvSpPr>
        <p:spPr>
          <a:xfrm>
            <a:off x="5477580" y="6117102"/>
            <a:ext cx="4196507" cy="575898"/>
          </a:xfrm>
          <a:prstGeom prst="wedgeRectCallout">
            <a:avLst>
              <a:gd name="adj1" fmla="val -35866"/>
              <a:gd name="adj2" fmla="val -91700"/>
            </a:avLst>
          </a:prstGeom>
          <a:solidFill>
            <a:srgbClr val="FFFFFF"/>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2. ID</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プロバイダ認証したユーザーとグループに応じて</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は認可（アクセス許可）を出す。</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p:txBody>
      </p:sp>
      <p:pic>
        <p:nvPicPr>
          <p:cNvPr id="35" name="Graphic 22">
            <a:extLst>
              <a:ext uri="{FF2B5EF4-FFF2-40B4-BE49-F238E27FC236}">
                <a16:creationId xmlns:a16="http://schemas.microsoft.com/office/drawing/2014/main" id="{C2D0A74D-5725-1B49-98C0-F9D8DD4DB14C}"/>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632045" y="3680314"/>
            <a:ext cx="553743" cy="55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AEE52536-F5A3-B54C-995C-C24A5167BA0E}"/>
              </a:ext>
            </a:extLst>
          </p:cNvPr>
          <p:cNvSpPr txBox="1"/>
          <p:nvPr/>
        </p:nvSpPr>
        <p:spPr>
          <a:xfrm>
            <a:off x="1195676" y="2498815"/>
            <a:ext cx="10683787" cy="605422"/>
          </a:xfrm>
          <a:prstGeom prst="rect">
            <a:avLst/>
          </a:prstGeom>
          <a:noFill/>
        </p:spPr>
        <p:txBody>
          <a:bodyPr wrap="square" rtlCol="0">
            <a:spAutoFit/>
          </a:bodyPr>
          <a:lstStyle/>
          <a:p>
            <a:r>
              <a:rPr kumimoji="1" lang="en-US" altLang="ja-JP" sz="1667" dirty="0">
                <a:latin typeface="Meiryo" panose="020B0604030504040204" pitchFamily="34" charset="-128"/>
                <a:ea typeface="Meiryo" panose="020B0604030504040204" pitchFamily="34" charset="-128"/>
              </a:rPr>
              <a:t>※</a:t>
            </a:r>
            <a:r>
              <a:rPr kumimoji="1" lang="ja-JP" altLang="en-US" sz="1667">
                <a:latin typeface="Meiryo" panose="020B0604030504040204" pitchFamily="34" charset="-128"/>
                <a:ea typeface="Meiryo" panose="020B0604030504040204" pitchFamily="34" charset="-128"/>
              </a:rPr>
              <a:t>社外の開発者など</a:t>
            </a:r>
            <a:r>
              <a:rPr kumimoji="1" lang="en-US" altLang="ja-JP" sz="1667" dirty="0">
                <a:latin typeface="Meiryo" panose="020B0604030504040204" pitchFamily="34" charset="-128"/>
                <a:ea typeface="Meiryo" panose="020B0604030504040204" pitchFamily="34" charset="-128"/>
              </a:rPr>
              <a:t>ID</a:t>
            </a:r>
            <a:r>
              <a:rPr kumimoji="1" lang="ja-JP" altLang="en-US" sz="1667">
                <a:latin typeface="Meiryo" panose="020B0604030504040204" pitchFamily="34" charset="-128"/>
                <a:ea typeface="Meiryo" panose="020B0604030504040204" pitchFamily="34" charset="-128"/>
              </a:rPr>
              <a:t>プロバイダに登録されないユーザーは、</a:t>
            </a:r>
            <a:r>
              <a:rPr kumimoji="1" lang="en-US" altLang="ja-JP" sz="1667" dirty="0">
                <a:latin typeface="Meiryo" panose="020B0604030504040204" pitchFamily="34" charset="-128"/>
                <a:ea typeface="Meiryo" panose="020B0604030504040204" pitchFamily="34" charset="-128"/>
              </a:rPr>
              <a:t>ID</a:t>
            </a:r>
            <a:r>
              <a:rPr kumimoji="1" lang="ja-JP" altLang="en-US" sz="1667">
                <a:latin typeface="Meiryo" panose="020B0604030504040204" pitchFamily="34" charset="-128"/>
                <a:ea typeface="Meiryo" panose="020B0604030504040204" pitchFamily="34" charset="-128"/>
              </a:rPr>
              <a:t>プロバイダ外でユーザーの管理、認証の仕組みを検討する必要がある</a:t>
            </a:r>
          </a:p>
        </p:txBody>
      </p:sp>
      <p:sp>
        <p:nvSpPr>
          <p:cNvPr id="3" name="タイトル 2">
            <a:extLst>
              <a:ext uri="{FF2B5EF4-FFF2-40B4-BE49-F238E27FC236}">
                <a16:creationId xmlns:a16="http://schemas.microsoft.com/office/drawing/2014/main" id="{28456CD6-DE14-9540-9F59-C8A0E7E7F2BB}"/>
              </a:ext>
            </a:extLst>
          </p:cNvPr>
          <p:cNvSpPr>
            <a:spLocks noGrp="1"/>
          </p:cNvSpPr>
          <p:nvPr>
            <p:ph type="title"/>
          </p:nvPr>
        </p:nvSpPr>
        <p:spPr/>
        <p:txBody>
          <a:bodyPr/>
          <a:lstStyle/>
          <a:p>
            <a:r>
              <a:rPr lang="ja-JP" altLang="en-US" sz="2800" b="0"/>
              <a:t>参考</a:t>
            </a:r>
            <a:r>
              <a:rPr lang="en-US" altLang="ja-JP" sz="2800" b="0" dirty="0"/>
              <a:t>: </a:t>
            </a:r>
            <a:r>
              <a:rPr lang="ja-JP" altLang="en-US" sz="2800" b="0"/>
              <a:t>認証を</a:t>
            </a:r>
            <a:r>
              <a:rPr lang="en-US" altLang="ja-JP" sz="2800" b="0" dirty="0"/>
              <a:t>ID</a:t>
            </a:r>
            <a:r>
              <a:rPr lang="ja-JP" altLang="en-US" sz="2800" b="0"/>
              <a:t>プロバイダに委任する</a:t>
            </a:r>
          </a:p>
        </p:txBody>
      </p:sp>
      <p:sp>
        <p:nvSpPr>
          <p:cNvPr id="4" name="テキスト ボックス 1">
            <a:extLst>
              <a:ext uri="{FF2B5EF4-FFF2-40B4-BE49-F238E27FC236}">
                <a16:creationId xmlns:a16="http://schemas.microsoft.com/office/drawing/2014/main" id="{4AE00C70-5E34-EC1F-0286-016CCF49C3D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98349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24000" y="1279105"/>
            <a:ext cx="2827200" cy="28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a:extLst>
              <a:ext uri="{FF2B5EF4-FFF2-40B4-BE49-F238E27FC236}">
                <a16:creationId xmlns:a16="http://schemas.microsoft.com/office/drawing/2014/main" id="{AAA55DEE-4756-4C9B-B5BC-AB8F79CBD113}"/>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AWS IAM Identity Center </a:t>
            </a:r>
            <a:r>
              <a:rPr lang="ja-JP" altLang="en-US" sz="2800" b="0" dirty="0">
                <a:gradFill>
                  <a:gsLst>
                    <a:gs pos="0">
                      <a:schemeClr val="tx1">
                        <a:lumMod val="75000"/>
                      </a:schemeClr>
                    </a:gs>
                    <a:gs pos="100000">
                      <a:schemeClr val="tx1">
                        <a:lumMod val="75000"/>
                      </a:schemeClr>
                    </a:gs>
                  </a:gsLst>
                  <a:lin ang="16200000" scaled="0"/>
                </a:gradFill>
              </a:rPr>
              <a:t>とは？</a:t>
            </a:r>
          </a:p>
        </p:txBody>
      </p:sp>
      <p:sp>
        <p:nvSpPr>
          <p:cNvPr id="8" name="正方形/長方形 7">
            <a:extLst>
              <a:ext uri="{FF2B5EF4-FFF2-40B4-BE49-F238E27FC236}">
                <a16:creationId xmlns:a16="http://schemas.microsoft.com/office/drawing/2014/main" id="{743E3736-C692-42C7-8C3A-1981E39E8649}"/>
              </a:ext>
            </a:extLst>
          </p:cNvPr>
          <p:cNvSpPr/>
          <p:nvPr/>
        </p:nvSpPr>
        <p:spPr>
          <a:xfrm>
            <a:off x="5750129" y="1124086"/>
            <a:ext cx="6018178"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sp>
        <p:nvSpPr>
          <p:cNvPr id="9" name="正方形/長方形 8">
            <a:extLst>
              <a:ext uri="{FF2B5EF4-FFF2-40B4-BE49-F238E27FC236}">
                <a16:creationId xmlns:a16="http://schemas.microsoft.com/office/drawing/2014/main" id="{E2972D4B-F02A-4762-96E3-C0F11A1FAE16}"/>
              </a:ext>
            </a:extLst>
          </p:cNvPr>
          <p:cNvSpPr/>
          <p:nvPr/>
        </p:nvSpPr>
        <p:spPr>
          <a:xfrm>
            <a:off x="5750129" y="1825560"/>
            <a:ext cx="6018178" cy="37138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spAutoFit/>
          </a:bodyPr>
          <a:lstStyle/>
          <a:p>
            <a:pPr marL="191992" indent="-191992">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Organizations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の有効化が前提となるサービス</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91992" indent="-191992">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a:t>
            </a: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アカウントおよびアプリへのシングル</a:t>
            </a:r>
            <a:b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サインオンを一元管理</a:t>
            </a: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内部</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リポジトリ</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SAML 2.0 </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対応外部</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プロバイダー</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Active</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Directory</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をユーザープールに利用することができる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いずれか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1</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つで併用不可</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専用のポータルが準備される</a:t>
            </a:r>
            <a:endParaRPr kumimoji="1" lang="en-US" altLang="ja-JP"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多要素</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認証が可能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Control Tower</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Landing Zone</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に含まれており、適用時にプロビジョニングされる</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使用するかは任意</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テンプレートに沿って</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SAML</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アプリを簡単に連携</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することができる</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endParaRPr kumimoji="1" lang="en-US" altLang="ja-JP" sz="1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10" name="直線コネクタ 9">
            <a:extLst>
              <a:ext uri="{FF2B5EF4-FFF2-40B4-BE49-F238E27FC236}">
                <a16:creationId xmlns:a16="http://schemas.microsoft.com/office/drawing/2014/main" id="{644D5167-477A-471E-A62E-686C08694EA9}"/>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1" name="正方形/長方形 10">
            <a:extLst>
              <a:ext uri="{FF2B5EF4-FFF2-40B4-BE49-F238E27FC236}">
                <a16:creationId xmlns:a16="http://schemas.microsoft.com/office/drawing/2014/main" id="{0B158AE3-457D-46C5-BA36-4C413EC254B4}"/>
              </a:ext>
            </a:extLst>
          </p:cNvPr>
          <p:cNvSpPr/>
          <p:nvPr/>
        </p:nvSpPr>
        <p:spPr>
          <a:xfrm>
            <a:off x="547200" y="4970317"/>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アカウントや</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SAML</a:t>
            </a:r>
            <a:b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ベースアプリの認証を一元管理</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299E7F19-D315-4D76-9854-ADBB3FEC0111}"/>
              </a:ext>
            </a:extLst>
          </p:cNvPr>
          <p:cNvSpPr/>
          <p:nvPr/>
        </p:nvSpPr>
        <p:spPr>
          <a:xfrm>
            <a:off x="547200" y="4219880"/>
            <a:ext cx="4780800" cy="512496"/>
          </a:xfrm>
          <a:prstGeom prst="rect">
            <a:avLst/>
          </a:prstGeom>
          <a:ln>
            <a:noFill/>
          </a:ln>
        </p:spPr>
        <p:txBody>
          <a:bodyPr wrap="square" lIns="192000" tIns="48000" rIns="48000" bIns="48000" anchor="ctr" anchorCtr="0">
            <a:noAutofit/>
          </a:bodyPr>
          <a:lstStyle/>
          <a:p>
            <a:pPr algn="ctr"/>
            <a:r>
              <a:rPr kumimoji="1" lang="en-US" altLang="ja-JP" sz="2333"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333"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2333" b="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 Identity Center</a:t>
            </a:r>
            <a:endParaRPr lang="ja-JP" altLang="en-US" sz="2333"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B272F8D0-AEDD-503E-27B0-1E50A44085C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2221317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22031" y="5122977"/>
            <a:ext cx="549970" cy="54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94638" y="5122978"/>
            <a:ext cx="549970" cy="54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75009" y="5130592"/>
            <a:ext cx="549970" cy="549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4">
            <a:extLst>
              <a:ext uri="{FF2B5EF4-FFF2-40B4-BE49-F238E27FC236}">
                <a16:creationId xmlns:a16="http://schemas.microsoft.com/office/drawing/2014/main" id="{84E08800-B964-4C2B-8A17-B734D8587C3B}"/>
              </a:ext>
            </a:extLst>
          </p:cNvPr>
          <p:cNvSpPr txBox="1"/>
          <p:nvPr/>
        </p:nvSpPr>
        <p:spPr>
          <a:xfrm>
            <a:off x="442699" y="1897336"/>
            <a:ext cx="5891674" cy="3164706"/>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en-US" altLang="ja-JP" sz="2000" dirty="0">
                <a:solidFill>
                  <a:schemeClr val="tx1">
                    <a:lumMod val="50000"/>
                  </a:schemeClr>
                </a:solidFill>
                <a:latin typeface="Meiryo" panose="020B0604030504040204" pitchFamily="34" charset="-128"/>
                <a:ea typeface="Meiryo" panose="020B0604030504040204" pitchFamily="34" charset="-128"/>
                <a:cs typeface="Meiryo" charset="-128"/>
              </a:rPr>
              <a:t>AWS</a:t>
            </a:r>
            <a:r>
              <a:rPr kumimoji="1" lang="ja-JP" altLang="en-US" sz="2000" dirty="0">
                <a:solidFill>
                  <a:schemeClr val="tx1">
                    <a:lumMod val="50000"/>
                  </a:schemeClr>
                </a:solidFill>
                <a:latin typeface="Meiryo" panose="020B0604030504040204" pitchFamily="34" charset="-128"/>
                <a:ea typeface="Meiryo" panose="020B0604030504040204" pitchFamily="34" charset="-128"/>
                <a:cs typeface="Meiryo" charset="-128"/>
              </a:rPr>
              <a:t> </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Organizations</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下のアカウントでは、管理アカウント（支払いアカウント）に設定する</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AWS</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 </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IAM Identity Center</a:t>
            </a:r>
            <a:r>
              <a:rPr kumimoji="1" lang="en-US" altLang="ja-JP" sz="2000" dirty="0">
                <a:solidFill>
                  <a:srgbClr val="FF9900"/>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を利用してシングルサインオンを</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構成可能</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権限は許可セット</a:t>
            </a:r>
            <a:r>
              <a:rPr kumimoji="1" lang="en-US" altLang="ja-JP" sz="2000" baseline="30000" dirty="0">
                <a:solidFill>
                  <a:srgbClr val="FF9900"/>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または</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IAM</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管理ポリシー、</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Permissions Boundary</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で</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定義する</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利用者</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は、</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AWS </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アクセスポータルと</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いう専用</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URL</a:t>
            </a:r>
            <a:r>
              <a:rPr kumimoji="1" lang="ja-JP" altLang="en-US" sz="2000" dirty="0">
                <a:solidFill>
                  <a:schemeClr val="bg2">
                    <a:lumMod val="10000"/>
                  </a:schemeClr>
                </a:solidFill>
                <a:latin typeface="Meiryo" panose="020B0604030504040204" pitchFamily="34" charset="-128"/>
                <a:ea typeface="Meiryo" panose="020B0604030504040204" pitchFamily="34" charset="-128"/>
                <a:cs typeface="Meiryo" charset="-128"/>
              </a:rPr>
              <a:t>から</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ログインする</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Control Tower</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を適用した場合構成される</a:t>
            </a:r>
            <a:b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b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使うのは必須ではない</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a:t>
            </a:r>
          </a:p>
        </p:txBody>
      </p:sp>
      <p:sp>
        <p:nvSpPr>
          <p:cNvPr id="13" name="正方形/長方形 12">
            <a:extLst>
              <a:ext uri="{FF2B5EF4-FFF2-40B4-BE49-F238E27FC236}">
                <a16:creationId xmlns:a16="http://schemas.microsoft.com/office/drawing/2014/main" id="{00E6ED94-1135-4B46-8C68-5EADD9B59769}"/>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環境アクセスの要件</a:t>
            </a:r>
          </a:p>
        </p:txBody>
      </p:sp>
      <p:sp>
        <p:nvSpPr>
          <p:cNvPr id="14" name="正方形/長方形 13">
            <a:extLst>
              <a:ext uri="{FF2B5EF4-FFF2-40B4-BE49-F238E27FC236}">
                <a16:creationId xmlns:a16="http://schemas.microsoft.com/office/drawing/2014/main" id="{6F54C04A-6FA8-45FB-979D-8D29C465492D}"/>
              </a:ext>
            </a:extLst>
          </p:cNvPr>
          <p:cNvSpPr/>
          <p:nvPr/>
        </p:nvSpPr>
        <p:spPr>
          <a:xfrm>
            <a:off x="442699" y="1173646"/>
            <a:ext cx="5891674" cy="63986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方式の説明</a:t>
            </a:r>
          </a:p>
        </p:txBody>
      </p:sp>
      <p:cxnSp>
        <p:nvCxnSpPr>
          <p:cNvPr id="15" name="直線コネクタ 14">
            <a:extLst>
              <a:ext uri="{FF2B5EF4-FFF2-40B4-BE49-F238E27FC236}">
                <a16:creationId xmlns:a16="http://schemas.microsoft.com/office/drawing/2014/main" id="{91F929C8-F3FE-406A-8883-13E818135A79}"/>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6" name="Rectangle 31">
            <a:extLst>
              <a:ext uri="{FF2B5EF4-FFF2-40B4-BE49-F238E27FC236}">
                <a16:creationId xmlns:a16="http://schemas.microsoft.com/office/drawing/2014/main" id="{0EB8B091-E866-5B45-9D39-DB380AE8EEA5}"/>
              </a:ext>
            </a:extLst>
          </p:cNvPr>
          <p:cNvSpPr/>
          <p:nvPr/>
        </p:nvSpPr>
        <p:spPr>
          <a:xfrm>
            <a:off x="8101221" y="2361698"/>
            <a:ext cx="3370780" cy="15473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ja-JP" altLang="en-US" sz="1500" dirty="0">
                <a:solidFill>
                  <a:sysClr val="windowText" lastClr="000000"/>
                </a:solidFill>
                <a:latin typeface="Meiryo" panose="020B0604030504040204" pitchFamily="34" charset="-128"/>
                <a:ea typeface="Meiryo" panose="020B0604030504040204" pitchFamily="34" charset="-128"/>
              </a:rPr>
              <a:t>管理アカウント</a:t>
            </a:r>
            <a:endParaRPr lang="en-US" sz="1500" dirty="0">
              <a:solidFill>
                <a:sysClr val="windowText" lastClr="000000"/>
              </a:solidFill>
              <a:latin typeface="Meiryo" panose="020B0604030504040204" pitchFamily="34" charset="-128"/>
              <a:ea typeface="Meiryo" panose="020B0604030504040204" pitchFamily="34" charset="-128"/>
            </a:endParaRPr>
          </a:p>
        </p:txBody>
      </p:sp>
      <p:sp>
        <p:nvSpPr>
          <p:cNvPr id="19" name="Rectangle 31">
            <a:extLst>
              <a:ext uri="{FF2B5EF4-FFF2-40B4-BE49-F238E27FC236}">
                <a16:creationId xmlns:a16="http://schemas.microsoft.com/office/drawing/2014/main" id="{0EB8B091-E866-5B45-9D39-DB380AE8EEA5}"/>
              </a:ext>
            </a:extLst>
          </p:cNvPr>
          <p:cNvSpPr/>
          <p:nvPr/>
        </p:nvSpPr>
        <p:spPr>
          <a:xfrm>
            <a:off x="6672000"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アカウントA</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2"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1998" y="4389000"/>
            <a:ext cx="440267" cy="440267"/>
          </a:xfrm>
          <a:prstGeom prst="rect">
            <a:avLst/>
          </a:prstGeom>
        </p:spPr>
      </p:pic>
      <p:sp>
        <p:nvSpPr>
          <p:cNvPr id="26" name="Rectangle 31">
            <a:extLst>
              <a:ext uri="{FF2B5EF4-FFF2-40B4-BE49-F238E27FC236}">
                <a16:creationId xmlns:a16="http://schemas.microsoft.com/office/drawing/2014/main" id="{0EB8B091-E866-5B45-9D39-DB380AE8EEA5}"/>
              </a:ext>
            </a:extLst>
          </p:cNvPr>
          <p:cNvSpPr/>
          <p:nvPr/>
        </p:nvSpPr>
        <p:spPr>
          <a:xfrm>
            <a:off x="8496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アカウントB</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7"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96000" y="4389000"/>
            <a:ext cx="440267" cy="440267"/>
          </a:xfrm>
          <a:prstGeom prst="rect">
            <a:avLst/>
          </a:prstGeom>
        </p:spPr>
      </p:pic>
      <p:sp>
        <p:nvSpPr>
          <p:cNvPr id="35" name="Rectangle 31">
            <a:extLst>
              <a:ext uri="{FF2B5EF4-FFF2-40B4-BE49-F238E27FC236}">
                <a16:creationId xmlns:a16="http://schemas.microsoft.com/office/drawing/2014/main" id="{0EB8B091-E866-5B45-9D39-DB380AE8EEA5}"/>
              </a:ext>
            </a:extLst>
          </p:cNvPr>
          <p:cNvSpPr/>
          <p:nvPr/>
        </p:nvSpPr>
        <p:spPr>
          <a:xfrm>
            <a:off x="10320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アカウントC</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36"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0000" y="4389000"/>
            <a:ext cx="440267" cy="440267"/>
          </a:xfrm>
          <a:prstGeom prst="rect">
            <a:avLst/>
          </a:prstGeom>
        </p:spPr>
      </p:pic>
      <p:pic>
        <p:nvPicPr>
          <p:cNvPr id="42" name="Graphic 39">
            <a:extLst>
              <a:ext uri="{FF2B5EF4-FFF2-40B4-BE49-F238E27FC236}">
                <a16:creationId xmlns:a16="http://schemas.microsoft.com/office/drawing/2014/main" id="{6FA71975-EA2D-784E-8A28-738A17320E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9312" y="3302472"/>
            <a:ext cx="427931" cy="427931"/>
          </a:xfrm>
          <a:prstGeom prst="rect">
            <a:avLst/>
          </a:prstGeom>
        </p:spPr>
      </p:pic>
      <p:cxnSp>
        <p:nvCxnSpPr>
          <p:cNvPr id="45" name="直線矢印コネクタ 44"/>
          <p:cNvCxnSpPr>
            <a:cxnSpLocks/>
            <a:endCxn id="28" idx="0"/>
          </p:cNvCxnSpPr>
          <p:nvPr/>
        </p:nvCxnSpPr>
        <p:spPr>
          <a:xfrm flipH="1">
            <a:off x="7549994" y="3813000"/>
            <a:ext cx="1914570" cy="131759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46" name="直線矢印コネクタ 45"/>
          <p:cNvCxnSpPr>
            <a:cxnSpLocks/>
            <a:endCxn id="29" idx="0"/>
          </p:cNvCxnSpPr>
          <p:nvPr/>
        </p:nvCxnSpPr>
        <p:spPr>
          <a:xfrm flipH="1">
            <a:off x="9369622" y="3813000"/>
            <a:ext cx="94942" cy="1309978"/>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4" name="直線矢印コネクタ 53"/>
          <p:cNvCxnSpPr/>
          <p:nvPr/>
        </p:nvCxnSpPr>
        <p:spPr>
          <a:xfrm>
            <a:off x="9464562" y="3813001"/>
            <a:ext cx="1751862" cy="1411143"/>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2" name="直線矢印コネクタ 51"/>
          <p:cNvCxnSpPr/>
          <p:nvPr/>
        </p:nvCxnSpPr>
        <p:spPr>
          <a:xfrm flipV="1">
            <a:off x="7387243" y="3516439"/>
            <a:ext cx="1780758" cy="7258"/>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pic>
        <p:nvPicPr>
          <p:cNvPr id="31" name="Graphic 35">
            <a:extLst>
              <a:ext uri="{FF2B5EF4-FFF2-40B4-BE49-F238E27FC236}">
                <a16:creationId xmlns:a16="http://schemas.microsoft.com/office/drawing/2014/main" id="{57B6EAE4-66F4-694C-AEFF-8077B029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2000" y="2364776"/>
            <a:ext cx="440267" cy="440267"/>
          </a:xfrm>
          <a:prstGeom prst="rect">
            <a:avLst/>
          </a:prstGeom>
        </p:spPr>
      </p:pic>
      <p:pic>
        <p:nvPicPr>
          <p:cNvPr id="43" name="Graphic 29">
            <a:extLst>
              <a:ext uri="{FF2B5EF4-FFF2-40B4-BE49-F238E27FC236}">
                <a16:creationId xmlns:a16="http://schemas.microsoft.com/office/drawing/2014/main" id="{2653218A-3C81-C046-9EB9-786BB598050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23635" y="3302472"/>
            <a:ext cx="427931" cy="427931"/>
          </a:xfrm>
          <a:prstGeom prst="rect">
            <a:avLst/>
          </a:prstGeom>
        </p:spPr>
      </p:pic>
      <p:cxnSp>
        <p:nvCxnSpPr>
          <p:cNvPr id="44" name="直線矢印コネクタ 43"/>
          <p:cNvCxnSpPr/>
          <p:nvPr/>
        </p:nvCxnSpPr>
        <p:spPr>
          <a:xfrm flipH="1">
            <a:off x="9761126" y="3512807"/>
            <a:ext cx="363209" cy="726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sp>
        <p:nvSpPr>
          <p:cNvPr id="47" name="正方形/長方形 46">
            <a:extLst>
              <a:ext uri="{FF2B5EF4-FFF2-40B4-BE49-F238E27FC236}">
                <a16:creationId xmlns:a16="http://schemas.microsoft.com/office/drawing/2014/main" id="{E7CDE4F5-8D4E-4C36-BB2D-DC66A4ACA4E0}"/>
              </a:ext>
            </a:extLst>
          </p:cNvPr>
          <p:cNvSpPr/>
          <p:nvPr/>
        </p:nvSpPr>
        <p:spPr>
          <a:xfrm>
            <a:off x="8595717" y="2788525"/>
            <a:ext cx="1547812"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1167" dirty="0">
                <a:solidFill>
                  <a:schemeClr val="tx1"/>
                </a:solidFill>
                <a:latin typeface="Meiryo" panose="020B0604030504040204" pitchFamily="34" charset="-128"/>
                <a:ea typeface="Meiryo" panose="020B0604030504040204" pitchFamily="34" charset="-128"/>
              </a:rPr>
              <a:t>AWS</a:t>
            </a:r>
            <a:r>
              <a:rPr kumimoji="1" lang="ja-JP" altLang="en-US" sz="1167">
                <a:solidFill>
                  <a:schemeClr val="tx1"/>
                </a:solidFill>
                <a:latin typeface="Meiryo" panose="020B0604030504040204" pitchFamily="34" charset="-128"/>
                <a:ea typeface="Meiryo" panose="020B0604030504040204" pitchFamily="34" charset="-128"/>
              </a:rPr>
              <a:t> </a:t>
            </a:r>
            <a:r>
              <a:rPr kumimoji="1" lang="en-US" altLang="ja-JP" sz="1167" dirty="0">
                <a:solidFill>
                  <a:schemeClr val="tx1"/>
                </a:solidFill>
                <a:latin typeface="Meiryo" panose="020B0604030504040204" pitchFamily="34" charset="-128"/>
                <a:ea typeface="Meiryo" panose="020B0604030504040204" pitchFamily="34" charset="-128"/>
              </a:rPr>
              <a:t>IAM</a:t>
            </a:r>
            <a:br>
              <a:rPr kumimoji="1" lang="en-US" altLang="ja-JP" sz="1167" dirty="0">
                <a:solidFill>
                  <a:schemeClr val="tx1"/>
                </a:solidFill>
                <a:latin typeface="Meiryo" panose="020B0604030504040204" pitchFamily="34" charset="-128"/>
                <a:ea typeface="Meiryo" panose="020B0604030504040204" pitchFamily="34" charset="-128"/>
              </a:rPr>
            </a:br>
            <a:r>
              <a:rPr kumimoji="1" lang="en-US" altLang="ja-JP" sz="1167" dirty="0">
                <a:solidFill>
                  <a:schemeClr val="tx1"/>
                </a:solidFill>
                <a:latin typeface="Meiryo" panose="020B0604030504040204" pitchFamily="34" charset="-128"/>
                <a:ea typeface="Meiryo" panose="020B0604030504040204" pitchFamily="34" charset="-128"/>
              </a:rPr>
              <a:t>Identity Center</a:t>
            </a:r>
          </a:p>
        </p:txBody>
      </p:sp>
      <p:sp>
        <p:nvSpPr>
          <p:cNvPr id="53" name="正方形/長方形 52">
            <a:extLst>
              <a:ext uri="{FF2B5EF4-FFF2-40B4-BE49-F238E27FC236}">
                <a16:creationId xmlns:a16="http://schemas.microsoft.com/office/drawing/2014/main" id="{E7CDE4F5-8D4E-4C36-BB2D-DC66A4ACA4E0}"/>
              </a:ext>
            </a:extLst>
          </p:cNvPr>
          <p:cNvSpPr/>
          <p:nvPr/>
        </p:nvSpPr>
        <p:spPr>
          <a:xfrm>
            <a:off x="9786611" y="2805043"/>
            <a:ext cx="1751861"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1167" dirty="0">
                <a:solidFill>
                  <a:schemeClr val="tx1"/>
                </a:solidFill>
                <a:latin typeface="Meiryo" panose="020B0604030504040204" pitchFamily="34" charset="-128"/>
                <a:ea typeface="Meiryo" panose="020B0604030504040204" pitchFamily="34" charset="-128"/>
              </a:rPr>
              <a:t>AWS IAM Identity Center  ID</a:t>
            </a:r>
            <a:r>
              <a:rPr kumimoji="1" lang="ja-JP" altLang="en-US" sz="1167" dirty="0">
                <a:solidFill>
                  <a:schemeClr val="tx1"/>
                </a:solidFill>
                <a:latin typeface="Meiryo" panose="020B0604030504040204" pitchFamily="34" charset="-128"/>
                <a:ea typeface="Meiryo" panose="020B0604030504040204" pitchFamily="34" charset="-128"/>
              </a:rPr>
              <a:t>プール</a:t>
            </a:r>
            <a:endParaRPr kumimoji="1" lang="en-US" altLang="ja-JP" sz="1167" dirty="0">
              <a:solidFill>
                <a:schemeClr val="tx1"/>
              </a:solidFill>
              <a:latin typeface="Meiryo" panose="020B0604030504040204" pitchFamily="34" charset="-128"/>
              <a:ea typeface="Meiryo" panose="020B0604030504040204" pitchFamily="34" charset="-128"/>
            </a:endParaRPr>
          </a:p>
        </p:txBody>
      </p:sp>
      <p:pic>
        <p:nvPicPr>
          <p:cNvPr id="33"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162983" y="3221705"/>
            <a:ext cx="585663" cy="58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6E5F8C8F-721E-2447-87FC-19CB01A17D4C}"/>
              </a:ext>
            </a:extLst>
          </p:cNvPr>
          <p:cNvSpPr>
            <a:spLocks noGrp="1"/>
          </p:cNvSpPr>
          <p:nvPr>
            <p:ph type="title"/>
          </p:nvPr>
        </p:nvSpPr>
        <p:spPr/>
        <p:txBody>
          <a:bodyPr/>
          <a:lstStyle/>
          <a:p>
            <a:r>
              <a:rPr lang="ja-JP" altLang="en-US" sz="2800" b="0"/>
              <a:t>参考</a:t>
            </a:r>
            <a:r>
              <a:rPr lang="en-US" altLang="ja-JP" sz="2800" b="0" dirty="0"/>
              <a:t>: AWS IAM Identity Center </a:t>
            </a:r>
            <a:r>
              <a:rPr lang="ja-JP" altLang="en-US" sz="2800" b="0"/>
              <a:t>による認証方式</a:t>
            </a:r>
            <a:r>
              <a:rPr lang="en-US" altLang="ja-JP" sz="2800" b="0" dirty="0"/>
              <a:t> (1)</a:t>
            </a:r>
            <a:endParaRPr lang="ja-JP" altLang="en-US" sz="2800" b="0"/>
          </a:p>
        </p:txBody>
      </p:sp>
      <p:sp>
        <p:nvSpPr>
          <p:cNvPr id="34" name="テキスト ボックス 33">
            <a:extLst>
              <a:ext uri="{FF2B5EF4-FFF2-40B4-BE49-F238E27FC236}">
                <a16:creationId xmlns:a16="http://schemas.microsoft.com/office/drawing/2014/main" id="{68C87886-593A-136F-3E8C-BF31F532ACA6}"/>
              </a:ext>
            </a:extLst>
          </p:cNvPr>
          <p:cNvSpPr txBox="1"/>
          <p:nvPr/>
        </p:nvSpPr>
        <p:spPr>
          <a:xfrm>
            <a:off x="543278" y="5530468"/>
            <a:ext cx="4515134" cy="553998"/>
          </a:xfrm>
          <a:prstGeom prst="rect">
            <a:avLst/>
          </a:prstGeom>
          <a:noFill/>
        </p:spPr>
        <p:txBody>
          <a:bodyPr wrap="square" rtlCol="0">
            <a:spAutoFit/>
          </a:bodyPr>
          <a:lstStyle/>
          <a:p>
            <a:r>
              <a:rPr kumimoji="1" lang="en-US" altLang="ja-JP" sz="1500" b="1"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AWS Single Sign-On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の後継サービス</a:t>
            </a:r>
            <a:endParaRPr kumimoji="1" lang="en-US" altLang="ja-JP" sz="1500" dirty="0">
              <a:latin typeface="Meiryo" panose="020B0604030504040204" pitchFamily="34" charset="-128"/>
              <a:ea typeface="Meiryo" panose="020B0604030504040204" pitchFamily="34" charset="-128"/>
              <a:cs typeface="Amazon Ember" panose="020B0603020204020204" pitchFamily="34" charset="0"/>
            </a:endParaRPr>
          </a:p>
          <a:p>
            <a:r>
              <a:rPr kumimoji="1" lang="en-US" altLang="ja-JP" sz="1500"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IAM</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ポリシーと同様の</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JSON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ドキュメント</a:t>
            </a:r>
          </a:p>
        </p:txBody>
      </p:sp>
      <p:sp>
        <p:nvSpPr>
          <p:cNvPr id="3" name="TextBox 2">
            <a:extLst>
              <a:ext uri="{FF2B5EF4-FFF2-40B4-BE49-F238E27FC236}">
                <a16:creationId xmlns:a16="http://schemas.microsoft.com/office/drawing/2014/main" id="{2D01816D-58C7-8939-99D1-C319078A2A14}"/>
              </a:ext>
            </a:extLst>
          </p:cNvPr>
          <p:cNvSpPr txBox="1"/>
          <p:nvPr/>
        </p:nvSpPr>
        <p:spPr>
          <a:xfrm>
            <a:off x="442699" y="631743"/>
            <a:ext cx="5582362" cy="369332"/>
          </a:xfrm>
          <a:prstGeom prst="rect">
            <a:avLst/>
          </a:prstGeom>
          <a:noFill/>
        </p:spPr>
        <p:txBody>
          <a:bodyPr wrap="none" rtlCol="0">
            <a:spAutoFit/>
          </a:bodyPr>
          <a:lstStyle/>
          <a:p>
            <a:pPr algn="l"/>
            <a:r>
              <a:rPr kumimoji="1" lang="en-JP" dirty="0">
                <a:latin typeface="Meiryo" panose="020B0604030504040204" pitchFamily="34" charset="-128"/>
                <a:ea typeface="Meiryo" panose="020B0604030504040204" pitchFamily="34" charset="-128"/>
                <a:cs typeface="Amazon Ember" panose="020B0603020204020204" pitchFamily="34" charset="0"/>
              </a:rPr>
              <a:t>AWS IAM Identity CenterのIDプールを利用した例</a:t>
            </a:r>
          </a:p>
        </p:txBody>
      </p:sp>
      <p:sp>
        <p:nvSpPr>
          <p:cNvPr id="4" name="テキスト ボックス 1">
            <a:extLst>
              <a:ext uri="{FF2B5EF4-FFF2-40B4-BE49-F238E27FC236}">
                <a16:creationId xmlns:a16="http://schemas.microsoft.com/office/drawing/2014/main" id="{0447DAE2-2D83-6293-7A2C-455DB1F979E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17602630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853695" y="5060870"/>
            <a:ext cx="695596" cy="69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034455" y="5063165"/>
            <a:ext cx="695596" cy="69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49">
            <a:extLst>
              <a:ext uri="{FF2B5EF4-FFF2-40B4-BE49-F238E27FC236}">
                <a16:creationId xmlns:a16="http://schemas.microsoft.com/office/drawing/2014/main" id="{5A8C48C1-32E1-C747-BB4B-5E3B849CF7A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210453" y="5061983"/>
            <a:ext cx="695596" cy="69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Graphic 6">
            <a:extLst>
              <a:ext uri="{FF2B5EF4-FFF2-40B4-BE49-F238E27FC236}">
                <a16:creationId xmlns:a16="http://schemas.microsoft.com/office/drawing/2014/main" id="{54F0984D-FD2B-0847-82CB-C4CFECCE01A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020992" y="3231458"/>
            <a:ext cx="598667" cy="598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14">
            <a:extLst>
              <a:ext uri="{FF2B5EF4-FFF2-40B4-BE49-F238E27FC236}">
                <a16:creationId xmlns:a16="http://schemas.microsoft.com/office/drawing/2014/main" id="{84E08800-B964-4C2B-8A17-B734D8587C3B}"/>
              </a:ext>
            </a:extLst>
          </p:cNvPr>
          <p:cNvSpPr txBox="1"/>
          <p:nvPr/>
        </p:nvSpPr>
        <p:spPr>
          <a:xfrm>
            <a:off x="442699" y="1897335"/>
            <a:ext cx="5479289" cy="3485307"/>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en-US" altLang="ja-JP" sz="2000" dirty="0">
                <a:latin typeface="Meiryo" panose="020B0604030504040204" pitchFamily="34" charset="-128"/>
                <a:ea typeface="Meiryo" panose="020B0604030504040204" pitchFamily="34" charset="-128"/>
                <a:cs typeface="Meiryo" charset="-128"/>
              </a:rPr>
              <a:t>AWS</a:t>
            </a:r>
            <a:r>
              <a:rPr kumimoji="1" lang="ja-JP" altLang="en-US" sz="2000" dirty="0">
                <a:latin typeface="Meiryo" panose="020B0604030504040204" pitchFamily="34" charset="-128"/>
                <a:ea typeface="Meiryo" panose="020B0604030504040204" pitchFamily="34" charset="-128"/>
                <a:cs typeface="Meiryo" charset="-128"/>
              </a:rPr>
              <a:t> </a:t>
            </a:r>
            <a:r>
              <a:rPr kumimoji="1" lang="en-US" altLang="ja-JP" sz="2000" dirty="0">
                <a:latin typeface="Meiryo" panose="020B0604030504040204" pitchFamily="34" charset="-128"/>
                <a:ea typeface="Meiryo" panose="020B0604030504040204" pitchFamily="34" charset="-128"/>
                <a:cs typeface="Meiryo" charset="-128"/>
              </a:rPr>
              <a:t>Organizations</a:t>
            </a:r>
            <a:r>
              <a:rPr kumimoji="1" lang="ja-JP" altLang="en-US" sz="2000" dirty="0">
                <a:latin typeface="Meiryo" panose="020B0604030504040204" pitchFamily="34" charset="-128"/>
                <a:ea typeface="Meiryo" panose="020B0604030504040204" pitchFamily="34" charset="-128"/>
                <a:cs typeface="Meiryo" charset="-128"/>
              </a:rPr>
              <a:t>下のアカウントでは、マスターアカウント（支払いアカウント）に設定する</a:t>
            </a:r>
            <a:r>
              <a:rPr kumimoji="1" lang="en-US" altLang="ja-JP" sz="2000" dirty="0">
                <a:latin typeface="Meiryo" panose="020B0604030504040204" pitchFamily="34" charset="-128"/>
                <a:ea typeface="Meiryo" panose="020B0604030504040204" pitchFamily="34" charset="-128"/>
                <a:cs typeface="Meiryo" charset="-128"/>
              </a:rPr>
              <a:t>AWS</a:t>
            </a:r>
            <a:r>
              <a:rPr kumimoji="1" lang="ja-JP" altLang="en-US" sz="2000">
                <a:latin typeface="Meiryo" panose="020B0604030504040204" pitchFamily="34" charset="-128"/>
                <a:ea typeface="Meiryo" panose="020B0604030504040204" pitchFamily="34" charset="-128"/>
                <a:cs typeface="Meiryo" charset="-128"/>
              </a:rPr>
              <a:t> </a:t>
            </a:r>
            <a:r>
              <a:rPr kumimoji="1" lang="en-US" altLang="ja-JP" sz="2000" dirty="0">
                <a:latin typeface="Meiryo" panose="020B0604030504040204" pitchFamily="34" charset="-128"/>
                <a:ea typeface="Meiryo" panose="020B0604030504040204" pitchFamily="34" charset="-128"/>
                <a:cs typeface="Meiryo" charset="-128"/>
              </a:rPr>
              <a:t>IAM Identity Center</a:t>
            </a:r>
            <a:r>
              <a:rPr kumimoji="1" lang="ja-JP" altLang="en-US" sz="2000">
                <a:latin typeface="Meiryo" panose="020B0604030504040204" pitchFamily="34" charset="-128"/>
                <a:ea typeface="Meiryo" panose="020B0604030504040204" pitchFamily="34" charset="-128"/>
                <a:cs typeface="Meiryo" charset="-128"/>
              </a:rPr>
              <a:t>を利用してシングルサインオンを</a:t>
            </a:r>
            <a:r>
              <a:rPr kumimoji="1" lang="ja-JP" altLang="en-US" sz="2000" dirty="0">
                <a:latin typeface="Meiryo" panose="020B0604030504040204" pitchFamily="34" charset="-128"/>
                <a:ea typeface="Meiryo" panose="020B0604030504040204" pitchFamily="34" charset="-128"/>
                <a:cs typeface="Meiryo" charset="-128"/>
              </a:rPr>
              <a:t>構成可能</a:t>
            </a:r>
            <a:endParaRPr kumimoji="1" lang="en-US" altLang="ja-JP" sz="2000" dirty="0">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権限は許可セット</a:t>
            </a:r>
            <a:r>
              <a:rPr kumimoji="1" lang="en-US" altLang="ja-JP" sz="2000" baseline="30000" dirty="0">
                <a:solidFill>
                  <a:srgbClr val="FF9900"/>
                </a:solidFill>
                <a:latin typeface="Meiryo" panose="020B0604030504040204" pitchFamily="34" charset="-128"/>
                <a:ea typeface="Meiryo" panose="020B0604030504040204" pitchFamily="34" charset="-128"/>
                <a:cs typeface="Meiryo" charset="-128"/>
              </a:rPr>
              <a:t>*</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または</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IAM</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管理ポリシー、</a:t>
            </a:r>
            <a:r>
              <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rPr>
              <a:t>Permissions Boundary</a:t>
            </a:r>
            <a:r>
              <a:rPr kumimoji="1" lang="ja-JP" altLang="en-US" sz="2000">
                <a:solidFill>
                  <a:schemeClr val="bg2">
                    <a:lumMod val="10000"/>
                  </a:schemeClr>
                </a:solidFill>
                <a:latin typeface="Meiryo" panose="020B0604030504040204" pitchFamily="34" charset="-128"/>
                <a:ea typeface="Meiryo" panose="020B0604030504040204" pitchFamily="34" charset="-128"/>
                <a:cs typeface="Meiryo" charset="-128"/>
              </a:rPr>
              <a:t>で定義する</a:t>
            </a:r>
            <a:endParaRPr kumimoji="1" lang="en-US" altLang="ja-JP" sz="2000" dirty="0">
              <a:solidFill>
                <a:schemeClr val="bg2">
                  <a:lumMod val="10000"/>
                </a:schemeClr>
              </a:soli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en-US" altLang="ja-JP" sz="2000" dirty="0" err="1">
                <a:latin typeface="Meiryo" panose="020B0604030504040204" pitchFamily="34" charset="-128"/>
                <a:ea typeface="Meiryo" panose="020B0604030504040204" pitchFamily="34" charset="-128"/>
                <a:cs typeface="Meiryo" charset="-128"/>
              </a:rPr>
              <a:t>SimpleAD</a:t>
            </a:r>
            <a:r>
              <a:rPr kumimoji="1" lang="ja-JP" altLang="en-US" sz="2000" dirty="0">
                <a:latin typeface="Meiryo" panose="020B0604030504040204" pitchFamily="34" charset="-128"/>
                <a:ea typeface="Meiryo" panose="020B0604030504040204" pitchFamily="34" charset="-128"/>
                <a:cs typeface="Meiryo" charset="-128"/>
              </a:rPr>
              <a:t>の代わりに機能面、運用面に優れる対応</a:t>
            </a:r>
            <a:r>
              <a:rPr kumimoji="1" lang="en-US" altLang="ja-JP" sz="2000" dirty="0">
                <a:latin typeface="Meiryo" panose="020B0604030504040204" pitchFamily="34" charset="-128"/>
                <a:ea typeface="Meiryo" panose="020B0604030504040204" pitchFamily="34" charset="-128"/>
                <a:cs typeface="Meiryo" charset="-128"/>
              </a:rPr>
              <a:t>IDP</a:t>
            </a:r>
            <a:r>
              <a:rPr kumimoji="1" lang="ja-JP" altLang="en-US" sz="2000" dirty="0">
                <a:latin typeface="Meiryo" panose="020B0604030504040204" pitchFamily="34" charset="-128"/>
                <a:ea typeface="Meiryo" panose="020B0604030504040204" pitchFamily="34" charset="-128"/>
                <a:cs typeface="Meiryo" charset="-128"/>
              </a:rPr>
              <a:t>を利用可能</a:t>
            </a:r>
            <a:endParaRPr kumimoji="1" lang="en-US" altLang="ja-JP" sz="2000" dirty="0">
              <a:latin typeface="Meiryo" panose="020B0604030504040204" pitchFamily="34" charset="-128"/>
              <a:ea typeface="Meiryo" panose="020B0604030504040204" pitchFamily="34" charset="-128"/>
              <a:cs typeface="Meiryo" charset="-128"/>
            </a:endParaRPr>
          </a:p>
          <a:p>
            <a:pPr marL="620159" lvl="1" indent="-380985">
              <a:spcBef>
                <a:spcPts val="133"/>
              </a:spcBef>
              <a:buFont typeface="Wingdings" panose="05000000000000000000" pitchFamily="2" charset="2"/>
              <a:buChar char="Ø"/>
            </a:pPr>
            <a:r>
              <a:rPr kumimoji="1" lang="en-US" altLang="ja-JP" sz="2000" b="1" dirty="0">
                <a:solidFill>
                  <a:srgbClr val="0070C0"/>
                </a:solidFill>
                <a:latin typeface="Meiryo" panose="020B0604030504040204" pitchFamily="34" charset="-128"/>
                <a:ea typeface="Meiryo" panose="020B0604030504040204" pitchFamily="34" charset="-128"/>
                <a:cs typeface="Meiryo" charset="-128"/>
              </a:rPr>
              <a:t>IDP</a:t>
            </a: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側の構築、利用コストが発生</a:t>
            </a:r>
            <a:endParaRPr kumimoji="1" lang="en-US" altLang="ja-JP" sz="2000" b="1" dirty="0">
              <a:solidFill>
                <a:srgbClr val="0070C0"/>
              </a:solidFill>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2000" dirty="0">
                <a:latin typeface="Meiryo" panose="020B0604030504040204" pitchFamily="34" charset="-128"/>
                <a:ea typeface="Meiryo" panose="020B0604030504040204" pitchFamily="34" charset="-128"/>
                <a:cs typeface="Meiryo" charset="-128"/>
              </a:rPr>
              <a:t>利用者</a:t>
            </a:r>
            <a:r>
              <a:rPr kumimoji="1" lang="ja-JP" altLang="en-US" sz="2000">
                <a:latin typeface="Meiryo" panose="020B0604030504040204" pitchFamily="34" charset="-128"/>
                <a:ea typeface="Meiryo" panose="020B0604030504040204" pitchFamily="34" charset="-128"/>
                <a:cs typeface="Meiryo" charset="-128"/>
              </a:rPr>
              <a:t>は、</a:t>
            </a:r>
            <a:r>
              <a:rPr kumimoji="1" lang="en-US" altLang="ja-JP" sz="2000" dirty="0">
                <a:latin typeface="Meiryo" panose="020B0604030504040204" pitchFamily="34" charset="-128"/>
                <a:ea typeface="Meiryo" panose="020B0604030504040204" pitchFamily="34" charset="-128"/>
                <a:cs typeface="Meiryo" charset="-128"/>
              </a:rPr>
              <a:t>AWS</a:t>
            </a:r>
            <a:r>
              <a:rPr kumimoji="1" lang="ja-JP" altLang="en-US" sz="2000">
                <a:latin typeface="Meiryo" panose="020B0604030504040204" pitchFamily="34" charset="-128"/>
                <a:ea typeface="Meiryo" panose="020B0604030504040204" pitchFamily="34" charset="-128"/>
                <a:cs typeface="Meiryo" charset="-128"/>
              </a:rPr>
              <a:t>アクセスポータル</a:t>
            </a:r>
            <a:r>
              <a:rPr kumimoji="1" lang="ja-JP" altLang="en-US" sz="2000" dirty="0">
                <a:latin typeface="Meiryo" panose="020B0604030504040204" pitchFamily="34" charset="-128"/>
                <a:ea typeface="Meiryo" panose="020B0604030504040204" pitchFamily="34" charset="-128"/>
                <a:cs typeface="Meiryo" charset="-128"/>
              </a:rPr>
              <a:t>という専用</a:t>
            </a:r>
            <a:r>
              <a:rPr kumimoji="1" lang="en-US" altLang="ja-JP" sz="2000" dirty="0">
                <a:latin typeface="Meiryo" panose="020B0604030504040204" pitchFamily="34" charset="-128"/>
                <a:ea typeface="Meiryo" panose="020B0604030504040204" pitchFamily="34" charset="-128"/>
                <a:cs typeface="Meiryo" charset="-128"/>
              </a:rPr>
              <a:t>URL</a:t>
            </a:r>
            <a:r>
              <a:rPr kumimoji="1" lang="ja-JP" altLang="en-US" sz="2000" dirty="0">
                <a:latin typeface="Meiryo" panose="020B0604030504040204" pitchFamily="34" charset="-128"/>
                <a:ea typeface="Meiryo" panose="020B0604030504040204" pitchFamily="34" charset="-128"/>
                <a:cs typeface="Meiryo" charset="-128"/>
              </a:rPr>
              <a:t>からログインする</a:t>
            </a:r>
            <a:endParaRPr kumimoji="1" lang="en-US" altLang="ja-JP" sz="2000" dirty="0">
              <a:latin typeface="Meiryo" panose="020B0604030504040204" pitchFamily="34" charset="-128"/>
              <a:ea typeface="Meiryo" panose="020B0604030504040204" pitchFamily="34" charset="-128"/>
              <a:cs typeface="Meiryo" charset="-128"/>
            </a:endParaRPr>
          </a:p>
        </p:txBody>
      </p:sp>
      <p:sp>
        <p:nvSpPr>
          <p:cNvPr id="13" name="正方形/長方形 12">
            <a:extLst>
              <a:ext uri="{FF2B5EF4-FFF2-40B4-BE49-F238E27FC236}">
                <a16:creationId xmlns:a16="http://schemas.microsoft.com/office/drawing/2014/main" id="{00E6ED94-1135-4B46-8C68-5EADD9B59769}"/>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環境アクセスの要件</a:t>
            </a:r>
          </a:p>
        </p:txBody>
      </p:sp>
      <p:sp>
        <p:nvSpPr>
          <p:cNvPr id="14" name="正方形/長方形 13">
            <a:extLst>
              <a:ext uri="{FF2B5EF4-FFF2-40B4-BE49-F238E27FC236}">
                <a16:creationId xmlns:a16="http://schemas.microsoft.com/office/drawing/2014/main" id="{6F54C04A-6FA8-45FB-979D-8D29C465492D}"/>
              </a:ext>
            </a:extLst>
          </p:cNvPr>
          <p:cNvSpPr/>
          <p:nvPr/>
        </p:nvSpPr>
        <p:spPr>
          <a:xfrm>
            <a:off x="442699" y="1173646"/>
            <a:ext cx="547928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方式の説明</a:t>
            </a:r>
          </a:p>
        </p:txBody>
      </p:sp>
      <p:cxnSp>
        <p:nvCxnSpPr>
          <p:cNvPr id="15" name="直線コネクタ 14">
            <a:extLst>
              <a:ext uri="{FF2B5EF4-FFF2-40B4-BE49-F238E27FC236}">
                <a16:creationId xmlns:a16="http://schemas.microsoft.com/office/drawing/2014/main" id="{91F929C8-F3FE-406A-8883-13E818135A79}"/>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6" name="Rectangle 31">
            <a:extLst>
              <a:ext uri="{FF2B5EF4-FFF2-40B4-BE49-F238E27FC236}">
                <a16:creationId xmlns:a16="http://schemas.microsoft.com/office/drawing/2014/main" id="{0EB8B091-E866-5B45-9D39-DB380AE8EEA5}"/>
              </a:ext>
            </a:extLst>
          </p:cNvPr>
          <p:cNvSpPr/>
          <p:nvPr/>
        </p:nvSpPr>
        <p:spPr>
          <a:xfrm>
            <a:off x="7344001" y="2361698"/>
            <a:ext cx="2303998" cy="15473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ja-JP" altLang="en-US" sz="1500">
                <a:solidFill>
                  <a:sysClr val="windowText" lastClr="000000"/>
                </a:solidFill>
                <a:latin typeface="Meiryo" panose="020B0604030504040204" pitchFamily="34" charset="-128"/>
                <a:ea typeface="Meiryo" panose="020B0604030504040204" pitchFamily="34" charset="-128"/>
              </a:rPr>
              <a:t>管理アカウント</a:t>
            </a:r>
            <a:endParaRPr lang="en-US" sz="1500" dirty="0">
              <a:solidFill>
                <a:sysClr val="windowText" lastClr="000000"/>
              </a:solidFill>
              <a:latin typeface="Meiryo" panose="020B0604030504040204" pitchFamily="34" charset="-128"/>
              <a:ea typeface="Meiryo" panose="020B0604030504040204" pitchFamily="34" charset="-128"/>
            </a:endParaRPr>
          </a:p>
        </p:txBody>
      </p:sp>
      <p:sp>
        <p:nvSpPr>
          <p:cNvPr id="19" name="Rectangle 31">
            <a:extLst>
              <a:ext uri="{FF2B5EF4-FFF2-40B4-BE49-F238E27FC236}">
                <a16:creationId xmlns:a16="http://schemas.microsoft.com/office/drawing/2014/main" id="{0EB8B091-E866-5B45-9D39-DB380AE8EEA5}"/>
              </a:ext>
            </a:extLst>
          </p:cNvPr>
          <p:cNvSpPr/>
          <p:nvPr/>
        </p:nvSpPr>
        <p:spPr>
          <a:xfrm>
            <a:off x="6672000"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アカウントA</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2"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71998" y="4389000"/>
            <a:ext cx="440267" cy="440267"/>
          </a:xfrm>
          <a:prstGeom prst="rect">
            <a:avLst/>
          </a:prstGeom>
        </p:spPr>
      </p:pic>
      <p:sp>
        <p:nvSpPr>
          <p:cNvPr id="26" name="Rectangle 31">
            <a:extLst>
              <a:ext uri="{FF2B5EF4-FFF2-40B4-BE49-F238E27FC236}">
                <a16:creationId xmlns:a16="http://schemas.microsoft.com/office/drawing/2014/main" id="{0EB8B091-E866-5B45-9D39-DB380AE8EEA5}"/>
              </a:ext>
            </a:extLst>
          </p:cNvPr>
          <p:cNvSpPr/>
          <p:nvPr/>
        </p:nvSpPr>
        <p:spPr>
          <a:xfrm>
            <a:off x="8496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アカウントB</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27"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6000" y="4389000"/>
            <a:ext cx="440267" cy="440267"/>
          </a:xfrm>
          <a:prstGeom prst="rect">
            <a:avLst/>
          </a:prstGeom>
        </p:spPr>
      </p:pic>
      <p:sp>
        <p:nvSpPr>
          <p:cNvPr id="35" name="Rectangle 31">
            <a:extLst>
              <a:ext uri="{FF2B5EF4-FFF2-40B4-BE49-F238E27FC236}">
                <a16:creationId xmlns:a16="http://schemas.microsoft.com/office/drawing/2014/main" id="{0EB8B091-E866-5B45-9D39-DB380AE8EEA5}"/>
              </a:ext>
            </a:extLst>
          </p:cNvPr>
          <p:cNvSpPr/>
          <p:nvPr/>
        </p:nvSpPr>
        <p:spPr>
          <a:xfrm>
            <a:off x="10320002" y="4389000"/>
            <a:ext cx="1632000" cy="17280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pPr algn="l"/>
            <a:r>
              <a:rPr lang="en-US" sz="1167" dirty="0" err="1">
                <a:solidFill>
                  <a:sysClr val="windowText" lastClr="000000"/>
                </a:solidFill>
                <a:latin typeface="Meiryo" panose="020B0604030504040204" pitchFamily="34" charset="-128"/>
                <a:ea typeface="Meiryo" panose="020B0604030504040204" pitchFamily="34" charset="-128"/>
              </a:rPr>
              <a:t>アカウントC</a:t>
            </a:r>
            <a:endParaRPr lang="en-US" sz="1167" dirty="0">
              <a:solidFill>
                <a:sysClr val="windowText" lastClr="000000"/>
              </a:solidFill>
              <a:latin typeface="Meiryo" panose="020B0604030504040204" pitchFamily="34" charset="-128"/>
              <a:ea typeface="Meiryo" panose="020B0604030504040204" pitchFamily="34" charset="-128"/>
            </a:endParaRPr>
          </a:p>
        </p:txBody>
      </p:sp>
      <p:pic>
        <p:nvPicPr>
          <p:cNvPr id="36"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20000" y="4389000"/>
            <a:ext cx="440267" cy="440267"/>
          </a:xfrm>
          <a:prstGeom prst="rect">
            <a:avLst/>
          </a:prstGeom>
        </p:spPr>
      </p:pic>
      <p:pic>
        <p:nvPicPr>
          <p:cNvPr id="42" name="Graphic 39">
            <a:extLst>
              <a:ext uri="{FF2B5EF4-FFF2-40B4-BE49-F238E27FC236}">
                <a16:creationId xmlns:a16="http://schemas.microsoft.com/office/drawing/2014/main" id="{6FA71975-EA2D-784E-8A28-738A17320E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72000" y="3319596"/>
            <a:ext cx="427931" cy="427931"/>
          </a:xfrm>
          <a:prstGeom prst="rect">
            <a:avLst/>
          </a:prstGeom>
        </p:spPr>
      </p:pic>
      <p:cxnSp>
        <p:nvCxnSpPr>
          <p:cNvPr id="45" name="直線矢印コネクタ 44"/>
          <p:cNvCxnSpPr/>
          <p:nvPr/>
        </p:nvCxnSpPr>
        <p:spPr>
          <a:xfrm flipH="1">
            <a:off x="7558742" y="3830125"/>
            <a:ext cx="758812" cy="1230876"/>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46" name="直線矢印コネクタ 45"/>
          <p:cNvCxnSpPr/>
          <p:nvPr/>
        </p:nvCxnSpPr>
        <p:spPr>
          <a:xfrm>
            <a:off x="8317554" y="3830125"/>
            <a:ext cx="1065189" cy="1230876"/>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4" name="直線矢印コネクタ 53"/>
          <p:cNvCxnSpPr/>
          <p:nvPr/>
        </p:nvCxnSpPr>
        <p:spPr>
          <a:xfrm>
            <a:off x="8317554" y="3830125"/>
            <a:ext cx="2889189" cy="1230876"/>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52" name="直線矢印コネクタ 51"/>
          <p:cNvCxnSpPr>
            <a:stCxn id="42" idx="3"/>
          </p:cNvCxnSpPr>
          <p:nvPr/>
        </p:nvCxnSpPr>
        <p:spPr>
          <a:xfrm>
            <a:off x="7099932" y="3533562"/>
            <a:ext cx="921060" cy="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pic>
        <p:nvPicPr>
          <p:cNvPr id="31"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4752" y="2364776"/>
            <a:ext cx="440267" cy="440267"/>
          </a:xfrm>
          <a:prstGeom prst="rect">
            <a:avLst/>
          </a:prstGeom>
        </p:spPr>
      </p:pic>
      <p:sp>
        <p:nvSpPr>
          <p:cNvPr id="47" name="正方形/長方形 46">
            <a:extLst>
              <a:ext uri="{FF2B5EF4-FFF2-40B4-BE49-F238E27FC236}">
                <a16:creationId xmlns:a16="http://schemas.microsoft.com/office/drawing/2014/main" id="{E7CDE4F5-8D4E-4C36-BB2D-DC66A4ACA4E0}"/>
              </a:ext>
            </a:extLst>
          </p:cNvPr>
          <p:cNvSpPr/>
          <p:nvPr/>
        </p:nvSpPr>
        <p:spPr>
          <a:xfrm>
            <a:off x="7576358" y="2851738"/>
            <a:ext cx="1238778"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1000" dirty="0">
                <a:solidFill>
                  <a:schemeClr val="tx1"/>
                </a:solidFill>
                <a:latin typeface="Meiryo" panose="020B0604030504040204" pitchFamily="34" charset="-128"/>
                <a:ea typeface="Meiryo" panose="020B0604030504040204" pitchFamily="34" charset="-128"/>
              </a:rPr>
              <a:t>AWS</a:t>
            </a:r>
            <a:r>
              <a:rPr kumimoji="1" lang="ja-JP" altLang="en-US" sz="1000">
                <a:solidFill>
                  <a:schemeClr val="tx1"/>
                </a:solidFill>
                <a:latin typeface="Meiryo" panose="020B0604030504040204" pitchFamily="34" charset="-128"/>
                <a:ea typeface="Meiryo" panose="020B0604030504040204" pitchFamily="34" charset="-128"/>
              </a:rPr>
              <a:t> </a:t>
            </a:r>
            <a:r>
              <a:rPr kumimoji="1" lang="en-US" altLang="ja-JP" sz="1000" dirty="0">
                <a:solidFill>
                  <a:schemeClr val="tx1"/>
                </a:solidFill>
                <a:latin typeface="Meiryo" panose="020B0604030504040204" pitchFamily="34" charset="-128"/>
                <a:ea typeface="Meiryo" panose="020B0604030504040204" pitchFamily="34" charset="-128"/>
              </a:rPr>
              <a:t>IAM Identity Center</a:t>
            </a:r>
          </a:p>
        </p:txBody>
      </p:sp>
      <p:pic>
        <p:nvPicPr>
          <p:cNvPr id="37" name="Graphic 9">
            <a:extLst>
              <a:ext uri="{FF2B5EF4-FFF2-40B4-BE49-F238E27FC236}">
                <a16:creationId xmlns:a16="http://schemas.microsoft.com/office/drawing/2014/main" id="{832F2B36-B3CA-4C49-941E-56AFE215FA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91830" y="3248774"/>
            <a:ext cx="569576" cy="569576"/>
          </a:xfrm>
          <a:prstGeom prst="rect">
            <a:avLst/>
          </a:prstGeom>
        </p:spPr>
      </p:pic>
      <p:sp>
        <p:nvSpPr>
          <p:cNvPr id="38" name="Rectangle 31">
            <a:extLst>
              <a:ext uri="{FF2B5EF4-FFF2-40B4-BE49-F238E27FC236}">
                <a16:creationId xmlns:a16="http://schemas.microsoft.com/office/drawing/2014/main" id="{0EB8B091-E866-5B45-9D39-DB380AE8EEA5}"/>
              </a:ext>
            </a:extLst>
          </p:cNvPr>
          <p:cNvSpPr/>
          <p:nvPr/>
        </p:nvSpPr>
        <p:spPr>
          <a:xfrm>
            <a:off x="9822880" y="2361698"/>
            <a:ext cx="2113005" cy="154730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0" tIns="121920" rIns="121920" bIns="60960" numCol="1" spcCol="0" rtlCol="0" fromWordArt="0" anchor="t" anchorCtr="0" forceAA="0" compatLnSpc="1">
            <a:prstTxWarp prst="textNoShape">
              <a:avLst/>
            </a:prstTxWarp>
            <a:noAutofit/>
          </a:bodyPr>
          <a:lstStyle/>
          <a:p>
            <a:r>
              <a:rPr lang="en-US" altLang="ja-JP" sz="1500" dirty="0">
                <a:solidFill>
                  <a:sysClr val="windowText" lastClr="000000"/>
                </a:solidFill>
                <a:latin typeface="Meiryo" panose="020B0604030504040204" pitchFamily="34" charset="-128"/>
                <a:ea typeface="Meiryo" panose="020B0604030504040204" pitchFamily="34" charset="-128"/>
              </a:rPr>
              <a:t>AWS</a:t>
            </a:r>
            <a:r>
              <a:rPr lang="ja-JP" altLang="en-US" sz="1500" dirty="0">
                <a:solidFill>
                  <a:sysClr val="windowText" lastClr="000000"/>
                </a:solidFill>
                <a:latin typeface="Meiryo" panose="020B0604030504040204" pitchFamily="34" charset="-128"/>
                <a:ea typeface="Meiryo" panose="020B0604030504040204" pitchFamily="34" charset="-128"/>
              </a:rPr>
              <a:t> </a:t>
            </a:r>
            <a:r>
              <a:rPr lang="en-US" altLang="ja-JP" sz="1500" dirty="0">
                <a:solidFill>
                  <a:sysClr val="windowText" lastClr="000000"/>
                </a:solidFill>
                <a:latin typeface="Meiryo" panose="020B0604030504040204" pitchFamily="34" charset="-128"/>
                <a:ea typeface="Meiryo" panose="020B0604030504040204" pitchFamily="34" charset="-128"/>
              </a:rPr>
              <a:t>or</a:t>
            </a:r>
            <a:r>
              <a:rPr lang="ja-JP" altLang="en-US" sz="1500" dirty="0">
                <a:solidFill>
                  <a:sysClr val="windowText" lastClr="000000"/>
                </a:solidFill>
                <a:latin typeface="Meiryo" panose="020B0604030504040204" pitchFamily="34" charset="-128"/>
                <a:ea typeface="Meiryo" panose="020B0604030504040204" pitchFamily="34" charset="-128"/>
              </a:rPr>
              <a:t> </a:t>
            </a:r>
            <a:r>
              <a:rPr lang="en-US" altLang="ja-JP" sz="1500" dirty="0">
                <a:solidFill>
                  <a:sysClr val="windowText" lastClr="000000"/>
                </a:solidFill>
                <a:latin typeface="Meiryo" panose="020B0604030504040204" pitchFamily="34" charset="-128"/>
                <a:ea typeface="Meiryo" panose="020B0604030504040204" pitchFamily="34" charset="-128"/>
              </a:rPr>
              <a:t>SaaS</a:t>
            </a:r>
          </a:p>
        </p:txBody>
      </p:sp>
      <p:pic>
        <p:nvPicPr>
          <p:cNvPr id="39" name="Graphic 35">
            <a:extLst>
              <a:ext uri="{FF2B5EF4-FFF2-40B4-BE49-F238E27FC236}">
                <a16:creationId xmlns:a16="http://schemas.microsoft.com/office/drawing/2014/main" id="{57B6EAE4-66F4-694C-AEFF-8077B029FA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3657" y="2364776"/>
            <a:ext cx="440267" cy="440267"/>
          </a:xfrm>
          <a:prstGeom prst="rect">
            <a:avLst/>
          </a:prstGeom>
        </p:spPr>
      </p:pic>
      <p:pic>
        <p:nvPicPr>
          <p:cNvPr id="40" name="Graphic 29">
            <a:extLst>
              <a:ext uri="{FF2B5EF4-FFF2-40B4-BE49-F238E27FC236}">
                <a16:creationId xmlns:a16="http://schemas.microsoft.com/office/drawing/2014/main" id="{2653218A-3C81-C046-9EB9-786BB598050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58115" y="3281496"/>
            <a:ext cx="470724" cy="470724"/>
          </a:xfrm>
          <a:prstGeom prst="rect">
            <a:avLst/>
          </a:prstGeom>
        </p:spPr>
      </p:pic>
      <p:sp>
        <p:nvSpPr>
          <p:cNvPr id="41" name="正方形/長方形 40">
            <a:extLst>
              <a:ext uri="{FF2B5EF4-FFF2-40B4-BE49-F238E27FC236}">
                <a16:creationId xmlns:a16="http://schemas.microsoft.com/office/drawing/2014/main" id="{E7CDE4F5-8D4E-4C36-BB2D-DC66A4ACA4E0}"/>
              </a:ext>
            </a:extLst>
          </p:cNvPr>
          <p:cNvSpPr/>
          <p:nvPr/>
        </p:nvSpPr>
        <p:spPr>
          <a:xfrm>
            <a:off x="10486982" y="2949000"/>
            <a:ext cx="784802" cy="38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144000" tIns="48000" rIns="48000" bIns="48000" rtlCol="0" anchor="ctr"/>
          <a:lstStyle/>
          <a:p>
            <a:pPr algn="ctr"/>
            <a:r>
              <a:rPr kumimoji="1" lang="ja-JP" altLang="en-US" sz="1333" dirty="0">
                <a:solidFill>
                  <a:schemeClr val="tx1"/>
                </a:solidFill>
                <a:latin typeface="Meiryo" panose="020B0604030504040204" pitchFamily="34" charset="-128"/>
                <a:ea typeface="Meiryo" panose="020B0604030504040204" pitchFamily="34" charset="-128"/>
              </a:rPr>
              <a:t>対応</a:t>
            </a:r>
            <a:r>
              <a:rPr kumimoji="1" lang="en-US" altLang="ja-JP" sz="1333" dirty="0">
                <a:solidFill>
                  <a:schemeClr val="tx1"/>
                </a:solidFill>
                <a:latin typeface="Meiryo" panose="020B0604030504040204" pitchFamily="34" charset="-128"/>
                <a:ea typeface="Meiryo" panose="020B0604030504040204" pitchFamily="34" charset="-128"/>
              </a:rPr>
              <a:t>IDP※</a:t>
            </a:r>
          </a:p>
        </p:txBody>
      </p:sp>
      <p:cxnSp>
        <p:nvCxnSpPr>
          <p:cNvPr id="48" name="直線矢印コネクタ 47"/>
          <p:cNvCxnSpPr>
            <a:endCxn id="37" idx="1"/>
          </p:cNvCxnSpPr>
          <p:nvPr/>
        </p:nvCxnSpPr>
        <p:spPr>
          <a:xfrm flipV="1">
            <a:off x="8614114" y="3533562"/>
            <a:ext cx="377715" cy="2"/>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cxnSp>
        <p:nvCxnSpPr>
          <p:cNvPr id="49" name="直線矢印コネクタ 48"/>
          <p:cNvCxnSpPr>
            <a:stCxn id="37" idx="3"/>
            <a:endCxn id="40" idx="1"/>
          </p:cNvCxnSpPr>
          <p:nvPr/>
        </p:nvCxnSpPr>
        <p:spPr>
          <a:xfrm flipV="1">
            <a:off x="9561406" y="3516858"/>
            <a:ext cx="1096708" cy="16704"/>
          </a:xfrm>
          <a:prstGeom prst="straightConnector1">
            <a:avLst/>
          </a:prstGeom>
          <a:ln w="12700">
            <a:tailEnd type="triangle"/>
          </a:ln>
          <a:effectLst/>
        </p:spPr>
        <p:style>
          <a:lnRef idx="2">
            <a:schemeClr val="accent6"/>
          </a:lnRef>
          <a:fillRef idx="0">
            <a:schemeClr val="accent6"/>
          </a:fillRef>
          <a:effectRef idx="1">
            <a:schemeClr val="accent6"/>
          </a:effectRef>
          <a:fontRef idx="minor">
            <a:schemeClr val="tx1"/>
          </a:fontRef>
        </p:style>
      </p:cxnSp>
      <p:sp>
        <p:nvSpPr>
          <p:cNvPr id="33" name="正方形/長方形 32">
            <a:extLst>
              <a:ext uri="{FF2B5EF4-FFF2-40B4-BE49-F238E27FC236}">
                <a16:creationId xmlns:a16="http://schemas.microsoft.com/office/drawing/2014/main" id="{E7CDE4F5-8D4E-4C36-BB2D-DC66A4ACA4E0}"/>
              </a:ext>
            </a:extLst>
          </p:cNvPr>
          <p:cNvSpPr/>
          <p:nvPr/>
        </p:nvSpPr>
        <p:spPr>
          <a:xfrm>
            <a:off x="361951" y="5850000"/>
            <a:ext cx="11424000" cy="672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167" dirty="0">
                <a:solidFill>
                  <a:schemeClr val="tx1"/>
                </a:solidFill>
                <a:latin typeface="Meiryo" panose="020B0604030504040204" pitchFamily="34" charset="-128"/>
                <a:ea typeface="Meiryo" panose="020B0604030504040204" pitchFamily="34" charset="-128"/>
              </a:rPr>
              <a:t>※</a:t>
            </a:r>
            <a:r>
              <a:rPr kumimoji="1" lang="en-US" altLang="ja-JP" sz="1167" dirty="0" err="1">
                <a:solidFill>
                  <a:schemeClr val="tx1"/>
                </a:solidFill>
                <a:latin typeface="Meiryo" panose="020B0604030504040204" pitchFamily="34" charset="-128"/>
                <a:ea typeface="Meiryo" panose="020B0604030504040204" pitchFamily="34" charset="-128"/>
              </a:rPr>
              <a:t>Okta</a:t>
            </a:r>
            <a:r>
              <a:rPr kumimoji="1" lang="en-US" altLang="ja-JP" sz="1167" dirty="0">
                <a:solidFill>
                  <a:schemeClr val="tx1"/>
                </a:solidFill>
                <a:latin typeface="Meiryo" panose="020B0604030504040204" pitchFamily="34" charset="-128"/>
                <a:ea typeface="Meiryo" panose="020B0604030504040204" pitchFamily="34" charset="-128"/>
              </a:rPr>
              <a:t> Universal Directory</a:t>
            </a:r>
            <a:r>
              <a:rPr kumimoji="1" lang="ja-JP" altLang="en-US" sz="1167" dirty="0" err="1">
                <a:solidFill>
                  <a:schemeClr val="tx1"/>
                </a:solidFill>
                <a:latin typeface="Meiryo" panose="020B0604030504040204" pitchFamily="34" charset="-128"/>
                <a:ea typeface="Meiryo" panose="020B0604030504040204" pitchFamily="34" charset="-128"/>
              </a:rPr>
              <a:t>、</a:t>
            </a:r>
            <a:r>
              <a:rPr kumimoji="1" lang="en-US" altLang="ja-JP" sz="1167" dirty="0">
                <a:solidFill>
                  <a:schemeClr val="tx1"/>
                </a:solidFill>
                <a:latin typeface="Meiryo" panose="020B0604030504040204" pitchFamily="34" charset="-128"/>
                <a:ea typeface="Meiryo" panose="020B0604030504040204" pitchFamily="34" charset="-128"/>
              </a:rPr>
              <a:t>Azure AD</a:t>
            </a:r>
            <a:r>
              <a:rPr kumimoji="1" lang="ja-JP" altLang="en-US" sz="1167" dirty="0" err="1">
                <a:solidFill>
                  <a:schemeClr val="tx1"/>
                </a:solidFill>
                <a:latin typeface="Meiryo" panose="020B0604030504040204" pitchFamily="34" charset="-128"/>
                <a:ea typeface="Meiryo" panose="020B0604030504040204" pitchFamily="34" charset="-128"/>
              </a:rPr>
              <a:t>、</a:t>
            </a:r>
            <a:r>
              <a:rPr kumimoji="1" lang="en-US" altLang="ja-JP" sz="1167" dirty="0" err="1">
                <a:solidFill>
                  <a:schemeClr val="tx1"/>
                </a:solidFill>
                <a:latin typeface="Meiryo" panose="020B0604030504040204" pitchFamily="34" charset="-128"/>
                <a:ea typeface="Meiryo" panose="020B0604030504040204" pitchFamily="34" charset="-128"/>
              </a:rPr>
              <a:t>OneLogin</a:t>
            </a:r>
            <a:r>
              <a:rPr kumimoji="1" lang="ja-JP" altLang="en-US" sz="1167" dirty="0" err="1">
                <a:solidFill>
                  <a:schemeClr val="tx1"/>
                </a:solidFill>
                <a:latin typeface="Meiryo" panose="020B0604030504040204" pitchFamily="34" charset="-128"/>
                <a:ea typeface="Meiryo" panose="020B0604030504040204" pitchFamily="34" charset="-128"/>
              </a:rPr>
              <a:t>、</a:t>
            </a:r>
            <a:r>
              <a:rPr kumimoji="1" lang="en-US" altLang="ja-JP" sz="1167" dirty="0">
                <a:solidFill>
                  <a:schemeClr val="tx1"/>
                </a:solidFill>
                <a:latin typeface="Meiryo" panose="020B0604030504040204" pitchFamily="34" charset="-128"/>
                <a:ea typeface="Meiryo" panose="020B0604030504040204" pitchFamily="34" charset="-128"/>
              </a:rPr>
              <a:t>Ping Identity</a:t>
            </a:r>
          </a:p>
          <a:p>
            <a:r>
              <a:rPr kumimoji="1" lang="ja-JP" altLang="en-US" sz="1167" dirty="0">
                <a:solidFill>
                  <a:schemeClr val="tx1"/>
                </a:solidFill>
                <a:latin typeface="Meiryo" panose="020B0604030504040204" pitchFamily="34" charset="-128"/>
                <a:ea typeface="Meiryo" panose="020B0604030504040204" pitchFamily="34" charset="-128"/>
              </a:rPr>
              <a:t>サポートされる </a:t>
            </a:r>
            <a:r>
              <a:rPr kumimoji="1" lang="en-US" altLang="ja-JP" sz="1167" dirty="0">
                <a:solidFill>
                  <a:schemeClr val="tx1"/>
                </a:solidFill>
                <a:latin typeface="Meiryo" panose="020B0604030504040204" pitchFamily="34" charset="-128"/>
                <a:ea typeface="Meiryo" panose="020B0604030504040204" pitchFamily="34" charset="-128"/>
              </a:rPr>
              <a:t>ID </a:t>
            </a:r>
            <a:r>
              <a:rPr kumimoji="1" lang="ja-JP" altLang="en-US" sz="1167" dirty="0">
                <a:solidFill>
                  <a:schemeClr val="tx1"/>
                </a:solidFill>
                <a:latin typeface="Meiryo" panose="020B0604030504040204" pitchFamily="34" charset="-128"/>
                <a:ea typeface="Meiryo" panose="020B0604030504040204" pitchFamily="34" charset="-128"/>
              </a:rPr>
              <a:t>プロバイダーの最新情報ついては、下記ドキュメントをご参照ください</a:t>
            </a:r>
          </a:p>
          <a:p>
            <a:r>
              <a:rPr kumimoji="1" lang="en-US" altLang="ja-JP" sz="1167" dirty="0">
                <a:solidFill>
                  <a:schemeClr val="tx1"/>
                </a:solidFill>
                <a:latin typeface="Meiryo" panose="020B0604030504040204" pitchFamily="34" charset="-128"/>
                <a:ea typeface="Meiryo" panose="020B0604030504040204" pitchFamily="34" charset="-128"/>
              </a:rPr>
              <a:t>https://docs.aws.amazon.com/ja_jp/singlesignon/latest/userguide/supported-idps.html</a:t>
            </a:r>
          </a:p>
        </p:txBody>
      </p:sp>
      <p:sp>
        <p:nvSpPr>
          <p:cNvPr id="2" name="タイトル 1">
            <a:extLst>
              <a:ext uri="{FF2B5EF4-FFF2-40B4-BE49-F238E27FC236}">
                <a16:creationId xmlns:a16="http://schemas.microsoft.com/office/drawing/2014/main" id="{4FA1483B-88E2-4A4A-B847-D08DACB03B82}"/>
              </a:ext>
            </a:extLst>
          </p:cNvPr>
          <p:cNvSpPr>
            <a:spLocks noGrp="1"/>
          </p:cNvSpPr>
          <p:nvPr>
            <p:ph type="title"/>
          </p:nvPr>
        </p:nvSpPr>
        <p:spPr/>
        <p:txBody>
          <a:bodyPr/>
          <a:lstStyle/>
          <a:p>
            <a:r>
              <a:rPr lang="ja-JP" altLang="en-US" sz="2800" b="0"/>
              <a:t>参考</a:t>
            </a:r>
            <a:r>
              <a:rPr lang="en-US" altLang="ja-JP" sz="2800" b="0" dirty="0"/>
              <a:t>: AWS IAM Identity Center </a:t>
            </a:r>
            <a:r>
              <a:rPr lang="ja-JP" altLang="en-US" sz="2800" b="0"/>
              <a:t>による認証方式</a:t>
            </a:r>
            <a:r>
              <a:rPr lang="en-US" altLang="ja-JP" sz="2800" b="0" dirty="0"/>
              <a:t> (2)</a:t>
            </a:r>
            <a:endParaRPr lang="ja-JP" altLang="en-US" sz="2800" b="0"/>
          </a:p>
        </p:txBody>
      </p:sp>
      <p:sp>
        <p:nvSpPr>
          <p:cNvPr id="53" name="テキスト ボックス 52">
            <a:extLst>
              <a:ext uri="{FF2B5EF4-FFF2-40B4-BE49-F238E27FC236}">
                <a16:creationId xmlns:a16="http://schemas.microsoft.com/office/drawing/2014/main" id="{4DE20CCA-F40F-EEE5-A827-8898E5838C37}"/>
              </a:ext>
            </a:extLst>
          </p:cNvPr>
          <p:cNvSpPr txBox="1"/>
          <p:nvPr/>
        </p:nvSpPr>
        <p:spPr>
          <a:xfrm>
            <a:off x="434956" y="5542223"/>
            <a:ext cx="4515134" cy="323165"/>
          </a:xfrm>
          <a:prstGeom prst="rect">
            <a:avLst/>
          </a:prstGeom>
          <a:noFill/>
        </p:spPr>
        <p:txBody>
          <a:bodyPr wrap="square" rtlCol="0">
            <a:spAutoFit/>
          </a:bodyPr>
          <a:lstStyle/>
          <a:p>
            <a:r>
              <a:rPr kumimoji="1" lang="en-US" altLang="ja-JP" sz="1500"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IAM</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ポリシーと同様の</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JSON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ドキュメント</a:t>
            </a:r>
          </a:p>
        </p:txBody>
      </p:sp>
      <p:sp>
        <p:nvSpPr>
          <p:cNvPr id="3" name="TextBox 2">
            <a:extLst>
              <a:ext uri="{FF2B5EF4-FFF2-40B4-BE49-F238E27FC236}">
                <a16:creationId xmlns:a16="http://schemas.microsoft.com/office/drawing/2014/main" id="{8C0012FA-9BEB-3B44-76BC-B2A8C6FC6777}"/>
              </a:ext>
            </a:extLst>
          </p:cNvPr>
          <p:cNvSpPr txBox="1"/>
          <p:nvPr/>
        </p:nvSpPr>
        <p:spPr>
          <a:xfrm>
            <a:off x="442699" y="631743"/>
            <a:ext cx="3451586" cy="369332"/>
          </a:xfrm>
          <a:prstGeom prst="rect">
            <a:avLst/>
          </a:prstGeom>
          <a:noFill/>
        </p:spPr>
        <p:txBody>
          <a:bodyPr wrap="none" rtlCol="0">
            <a:spAutoFit/>
          </a:bodyPr>
          <a:lstStyle/>
          <a:p>
            <a:pPr algn="l"/>
            <a:r>
              <a:rPr kumimoji="1" lang="en-JP" dirty="0">
                <a:latin typeface="Meiryo" panose="020B0604030504040204" pitchFamily="34" charset="-128"/>
                <a:ea typeface="Meiryo" panose="020B0604030504040204" pitchFamily="34" charset="-128"/>
                <a:cs typeface="Amazon Ember" panose="020B0603020204020204" pitchFamily="34" charset="0"/>
              </a:rPr>
              <a:t>外部IDプロバイダを利用した例</a:t>
            </a:r>
          </a:p>
        </p:txBody>
      </p:sp>
      <p:sp>
        <p:nvSpPr>
          <p:cNvPr id="4" name="テキスト ボックス 1">
            <a:extLst>
              <a:ext uri="{FF2B5EF4-FFF2-40B4-BE49-F238E27FC236}">
                <a16:creationId xmlns:a16="http://schemas.microsoft.com/office/drawing/2014/main" id="{3ED9C95A-44D8-8FF4-B7E3-E23D46BD9D5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601241175"/>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1951" y="153249"/>
            <a:ext cx="11525248" cy="727655"/>
          </a:xfrm>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Amazon Cognito</a:t>
            </a:r>
            <a:r>
              <a:rPr lang="ja-JP" altLang="en-US" sz="2800" b="0" dirty="0">
                <a:gradFill>
                  <a:gsLst>
                    <a:gs pos="0">
                      <a:schemeClr val="tx1">
                        <a:lumMod val="75000"/>
                      </a:schemeClr>
                    </a:gs>
                    <a:gs pos="100000">
                      <a:schemeClr val="tx1">
                        <a:lumMod val="75000"/>
                      </a:schemeClr>
                    </a:gs>
                  </a:gsLst>
                  <a:lin ang="16200000" scaled="0"/>
                </a:gradFill>
              </a:rPr>
              <a:t>の概要</a:t>
            </a:r>
          </a:p>
        </p:txBody>
      </p:sp>
      <p:sp>
        <p:nvSpPr>
          <p:cNvPr id="23" name="Rectangle 10">
            <a:extLst>
              <a:ext uri="{FF2B5EF4-FFF2-40B4-BE49-F238E27FC236}">
                <a16:creationId xmlns:a16="http://schemas.microsoft.com/office/drawing/2014/main" id="{DE710E16-FA6B-4740-8E76-D544B9C0953C}"/>
              </a:ext>
            </a:extLst>
          </p:cNvPr>
          <p:cNvSpPr/>
          <p:nvPr/>
        </p:nvSpPr>
        <p:spPr>
          <a:xfrm>
            <a:off x="361952" y="1871185"/>
            <a:ext cx="4987289" cy="3936777"/>
          </a:xfrm>
          <a:prstGeom prst="rect">
            <a:avLst/>
          </a:prstGeom>
        </p:spPr>
        <p:txBody>
          <a:bodyPr wrap="square" lIns="24000" tIns="24000" rIns="24000" bIns="24000">
            <a:spAutoFit/>
          </a:bodyPr>
          <a:lstStyle/>
          <a:p>
            <a:pPr marL="119997" indent="-119997">
              <a:spcBef>
                <a:spcPts val="267"/>
              </a:spcBef>
              <a:buFont typeface="Arial" panose="020B0604020202020204" pitchFamily="34" charset="0"/>
              <a:buChar char="•"/>
            </a:pPr>
            <a:r>
              <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AWS</a:t>
            </a: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の認証・認可の提供サービス</a:t>
            </a:r>
            <a:endPar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479988" indent="-311992">
              <a:spcBef>
                <a:spcPts val="267"/>
              </a:spcBef>
              <a:buFont typeface="Wingdings" panose="05000000000000000000" pitchFamily="2" charset="2"/>
              <a:buChar char="Ø"/>
            </a:pP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完全マネージド型のモバイル、ウェブアプリ向けの認証・認可を提供</a:t>
            </a: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479988" indent="-311992">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Amplify</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t>
            </a: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AppSync</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などの別サービスとも統合されており、すぐに</a:t>
            </a: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Web</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、モバイルアプリに</a:t>
            </a:r>
            <a:b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b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認証、認可を統合することができる</a:t>
            </a: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479988" indent="-311992">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Cognito</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自身、もしくは外部</a:t>
            </a:r>
            <a:r>
              <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ID</a:t>
            </a:r>
            <a:r>
              <a:rPr kumimoji="1" lang="ja-JP" altLang="en-US"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プールと連携させること</a:t>
            </a:r>
            <a:r>
              <a:rPr kumimoji="1" lang="ja-JP" altLang="en-US" sz="200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もできる</a:t>
            </a: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a:p>
            <a:pPr marL="926100" lvl="1" indent="-342900">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SAML</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OAuth</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または</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OpenID</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 </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Connect</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でのアクセスを提供</a:t>
            </a:r>
            <a:endPar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endParaRPr>
          </a:p>
          <a:p>
            <a:pPr marL="926100" lvl="1" indent="-342900">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多要素認証（</a:t>
            </a:r>
            <a:r>
              <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MFA</a:t>
            </a:r>
            <a:r>
              <a:rPr kumimoji="1" lang="ja-JP" altLang="en-US" sz="200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）の利用も可能</a:t>
            </a:r>
            <a:endParaRPr kumimoji="1" lang="en-US" altLang="ja-JP" sz="20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endParaRPr>
          </a:p>
          <a:p>
            <a:pPr marL="937188" lvl="1" indent="-311992">
              <a:spcBef>
                <a:spcPts val="267"/>
              </a:spcBef>
              <a:buFont typeface="Wingdings" panose="05000000000000000000" pitchFamily="2" charset="2"/>
              <a:buChar char="Ø"/>
            </a:pPr>
            <a:endParaRPr kumimoji="1" lang="en-US" altLang="ja-JP" sz="2000"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p:txBody>
      </p:sp>
      <p:sp>
        <p:nvSpPr>
          <p:cNvPr id="59" name="正方形/長方形 58">
            <a:extLst>
              <a:ext uri="{FF2B5EF4-FFF2-40B4-BE49-F238E27FC236}">
                <a16:creationId xmlns:a16="http://schemas.microsoft.com/office/drawing/2014/main" id="{40962072-E8EB-4279-8FE6-F1FC1341BBF9}"/>
              </a:ext>
            </a:extLst>
          </p:cNvPr>
          <p:cNvSpPr/>
          <p:nvPr/>
        </p:nvSpPr>
        <p:spPr>
          <a:xfrm>
            <a:off x="361952" y="1173645"/>
            <a:ext cx="4987289"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533" b="1" dirty="0">
                <a:gradFill>
                  <a:gsLst>
                    <a:gs pos="0">
                      <a:schemeClr val="bg1"/>
                    </a:gs>
                    <a:gs pos="100000">
                      <a:schemeClr val="bg1"/>
                    </a:gs>
                  </a:gsLst>
                  <a:lin ang="5400000" scaled="1"/>
                </a:gradFill>
                <a:latin typeface="+mj-lt"/>
                <a:ea typeface="Meiryo UI" panose="020B0604030504040204" pitchFamily="50" charset="-128"/>
              </a:rPr>
              <a:t>Cognito</a:t>
            </a:r>
            <a:r>
              <a:rPr kumimoji="1" lang="ja-JP" altLang="en-US" sz="2533" b="1" dirty="0">
                <a:gradFill>
                  <a:gsLst>
                    <a:gs pos="0">
                      <a:schemeClr val="bg1"/>
                    </a:gs>
                    <a:gs pos="100000">
                      <a:schemeClr val="bg1"/>
                    </a:gs>
                  </a:gsLst>
                  <a:lin ang="5400000" scaled="1"/>
                </a:gradFill>
                <a:latin typeface="+mj-lt"/>
                <a:ea typeface="Meiryo UI" panose="020B0604030504040204" pitchFamily="50" charset="-128"/>
              </a:rPr>
              <a:t>の概要</a:t>
            </a:r>
          </a:p>
        </p:txBody>
      </p:sp>
      <p:sp>
        <p:nvSpPr>
          <p:cNvPr id="60" name="正方形/長方形 59">
            <a:extLst>
              <a:ext uri="{FF2B5EF4-FFF2-40B4-BE49-F238E27FC236}">
                <a16:creationId xmlns:a16="http://schemas.microsoft.com/office/drawing/2014/main" id="{50801D26-5D82-463E-9441-8FE3AF4C706D}"/>
              </a:ext>
            </a:extLst>
          </p:cNvPr>
          <p:cNvSpPr/>
          <p:nvPr/>
        </p:nvSpPr>
        <p:spPr>
          <a:xfrm>
            <a:off x="5967104" y="1173645"/>
            <a:ext cx="6031857" cy="639864"/>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533"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Cognito</a:t>
            </a:r>
            <a:r>
              <a:rPr kumimoji="1" lang="ja-JP" altLang="en-US" sz="2533"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で提供する機能</a:t>
            </a:r>
          </a:p>
        </p:txBody>
      </p:sp>
      <p:cxnSp>
        <p:nvCxnSpPr>
          <p:cNvPr id="61" name="直線コネクタ 60">
            <a:extLst>
              <a:ext uri="{FF2B5EF4-FFF2-40B4-BE49-F238E27FC236}">
                <a16:creationId xmlns:a16="http://schemas.microsoft.com/office/drawing/2014/main" id="{8E7D8D95-B2D0-4371-9E52-A12AECFC53F5}"/>
              </a:ext>
            </a:extLst>
          </p:cNvPr>
          <p:cNvCxnSpPr>
            <a:cxnSpLocks/>
          </p:cNvCxnSpPr>
          <p:nvPr/>
        </p:nvCxnSpPr>
        <p:spPr>
          <a:xfrm>
            <a:off x="5965360" y="1813509"/>
            <a:ext cx="6033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63" name="Rectangle 10">
            <a:extLst>
              <a:ext uri="{FF2B5EF4-FFF2-40B4-BE49-F238E27FC236}">
                <a16:creationId xmlns:a16="http://schemas.microsoft.com/office/drawing/2014/main" id="{FBD6EC6A-BB7B-4060-801B-39C31A737394}"/>
              </a:ext>
            </a:extLst>
          </p:cNvPr>
          <p:cNvSpPr/>
          <p:nvPr/>
        </p:nvSpPr>
        <p:spPr>
          <a:xfrm>
            <a:off x="5965360" y="1892287"/>
            <a:ext cx="6033600" cy="445816"/>
          </a:xfrm>
          <a:prstGeom prst="rect">
            <a:avLst/>
          </a:prstGeom>
        </p:spPr>
        <p:txBody>
          <a:bodyPr wrap="square" lIns="48000" tIns="48000" rIns="48000" bIns="48000">
            <a:spAutoFit/>
          </a:bodyPr>
          <a:lstStyle/>
          <a:p>
            <a:pPr marL="119997" indent="-119997">
              <a:spcBef>
                <a:spcPts val="267"/>
              </a:spcBef>
              <a:buFont typeface="Arial" panose="020B0604020202020204" pitchFamily="34" charset="0"/>
              <a:buChar char="•"/>
            </a:pP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モバイル </a:t>
            </a:r>
            <a:r>
              <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a:t>
            </a: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 </a:t>
            </a:r>
            <a:r>
              <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Web</a:t>
            </a:r>
            <a:r>
              <a:rPr kumimoji="1" lang="ja-JP" altLang="en-US"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rPr>
              <a:t>アプリの認証・認可を提供</a:t>
            </a:r>
            <a:endParaRPr kumimoji="1" lang="en-US" altLang="ja-JP" sz="2267" b="1" dirty="0">
              <a:gradFill>
                <a:gsLst>
                  <a:gs pos="0">
                    <a:schemeClr val="tx1">
                      <a:lumMod val="75000"/>
                    </a:schemeClr>
                  </a:gs>
                  <a:gs pos="100000">
                    <a:schemeClr val="tx1">
                      <a:lumMod val="75000"/>
                    </a:schemeClr>
                  </a:gs>
                </a:gsLst>
                <a:lin ang="16200000" scaled="0"/>
              </a:gradFill>
              <a:latin typeface="Arial" panose="020B0604020202020204" pitchFamily="34" charset="0"/>
              <a:ea typeface="Meiryo UI" panose="020B0604030504040204" pitchFamily="50" charset="-128"/>
              <a:cs typeface="メイリオ" panose="020B0604030504040204" pitchFamily="50" charset="-128"/>
            </a:endParaRPr>
          </a:p>
        </p:txBody>
      </p:sp>
      <p:pic>
        <p:nvPicPr>
          <p:cNvPr id="11" name="Graphic 21">
            <a:extLst>
              <a:ext uri="{FF2B5EF4-FFF2-40B4-BE49-F238E27FC236}">
                <a16:creationId xmlns:a16="http://schemas.microsoft.com/office/drawing/2014/main" id="{3469D08F-247C-40B0-AEC0-F5795E3EAE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4405" y="2596805"/>
            <a:ext cx="1346131" cy="1346131"/>
          </a:xfrm>
          <a:prstGeom prst="rect">
            <a:avLst/>
          </a:prstGeom>
        </p:spPr>
      </p:pic>
      <p:pic>
        <p:nvPicPr>
          <p:cNvPr id="13" name="Graphic 21">
            <a:extLst>
              <a:ext uri="{FF2B5EF4-FFF2-40B4-BE49-F238E27FC236}">
                <a16:creationId xmlns:a16="http://schemas.microsoft.com/office/drawing/2014/main" id="{89ECC960-AD04-43EE-B787-AA0C9AB0CF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94405" y="4510272"/>
            <a:ext cx="1346131" cy="1346131"/>
          </a:xfrm>
          <a:prstGeom prst="rect">
            <a:avLst/>
          </a:prstGeom>
        </p:spPr>
      </p:pic>
      <p:pic>
        <p:nvPicPr>
          <p:cNvPr id="14" name="Graphic 21">
            <a:extLst>
              <a:ext uri="{FF2B5EF4-FFF2-40B4-BE49-F238E27FC236}">
                <a16:creationId xmlns:a16="http://schemas.microsoft.com/office/drawing/2014/main" id="{7E0A0CA3-6C3C-4F47-AC9C-A47C641F38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47090" y="4757405"/>
            <a:ext cx="851868" cy="851868"/>
          </a:xfrm>
          <a:prstGeom prst="rect">
            <a:avLst/>
          </a:prstGeom>
        </p:spPr>
      </p:pic>
      <p:pic>
        <p:nvPicPr>
          <p:cNvPr id="15" name="Graphic 8">
            <a:extLst>
              <a:ext uri="{FF2B5EF4-FFF2-40B4-BE49-F238E27FC236}">
                <a16:creationId xmlns:a16="http://schemas.microsoft.com/office/drawing/2014/main" id="{46AC9A27-8CE4-4B66-85A1-98DD7C90F4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47090" y="2843938"/>
            <a:ext cx="851868" cy="851868"/>
          </a:xfrm>
          <a:prstGeom prst="rect">
            <a:avLst/>
          </a:prstGeom>
        </p:spPr>
      </p:pic>
      <p:cxnSp>
        <p:nvCxnSpPr>
          <p:cNvPr id="4" name="直線矢印コネクタ 3">
            <a:extLst>
              <a:ext uri="{FF2B5EF4-FFF2-40B4-BE49-F238E27FC236}">
                <a16:creationId xmlns:a16="http://schemas.microsoft.com/office/drawing/2014/main" id="{F49D9548-3305-49C3-BE76-5A82B22472BF}"/>
              </a:ext>
            </a:extLst>
          </p:cNvPr>
          <p:cNvCxnSpPr>
            <a:cxnSpLocks/>
          </p:cNvCxnSpPr>
          <p:nvPr/>
        </p:nvCxnSpPr>
        <p:spPr>
          <a:xfrm>
            <a:off x="8702747" y="5456368"/>
            <a:ext cx="1541224" cy="1"/>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直線矢印コネクタ 17">
            <a:extLst>
              <a:ext uri="{FF2B5EF4-FFF2-40B4-BE49-F238E27FC236}">
                <a16:creationId xmlns:a16="http://schemas.microsoft.com/office/drawing/2014/main" id="{E0A72CB7-0481-4526-833F-6D7701136C8A}"/>
              </a:ext>
            </a:extLst>
          </p:cNvPr>
          <p:cNvCxnSpPr>
            <a:cxnSpLocks/>
          </p:cNvCxnSpPr>
          <p:nvPr/>
        </p:nvCxnSpPr>
        <p:spPr>
          <a:xfrm>
            <a:off x="8702747" y="3553930"/>
            <a:ext cx="1541224" cy="1"/>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 name="正方形/長方形 4">
            <a:extLst>
              <a:ext uri="{FF2B5EF4-FFF2-40B4-BE49-F238E27FC236}">
                <a16:creationId xmlns:a16="http://schemas.microsoft.com/office/drawing/2014/main" id="{72959A88-C978-456D-8F19-A08B910FD66A}"/>
              </a:ext>
            </a:extLst>
          </p:cNvPr>
          <p:cNvSpPr/>
          <p:nvPr/>
        </p:nvSpPr>
        <p:spPr>
          <a:xfrm>
            <a:off x="8585783" y="2596805"/>
            <a:ext cx="1742103"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Cognito</a:t>
            </a: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a:t>
            </a:r>
            <a:b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トークンを発行</a:t>
            </a:r>
          </a:p>
        </p:txBody>
      </p:sp>
      <p:sp>
        <p:nvSpPr>
          <p:cNvPr id="20" name="正方形/長方形 19">
            <a:extLst>
              <a:ext uri="{FF2B5EF4-FFF2-40B4-BE49-F238E27FC236}">
                <a16:creationId xmlns:a16="http://schemas.microsoft.com/office/drawing/2014/main" id="{AB5E5EBB-4EBA-4B13-8358-D81B9434F7D7}"/>
              </a:ext>
            </a:extLst>
          </p:cNvPr>
          <p:cNvSpPr/>
          <p:nvPr/>
        </p:nvSpPr>
        <p:spPr>
          <a:xfrm>
            <a:off x="8585783" y="4502639"/>
            <a:ext cx="1742104" cy="6240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Cognito</a:t>
            </a: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で</a:t>
            </a:r>
            <a:br>
              <a:rPr kumimoji="1" lang="en-US" altLang="ja-JP"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600"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クレデンシャルを発行</a:t>
            </a:r>
          </a:p>
        </p:txBody>
      </p:sp>
      <p:sp>
        <p:nvSpPr>
          <p:cNvPr id="21" name="正方形/長方形 20">
            <a:extLst>
              <a:ext uri="{FF2B5EF4-FFF2-40B4-BE49-F238E27FC236}">
                <a16:creationId xmlns:a16="http://schemas.microsoft.com/office/drawing/2014/main" id="{8641BDA1-FF8B-44E1-A298-7C0BF0441D33}"/>
              </a:ext>
            </a:extLst>
          </p:cNvPr>
          <p:cNvSpPr/>
          <p:nvPr/>
        </p:nvSpPr>
        <p:spPr>
          <a:xfrm>
            <a:off x="5968124" y="2630673"/>
            <a:ext cx="1618011" cy="694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ユーザープール</a:t>
            </a:r>
            <a:br>
              <a:rPr kumimoji="1" lang="en-US" altLang="ja-JP"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 </a:t>
            </a:r>
            <a:r>
              <a:rPr kumimoji="1" lang="ja-JP" altLang="en-US" sz="1867" dirty="0">
                <a:gradFill>
                  <a:gsLst>
                    <a:gs pos="0">
                      <a:schemeClr val="tx1">
                        <a:lumMod val="75000"/>
                      </a:schemeClr>
                    </a:gs>
                    <a:gs pos="100000">
                      <a:schemeClr val="tx1">
                        <a:lumMod val="75000"/>
                      </a:schemeClr>
                    </a:gs>
                  </a:gsLst>
                  <a:lin ang="5400000" scaled="1"/>
                </a:gradFill>
                <a:highlight>
                  <a:srgbClr val="FFFF00"/>
                </a:highlight>
                <a:latin typeface="+mj-lt"/>
                <a:ea typeface="Meiryo UI" panose="020B0604030504040204" pitchFamily="50" charset="-128"/>
              </a:rPr>
              <a:t>認証を提供</a:t>
            </a:r>
          </a:p>
        </p:txBody>
      </p:sp>
      <p:sp>
        <p:nvSpPr>
          <p:cNvPr id="22" name="正方形/長方形 21">
            <a:extLst>
              <a:ext uri="{FF2B5EF4-FFF2-40B4-BE49-F238E27FC236}">
                <a16:creationId xmlns:a16="http://schemas.microsoft.com/office/drawing/2014/main" id="{66CCFF6B-BB35-4745-B3AF-3BDA1E479DC8}"/>
              </a:ext>
            </a:extLst>
          </p:cNvPr>
          <p:cNvSpPr/>
          <p:nvPr/>
        </p:nvSpPr>
        <p:spPr>
          <a:xfrm>
            <a:off x="5968124" y="4536506"/>
            <a:ext cx="1618011" cy="69417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ID</a:t>
            </a: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プール</a:t>
            </a:r>
            <a:br>
              <a:rPr kumimoji="1" lang="en-US" altLang="ja-JP"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ja-JP" altLang="en-US" sz="18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t>
            </a:r>
            <a:r>
              <a:rPr kumimoji="1" lang="ja-JP" altLang="en-US" sz="1867" dirty="0">
                <a:gradFill>
                  <a:gsLst>
                    <a:gs pos="0">
                      <a:schemeClr val="tx1">
                        <a:lumMod val="75000"/>
                      </a:schemeClr>
                    </a:gs>
                    <a:gs pos="100000">
                      <a:schemeClr val="tx1">
                        <a:lumMod val="75000"/>
                      </a:schemeClr>
                    </a:gs>
                  </a:gsLst>
                  <a:lin ang="5400000" scaled="1"/>
                </a:gradFill>
                <a:highlight>
                  <a:srgbClr val="FFFF00"/>
                </a:highlight>
                <a:latin typeface="+mj-lt"/>
                <a:ea typeface="Meiryo UI" panose="020B0604030504040204" pitchFamily="50" charset="-128"/>
              </a:rPr>
              <a:t>認可を提供</a:t>
            </a:r>
          </a:p>
        </p:txBody>
      </p:sp>
      <p:sp>
        <p:nvSpPr>
          <p:cNvPr id="24" name="正方形/長方形 23">
            <a:extLst>
              <a:ext uri="{FF2B5EF4-FFF2-40B4-BE49-F238E27FC236}">
                <a16:creationId xmlns:a16="http://schemas.microsoft.com/office/drawing/2014/main" id="{71FA832E-D723-47C2-91BD-3FE19282B861}"/>
              </a:ext>
            </a:extLst>
          </p:cNvPr>
          <p:cNvSpPr/>
          <p:nvPr/>
        </p:nvSpPr>
        <p:spPr>
          <a:xfrm>
            <a:off x="10300009" y="3719578"/>
            <a:ext cx="1546028" cy="30208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お客様作成アプリ</a:t>
            </a:r>
          </a:p>
        </p:txBody>
      </p:sp>
      <p:sp>
        <p:nvSpPr>
          <p:cNvPr id="27" name="正方形/長方形 26">
            <a:extLst>
              <a:ext uri="{FF2B5EF4-FFF2-40B4-BE49-F238E27FC236}">
                <a16:creationId xmlns:a16="http://schemas.microsoft.com/office/drawing/2014/main" id="{AFCE49FF-919E-481A-8039-043DABA4B83E}"/>
              </a:ext>
            </a:extLst>
          </p:cNvPr>
          <p:cNvSpPr/>
          <p:nvPr/>
        </p:nvSpPr>
        <p:spPr>
          <a:xfrm>
            <a:off x="10210593" y="5647667"/>
            <a:ext cx="1724856" cy="4031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AWS</a:t>
            </a:r>
            <a:r>
              <a:rPr kumimoji="1" lang="ja-JP" altLang="en-US"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リソース</a:t>
            </a:r>
            <a:br>
              <a:rPr kumimoji="1" lang="en-US" altLang="ja-JP" sz="1467" b="1"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br>
            <a:r>
              <a:rPr kumimoji="1" lang="en-US" altLang="ja-JP" sz="1333"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a:t>
            </a:r>
            <a:r>
              <a:rPr kumimoji="1" lang="ja-JP" altLang="en-US" sz="1333"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rPr>
              <a:t>お客様アプリでない</a:t>
            </a:r>
            <a:endParaRPr kumimoji="1" lang="ja-JP" altLang="en-US" sz="1467" dirty="0">
              <a:gradFill>
                <a:gsLst>
                  <a:gs pos="0">
                    <a:schemeClr val="tx1">
                      <a:lumMod val="75000"/>
                    </a:schemeClr>
                  </a:gs>
                  <a:gs pos="100000">
                    <a:schemeClr val="tx1">
                      <a:lumMod val="75000"/>
                    </a:schemeClr>
                  </a:gs>
                </a:gsLst>
                <a:lin ang="5400000" scaled="1"/>
              </a:gradFill>
              <a:latin typeface="+mj-lt"/>
              <a:ea typeface="Meiryo UI" panose="020B0604030504040204" pitchFamily="50" charset="-128"/>
            </a:endParaRPr>
          </a:p>
        </p:txBody>
      </p:sp>
      <p:pic>
        <p:nvPicPr>
          <p:cNvPr id="28" name="Graphic 22">
            <a:extLst>
              <a:ext uri="{FF2B5EF4-FFF2-40B4-BE49-F238E27FC236}">
                <a16:creationId xmlns:a16="http://schemas.microsoft.com/office/drawing/2014/main" id="{C8BA91DC-DA21-482E-8210-65FE51DD9B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94445" y="3291540"/>
            <a:ext cx="524779" cy="524779"/>
          </a:xfrm>
          <a:prstGeom prst="rect">
            <a:avLst/>
          </a:prstGeom>
        </p:spPr>
      </p:pic>
      <p:pic>
        <p:nvPicPr>
          <p:cNvPr id="29" name="Graphic 22">
            <a:extLst>
              <a:ext uri="{FF2B5EF4-FFF2-40B4-BE49-F238E27FC236}">
                <a16:creationId xmlns:a16="http://schemas.microsoft.com/office/drawing/2014/main" id="{2FC32135-012F-41A0-A21D-91A9346164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94445" y="5193977"/>
            <a:ext cx="524779" cy="524779"/>
          </a:xfrm>
          <a:prstGeom prst="rect">
            <a:avLst/>
          </a:prstGeom>
        </p:spPr>
      </p:pic>
      <p:sp>
        <p:nvSpPr>
          <p:cNvPr id="2" name="テキスト ボックス 1">
            <a:extLst>
              <a:ext uri="{FF2B5EF4-FFF2-40B4-BE49-F238E27FC236}">
                <a16:creationId xmlns:a16="http://schemas.microsoft.com/office/drawing/2014/main" id="{62407C1E-E805-2A5C-300D-28BE294FB49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24622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セキュリティの基礎</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p:txBody>
          <a:bodyPr/>
          <a:lstStyle/>
          <a:p>
            <a:r>
              <a:rPr lang="en-US" sz="1800" b="1" i="0" dirty="0">
                <a:solidFill>
                  <a:srgbClr val="16191F"/>
                </a:solidFill>
                <a:effectLst/>
                <a:latin typeface="Amazon Ember" panose="020B0603020204020204" pitchFamily="34" charset="0"/>
              </a:rPr>
              <a:t>AWS </a:t>
            </a:r>
            <a:r>
              <a:rPr lang="ja-JP" altLang="en-US" sz="1800" b="1" i="0">
                <a:solidFill>
                  <a:srgbClr val="16191F"/>
                </a:solidFill>
                <a:effectLst/>
                <a:latin typeface="Amazon Ember" panose="020B0603020204020204" pitchFamily="34" charset="0"/>
              </a:rPr>
              <a:t>アカウントの管理と分離</a:t>
            </a:r>
            <a:endParaRPr lang="en-US" altLang="ja-JP" sz="1800" b="1" i="0" dirty="0">
              <a:solidFill>
                <a:srgbClr val="16191F"/>
              </a:solidFill>
              <a:effectLst/>
              <a:latin typeface="Amazon Ember" panose="020B0603020204020204" pitchFamily="34" charset="0"/>
            </a:endParaRPr>
          </a:p>
          <a:p>
            <a:r>
              <a:rPr lang="en-JP" sz="1800" dirty="0"/>
              <a:t>複数の</a:t>
            </a:r>
            <a:r>
              <a:rPr lang="en-US" altLang="ja-JP" sz="1800" dirty="0"/>
              <a:t>AWS</a:t>
            </a:r>
            <a:r>
              <a:rPr lang="ja-JP" altLang="en-US" sz="1800"/>
              <a:t>アカウント（</a:t>
            </a:r>
            <a:r>
              <a:rPr lang="en-JP" sz="1800" dirty="0"/>
              <a:t>マルチアカウント）を利用して、用途ごとに適切に環境を分離した上で、全体を管理・統制するための仕組みを導入しているか、ということを確認する。</a:t>
            </a: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2" action="ppaction://hlinksldjump"/>
              </a:rPr>
              <a:t>SEC01-BP01 </a:t>
            </a:r>
            <a:r>
              <a:rPr lang="ja-JP" altLang="en-US" sz="1600" b="0" i="0">
                <a:solidFill>
                  <a:srgbClr val="16191F"/>
                </a:solidFill>
                <a:effectLst/>
                <a:latin typeface="Amazon Ember" panose="020B0603020204020204" pitchFamily="34" charset="0"/>
                <a:hlinkClick r:id="rId2" action="ppaction://hlinksldjump"/>
              </a:rPr>
              <a:t>アカウントを使用してワークロードを分ける</a:t>
            </a:r>
            <a:endParaRPr lang="en-JP"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3" action="ppaction://hlinksldjump"/>
              </a:rPr>
              <a:t>SEC01-BP02 </a:t>
            </a:r>
            <a:r>
              <a:rPr lang="ja-JP" altLang="en-US" sz="1600" b="0" i="0">
                <a:solidFill>
                  <a:srgbClr val="16191F"/>
                </a:solidFill>
                <a:effectLst/>
                <a:latin typeface="Amazon Ember" panose="020B0603020204020204" pitchFamily="34" charset="0"/>
                <a:hlinkClick r:id="rId3" action="ppaction://hlinksldjump"/>
              </a:rPr>
              <a:t>セキュアアカウントのルートユーザーおよびプロパティ</a:t>
            </a:r>
            <a:endParaRPr lang="en-US" altLang="ja-JP" sz="1800" b="0" i="0" dirty="0">
              <a:solidFill>
                <a:srgbClr val="16191F"/>
              </a:solidFill>
              <a:effectLst/>
              <a:latin typeface="Amazon Ember" panose="020B0603020204020204" pitchFamily="34" charset="0"/>
            </a:endParaRPr>
          </a:p>
          <a:p>
            <a:endParaRPr lang="en-US" sz="1800" dirty="0">
              <a:solidFill>
                <a:srgbClr val="16191F"/>
              </a:solidFill>
              <a:latin typeface="Amazon Ember" panose="020B0603020204020204" pitchFamily="34" charset="0"/>
            </a:endParaRPr>
          </a:p>
          <a:p>
            <a:r>
              <a:rPr lang="ja-JP" altLang="en-US" sz="1800" b="1"/>
              <a:t>ワークロードを安全に運用する</a:t>
            </a:r>
            <a:endParaRPr lang="en-US" altLang="ja-JP" sz="1800" b="1" dirty="0">
              <a:solidFill>
                <a:srgbClr val="16191F"/>
              </a:solidFill>
              <a:latin typeface="Amazon Ember" panose="020B0603020204020204" pitchFamily="34" charset="0"/>
            </a:endParaRPr>
          </a:p>
          <a:p>
            <a:r>
              <a:rPr lang="en-JP" sz="1800" dirty="0"/>
              <a:t>ワークロードの設計・ビルド・実行・継続的ライフサイクルなどライフサイクル全体におけるベストプラクティスが実践されているかを確認する。</a:t>
            </a: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4" action="ppaction://hlinksldjump"/>
              </a:rPr>
              <a:t>SEC01-BP03 </a:t>
            </a:r>
            <a:r>
              <a:rPr lang="ja-JP" altLang="en-US" sz="1600" b="0" i="0">
                <a:solidFill>
                  <a:srgbClr val="16191F"/>
                </a:solidFill>
                <a:effectLst/>
                <a:latin typeface="Amazon Ember" panose="020B0603020204020204" pitchFamily="34" charset="0"/>
                <a:hlinkClick r:id="rId4" action="ppaction://hlinksldjump"/>
              </a:rPr>
              <a:t>管理目標を特定および検証する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5" action="ppaction://hlinksldjump"/>
              </a:rPr>
              <a:t>SEC01-BP04 </a:t>
            </a:r>
            <a:r>
              <a:rPr lang="ja-JP" altLang="en-US" sz="1600" b="0" i="0">
                <a:solidFill>
                  <a:srgbClr val="16191F"/>
                </a:solidFill>
                <a:effectLst/>
                <a:latin typeface="Amazon Ember" panose="020B0603020204020204" pitchFamily="34" charset="0"/>
                <a:hlinkClick r:id="rId5" action="ppaction://hlinksldjump"/>
              </a:rPr>
              <a:t>セキュリティ脅威に関する最新情報を入手する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6" action="ppaction://hlinksldjump"/>
              </a:rPr>
              <a:t>SEC01-BP05 </a:t>
            </a:r>
            <a:r>
              <a:rPr lang="ja-JP" altLang="en-US" sz="1600" b="0" i="0">
                <a:solidFill>
                  <a:srgbClr val="16191F"/>
                </a:solidFill>
                <a:effectLst/>
                <a:latin typeface="Amazon Ember" panose="020B0603020204020204" pitchFamily="34" charset="0"/>
                <a:hlinkClick r:id="rId6" action="ppaction://hlinksldjump"/>
              </a:rPr>
              <a:t>セキュリティに関する推奨事項を常に把握する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7" action="ppaction://hlinksldjump"/>
              </a:rPr>
              <a:t>SEC01-BP06 </a:t>
            </a:r>
            <a:r>
              <a:rPr lang="ja-JP" altLang="en-US" sz="1600" b="0" i="0">
                <a:solidFill>
                  <a:srgbClr val="16191F"/>
                </a:solidFill>
                <a:effectLst/>
                <a:latin typeface="Amazon Ember" panose="020B0603020204020204" pitchFamily="34" charset="0"/>
                <a:hlinkClick r:id="rId7" action="ppaction://hlinksldjump"/>
              </a:rPr>
              <a:t>パイプラインのセキュリティコントロールのテストと検証を自動化する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8" action="ppaction://hlinksldjump"/>
              </a:rPr>
              <a:t>SEC01-BP0</a:t>
            </a:r>
            <a:r>
              <a:rPr lang="en-US" altLang="ja-JP" sz="1600" b="0" i="0" dirty="0">
                <a:solidFill>
                  <a:srgbClr val="16191F"/>
                </a:solidFill>
                <a:effectLst/>
                <a:latin typeface="Amazon Ember" panose="020B0603020204020204" pitchFamily="34" charset="0"/>
                <a:hlinkClick r:id="rId8" action="ppaction://hlinksldjump"/>
              </a:rPr>
              <a:t>7 </a:t>
            </a:r>
            <a:r>
              <a:rPr lang="ja-JP" altLang="en-US" sz="1600" b="0" i="0">
                <a:solidFill>
                  <a:srgbClr val="16191F"/>
                </a:solidFill>
                <a:effectLst/>
                <a:latin typeface="Amazon Ember" panose="020B0603020204020204" pitchFamily="34" charset="0"/>
                <a:hlinkClick r:id="rId8" action="ppaction://hlinksldjump"/>
              </a:rPr>
              <a:t>脅威モデルを使用して脅威を特定し、緩和策の優先順位を付ける</a:t>
            </a:r>
            <a:endParaRPr lang="en-US" altLang="ja-JP" sz="1600" b="0" i="0" dirty="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sz="1600" b="0" i="0" dirty="0">
                <a:solidFill>
                  <a:srgbClr val="16191F"/>
                </a:solidFill>
                <a:effectLst/>
                <a:latin typeface="Amazon Ember" panose="020B0603020204020204" pitchFamily="34" charset="0"/>
                <a:hlinkClick r:id="rId9" action="ppaction://hlinksldjump"/>
              </a:rPr>
              <a:t>SEC01-BP0</a:t>
            </a:r>
            <a:r>
              <a:rPr lang="en-US" altLang="ja-JP" sz="1600" b="0" i="0" dirty="0">
                <a:solidFill>
                  <a:srgbClr val="16191F"/>
                </a:solidFill>
                <a:effectLst/>
                <a:latin typeface="Amazon Ember" panose="020B0603020204020204" pitchFamily="34" charset="0"/>
                <a:hlinkClick r:id="rId9" action="ppaction://hlinksldjump"/>
              </a:rPr>
              <a:t>8 </a:t>
            </a:r>
            <a:r>
              <a:rPr lang="ja-JP" altLang="en-US" sz="1600" b="0" i="0">
                <a:solidFill>
                  <a:srgbClr val="16191F"/>
                </a:solidFill>
                <a:effectLst/>
                <a:latin typeface="Amazon Ember" panose="020B0603020204020204" pitchFamily="34" charset="0"/>
                <a:hlinkClick r:id="rId9" action="ppaction://hlinksldjump"/>
              </a:rPr>
              <a:t>新しいセキュリティサービスと機能を定期的に評価および実装する</a:t>
            </a:r>
            <a:br>
              <a:rPr lang="en-US" altLang="ja-JP" sz="1800" b="0" i="0" dirty="0">
                <a:solidFill>
                  <a:srgbClr val="16191F"/>
                </a:solidFill>
                <a:effectLst/>
                <a:latin typeface="Amazon Ember" panose="020B0603020204020204" pitchFamily="34" charset="0"/>
              </a:rPr>
            </a:br>
            <a:endParaRPr lang="en-JP" sz="1800" dirty="0"/>
          </a:p>
          <a:p>
            <a:endParaRPr lang="en-JP" sz="1800" dirty="0"/>
          </a:p>
        </p:txBody>
      </p:sp>
    </p:spTree>
    <p:extLst>
      <p:ext uri="{BB962C8B-B14F-4D97-AF65-F5344CB8AC3E}">
        <p14:creationId xmlns:p14="http://schemas.microsoft.com/office/powerpoint/2010/main" val="15397603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SEC02-BP02 </a:t>
            </a:r>
            <a:r>
              <a:rPr lang="ja-JP" altLang="en-US" sz="2800" b="0" i="0">
                <a:solidFill>
                  <a:srgbClr val="16191F"/>
                </a:solidFill>
                <a:effectLst/>
                <a:latin typeface="Amazon Ember" panose="020B0603020204020204" pitchFamily="34" charset="0"/>
              </a:rPr>
              <a:t>一時的な認証情報を使用する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11258550" cy="4669692"/>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AWSサービスにCLIやAPIでアクセスする場合に、長期的な認証情報（例：IAMユーザーに対して発行されるアクセスキ</a:t>
            </a:r>
            <a:r>
              <a:rPr lang="en-US" sz="1400" dirty="0"/>
              <a:t>ー）</a:t>
            </a:r>
            <a:r>
              <a:rPr lang="en-US" sz="1400" dirty="0" err="1"/>
              <a:t>と短期的な認証情報（例：</a:t>
            </a:r>
            <a:r>
              <a:rPr lang="en-US" altLang="ja-JP" sz="1400" dirty="0" err="1"/>
              <a:t>IAM</a:t>
            </a:r>
            <a:r>
              <a:rPr lang="ja-JP" altLang="en-US" sz="1400"/>
              <a:t>ロールを使う場合に発行されるトークン）がある。</a:t>
            </a:r>
            <a:endParaRPr lang="en-US" altLang="ja-JP" sz="1400" dirty="0"/>
          </a:p>
          <a:p>
            <a:pPr marL="285750" indent="-285750">
              <a:buFont typeface="Arial" panose="020B0604020202020204" pitchFamily="34" charset="0"/>
              <a:buChar char="•"/>
            </a:pPr>
            <a:r>
              <a:rPr lang="ja-JP" altLang="en-US" sz="1400"/>
              <a:t>長期的な認証情報を利用することで、認証情報の漏洩などのリスクが発生するため、</a:t>
            </a:r>
            <a:r>
              <a:rPr lang="en-US" sz="1400" dirty="0" err="1"/>
              <a:t>可能な限り一時的な認証情報を使うことが推奨される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人間のユーザーがAWSサービスを利用する場合</a:t>
            </a:r>
          </a:p>
          <a:p>
            <a:pPr marL="882362" lvl="1" indent="-285750">
              <a:buFont typeface="Arial" panose="020B0604020202020204" pitchFamily="34" charset="0"/>
              <a:buChar char="•"/>
            </a:pPr>
            <a:r>
              <a:rPr lang="en-JP" sz="1233" dirty="0"/>
              <a:t>可能な限りSSOによる認証を行うことで、長期的なアクセスキーの利用を避ける。</a:t>
            </a:r>
          </a:p>
          <a:p>
            <a:pPr marL="882362" lvl="1" indent="-285750">
              <a:buFont typeface="Arial" panose="020B0604020202020204" pitchFamily="34" charset="0"/>
              <a:buChar char="•"/>
            </a:pPr>
            <a:r>
              <a:rPr lang="en-US" sz="1233" dirty="0"/>
              <a:t>Software as a Service (SaaS) </a:t>
            </a:r>
            <a:r>
              <a:rPr lang="ja-JP" altLang="en-US" sz="1233"/>
              <a:t>などのサードパーティーに、</a:t>
            </a:r>
            <a:r>
              <a:rPr lang="en-US" sz="1233" dirty="0"/>
              <a:t>AWS </a:t>
            </a:r>
            <a:r>
              <a:rPr lang="ja-JP" altLang="en-US" sz="1233"/>
              <a:t>アカウント のリソースへのアクセスを付与する際、クロスアカウントロールおよびリソースベースポリシーを使用する</a:t>
            </a:r>
            <a:endParaRPr lang="en-JP" sz="1233" dirty="0"/>
          </a:p>
          <a:p>
            <a:pPr marL="285750" indent="-285750">
              <a:buFont typeface="Arial" panose="020B0604020202020204" pitchFamily="34" charset="0"/>
              <a:buChar char="•"/>
            </a:pPr>
            <a:r>
              <a:rPr lang="en-JP" sz="1400" dirty="0"/>
              <a:t>マシンからAWSサービスにアクセスする場合</a:t>
            </a:r>
          </a:p>
          <a:p>
            <a:pPr marL="882362" lvl="1" indent="-285750">
              <a:buFont typeface="Arial" panose="020B0604020202020204" pitchFamily="34" charset="0"/>
              <a:buChar char="•"/>
            </a:pPr>
            <a:r>
              <a:rPr lang="en-JP" sz="1233" dirty="0"/>
              <a:t>EC2やLambda等からAWSサービスにアクセスする場合、IAMロールにより権限を付与する。</a:t>
            </a:r>
          </a:p>
          <a:p>
            <a:pPr marL="882362" lvl="1" indent="-285750">
              <a:buFont typeface="Arial" panose="020B0604020202020204" pitchFamily="34" charset="0"/>
              <a:buChar char="•"/>
            </a:pPr>
            <a:r>
              <a:rPr lang="en-JP" sz="1233" dirty="0"/>
              <a:t>IoTデバイスの場合、AWS IoT Core認証情報プロバイダーを利用する</a:t>
            </a:r>
          </a:p>
          <a:p>
            <a:pPr marL="882362" lvl="1" indent="-285750">
              <a:buFont typeface="Arial" panose="020B0604020202020204" pitchFamily="34" charset="0"/>
              <a:buChar char="•"/>
            </a:pPr>
            <a:r>
              <a:rPr lang="en-JP" sz="1233" dirty="0"/>
              <a:t>オンプレミスのシステムや、</a:t>
            </a:r>
            <a:r>
              <a:rPr lang="en-US" altLang="ja-JP" sz="1233" dirty="0"/>
              <a:t>AWS</a:t>
            </a:r>
            <a:r>
              <a:rPr lang="ja-JP" altLang="en-US" sz="1233"/>
              <a:t>外のシステム</a:t>
            </a:r>
            <a:r>
              <a:rPr lang="ja-JP" altLang="en-JP" sz="1233"/>
              <a:t>の</a:t>
            </a:r>
            <a:r>
              <a:rPr lang="ja-JP" altLang="en-US" sz="1233"/>
              <a:t>場合、</a:t>
            </a:r>
            <a:r>
              <a:rPr lang="en-US" altLang="ja-JP" sz="1233" dirty="0"/>
              <a:t>IAM Roles Anywhere </a:t>
            </a:r>
            <a:r>
              <a:rPr lang="ja-JP" altLang="en-US" sz="1233"/>
              <a:t>を利用する</a:t>
            </a:r>
            <a:endParaRPr lang="en-JP" sz="1233" dirty="0"/>
          </a:p>
          <a:p>
            <a:pPr marL="285750" indent="-285750">
              <a:buFont typeface="Arial" panose="020B0604020202020204" pitchFamily="34" charset="0"/>
              <a:buChar char="•"/>
            </a:pPr>
            <a:r>
              <a:rPr lang="en-JP" sz="1400" dirty="0"/>
              <a:t>コードに認証情報を埋め込まない</a:t>
            </a:r>
          </a:p>
          <a:p>
            <a:pPr marL="285750" indent="-285750">
              <a:buFont typeface="Arial" panose="020B0604020202020204" pitchFamily="34" charset="0"/>
              <a:buChar char="•"/>
            </a:pPr>
            <a:r>
              <a:rPr lang="en-JP" sz="1400" dirty="0"/>
              <a:t>やむをえずにAWSアクセスキーを使う場合、ローテーションを行う</a:t>
            </a:r>
          </a:p>
          <a:p>
            <a:pPr marL="882362" lvl="1" indent="-285750">
              <a:buFont typeface="Arial" panose="020B0604020202020204" pitchFamily="34" charset="0"/>
              <a:buChar char="•"/>
            </a:pPr>
            <a:r>
              <a:rPr lang="en-JP" sz="1100" dirty="0"/>
              <a:t>サードパーティのAWSクライアントを使う場合など、長期的認証情報が必要となる場合があるので注意</a:t>
            </a:r>
          </a:p>
          <a:p>
            <a:pPr marL="882362" lvl="1" indent="-285750">
              <a:buFont typeface="Arial" panose="020B0604020202020204" pitchFamily="34" charset="0"/>
              <a:buChar char="•"/>
            </a:pPr>
            <a:r>
              <a:rPr lang="en-JP" sz="1100" dirty="0"/>
              <a:t>AWS Secrets Manager で認証情報（シークレット）の管理やローテーションが可能</a:t>
            </a:r>
          </a:p>
          <a:p>
            <a:pPr marL="882362" lvl="1" indent="-285750">
              <a:buFont typeface="Arial" panose="020B0604020202020204" pitchFamily="34" charset="0"/>
              <a:buChar char="•"/>
            </a:pPr>
            <a:endParaRPr lang="en-JP" sz="1066"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821941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a:xfrm>
            <a:off x="457200" y="153248"/>
            <a:ext cx="11258550" cy="366957"/>
          </a:xfrm>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i="0" dirty="0">
                <a:solidFill>
                  <a:srgbClr val="16191F"/>
                </a:solidFill>
                <a:effectLst/>
                <a:latin typeface="Amazon Ember" panose="020B0603020204020204" pitchFamily="34" charset="0"/>
              </a:rPr>
              <a:t>3 </a:t>
            </a:r>
            <a:r>
              <a:rPr lang="ja-JP" altLang="en-US" sz="2800" b="0" i="0">
                <a:solidFill>
                  <a:srgbClr val="16191F"/>
                </a:solidFill>
                <a:effectLst/>
                <a:latin typeface="Amazon Ember" panose="020B0603020204020204" pitchFamily="34" charset="0"/>
              </a:rPr>
              <a:t>シークレットを安全に保存して使用する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1"/>
            <a:ext cx="11258550" cy="1731108"/>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コードからDBやサードパーティサービスにアクセスする場合に、認証情報（APIアクセスキ</a:t>
            </a:r>
            <a:r>
              <a:rPr lang="en-US" sz="1400" dirty="0"/>
              <a:t>ー、</a:t>
            </a:r>
            <a:r>
              <a:rPr lang="en-US" sz="1400" dirty="0" err="1"/>
              <a:t>パスワード、Oauthトークンなど）を安全に扱う必要がある</a:t>
            </a:r>
            <a:r>
              <a:rPr lang="en-US" sz="1400" dirty="0"/>
              <a:t>。</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認証情報をコードに書き込まない。（ソースコードや設定ファイルに書き込むことで、漏洩リスクが高まる）</a:t>
            </a:r>
          </a:p>
          <a:p>
            <a:pPr marL="285750" indent="-285750">
              <a:buFont typeface="Arial" panose="020B0604020202020204" pitchFamily="34" charset="0"/>
              <a:buChar char="•"/>
            </a:pPr>
            <a:r>
              <a:rPr lang="en-JP" sz="1400" dirty="0"/>
              <a:t>以下の表のように、長期的認証情報を置き換える方法を検討する。</a:t>
            </a:r>
          </a:p>
          <a:p>
            <a:endParaRPr lang="en-JP" sz="1400" dirty="0"/>
          </a:p>
          <a:p>
            <a:endParaRPr lang="en-JP" dirty="0"/>
          </a:p>
        </p:txBody>
      </p:sp>
      <p:graphicFrame>
        <p:nvGraphicFramePr>
          <p:cNvPr id="4" name="Table 4">
            <a:extLst>
              <a:ext uri="{FF2B5EF4-FFF2-40B4-BE49-F238E27FC236}">
                <a16:creationId xmlns:a16="http://schemas.microsoft.com/office/drawing/2014/main" id="{5532B67B-72DC-4B8F-A60B-CF65EE0B3401}"/>
              </a:ext>
            </a:extLst>
          </p:cNvPr>
          <p:cNvGraphicFramePr>
            <a:graphicFrameLocks noGrp="1"/>
          </p:cNvGraphicFramePr>
          <p:nvPr>
            <p:extLst>
              <p:ext uri="{D42A27DB-BD31-4B8C-83A1-F6EECF244321}">
                <p14:modId xmlns:p14="http://schemas.microsoft.com/office/powerpoint/2010/main" val="2208466382"/>
              </p:ext>
            </p:extLst>
          </p:nvPr>
        </p:nvGraphicFramePr>
        <p:xfrm>
          <a:off x="719015" y="3200400"/>
          <a:ext cx="10824309" cy="2484120"/>
        </p:xfrm>
        <a:graphic>
          <a:graphicData uri="http://schemas.openxmlformats.org/drawingml/2006/table">
            <a:tbl>
              <a:tblPr firstRow="1" bandRow="1">
                <a:tableStyleId>{F5AB1C69-6EDB-4FF4-983F-18BD219EF322}</a:tableStyleId>
              </a:tblPr>
              <a:tblGrid>
                <a:gridCol w="1841305">
                  <a:extLst>
                    <a:ext uri="{9D8B030D-6E8A-4147-A177-3AD203B41FA5}">
                      <a16:colId xmlns:a16="http://schemas.microsoft.com/office/drawing/2014/main" val="2408384731"/>
                    </a:ext>
                  </a:extLst>
                </a:gridCol>
                <a:gridCol w="4051495">
                  <a:extLst>
                    <a:ext uri="{9D8B030D-6E8A-4147-A177-3AD203B41FA5}">
                      <a16:colId xmlns:a16="http://schemas.microsoft.com/office/drawing/2014/main" val="3997694308"/>
                    </a:ext>
                  </a:extLst>
                </a:gridCol>
                <a:gridCol w="4931509">
                  <a:extLst>
                    <a:ext uri="{9D8B030D-6E8A-4147-A177-3AD203B41FA5}">
                      <a16:colId xmlns:a16="http://schemas.microsoft.com/office/drawing/2014/main" val="51362489"/>
                    </a:ext>
                  </a:extLst>
                </a:gridCol>
              </a:tblGrid>
              <a:tr h="202666">
                <a:tc>
                  <a:txBody>
                    <a:bodyPr/>
                    <a:lstStyle/>
                    <a:p>
                      <a:r>
                        <a:rPr lang="en-JP" sz="1200" dirty="0">
                          <a:latin typeface="Meiryo" panose="020B0604030504040204" pitchFamily="34" charset="-128"/>
                          <a:ea typeface="Meiryo" panose="020B0604030504040204" pitchFamily="34" charset="-128"/>
                        </a:rPr>
                        <a:t>認証情報の種類</a:t>
                      </a:r>
                    </a:p>
                  </a:txBody>
                  <a:tcPr/>
                </a:tc>
                <a:tc>
                  <a:txBody>
                    <a:bodyPr/>
                    <a:lstStyle/>
                    <a:p>
                      <a:r>
                        <a:rPr lang="en-JP" sz="1200" dirty="0">
                          <a:latin typeface="Meiryo" panose="020B0604030504040204" pitchFamily="34" charset="-128"/>
                          <a:ea typeface="Meiryo" panose="020B0604030504040204" pitchFamily="34" charset="-128"/>
                        </a:rPr>
                        <a:t>説明</a:t>
                      </a:r>
                    </a:p>
                  </a:txBody>
                  <a:tcPr/>
                </a:tc>
                <a:tc>
                  <a:txBody>
                    <a:bodyPr/>
                    <a:lstStyle/>
                    <a:p>
                      <a:r>
                        <a:rPr lang="en-JP" sz="1200" dirty="0">
                          <a:latin typeface="Meiryo" panose="020B0604030504040204" pitchFamily="34" charset="-128"/>
                          <a:ea typeface="Meiryo" panose="020B0604030504040204" pitchFamily="34" charset="-128"/>
                        </a:rPr>
                        <a:t>置き換えの案</a:t>
                      </a:r>
                    </a:p>
                  </a:txBody>
                  <a:tcPr/>
                </a:tc>
                <a:extLst>
                  <a:ext uri="{0D108BD9-81ED-4DB2-BD59-A6C34878D82A}">
                    <a16:rowId xmlns:a16="http://schemas.microsoft.com/office/drawing/2014/main" val="1327160883"/>
                  </a:ext>
                </a:extLst>
              </a:tr>
              <a:tr h="202666">
                <a:tc>
                  <a:txBody>
                    <a:bodyPr/>
                    <a:lstStyle/>
                    <a:p>
                      <a:r>
                        <a:rPr lang="en-JP" sz="1200" dirty="0">
                          <a:latin typeface="Meiryo" panose="020B0604030504040204" pitchFamily="34" charset="-128"/>
                          <a:ea typeface="Meiryo" panose="020B0604030504040204" pitchFamily="34" charset="-128"/>
                        </a:rPr>
                        <a:t>IAMアクセスキー</a:t>
                      </a:r>
                    </a:p>
                  </a:txBody>
                  <a:tcPr/>
                </a:tc>
                <a:tc>
                  <a:txBody>
                    <a:bodyPr/>
                    <a:lstStyle/>
                    <a:p>
                      <a:r>
                        <a:rPr lang="en-JP" sz="1200" dirty="0">
                          <a:latin typeface="Meiryo" panose="020B0604030504040204" pitchFamily="34" charset="-128"/>
                          <a:ea typeface="Meiryo" panose="020B0604030504040204" pitchFamily="34" charset="-128"/>
                        </a:rPr>
                        <a:t>AWS IAMのアクセスキーやシークレットアクセスキー（コードからAWS APIなどを呼び出す際に利用される）</a:t>
                      </a:r>
                    </a:p>
                  </a:txBody>
                  <a:tcPr/>
                </a:tc>
                <a:tc>
                  <a:txBody>
                    <a:bodyPr/>
                    <a:lstStyle/>
                    <a:p>
                      <a:r>
                        <a:rPr lang="en-JP" sz="1200" dirty="0">
                          <a:latin typeface="Meiryo" panose="020B0604030504040204" pitchFamily="34" charset="-128"/>
                          <a:ea typeface="Meiryo" panose="020B0604030504040204" pitchFamily="34" charset="-128"/>
                        </a:rPr>
                        <a:t>処理を実行するサービス（例: EC2, Lambda）に対して</a:t>
                      </a:r>
                      <a:r>
                        <a:rPr lang="ja-JP" altLang="en-US" sz="1200">
                          <a:latin typeface="Meiryo" panose="020B0604030504040204" pitchFamily="34" charset="-128"/>
                          <a:ea typeface="Meiryo" panose="020B0604030504040204" pitchFamily="34" charset="-128"/>
                        </a:rPr>
                        <a:t> </a:t>
                      </a:r>
                      <a:r>
                        <a:rPr lang="en-US" altLang="ja-JP" sz="1200" dirty="0">
                          <a:latin typeface="Meiryo" panose="020B0604030504040204" pitchFamily="34" charset="-128"/>
                          <a:ea typeface="Meiryo" panose="020B0604030504040204" pitchFamily="34" charset="-128"/>
                        </a:rPr>
                        <a:t>IAM</a:t>
                      </a:r>
                      <a:r>
                        <a:rPr lang="ja-JP" altLang="en-US" sz="1200">
                          <a:latin typeface="Meiryo" panose="020B0604030504040204" pitchFamily="34" charset="-128"/>
                          <a:ea typeface="Meiryo" panose="020B0604030504040204" pitchFamily="34" charset="-128"/>
                        </a:rPr>
                        <a:t>ロールを割り当てる。（</a:t>
                      </a:r>
                      <a:r>
                        <a:rPr lang="en-US" sz="1200" b="0" i="0" dirty="0">
                          <a:solidFill>
                            <a:srgbClr val="16191F"/>
                          </a:solidFill>
                          <a:effectLst/>
                          <a:latin typeface="Meiryo" panose="020B0604030504040204" pitchFamily="34" charset="-128"/>
                          <a:ea typeface="Meiryo" panose="020B0604030504040204" pitchFamily="34" charset="-128"/>
                        </a:rPr>
                        <a:t>SEC02-BP02も参照のこと）</a:t>
                      </a:r>
                      <a:endParaRPr lang="en-JP" sz="12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21876614"/>
                  </a:ext>
                </a:extLst>
              </a:tr>
              <a:tr h="202666">
                <a:tc>
                  <a:txBody>
                    <a:bodyPr/>
                    <a:lstStyle/>
                    <a:p>
                      <a:r>
                        <a:rPr lang="en-JP" sz="1200" dirty="0">
                          <a:latin typeface="Meiryo" panose="020B0604030504040204" pitchFamily="34" charset="-128"/>
                          <a:ea typeface="Meiryo" panose="020B0604030504040204" pitchFamily="34" charset="-128"/>
                        </a:rPr>
                        <a:t>SSH 鍵</a:t>
                      </a:r>
                    </a:p>
                  </a:txBody>
                  <a:tcPr/>
                </a:tc>
                <a:tc>
                  <a:txBody>
                    <a:bodyPr/>
                    <a:lstStyle/>
                    <a:p>
                      <a:r>
                        <a:rPr lang="en-JP" sz="1200" dirty="0">
                          <a:latin typeface="Meiryo" panose="020B0604030504040204" pitchFamily="34" charset="-128"/>
                          <a:ea typeface="Meiryo" panose="020B0604030504040204" pitchFamily="34" charset="-128"/>
                        </a:rPr>
                        <a:t>EC2 Linuxインスタンスにログインする際のSSH鍵</a:t>
                      </a:r>
                    </a:p>
                  </a:txBody>
                  <a:tcPr/>
                </a:tc>
                <a:tc>
                  <a:txBody>
                    <a:bodyPr/>
                    <a:lstStyle/>
                    <a:p>
                      <a:r>
                        <a:rPr lang="en-JP" sz="1200" dirty="0">
                          <a:latin typeface="Meiryo" panose="020B0604030504040204" pitchFamily="34" charset="-128"/>
                          <a:ea typeface="Meiryo" panose="020B0604030504040204" pitchFamily="34" charset="-128"/>
                        </a:rPr>
                        <a:t>AWS Systems ManagerやEC2 Instance Connectを利用してログインする</a:t>
                      </a:r>
                    </a:p>
                  </a:txBody>
                  <a:tcPr/>
                </a:tc>
                <a:extLst>
                  <a:ext uri="{0D108BD9-81ED-4DB2-BD59-A6C34878D82A}">
                    <a16:rowId xmlns:a16="http://schemas.microsoft.com/office/drawing/2014/main" val="2450955654"/>
                  </a:ext>
                </a:extLst>
              </a:tr>
              <a:tr h="202666">
                <a:tc>
                  <a:txBody>
                    <a:bodyPr/>
                    <a:lstStyle/>
                    <a:p>
                      <a:r>
                        <a:rPr lang="en-JP" sz="1200" dirty="0">
                          <a:latin typeface="Meiryo" panose="020B0604030504040204" pitchFamily="34" charset="-128"/>
                          <a:ea typeface="Meiryo" panose="020B0604030504040204" pitchFamily="34" charset="-128"/>
                        </a:rPr>
                        <a:t>アプリケーションやDBのパスワード</a:t>
                      </a:r>
                    </a:p>
                  </a:txBody>
                  <a:tcPr/>
                </a:tc>
                <a:tc>
                  <a:txBody>
                    <a:bodyPr/>
                    <a:lstStyle/>
                    <a:p>
                      <a:r>
                        <a:rPr lang="en-JP" sz="1200" dirty="0">
                          <a:latin typeface="Meiryo" panose="020B0604030504040204" pitchFamily="34" charset="-128"/>
                          <a:ea typeface="Meiryo" panose="020B0604030504040204" pitchFamily="34" charset="-128"/>
                        </a:rPr>
                        <a:t>パスワード文字列（平文）</a:t>
                      </a:r>
                    </a:p>
                  </a:txBody>
                  <a:tcPr/>
                </a:tc>
                <a:tc>
                  <a:txBody>
                    <a:bodyPr/>
                    <a:lstStyle/>
                    <a:p>
                      <a:r>
                        <a:rPr lang="en-JP" sz="1200" dirty="0">
                          <a:latin typeface="Meiryo" panose="020B0604030504040204" pitchFamily="34" charset="-128"/>
                          <a:ea typeface="Meiryo" panose="020B0604030504040204" pitchFamily="34" charset="-128"/>
                        </a:rPr>
                        <a:t>AWS Secrets Manager によってパスワードを管理する。</a:t>
                      </a:r>
                    </a:p>
                    <a:p>
                      <a:r>
                        <a:rPr lang="en-JP" sz="1200" dirty="0">
                          <a:latin typeface="Meiryo" panose="020B0604030504040204" pitchFamily="34" charset="-128"/>
                          <a:ea typeface="Meiryo" panose="020B0604030504040204" pitchFamily="34" charset="-128"/>
                        </a:rPr>
                        <a:t>一部のDBではIAMデータベース認証がサポートされるのでこちらを利用する。</a:t>
                      </a:r>
                    </a:p>
                    <a:p>
                      <a:r>
                        <a:rPr lang="en-US" sz="700" dirty="0">
                          <a:latin typeface="Meiryo" panose="020B0604030504040204" pitchFamily="34" charset="-128"/>
                          <a:ea typeface="Meiryo" panose="020B0604030504040204" pitchFamily="34" charset="-128"/>
                        </a:rPr>
                        <a:t>https://</a:t>
                      </a:r>
                      <a:r>
                        <a:rPr lang="en-US" sz="700" dirty="0" err="1">
                          <a:latin typeface="Meiryo" panose="020B0604030504040204" pitchFamily="34" charset="-128"/>
                          <a:ea typeface="Meiryo" panose="020B0604030504040204" pitchFamily="34" charset="-128"/>
                        </a:rPr>
                        <a:t>docs.aws.amazon.com</a:t>
                      </a:r>
                      <a:r>
                        <a:rPr lang="en-US" sz="700" dirty="0">
                          <a:latin typeface="Meiryo" panose="020B0604030504040204" pitchFamily="34" charset="-128"/>
                          <a:ea typeface="Meiryo" panose="020B0604030504040204" pitchFamily="34" charset="-128"/>
                        </a:rPr>
                        <a:t>/</a:t>
                      </a:r>
                      <a:r>
                        <a:rPr lang="en-US" sz="700" dirty="0" err="1">
                          <a:latin typeface="Meiryo" panose="020B0604030504040204" pitchFamily="34" charset="-128"/>
                          <a:ea typeface="Meiryo" panose="020B0604030504040204" pitchFamily="34" charset="-128"/>
                        </a:rPr>
                        <a:t>ja_jp</a:t>
                      </a:r>
                      <a:r>
                        <a:rPr lang="en-US" sz="700" dirty="0">
                          <a:latin typeface="Meiryo" panose="020B0604030504040204" pitchFamily="34" charset="-128"/>
                          <a:ea typeface="Meiryo" panose="020B0604030504040204" pitchFamily="34" charset="-128"/>
                        </a:rPr>
                        <a:t>/</a:t>
                      </a:r>
                      <a:r>
                        <a:rPr lang="en-US" sz="700" dirty="0" err="1">
                          <a:latin typeface="Meiryo" panose="020B0604030504040204" pitchFamily="34" charset="-128"/>
                          <a:ea typeface="Meiryo" panose="020B0604030504040204" pitchFamily="34" charset="-128"/>
                        </a:rPr>
                        <a:t>AmazonRDS</a:t>
                      </a:r>
                      <a:r>
                        <a:rPr lang="en-US" sz="700" dirty="0">
                          <a:latin typeface="Meiryo" panose="020B0604030504040204" pitchFamily="34" charset="-128"/>
                          <a:ea typeface="Meiryo" panose="020B0604030504040204" pitchFamily="34" charset="-128"/>
                        </a:rPr>
                        <a:t>/latest/</a:t>
                      </a:r>
                      <a:r>
                        <a:rPr lang="en-US" sz="700" dirty="0" err="1">
                          <a:latin typeface="Meiryo" panose="020B0604030504040204" pitchFamily="34" charset="-128"/>
                          <a:ea typeface="Meiryo" panose="020B0604030504040204" pitchFamily="34" charset="-128"/>
                        </a:rPr>
                        <a:t>UserGuide</a:t>
                      </a:r>
                      <a:r>
                        <a:rPr lang="en-US" sz="700" dirty="0">
                          <a:latin typeface="Meiryo" panose="020B0604030504040204" pitchFamily="34" charset="-128"/>
                          <a:ea typeface="Meiryo" panose="020B0604030504040204" pitchFamily="34" charset="-128"/>
                        </a:rPr>
                        <a:t>/</a:t>
                      </a:r>
                      <a:r>
                        <a:rPr lang="en-US" sz="700" dirty="0" err="1">
                          <a:latin typeface="Meiryo" panose="020B0604030504040204" pitchFamily="34" charset="-128"/>
                          <a:ea typeface="Meiryo" panose="020B0604030504040204" pitchFamily="34" charset="-128"/>
                        </a:rPr>
                        <a:t>UsingWithRDS.IAMDBAuth.html</a:t>
                      </a:r>
                      <a:endParaRPr lang="en-JP" sz="12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2667776095"/>
                  </a:ext>
                </a:extLst>
              </a:tr>
              <a:tr h="202666">
                <a:tc>
                  <a:txBody>
                    <a:bodyPr/>
                    <a:lstStyle/>
                    <a:p>
                      <a:r>
                        <a:rPr lang="en-JP" sz="1200" dirty="0">
                          <a:latin typeface="Meiryo" panose="020B0604030504040204" pitchFamily="34" charset="-128"/>
                          <a:ea typeface="Meiryo" panose="020B0604030504040204" pitchFamily="34" charset="-128"/>
                        </a:rPr>
                        <a:t>O</a:t>
                      </a:r>
                      <a:r>
                        <a:rPr lang="en-US" sz="1200" dirty="0">
                          <a:latin typeface="Meiryo" panose="020B0604030504040204" pitchFamily="34" charset="-128"/>
                          <a:ea typeface="Meiryo" panose="020B0604030504040204" pitchFamily="34" charset="-128"/>
                        </a:rPr>
                        <a:t>a</a:t>
                      </a:r>
                      <a:r>
                        <a:rPr lang="en-JP" sz="1200" dirty="0">
                          <a:latin typeface="Meiryo" panose="020B0604030504040204" pitchFamily="34" charset="-128"/>
                          <a:ea typeface="Meiryo" panose="020B0604030504040204" pitchFamily="34" charset="-128"/>
                        </a:rPr>
                        <a:t>uthトークン</a:t>
                      </a:r>
                    </a:p>
                  </a:txBody>
                  <a:tcPr/>
                </a:tc>
                <a:tc>
                  <a:txBody>
                    <a:bodyPr/>
                    <a:lstStyle/>
                    <a:p>
                      <a:r>
                        <a:rPr lang="en-JP" sz="1200" dirty="0">
                          <a:latin typeface="Meiryo" panose="020B0604030504040204" pitchFamily="34" charset="-128"/>
                          <a:ea typeface="Meiryo" panose="020B0604030504040204" pitchFamily="34" charset="-128"/>
                        </a:rPr>
                        <a:t>トークン文字列（平文）</a:t>
                      </a:r>
                    </a:p>
                  </a:txBody>
                  <a:tcPr/>
                </a:tc>
                <a:tc rowSpan="2">
                  <a:txBody>
                    <a:bodyPr/>
                    <a:lstStyle/>
                    <a:p>
                      <a:r>
                        <a:rPr lang="en-JP" sz="1200" dirty="0">
                          <a:latin typeface="Meiryo" panose="020B0604030504040204" pitchFamily="34" charset="-128"/>
                          <a:ea typeface="Meiryo" panose="020B0604030504040204" pitchFamily="34" charset="-128"/>
                        </a:rPr>
                        <a:t>AWS Secrets Manager によってトークンを管理しローテーションを行う。</a:t>
                      </a:r>
                    </a:p>
                  </a:txBody>
                  <a:tcPr/>
                </a:tc>
                <a:extLst>
                  <a:ext uri="{0D108BD9-81ED-4DB2-BD59-A6C34878D82A}">
                    <a16:rowId xmlns:a16="http://schemas.microsoft.com/office/drawing/2014/main" val="840823073"/>
                  </a:ext>
                </a:extLst>
              </a:tr>
              <a:tr h="202666">
                <a:tc>
                  <a:txBody>
                    <a:bodyPr/>
                    <a:lstStyle/>
                    <a:p>
                      <a:r>
                        <a:rPr lang="en-JP" sz="1200" dirty="0">
                          <a:latin typeface="Meiryo" panose="020B0604030504040204" pitchFamily="34" charset="-128"/>
                          <a:ea typeface="Meiryo" panose="020B0604030504040204" pitchFamily="34" charset="-128"/>
                        </a:rPr>
                        <a:t>APIトークン/キー</a:t>
                      </a:r>
                    </a:p>
                  </a:txBody>
                  <a:tcPr/>
                </a:tc>
                <a:tc>
                  <a:txBody>
                    <a:bodyPr/>
                    <a:lstStyle/>
                    <a:p>
                      <a:pPr marL="0" marR="0" lvl="0" indent="0" algn="l" defTabSz="609576" rtl="0" eaLnBrk="1" fontAlgn="auto" latinLnBrk="0" hangingPunct="1">
                        <a:lnSpc>
                          <a:spcPct val="100000"/>
                        </a:lnSpc>
                        <a:spcBef>
                          <a:spcPts val="0"/>
                        </a:spcBef>
                        <a:spcAft>
                          <a:spcPts val="0"/>
                        </a:spcAft>
                        <a:buClrTx/>
                        <a:buSzTx/>
                        <a:buFontTx/>
                        <a:buNone/>
                        <a:tabLst/>
                        <a:defRPr/>
                      </a:pPr>
                      <a:r>
                        <a:rPr lang="en-JP" sz="1200" dirty="0">
                          <a:latin typeface="Meiryo" panose="020B0604030504040204" pitchFamily="34" charset="-128"/>
                          <a:ea typeface="Meiryo" panose="020B0604030504040204" pitchFamily="34" charset="-128"/>
                        </a:rPr>
                        <a:t>トークン文字列（平文）</a:t>
                      </a:r>
                    </a:p>
                  </a:txBody>
                  <a:tcPr/>
                </a:tc>
                <a:tc vMerge="1">
                  <a:txBody>
                    <a:bodyPr/>
                    <a:lstStyle/>
                    <a:p>
                      <a:endParaRPr lang="en-JP" sz="1400" dirty="0">
                        <a:latin typeface="Meiryo" panose="020B0604030504040204" pitchFamily="34" charset="-128"/>
                        <a:ea typeface="Meiryo" panose="020B0604030504040204" pitchFamily="34" charset="-128"/>
                      </a:endParaRPr>
                    </a:p>
                  </a:txBody>
                  <a:tcPr/>
                </a:tc>
                <a:extLst>
                  <a:ext uri="{0D108BD9-81ED-4DB2-BD59-A6C34878D82A}">
                    <a16:rowId xmlns:a16="http://schemas.microsoft.com/office/drawing/2014/main" val="518555127"/>
                  </a:ext>
                </a:extLst>
              </a:tr>
            </a:tbl>
          </a:graphicData>
        </a:graphic>
      </p:graphicFrame>
    </p:spTree>
    <p:extLst>
      <p:ext uri="{BB962C8B-B14F-4D97-AF65-F5344CB8AC3E}">
        <p14:creationId xmlns:p14="http://schemas.microsoft.com/office/powerpoint/2010/main" val="2871442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142AC13A-0A58-9A4D-AEF2-DB46D6D08AAE}"/>
              </a:ext>
            </a:extLst>
          </p:cNvPr>
          <p:cNvSpPr>
            <a:spLocks noGrp="1"/>
          </p:cNvSpPr>
          <p:nvPr>
            <p:ph type="title"/>
          </p:nvPr>
        </p:nvSpPr>
        <p:spPr>
          <a:xfrm>
            <a:off x="449052" y="153249"/>
            <a:ext cx="10940405" cy="727655"/>
          </a:xfrm>
        </p:spPr>
        <p:txBody>
          <a:bodyPr/>
          <a:lstStyle/>
          <a:p>
            <a:r>
              <a:rPr lang="en-US" sz="2800" b="0" dirty="0" err="1">
                <a:solidFill>
                  <a:srgbClr val="0E2735"/>
                </a:solidFill>
                <a:latin typeface="メイリオ" panose="020B0604030504040204" pitchFamily="50" charset="-128"/>
                <a:ea typeface="メイリオ" panose="020B0604030504040204" pitchFamily="50" charset="-128"/>
              </a:rPr>
              <a:t>参考</a:t>
            </a:r>
            <a:r>
              <a:rPr lang="en-US" sz="2800" b="0" dirty="0">
                <a:solidFill>
                  <a:srgbClr val="0E2735"/>
                </a:solidFill>
                <a:latin typeface="メイリオ" panose="020B0604030504040204" pitchFamily="50" charset="-128"/>
                <a:ea typeface="メイリオ" panose="020B0604030504040204" pitchFamily="50" charset="-128"/>
              </a:rPr>
              <a:t>: AWS Secrets Manager </a:t>
            </a:r>
            <a:r>
              <a:rPr lang="en-US" sz="2800" b="0" dirty="0" err="1">
                <a:solidFill>
                  <a:srgbClr val="0E2735"/>
                </a:solidFill>
                <a:latin typeface="メイリオ" panose="020B0604030504040204" pitchFamily="50" charset="-128"/>
                <a:ea typeface="メイリオ" panose="020B0604030504040204" pitchFamily="50" charset="-128"/>
              </a:rPr>
              <a:t>とは</a:t>
            </a:r>
            <a:endParaRPr lang="en-US" sz="2800" b="0" dirty="0">
              <a:solidFill>
                <a:srgbClr val="0E2735"/>
              </a:solidFill>
              <a:latin typeface="メイリオ" panose="020B0604030504040204" pitchFamily="50" charset="-128"/>
              <a:ea typeface="メイリオ" panose="020B0604030504040204" pitchFamily="50" charset="-128"/>
            </a:endParaRPr>
          </a:p>
        </p:txBody>
      </p:sp>
      <p:sp>
        <p:nvSpPr>
          <p:cNvPr id="5" name="Content Placeholder 2">
            <a:extLst>
              <a:ext uri="{FF2B5EF4-FFF2-40B4-BE49-F238E27FC236}">
                <a16:creationId xmlns:a16="http://schemas.microsoft.com/office/drawing/2014/main" id="{00A27F08-0C87-264E-BB8F-540636853DC1}"/>
              </a:ext>
            </a:extLst>
          </p:cNvPr>
          <p:cNvSpPr txBox="1">
            <a:spLocks/>
          </p:cNvSpPr>
          <p:nvPr/>
        </p:nvSpPr>
        <p:spPr>
          <a:xfrm>
            <a:off x="475727" y="1338140"/>
            <a:ext cx="11240548" cy="110799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accent6">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accent6">
                    <a:lumMod val="50000"/>
                  </a:schemeClr>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accent6">
                    <a:lumMod val="50000"/>
                  </a:schemeClr>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accent6">
                    <a:lumMod val="50000"/>
                  </a:schemeClr>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データベースへの認証情報や</a:t>
            </a:r>
            <a:r>
              <a:rPr lang="en-US" altLang="ja-JP"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 API </a:t>
            </a:r>
            <a:r>
              <a:rPr lang="ja-JP" alt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キーなど</a:t>
            </a:r>
            <a:br>
              <a:rPr lang="en-US" altLang="ja-JP"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br>
            <a:r>
              <a:rPr lang="ja-JP" alt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rPr>
              <a:t>シークレットのライフサイクルマネージメント</a:t>
            </a:r>
            <a:endParaRPr lang="en-US" sz="3200" b="1" dirty="0">
              <a:solidFill>
                <a:srgbClr val="0E2735"/>
              </a:solidFill>
              <a:latin typeface="メイリオ" panose="020B0604030504040204" pitchFamily="50" charset="-128"/>
              <a:ea typeface="メイリオ" panose="020B0604030504040204" pitchFamily="50" charset="-128"/>
              <a:cs typeface="Amazon Ember" panose="020B0603020204020204" pitchFamily="34" charset="0"/>
            </a:endParaRPr>
          </a:p>
        </p:txBody>
      </p:sp>
      <p:sp>
        <p:nvSpPr>
          <p:cNvPr id="6" name="Content Placeholder 4">
            <a:extLst>
              <a:ext uri="{FF2B5EF4-FFF2-40B4-BE49-F238E27FC236}">
                <a16:creationId xmlns:a16="http://schemas.microsoft.com/office/drawing/2014/main" id="{2AA8D476-9B6A-BB49-B788-7358A8368A4D}"/>
              </a:ext>
            </a:extLst>
          </p:cNvPr>
          <p:cNvSpPr txBox="1">
            <a:spLocks/>
          </p:cNvSpPr>
          <p:nvPr/>
        </p:nvSpPr>
        <p:spPr>
          <a:xfrm>
            <a:off x="350539" y="4898474"/>
            <a:ext cx="2926080" cy="861774"/>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シークレットを</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安全に保管</a:t>
            </a:r>
            <a:endParaRPr lang="en-US" dirty="0">
              <a:solidFill>
                <a:srgbClr val="0E2735"/>
              </a:solidFill>
              <a:latin typeface="メイリオ" panose="020B0604030504040204" pitchFamily="50" charset="-128"/>
              <a:ea typeface="メイリオ" panose="020B0604030504040204" pitchFamily="50" charset="-128"/>
            </a:endParaRPr>
          </a:p>
        </p:txBody>
      </p:sp>
      <p:sp>
        <p:nvSpPr>
          <p:cNvPr id="7" name="Content Placeholder 4">
            <a:extLst>
              <a:ext uri="{FF2B5EF4-FFF2-40B4-BE49-F238E27FC236}">
                <a16:creationId xmlns:a16="http://schemas.microsoft.com/office/drawing/2014/main" id="{B3EE0572-51D3-694C-B859-A29555237413}"/>
              </a:ext>
            </a:extLst>
          </p:cNvPr>
          <p:cNvSpPr txBox="1">
            <a:spLocks/>
          </p:cNvSpPr>
          <p:nvPr/>
        </p:nvSpPr>
        <p:spPr>
          <a:xfrm>
            <a:off x="5915096" y="4898474"/>
            <a:ext cx="2926080" cy="123110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粒度の細かい</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ポリシーで</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アクセス管理</a:t>
            </a:r>
            <a:endParaRPr lang="en-US" dirty="0">
              <a:solidFill>
                <a:srgbClr val="0E2735"/>
              </a:solidFill>
              <a:latin typeface="メイリオ" panose="020B0604030504040204" pitchFamily="50" charset="-128"/>
              <a:ea typeface="メイリオ" panose="020B0604030504040204" pitchFamily="50" charset="-128"/>
            </a:endParaRPr>
          </a:p>
        </p:txBody>
      </p:sp>
      <p:sp>
        <p:nvSpPr>
          <p:cNvPr id="8" name="Content Placeholder 4">
            <a:extLst>
              <a:ext uri="{FF2B5EF4-FFF2-40B4-BE49-F238E27FC236}">
                <a16:creationId xmlns:a16="http://schemas.microsoft.com/office/drawing/2014/main" id="{CDE7FDA6-A388-9A40-9A0C-7930A6D7B5E4}"/>
              </a:ext>
            </a:extLst>
          </p:cNvPr>
          <p:cNvSpPr txBox="1">
            <a:spLocks/>
          </p:cNvSpPr>
          <p:nvPr/>
        </p:nvSpPr>
        <p:spPr>
          <a:xfrm>
            <a:off x="8989075" y="4898473"/>
            <a:ext cx="2452941" cy="123110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シークレットを</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一元的に保護し</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監査できる</a:t>
            </a:r>
            <a:endParaRPr lang="en-US" dirty="0">
              <a:solidFill>
                <a:srgbClr val="0E2735"/>
              </a:solidFill>
              <a:latin typeface="メイリオ" panose="020B0604030504040204" pitchFamily="50" charset="-128"/>
              <a:ea typeface="メイリオ" panose="020B0604030504040204" pitchFamily="50" charset="-128"/>
            </a:endParaRPr>
          </a:p>
        </p:txBody>
      </p:sp>
      <p:cxnSp>
        <p:nvCxnSpPr>
          <p:cNvPr id="9" name="Straight Connector 17">
            <a:extLst>
              <a:ext uri="{FF2B5EF4-FFF2-40B4-BE49-F238E27FC236}">
                <a16:creationId xmlns:a16="http://schemas.microsoft.com/office/drawing/2014/main" id="{43CA81C1-5D71-4647-A27A-D4638A2B55DC}"/>
              </a:ext>
            </a:extLst>
          </p:cNvPr>
          <p:cNvCxnSpPr/>
          <p:nvPr/>
        </p:nvCxnSpPr>
        <p:spPr>
          <a:xfrm>
            <a:off x="475727" y="2582996"/>
            <a:ext cx="11240548" cy="0"/>
          </a:xfrm>
          <a:prstGeom prst="line">
            <a:avLst/>
          </a:prstGeom>
        </p:spPr>
        <p:style>
          <a:lnRef idx="2">
            <a:schemeClr val="accent1"/>
          </a:lnRef>
          <a:fillRef idx="0">
            <a:schemeClr val="accent1"/>
          </a:fillRef>
          <a:effectRef idx="1">
            <a:schemeClr val="accent1"/>
          </a:effectRef>
          <a:fontRef idx="minor">
            <a:schemeClr val="tx1"/>
          </a:fontRef>
        </p:style>
      </p:cxnSp>
      <p:pic>
        <p:nvPicPr>
          <p:cNvPr id="10" name="Picture 21">
            <a:extLst>
              <a:ext uri="{FF2B5EF4-FFF2-40B4-BE49-F238E27FC236}">
                <a16:creationId xmlns:a16="http://schemas.microsoft.com/office/drawing/2014/main" id="{9543BA22-8D08-E74F-BE51-CEA4F96F6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047" y="3196379"/>
            <a:ext cx="1414757" cy="1414757"/>
          </a:xfrm>
          <a:prstGeom prst="rect">
            <a:avLst/>
          </a:prstGeom>
        </p:spPr>
      </p:pic>
      <p:grpSp>
        <p:nvGrpSpPr>
          <p:cNvPr id="11" name="Group 22">
            <a:extLst>
              <a:ext uri="{FF2B5EF4-FFF2-40B4-BE49-F238E27FC236}">
                <a16:creationId xmlns:a16="http://schemas.microsoft.com/office/drawing/2014/main" id="{BA7DABEC-A836-6842-B3F7-CF306A2AFCAF}"/>
              </a:ext>
            </a:extLst>
          </p:cNvPr>
          <p:cNvGrpSpPr/>
          <p:nvPr/>
        </p:nvGrpSpPr>
        <p:grpSpPr>
          <a:xfrm>
            <a:off x="6511541" y="2941305"/>
            <a:ext cx="1712168" cy="1742249"/>
            <a:chOff x="2893996" y="2318521"/>
            <a:chExt cx="1284126" cy="1306687"/>
          </a:xfrm>
        </p:grpSpPr>
        <p:pic>
          <p:nvPicPr>
            <p:cNvPr id="12" name="Picture 23">
              <a:extLst>
                <a:ext uri="{FF2B5EF4-FFF2-40B4-BE49-F238E27FC236}">
                  <a16:creationId xmlns:a16="http://schemas.microsoft.com/office/drawing/2014/main" id="{4CEBBA62-73C5-564F-8F25-2266362A4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3996" y="2318521"/>
              <a:ext cx="1284126" cy="1284126"/>
            </a:xfrm>
            <a:prstGeom prst="rect">
              <a:avLst/>
            </a:prstGeom>
          </p:spPr>
        </p:pic>
        <p:pic>
          <p:nvPicPr>
            <p:cNvPr id="13" name="Picture 24">
              <a:extLst>
                <a:ext uri="{FF2B5EF4-FFF2-40B4-BE49-F238E27FC236}">
                  <a16:creationId xmlns:a16="http://schemas.microsoft.com/office/drawing/2014/main" id="{915C41C0-1EC7-8041-80E7-E4F08B1B51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275" y="3060250"/>
              <a:ext cx="423718" cy="564958"/>
            </a:xfrm>
            <a:prstGeom prst="rect">
              <a:avLst/>
            </a:prstGeom>
          </p:spPr>
        </p:pic>
      </p:grpSp>
      <p:grpSp>
        <p:nvGrpSpPr>
          <p:cNvPr id="14" name="Group 25">
            <a:extLst>
              <a:ext uri="{FF2B5EF4-FFF2-40B4-BE49-F238E27FC236}">
                <a16:creationId xmlns:a16="http://schemas.microsoft.com/office/drawing/2014/main" id="{D330D65E-7CB7-0045-A766-D1B9D412C81A}"/>
              </a:ext>
            </a:extLst>
          </p:cNvPr>
          <p:cNvGrpSpPr/>
          <p:nvPr/>
        </p:nvGrpSpPr>
        <p:grpSpPr>
          <a:xfrm>
            <a:off x="9330018" y="2941305"/>
            <a:ext cx="1775305" cy="1851985"/>
            <a:chOff x="4778014" y="2318521"/>
            <a:chExt cx="1331479" cy="1388989"/>
          </a:xfrm>
        </p:grpSpPr>
        <p:pic>
          <p:nvPicPr>
            <p:cNvPr id="15" name="Picture 26">
              <a:extLst>
                <a:ext uri="{FF2B5EF4-FFF2-40B4-BE49-F238E27FC236}">
                  <a16:creationId xmlns:a16="http://schemas.microsoft.com/office/drawing/2014/main" id="{862277C1-41D8-5E47-B70C-1601183BF5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8014" y="2731301"/>
              <a:ext cx="976209" cy="976209"/>
            </a:xfrm>
            <a:prstGeom prst="rect">
              <a:avLst/>
            </a:prstGeom>
          </p:spPr>
        </p:pic>
        <p:pic>
          <p:nvPicPr>
            <p:cNvPr id="16" name="Picture 27">
              <a:extLst>
                <a:ext uri="{FF2B5EF4-FFF2-40B4-BE49-F238E27FC236}">
                  <a16:creationId xmlns:a16="http://schemas.microsoft.com/office/drawing/2014/main" id="{081223DE-4AA4-B847-B21E-72BF487C8D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3284" y="2318521"/>
              <a:ext cx="976209" cy="976209"/>
            </a:xfrm>
            <a:prstGeom prst="rect">
              <a:avLst/>
            </a:prstGeom>
          </p:spPr>
        </p:pic>
      </p:grpSp>
      <p:sp>
        <p:nvSpPr>
          <p:cNvPr id="17" name="Content Placeholder 4">
            <a:extLst>
              <a:ext uri="{FF2B5EF4-FFF2-40B4-BE49-F238E27FC236}">
                <a16:creationId xmlns:a16="http://schemas.microsoft.com/office/drawing/2014/main" id="{46649736-B2C3-4541-82B8-F2B76954B625}"/>
              </a:ext>
            </a:extLst>
          </p:cNvPr>
          <p:cNvSpPr txBox="1">
            <a:spLocks/>
          </p:cNvSpPr>
          <p:nvPr/>
        </p:nvSpPr>
        <p:spPr>
          <a:xfrm>
            <a:off x="3107304" y="4938728"/>
            <a:ext cx="2926080" cy="1231106"/>
          </a:xfrm>
          <a:prstGeom prst="rect">
            <a:avLst/>
          </a:prstGeom>
        </p:spPr>
        <p:txBody>
          <a:bodyPr vert="horz" wrap="square" lIns="121920" tIns="60960" rIns="121920" bIns="60960" rtlCol="0">
            <a:spAutoFit/>
          </a:bodyPr>
          <a:lstStyle>
            <a:lvl1pPr marL="0" indent="0" algn="l" defTabSz="457200" rtl="0" eaLnBrk="1" latinLnBrk="0" hangingPunct="1">
              <a:spcBef>
                <a:spcPct val="20000"/>
              </a:spcBef>
              <a:buFontTx/>
              <a:buNone/>
              <a:defRPr sz="2400" b="0" i="0" kern="1200">
                <a:solidFill>
                  <a:schemeClr val="bg1"/>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chemeClr val="bg1"/>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chemeClr val="bg1"/>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chemeClr val="bg1"/>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ja-JP" altLang="en-US" dirty="0">
                <a:solidFill>
                  <a:srgbClr val="0E2735"/>
                </a:solidFill>
                <a:latin typeface="メイリオ" panose="020B0604030504040204" pitchFamily="50" charset="-128"/>
                <a:ea typeface="メイリオ" panose="020B0604030504040204" pitchFamily="50" charset="-128"/>
              </a:rPr>
              <a:t>シークレットを</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自動的に</a:t>
            </a:r>
            <a:br>
              <a:rPr lang="en-US" altLang="ja-JP" dirty="0">
                <a:solidFill>
                  <a:srgbClr val="0E2735"/>
                </a:solidFill>
                <a:latin typeface="メイリオ" panose="020B0604030504040204" pitchFamily="50" charset="-128"/>
                <a:ea typeface="メイリオ" panose="020B0604030504040204" pitchFamily="50" charset="-128"/>
              </a:rPr>
            </a:br>
            <a:r>
              <a:rPr lang="ja-JP" altLang="en-US" dirty="0">
                <a:solidFill>
                  <a:srgbClr val="0E2735"/>
                </a:solidFill>
                <a:latin typeface="メイリオ" panose="020B0604030504040204" pitchFamily="50" charset="-128"/>
                <a:ea typeface="メイリオ" panose="020B0604030504040204" pitchFamily="50" charset="-128"/>
              </a:rPr>
              <a:t>ローテーション</a:t>
            </a:r>
            <a:endParaRPr lang="en-US" dirty="0">
              <a:solidFill>
                <a:srgbClr val="0E2735"/>
              </a:solidFill>
              <a:latin typeface="メイリオ" panose="020B0604030504040204" pitchFamily="50" charset="-128"/>
              <a:ea typeface="メイリオ" panose="020B0604030504040204" pitchFamily="50" charset="-128"/>
            </a:endParaRPr>
          </a:p>
        </p:txBody>
      </p:sp>
      <p:grpSp>
        <p:nvGrpSpPr>
          <p:cNvPr id="18" name="Group 1">
            <a:extLst>
              <a:ext uri="{FF2B5EF4-FFF2-40B4-BE49-F238E27FC236}">
                <a16:creationId xmlns:a16="http://schemas.microsoft.com/office/drawing/2014/main" id="{2A379EAC-84EA-3647-888D-A2E47E1877C6}"/>
              </a:ext>
            </a:extLst>
          </p:cNvPr>
          <p:cNvGrpSpPr/>
          <p:nvPr/>
        </p:nvGrpSpPr>
        <p:grpSpPr>
          <a:xfrm>
            <a:off x="3634114" y="3076966"/>
            <a:ext cx="1771119" cy="1705247"/>
            <a:chOff x="2816146" y="2307724"/>
            <a:chExt cx="1328339" cy="1278935"/>
          </a:xfrm>
        </p:grpSpPr>
        <p:pic>
          <p:nvPicPr>
            <p:cNvPr id="19" name="Picture 31">
              <a:extLst>
                <a:ext uri="{FF2B5EF4-FFF2-40B4-BE49-F238E27FC236}">
                  <a16:creationId xmlns:a16="http://schemas.microsoft.com/office/drawing/2014/main" id="{46BE11DE-5DAE-684F-9C5F-EBF27F84E5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6146" y="2307724"/>
              <a:ext cx="712946" cy="712946"/>
            </a:xfrm>
            <a:prstGeom prst="rect">
              <a:avLst/>
            </a:prstGeom>
          </p:spPr>
        </p:pic>
        <p:pic>
          <p:nvPicPr>
            <p:cNvPr id="20" name="Picture 32">
              <a:extLst>
                <a:ext uri="{FF2B5EF4-FFF2-40B4-BE49-F238E27FC236}">
                  <a16:creationId xmlns:a16="http://schemas.microsoft.com/office/drawing/2014/main" id="{177F8822-EF06-0442-AD0A-4BCA50F8A2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6146" y="2873713"/>
              <a:ext cx="712946" cy="712946"/>
            </a:xfrm>
            <a:prstGeom prst="rect">
              <a:avLst/>
            </a:prstGeom>
          </p:spPr>
        </p:pic>
        <p:pic>
          <p:nvPicPr>
            <p:cNvPr id="21" name="Picture 34">
              <a:extLst>
                <a:ext uri="{FF2B5EF4-FFF2-40B4-BE49-F238E27FC236}">
                  <a16:creationId xmlns:a16="http://schemas.microsoft.com/office/drawing/2014/main" id="{91DC5CE5-31E7-6E41-84D8-59C7E6B9659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81929" y="2349022"/>
              <a:ext cx="513727" cy="593996"/>
            </a:xfrm>
            <a:prstGeom prst="rect">
              <a:avLst/>
            </a:prstGeom>
          </p:spPr>
        </p:pic>
        <p:pic>
          <p:nvPicPr>
            <p:cNvPr id="22" name="Picture 35">
              <a:extLst>
                <a:ext uri="{FF2B5EF4-FFF2-40B4-BE49-F238E27FC236}">
                  <a16:creationId xmlns:a16="http://schemas.microsoft.com/office/drawing/2014/main" id="{507108DA-F295-2F43-BDBA-C0C0AE10AB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8812" y="2997886"/>
              <a:ext cx="535673" cy="556681"/>
            </a:xfrm>
            <a:prstGeom prst="rect">
              <a:avLst/>
            </a:prstGeom>
          </p:spPr>
        </p:pic>
      </p:grpSp>
      <p:sp>
        <p:nvSpPr>
          <p:cNvPr id="2" name="テキスト ボックス 1">
            <a:extLst>
              <a:ext uri="{FF2B5EF4-FFF2-40B4-BE49-F238E27FC236}">
                <a16:creationId xmlns:a16="http://schemas.microsoft.com/office/drawing/2014/main" id="{F600C9A4-995F-8672-63E1-4CD2F2F50D6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68569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4AB0E2-EDBA-7C4E-9504-DF55229AD71D}"/>
              </a:ext>
            </a:extLst>
          </p:cNvPr>
          <p:cNvSpPr>
            <a:spLocks noGrp="1"/>
          </p:cNvSpPr>
          <p:nvPr>
            <p:ph type="title"/>
          </p:nvPr>
        </p:nvSpPr>
        <p:spPr>
          <a:xfrm>
            <a:off x="449052" y="153249"/>
            <a:ext cx="10940405" cy="727655"/>
          </a:xfrm>
        </p:spPr>
        <p:txBody>
          <a:bodyPr/>
          <a:lstStyle/>
          <a:p>
            <a:r>
              <a:rPr lang="en-US" sz="2800" b="0" dirty="0" err="1">
                <a:latin typeface="メイリオ" panose="020B0604030504040204" pitchFamily="50" charset="-128"/>
                <a:ea typeface="メイリオ" panose="020B0604030504040204" pitchFamily="50" charset="-128"/>
              </a:rPr>
              <a:t>参考</a:t>
            </a:r>
            <a:r>
              <a:rPr lang="en-US" sz="2800" b="0" dirty="0">
                <a:latin typeface="メイリオ" panose="020B0604030504040204" pitchFamily="50" charset="-128"/>
                <a:ea typeface="メイリオ" panose="020B0604030504040204" pitchFamily="50" charset="-128"/>
              </a:rPr>
              <a:t>: AWS Secrets Manager </a:t>
            </a:r>
            <a:r>
              <a:rPr lang="en-US" sz="2800" b="0" dirty="0" err="1">
                <a:latin typeface="メイリオ" panose="020B0604030504040204" pitchFamily="50" charset="-128"/>
                <a:ea typeface="メイリオ" panose="020B0604030504040204" pitchFamily="50" charset="-128"/>
              </a:rPr>
              <a:t>のユースケース</a:t>
            </a:r>
            <a:endParaRPr lang="en-US" sz="2800" b="0" dirty="0">
              <a:latin typeface="メイリオ" panose="020B0604030504040204" pitchFamily="50" charset="-128"/>
              <a:ea typeface="メイリオ" panose="020B0604030504040204" pitchFamily="50" charset="-128"/>
            </a:endParaRPr>
          </a:p>
        </p:txBody>
      </p:sp>
      <p:sp>
        <p:nvSpPr>
          <p:cNvPr id="5" name="Content Placeholder 2">
            <a:extLst>
              <a:ext uri="{FF2B5EF4-FFF2-40B4-BE49-F238E27FC236}">
                <a16:creationId xmlns:a16="http://schemas.microsoft.com/office/drawing/2014/main" id="{4FF591E9-FFBB-3A4C-B28A-43E81A088591}"/>
              </a:ext>
            </a:extLst>
          </p:cNvPr>
          <p:cNvSpPr>
            <a:spLocks noGrp="1"/>
          </p:cNvSpPr>
          <p:nvPr>
            <p:ph idx="1"/>
          </p:nvPr>
        </p:nvSpPr>
        <p:spPr>
          <a:xfrm>
            <a:off x="3053443" y="1520561"/>
            <a:ext cx="8644545" cy="1957261"/>
          </a:xfrm>
        </p:spPr>
        <p:txBody>
          <a:bodyPr/>
          <a:lstStyle/>
          <a:p>
            <a:r>
              <a:rPr lang="en-US" sz="2000" b="1" dirty="0">
                <a:solidFill>
                  <a:schemeClr val="accent1"/>
                </a:solidFill>
                <a:latin typeface="メイリオ" panose="020B0604030504040204" pitchFamily="50" charset="-128"/>
                <a:ea typeface="メイリオ" panose="020B0604030504040204" pitchFamily="50" charset="-128"/>
              </a:rPr>
              <a:t>アプリケーションからデータベースに接続</a:t>
            </a:r>
          </a:p>
          <a:p>
            <a:pPr marL="457189" indent="-457189">
              <a:buFont typeface="Arial" panose="020B0604020202020204" pitchFamily="34" charset="0"/>
              <a:buChar char="•"/>
            </a:pPr>
            <a:r>
              <a:rPr lang="en-US" sz="1600" dirty="0">
                <a:latin typeface="メイリオ" panose="020B0604030504040204" pitchFamily="50" charset="-128"/>
                <a:ea typeface="メイリオ" panose="020B0604030504040204" pitchFamily="50" charset="-128"/>
              </a:rPr>
              <a:t>DBA はアプリケーション用のデータベース認証情報を AWS Secrets Manager に保存</a:t>
            </a:r>
          </a:p>
          <a:p>
            <a:pPr marL="457189" indent="-457189">
              <a:buFont typeface="Arial" panose="020B0604020202020204" pitchFamily="34" charset="0"/>
              <a:buChar char="•"/>
            </a:pPr>
            <a:r>
              <a:rPr lang="en-US" sz="1600" dirty="0">
                <a:latin typeface="メイリオ" panose="020B0604030504040204" pitchFamily="50" charset="-128"/>
                <a:ea typeface="メイリオ" panose="020B0604030504040204" pitchFamily="50" charset="-128"/>
              </a:rPr>
              <a:t>DevOps エンジニアは AWS IAM ロールと</a:t>
            </a:r>
            <a:br>
              <a:rPr lang="en-US" sz="1600" dirty="0">
                <a:latin typeface="メイリオ" panose="020B0604030504040204" pitchFamily="50" charset="-128"/>
                <a:ea typeface="メイリオ" panose="020B0604030504040204" pitchFamily="50" charset="-128"/>
              </a:rPr>
            </a:br>
            <a:r>
              <a:rPr lang="en-US" sz="1600" dirty="0">
                <a:latin typeface="メイリオ" panose="020B0604030504040204" pitchFamily="50" charset="-128"/>
                <a:ea typeface="メイリオ" panose="020B0604030504040204" pitchFamily="50" charset="-128"/>
              </a:rPr>
              <a:t>一緒にアプリケーションをデプロイ</a:t>
            </a:r>
          </a:p>
          <a:p>
            <a:pPr marL="457189" indent="-457189">
              <a:buFont typeface="Arial" panose="020B0604020202020204" pitchFamily="34" charset="0"/>
              <a:buChar char="•"/>
            </a:pPr>
            <a:r>
              <a:rPr lang="en-US" sz="1600" dirty="0">
                <a:latin typeface="メイリオ" panose="020B0604030504040204" pitchFamily="50" charset="-128"/>
                <a:ea typeface="メイリオ" panose="020B0604030504040204" pitchFamily="50" charset="-128"/>
              </a:rPr>
              <a:t>アプリケーション起動処理で IAM ロールで付与された権限で Secrets Manager</a:t>
            </a:r>
            <a:r>
              <a:rPr lang="ja-JP" altLang="en-US" sz="1600" dirty="0">
                <a:latin typeface="メイリオ" panose="020B0604030504040204" pitchFamily="50" charset="-128"/>
                <a:ea typeface="メイリオ" panose="020B0604030504040204" pitchFamily="50" charset="-128"/>
              </a:rPr>
              <a:t> を呼び出して認証情報を取り出して、データベースにアクセスする</a:t>
            </a:r>
            <a:endParaRPr lang="en-US" sz="1600" dirty="0">
              <a:latin typeface="メイリオ" panose="020B0604030504040204" pitchFamily="50" charset="-128"/>
              <a:ea typeface="メイリオ" panose="020B0604030504040204" pitchFamily="50" charset="-128"/>
            </a:endParaRPr>
          </a:p>
        </p:txBody>
      </p:sp>
      <p:grpSp>
        <p:nvGrpSpPr>
          <p:cNvPr id="6" name="Group 6">
            <a:extLst>
              <a:ext uri="{FF2B5EF4-FFF2-40B4-BE49-F238E27FC236}">
                <a16:creationId xmlns:a16="http://schemas.microsoft.com/office/drawing/2014/main" id="{D30E60A4-16FE-514B-8E54-C8FE8350E269}"/>
              </a:ext>
            </a:extLst>
          </p:cNvPr>
          <p:cNvGrpSpPr/>
          <p:nvPr/>
        </p:nvGrpSpPr>
        <p:grpSpPr>
          <a:xfrm>
            <a:off x="1167510" y="1345777"/>
            <a:ext cx="1743642" cy="1957260"/>
            <a:chOff x="399784" y="867359"/>
            <a:chExt cx="1936240" cy="2011241"/>
          </a:xfrm>
        </p:grpSpPr>
        <p:pic>
          <p:nvPicPr>
            <p:cNvPr id="7" name="Picture 3">
              <a:extLst>
                <a:ext uri="{FF2B5EF4-FFF2-40B4-BE49-F238E27FC236}">
                  <a16:creationId xmlns:a16="http://schemas.microsoft.com/office/drawing/2014/main" id="{D2C31C0E-4278-364D-A2F8-D723A138A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197" y="1537773"/>
              <a:ext cx="1340827" cy="1340827"/>
            </a:xfrm>
            <a:prstGeom prst="rect">
              <a:avLst/>
            </a:prstGeom>
          </p:spPr>
        </p:pic>
        <p:pic>
          <p:nvPicPr>
            <p:cNvPr id="8" name="Picture 4">
              <a:extLst>
                <a:ext uri="{FF2B5EF4-FFF2-40B4-BE49-F238E27FC236}">
                  <a16:creationId xmlns:a16="http://schemas.microsoft.com/office/drawing/2014/main" id="{133C9122-CE45-9F4E-ADC0-6DF4C57AB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84" y="867359"/>
              <a:ext cx="1340827" cy="1340827"/>
            </a:xfrm>
            <a:prstGeom prst="rect">
              <a:avLst/>
            </a:prstGeom>
          </p:spPr>
        </p:pic>
      </p:grpSp>
      <p:sp>
        <p:nvSpPr>
          <p:cNvPr id="2" name="Content Placeholder 2">
            <a:extLst>
              <a:ext uri="{FF2B5EF4-FFF2-40B4-BE49-F238E27FC236}">
                <a16:creationId xmlns:a16="http://schemas.microsoft.com/office/drawing/2014/main" id="{84DC45D5-BEC2-96E0-21FC-6497B25B3986}"/>
              </a:ext>
            </a:extLst>
          </p:cNvPr>
          <p:cNvSpPr txBox="1">
            <a:spLocks/>
          </p:cNvSpPr>
          <p:nvPr/>
        </p:nvSpPr>
        <p:spPr>
          <a:xfrm>
            <a:off x="3169455" y="4117478"/>
            <a:ext cx="8910692" cy="1966865"/>
          </a:xfrm>
          <a:prstGeom prst="rect">
            <a:avLst/>
          </a:prstGeom>
        </p:spPr>
        <p:txBody>
          <a:bodyPr vert="horz" lIns="91440" tIns="45720" rIns="91440" bIns="45720" rtlCol="0">
            <a:noAutofit/>
          </a:bodyPr>
          <a:lstStyle>
            <a:lvl1pPr marL="0" indent="0" algn="l" defTabSz="609576" rtl="0" eaLnBrk="1" latinLnBrk="0" hangingPunct="1">
              <a:spcBef>
                <a:spcPct val="20000"/>
              </a:spcBef>
              <a:buFontTx/>
              <a:buNone/>
              <a:defRPr sz="2167" b="0" i="0" kern="1200">
                <a:solidFill>
                  <a:srgbClr val="414042"/>
                </a:solidFill>
                <a:latin typeface="Meiryo" panose="020B0604030504040204" pitchFamily="34" charset="-128"/>
                <a:ea typeface="Meiryo" panose="020B0604030504040204" pitchFamily="34" charset="-128"/>
                <a:cs typeface="Amazon Ember Regular" charset="0"/>
              </a:defRPr>
            </a:lvl1pPr>
            <a:lvl2pPr marL="990535" indent="-380976" algn="l" defTabSz="609576" rtl="0" eaLnBrk="1" latinLnBrk="0" hangingPunct="1">
              <a:spcBef>
                <a:spcPct val="20000"/>
              </a:spcBef>
              <a:buFont typeface="Arial"/>
              <a:buChar char="•"/>
              <a:tabLst/>
              <a:defRPr sz="2000" b="0" i="0" kern="1200">
                <a:solidFill>
                  <a:srgbClr val="414042"/>
                </a:solidFill>
                <a:latin typeface="Meiryo" panose="020B0604030504040204" pitchFamily="34" charset="-128"/>
                <a:ea typeface="Meiryo" panose="020B0604030504040204" pitchFamily="34" charset="-128"/>
                <a:cs typeface="Amazon Ember Regular" charset="0"/>
              </a:defRPr>
            </a:lvl2pPr>
            <a:lvl3pPr marL="1523902" indent="-304779" algn="l" defTabSz="609576" rtl="0" eaLnBrk="1" latinLnBrk="0" hangingPunct="1">
              <a:spcBef>
                <a:spcPct val="20000"/>
              </a:spcBef>
              <a:buFont typeface="Arial"/>
              <a:buChar char="•"/>
              <a:tabLst/>
              <a:defRPr sz="1833" b="0" i="0" kern="1200">
                <a:solidFill>
                  <a:srgbClr val="414042"/>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rgbClr val="414042"/>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00" b="0" i="0" kern="1200">
                <a:solidFill>
                  <a:srgbClr val="414042"/>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US" sz="2000" b="1" dirty="0" err="1">
                <a:solidFill>
                  <a:schemeClr val="accent1"/>
                </a:solidFill>
              </a:rPr>
              <a:t>アプリケーションのシークレットを保存</a:t>
            </a:r>
            <a:endParaRPr lang="en-US" sz="2000" b="1" dirty="0">
              <a:solidFill>
                <a:schemeClr val="accent1"/>
              </a:solidFill>
            </a:endParaRPr>
          </a:p>
          <a:p>
            <a:pPr marL="457189" indent="-457189">
              <a:buFont typeface="Arial" panose="020B0604020202020204" pitchFamily="34" charset="0"/>
              <a:buChar char="•"/>
            </a:pPr>
            <a:r>
              <a:rPr lang="ja-JP" sz="1600"/>
              <a:t>アプリケーションは</a:t>
            </a:r>
            <a:r>
              <a:rPr lang="ja-JP" altLang="en-US" sz="1600"/>
              <a:t> </a:t>
            </a:r>
            <a:r>
              <a:rPr lang="ja-JP" sz="1600"/>
              <a:t>Open ID Connect</a:t>
            </a:r>
            <a:r>
              <a:rPr lang="ja-JP" altLang="en-US" sz="1600"/>
              <a:t> </a:t>
            </a:r>
            <a:r>
              <a:rPr lang="ja-JP" sz="1600"/>
              <a:t>を使用してユーザーを認証し、アクセストークンを使用してユーザーの代わりに</a:t>
            </a:r>
            <a:r>
              <a:rPr lang="en-US" altLang="ja-JP" sz="1600" dirty="0"/>
              <a:t> </a:t>
            </a:r>
            <a:r>
              <a:rPr lang="ja-JP" sz="1600"/>
              <a:t>API</a:t>
            </a:r>
            <a:r>
              <a:rPr lang="en-US" altLang="ja-JP" sz="1600" dirty="0"/>
              <a:t> </a:t>
            </a:r>
            <a:r>
              <a:rPr lang="ja-JP" sz="1600"/>
              <a:t>呼出す</a:t>
            </a:r>
            <a:endParaRPr lang="en-US" sz="1600" dirty="0"/>
          </a:p>
          <a:p>
            <a:pPr marL="457189" indent="-457189">
              <a:buFont typeface="Arial" panose="020B0604020202020204" pitchFamily="34" charset="0"/>
              <a:buChar char="•"/>
            </a:pPr>
            <a:r>
              <a:rPr lang="en-US" sz="1600" dirty="0" err="1"/>
              <a:t>アプリケーションは</a:t>
            </a:r>
            <a:r>
              <a:rPr lang="en-US" sz="1600" dirty="0"/>
              <a:t> OAuth </a:t>
            </a:r>
            <a:r>
              <a:rPr lang="en-US" sz="1600" dirty="0" err="1"/>
              <a:t>更新トークンを</a:t>
            </a:r>
            <a:br>
              <a:rPr lang="en-US" sz="1600" dirty="0"/>
            </a:br>
            <a:r>
              <a:rPr lang="en-US" sz="1600" dirty="0"/>
              <a:t>Secrets Manager </a:t>
            </a:r>
            <a:r>
              <a:rPr lang="en-US" sz="1600" dirty="0" err="1"/>
              <a:t>に保存する</a:t>
            </a:r>
            <a:endParaRPr lang="en-US" sz="1600" dirty="0"/>
          </a:p>
          <a:p>
            <a:pPr marL="457189" indent="-457189">
              <a:buFont typeface="Arial" panose="020B0604020202020204" pitchFamily="34" charset="0"/>
              <a:buChar char="•"/>
            </a:pPr>
            <a:r>
              <a:rPr lang="en-US" sz="1600" dirty="0" err="1"/>
              <a:t>アプリケーションはアクセストークンの有効期限が切れた時にそれを使って新しいアクセストークンを取得する</a:t>
            </a:r>
            <a:endParaRPr lang="en-US" sz="1600" dirty="0"/>
          </a:p>
        </p:txBody>
      </p:sp>
      <p:grpSp>
        <p:nvGrpSpPr>
          <p:cNvPr id="11" name="Group 10">
            <a:extLst>
              <a:ext uri="{FF2B5EF4-FFF2-40B4-BE49-F238E27FC236}">
                <a16:creationId xmlns:a16="http://schemas.microsoft.com/office/drawing/2014/main" id="{2461EB30-7DFB-54D7-080E-553D5751C576}"/>
              </a:ext>
            </a:extLst>
          </p:cNvPr>
          <p:cNvGrpSpPr/>
          <p:nvPr/>
        </p:nvGrpSpPr>
        <p:grpSpPr>
          <a:xfrm>
            <a:off x="922236" y="4207383"/>
            <a:ext cx="1988916" cy="1633580"/>
            <a:chOff x="-1516" y="1101936"/>
            <a:chExt cx="3170971" cy="2613124"/>
          </a:xfrm>
        </p:grpSpPr>
        <p:pic>
          <p:nvPicPr>
            <p:cNvPr id="3" name="Picture 3">
              <a:extLst>
                <a:ext uri="{FF2B5EF4-FFF2-40B4-BE49-F238E27FC236}">
                  <a16:creationId xmlns:a16="http://schemas.microsoft.com/office/drawing/2014/main" id="{AB945A6C-FB5B-49DF-1DEA-D149E6DFB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6" y="1101936"/>
              <a:ext cx="1693984" cy="1693984"/>
            </a:xfrm>
            <a:prstGeom prst="rect">
              <a:avLst/>
            </a:prstGeom>
          </p:spPr>
        </p:pic>
        <p:pic>
          <p:nvPicPr>
            <p:cNvPr id="9" name="Picture 4">
              <a:extLst>
                <a:ext uri="{FF2B5EF4-FFF2-40B4-BE49-F238E27FC236}">
                  <a16:creationId xmlns:a16="http://schemas.microsoft.com/office/drawing/2014/main" id="{5E10F09E-1AB5-CDD8-81AE-98E76C1FB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5471" y="2021076"/>
              <a:ext cx="1693984" cy="1693984"/>
            </a:xfrm>
            <a:prstGeom prst="rect">
              <a:avLst/>
            </a:prstGeom>
          </p:spPr>
        </p:pic>
        <p:sp>
          <p:nvSpPr>
            <p:cNvPr id="10" name="Freeform 5">
              <a:extLst>
                <a:ext uri="{FF2B5EF4-FFF2-40B4-BE49-F238E27FC236}">
                  <a16:creationId xmlns:a16="http://schemas.microsoft.com/office/drawing/2014/main" id="{E5DEE98A-D058-DBE7-313A-0D081813716B}"/>
                </a:ext>
              </a:extLst>
            </p:cNvPr>
            <p:cNvSpPr/>
            <p:nvPr/>
          </p:nvSpPr>
          <p:spPr>
            <a:xfrm>
              <a:off x="900333" y="2569699"/>
              <a:ext cx="590843" cy="346124"/>
            </a:xfrm>
            <a:custGeom>
              <a:avLst/>
              <a:gdLst>
                <a:gd name="connsiteX0" fmla="*/ 0 w 443132"/>
                <a:gd name="connsiteY0" fmla="*/ 0 h 259593"/>
                <a:gd name="connsiteX1" fmla="*/ 119575 w 443132"/>
                <a:gd name="connsiteY1" fmla="*/ 232117 h 259593"/>
                <a:gd name="connsiteX2" fmla="*/ 443132 w 443132"/>
                <a:gd name="connsiteY2" fmla="*/ 246185 h 259593"/>
              </a:gdLst>
              <a:ahLst/>
              <a:cxnLst>
                <a:cxn ang="0">
                  <a:pos x="connsiteX0" y="connsiteY0"/>
                </a:cxn>
                <a:cxn ang="0">
                  <a:pos x="connsiteX1" y="connsiteY1"/>
                </a:cxn>
                <a:cxn ang="0">
                  <a:pos x="connsiteX2" y="connsiteY2"/>
                </a:cxn>
              </a:cxnLst>
              <a:rect l="l" t="t" r="r" b="b"/>
              <a:pathLst>
                <a:path w="443132" h="259593">
                  <a:moveTo>
                    <a:pt x="0" y="0"/>
                  </a:moveTo>
                  <a:cubicBezTo>
                    <a:pt x="22860" y="95543"/>
                    <a:pt x="45720" y="191086"/>
                    <a:pt x="119575" y="232117"/>
                  </a:cubicBezTo>
                  <a:cubicBezTo>
                    <a:pt x="193430" y="273148"/>
                    <a:pt x="318281" y="259666"/>
                    <a:pt x="443132" y="246185"/>
                  </a:cubicBezTo>
                </a:path>
              </a:pathLst>
            </a:custGeom>
            <a:noFill/>
            <a:ln w="25400">
              <a:solidFill>
                <a:schemeClr val="accent1"/>
              </a:solidFill>
              <a:tailEnd type="triangle"/>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latin typeface="メイリオ" panose="020B0604030504040204" pitchFamily="50" charset="-128"/>
                <a:ea typeface="メイリオ" panose="020B0604030504040204" pitchFamily="50" charset="-128"/>
              </a:endParaRPr>
            </a:p>
          </p:txBody>
        </p:sp>
      </p:grpSp>
      <p:sp>
        <p:nvSpPr>
          <p:cNvPr id="12" name="テキスト ボックス 1">
            <a:extLst>
              <a:ext uri="{FF2B5EF4-FFF2-40B4-BE49-F238E27FC236}">
                <a16:creationId xmlns:a16="http://schemas.microsoft.com/office/drawing/2014/main" id="{27019152-4F8C-60DD-4485-977E1BAA327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17888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A8364F0-5D11-D641-BAE6-CBD45DD859B8}"/>
              </a:ext>
            </a:extLst>
          </p:cNvPr>
          <p:cNvSpPr>
            <a:spLocks noGrp="1"/>
          </p:cNvSpPr>
          <p:nvPr>
            <p:ph type="title"/>
          </p:nvPr>
        </p:nvSpPr>
        <p:spPr>
          <a:xfrm>
            <a:off x="449051" y="153249"/>
            <a:ext cx="11410439" cy="727655"/>
          </a:xfrm>
        </p:spPr>
        <p:txBody>
          <a:bodyPr/>
          <a:lstStyle/>
          <a:p>
            <a:r>
              <a:rPr lang="en-US" sz="2000" b="0" dirty="0" err="1"/>
              <a:t>参考</a:t>
            </a:r>
            <a:r>
              <a:rPr lang="en-US" sz="2000" b="0" dirty="0"/>
              <a:t>: AWS Secrets Manager </a:t>
            </a:r>
            <a:r>
              <a:rPr lang="en-US" sz="2000" b="0" dirty="0" err="1"/>
              <a:t>と</a:t>
            </a:r>
            <a:r>
              <a:rPr lang="ja-JP" altLang="en-US" sz="2000" b="0"/>
              <a:t> </a:t>
            </a:r>
            <a:r>
              <a:rPr lang="en-US" sz="2000" b="0" dirty="0"/>
              <a:t>AWS Systems Manager </a:t>
            </a:r>
            <a:r>
              <a:rPr lang="en-US" altLang="ja-JP" sz="2000" b="0" dirty="0"/>
              <a:t>Parameter Store </a:t>
            </a:r>
            <a:r>
              <a:rPr lang="ja-JP" altLang="en-US" sz="2000" b="0"/>
              <a:t>の比較</a:t>
            </a:r>
            <a:endParaRPr lang="en-US" sz="2000" b="0" dirty="0"/>
          </a:p>
        </p:txBody>
      </p:sp>
      <p:grpSp>
        <p:nvGrpSpPr>
          <p:cNvPr id="3" name="Group 2">
            <a:extLst>
              <a:ext uri="{FF2B5EF4-FFF2-40B4-BE49-F238E27FC236}">
                <a16:creationId xmlns:a16="http://schemas.microsoft.com/office/drawing/2014/main" id="{51EB9E3C-34CC-BC96-580A-5A955447D421}"/>
              </a:ext>
            </a:extLst>
          </p:cNvPr>
          <p:cNvGrpSpPr/>
          <p:nvPr/>
        </p:nvGrpSpPr>
        <p:grpSpPr>
          <a:xfrm>
            <a:off x="6349263" y="1014929"/>
            <a:ext cx="4986243" cy="5414598"/>
            <a:chOff x="592823" y="1013911"/>
            <a:chExt cx="4986243" cy="5414598"/>
          </a:xfrm>
        </p:grpSpPr>
        <p:sp>
          <p:nvSpPr>
            <p:cNvPr id="5" name="Content Placeholder 4">
              <a:extLst>
                <a:ext uri="{FF2B5EF4-FFF2-40B4-BE49-F238E27FC236}">
                  <a16:creationId xmlns:a16="http://schemas.microsoft.com/office/drawing/2014/main" id="{E36857D0-03DF-5F46-B7E3-FDB43CD3A9E7}"/>
                </a:ext>
              </a:extLst>
            </p:cNvPr>
            <p:cNvSpPr txBox="1">
              <a:spLocks/>
            </p:cNvSpPr>
            <p:nvPr/>
          </p:nvSpPr>
          <p:spPr>
            <a:xfrm>
              <a:off x="1019695" y="1013911"/>
              <a:ext cx="4559371" cy="891597"/>
            </a:xfrm>
            <a:prstGeom prst="rect">
              <a:avLst/>
            </a:prstGeom>
          </p:spPr>
          <p:txBody>
            <a:bodyPr anchor="ctr">
              <a:noAutofit/>
            </a:bodyPr>
            <a:lstStyle>
              <a:lvl1pPr marL="0" indent="0" algn="l" defTabSz="457200" rtl="0" eaLnBrk="1" latinLnBrk="0" hangingPunct="1">
                <a:spcBef>
                  <a:spcPct val="20000"/>
                </a:spcBef>
                <a:buFontTx/>
                <a:buNone/>
                <a:defRPr sz="2400" b="0" i="0" kern="1200">
                  <a:solidFill>
                    <a:srgbClr val="414042"/>
                  </a:solidFill>
                  <a:latin typeface="Noto Sans JP" panose="020B0500000000000000" pitchFamily="34" charset="-128"/>
                  <a:ea typeface="Noto Sans JP" panose="020B0500000000000000" pitchFamily="34" charset="-128"/>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Noto Sans JP" panose="020B0500000000000000" pitchFamily="34" charset="-128"/>
                  <a:ea typeface="Noto Sans JP" panose="020B0500000000000000" pitchFamily="34" charset="-128"/>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Noto Sans JP" panose="020B0500000000000000" pitchFamily="34" charset="-128"/>
                  <a:ea typeface="Noto Sans JP" panose="020B0500000000000000" pitchFamily="34" charset="-128"/>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solidFill>
                    <a:schemeClr val="accent1"/>
                  </a:solidFill>
                  <a:latin typeface="メイリオ" panose="020B0604030504040204" pitchFamily="50" charset="-128"/>
                  <a:ea typeface="メイリオ" panose="020B0604030504040204" pitchFamily="50" charset="-128"/>
                </a:rPr>
                <a:t>AWS Systems Manager Parameter Store</a:t>
              </a:r>
            </a:p>
          </p:txBody>
        </p:sp>
        <p:sp>
          <p:nvSpPr>
            <p:cNvPr id="7" name="Content Placeholder 4">
              <a:extLst>
                <a:ext uri="{FF2B5EF4-FFF2-40B4-BE49-F238E27FC236}">
                  <a16:creationId xmlns:a16="http://schemas.microsoft.com/office/drawing/2014/main" id="{06292FEF-7F29-9A43-8B31-39C79FF7E0B4}"/>
                </a:ext>
              </a:extLst>
            </p:cNvPr>
            <p:cNvSpPr txBox="1">
              <a:spLocks/>
            </p:cNvSpPr>
            <p:nvPr/>
          </p:nvSpPr>
          <p:spPr>
            <a:xfrm>
              <a:off x="592823" y="3477973"/>
              <a:ext cx="4986243" cy="2950536"/>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設定データの安全なストレージで、シークレットを含めることができる</a:t>
              </a:r>
              <a:endParaRPr lang="en-US" sz="1867" dirty="0">
                <a:solidFill>
                  <a:srgbClr val="0E2735"/>
                </a:solidFill>
                <a:latin typeface="メイリオ" panose="020B0604030504040204" pitchFamily="50" charset="-128"/>
                <a:ea typeface="メイリオ" panose="020B0604030504040204" pitchFamily="50" charset="-128"/>
              </a:endParaRPr>
            </a:p>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作成中に指定したユニークな名前を使って値を参照する</a:t>
              </a:r>
              <a:endParaRPr lang="en-US" sz="1867" dirty="0">
                <a:solidFill>
                  <a:srgbClr val="0E2735"/>
                </a:solidFill>
                <a:latin typeface="メイリオ" panose="020B0604030504040204" pitchFamily="50" charset="-128"/>
                <a:ea typeface="メイリオ" panose="020B0604030504040204" pitchFamily="50" charset="-128"/>
              </a:endParaRPr>
            </a:p>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設定や自動化にはスクリプト内のパラメータを使用する</a:t>
              </a:r>
              <a:endParaRPr lang="en-US" altLang="ja-JP" sz="1867" dirty="0">
                <a:solidFill>
                  <a:srgbClr val="0E2735"/>
                </a:solidFill>
                <a:latin typeface="メイリオ" panose="020B0604030504040204" pitchFamily="50" charset="-128"/>
                <a:ea typeface="メイリオ" panose="020B0604030504040204" pitchFamily="50" charset="-128"/>
              </a:endParaRPr>
            </a:p>
            <a:p>
              <a:pPr marL="241294" indent="-241294">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無料</a:t>
              </a:r>
              <a:endParaRPr lang="en-US" sz="1867" dirty="0">
                <a:solidFill>
                  <a:srgbClr val="0E2735"/>
                </a:solidFill>
                <a:latin typeface="メイリオ" panose="020B0604030504040204" pitchFamily="50" charset="-128"/>
                <a:ea typeface="メイリオ" panose="020B0604030504040204" pitchFamily="50" charset="-128"/>
              </a:endParaRPr>
            </a:p>
          </p:txBody>
        </p:sp>
        <p:grpSp>
          <p:nvGrpSpPr>
            <p:cNvPr id="9" name="Group 2">
              <a:extLst>
                <a:ext uri="{FF2B5EF4-FFF2-40B4-BE49-F238E27FC236}">
                  <a16:creationId xmlns:a16="http://schemas.microsoft.com/office/drawing/2014/main" id="{E39F466E-873F-0343-9F10-60FBE23ED213}"/>
                </a:ext>
              </a:extLst>
            </p:cNvPr>
            <p:cNvGrpSpPr/>
            <p:nvPr/>
          </p:nvGrpSpPr>
          <p:grpSpPr>
            <a:xfrm>
              <a:off x="2419949" y="1988672"/>
              <a:ext cx="1294489" cy="1430281"/>
              <a:chOff x="2064460" y="1400716"/>
              <a:chExt cx="970867" cy="1072711"/>
            </a:xfrm>
          </p:grpSpPr>
          <p:pic>
            <p:nvPicPr>
              <p:cNvPr id="10" name="Picture 8">
                <a:extLst>
                  <a:ext uri="{FF2B5EF4-FFF2-40B4-BE49-F238E27FC236}">
                    <a16:creationId xmlns:a16="http://schemas.microsoft.com/office/drawing/2014/main" id="{8C8E03EB-FC60-7448-B016-003584106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460" y="1400716"/>
                <a:ext cx="696097" cy="777214"/>
              </a:xfrm>
              <a:prstGeom prst="rect">
                <a:avLst/>
              </a:prstGeom>
            </p:spPr>
          </p:pic>
          <p:pic>
            <p:nvPicPr>
              <p:cNvPr id="11" name="Picture 9">
                <a:extLst>
                  <a:ext uri="{FF2B5EF4-FFF2-40B4-BE49-F238E27FC236}">
                    <a16:creationId xmlns:a16="http://schemas.microsoft.com/office/drawing/2014/main" id="{02BB5A89-9EF7-3B43-BE68-5D87D06BA9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1357" y="1882432"/>
                <a:ext cx="433970" cy="590995"/>
              </a:xfrm>
              <a:prstGeom prst="rect">
                <a:avLst/>
              </a:prstGeom>
            </p:spPr>
          </p:pic>
        </p:grpSp>
      </p:grpSp>
      <p:grpSp>
        <p:nvGrpSpPr>
          <p:cNvPr id="2" name="Group 1">
            <a:extLst>
              <a:ext uri="{FF2B5EF4-FFF2-40B4-BE49-F238E27FC236}">
                <a16:creationId xmlns:a16="http://schemas.microsoft.com/office/drawing/2014/main" id="{FF4C9732-C29D-AF91-BC37-D16B6D90BD0E}"/>
              </a:ext>
            </a:extLst>
          </p:cNvPr>
          <p:cNvGrpSpPr/>
          <p:nvPr/>
        </p:nvGrpSpPr>
        <p:grpSpPr>
          <a:xfrm>
            <a:off x="332510" y="880549"/>
            <a:ext cx="6142572" cy="5735684"/>
            <a:chOff x="5849922" y="1013911"/>
            <a:chExt cx="6142572" cy="5735684"/>
          </a:xfrm>
        </p:grpSpPr>
        <p:sp>
          <p:nvSpPr>
            <p:cNvPr id="6" name="Content Placeholder 5">
              <a:extLst>
                <a:ext uri="{FF2B5EF4-FFF2-40B4-BE49-F238E27FC236}">
                  <a16:creationId xmlns:a16="http://schemas.microsoft.com/office/drawing/2014/main" id="{172928FC-D227-3740-A76B-2D397A37477E}"/>
                </a:ext>
              </a:extLst>
            </p:cNvPr>
            <p:cNvSpPr txBox="1">
              <a:spLocks/>
            </p:cNvSpPr>
            <p:nvPr/>
          </p:nvSpPr>
          <p:spPr>
            <a:xfrm>
              <a:off x="6377791" y="1013911"/>
              <a:ext cx="4393743" cy="891597"/>
            </a:xfrm>
            <a:prstGeom prst="rect">
              <a:avLst/>
            </a:prstGeom>
          </p:spPr>
          <p:txBody>
            <a:bodyPr anchor="ctr">
              <a:noAutofit/>
            </a:bodyPr>
            <a:lstStyle>
              <a:lvl1pPr marL="0" indent="0" algn="l" defTabSz="457200" rtl="0" eaLnBrk="1" latinLnBrk="0" hangingPunct="1">
                <a:spcBef>
                  <a:spcPct val="20000"/>
                </a:spcBef>
                <a:buFontTx/>
                <a:buNone/>
                <a:defRPr sz="2400" b="0" i="0" kern="1200">
                  <a:solidFill>
                    <a:srgbClr val="414042"/>
                  </a:solidFill>
                  <a:latin typeface="Noto Sans JP" panose="020B0500000000000000" pitchFamily="34" charset="-128"/>
                  <a:ea typeface="Noto Sans JP" panose="020B0500000000000000" pitchFamily="34" charset="-128"/>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Noto Sans JP" panose="020B0500000000000000" pitchFamily="34" charset="-128"/>
                  <a:ea typeface="Noto Sans JP" panose="020B0500000000000000" pitchFamily="34" charset="-128"/>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Noto Sans JP" panose="020B0500000000000000" pitchFamily="34" charset="-128"/>
                  <a:ea typeface="Noto Sans JP" panose="020B0500000000000000" pitchFamily="34" charset="-128"/>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Noto Sans JP" panose="020B0500000000000000" pitchFamily="34" charset="-128"/>
                  <a:ea typeface="Noto Sans JP" panose="020B0500000000000000" pitchFamily="34" charset="-128"/>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667" b="1" dirty="0">
                  <a:solidFill>
                    <a:schemeClr val="accent1"/>
                  </a:solidFill>
                  <a:latin typeface="メイリオ" panose="020B0604030504040204" pitchFamily="50" charset="-128"/>
                  <a:ea typeface="メイリオ" panose="020B0604030504040204" pitchFamily="50" charset="-128"/>
                </a:rPr>
                <a:t>AWS Secrets Manager</a:t>
              </a:r>
            </a:p>
          </p:txBody>
        </p:sp>
        <p:sp>
          <p:nvSpPr>
            <p:cNvPr id="8" name="Content Placeholder 4">
              <a:extLst>
                <a:ext uri="{FF2B5EF4-FFF2-40B4-BE49-F238E27FC236}">
                  <a16:creationId xmlns:a16="http://schemas.microsoft.com/office/drawing/2014/main" id="{5AC34BB9-6838-254B-BF65-96E98B8EC274}"/>
                </a:ext>
              </a:extLst>
            </p:cNvPr>
            <p:cNvSpPr txBox="1">
              <a:spLocks/>
            </p:cNvSpPr>
            <p:nvPr/>
          </p:nvSpPr>
          <p:spPr>
            <a:xfrm>
              <a:off x="5849922" y="3477974"/>
              <a:ext cx="6142572" cy="3271621"/>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0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8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3pPr>
              <a:lvl4pPr marL="1371600" indent="0" algn="l" defTabSz="457200" rtl="0" eaLnBrk="1" latinLnBrk="0" hangingPunct="1">
                <a:spcBef>
                  <a:spcPct val="20000"/>
                </a:spcBef>
                <a:buFont typeface="Arial"/>
                <a:buNone/>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296326" indent="-296326">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組織内のシークレットのライフサイクルを管理</a:t>
              </a:r>
              <a:endParaRPr lang="en-US"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自動的にシークレットをローテーションすることで</a:t>
              </a:r>
              <a:br>
                <a:rPr lang="en-US" altLang="ja-JP" sz="1867" dirty="0">
                  <a:solidFill>
                    <a:srgbClr val="0E2735"/>
                  </a:solidFill>
                  <a:latin typeface="メイリオ" panose="020B0604030504040204" pitchFamily="50" charset="-128"/>
                  <a:ea typeface="メイリオ" panose="020B0604030504040204" pitchFamily="50" charset="-128"/>
                </a:rPr>
              </a:br>
              <a:r>
                <a:rPr lang="ja-JP" altLang="en-US" sz="1867" dirty="0">
                  <a:solidFill>
                    <a:srgbClr val="0E2735"/>
                  </a:solidFill>
                  <a:latin typeface="メイリオ" panose="020B0604030504040204" pitchFamily="50" charset="-128"/>
                  <a:ea typeface="メイリオ" panose="020B0604030504040204" pitchFamily="50" charset="-128"/>
                </a:rPr>
                <a:t>セキュリティとコンプライアンスの要件を満たす</a:t>
              </a:r>
              <a:br>
                <a:rPr lang="en-US" altLang="ja-JP" sz="1867" dirty="0">
                  <a:solidFill>
                    <a:srgbClr val="0E2735"/>
                  </a:solidFill>
                  <a:latin typeface="メイリオ" panose="020B0604030504040204" pitchFamily="50" charset="-128"/>
                  <a:ea typeface="メイリオ" panose="020B0604030504040204" pitchFamily="50" charset="-128"/>
                </a:rPr>
              </a:br>
              <a:r>
                <a:rPr lang="ja-JP" altLang="en-US" sz="1867" dirty="0">
                  <a:solidFill>
                    <a:srgbClr val="0E2735"/>
                  </a:solidFill>
                  <a:latin typeface="メイリオ" panose="020B0604030504040204" pitchFamily="50" charset="-128"/>
                  <a:ea typeface="メイリオ" panose="020B0604030504040204" pitchFamily="50" charset="-128"/>
                </a:rPr>
                <a:t>手助けになる</a:t>
              </a:r>
              <a:endParaRPr lang="en-US" altLang="ja-JP"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en-US" sz="1867" dirty="0">
                  <a:solidFill>
                    <a:srgbClr val="0E2735"/>
                  </a:solidFill>
                  <a:latin typeface="メイリオ" panose="020B0604030504040204" pitchFamily="50" charset="-128"/>
                  <a:ea typeface="メイリオ" panose="020B0604030504040204" pitchFamily="50" charset="-128"/>
                </a:rPr>
                <a:t>Amazon RDS </a:t>
              </a:r>
              <a:r>
                <a:rPr lang="ja-JP" altLang="en-US" sz="1867" dirty="0">
                  <a:solidFill>
                    <a:srgbClr val="0E2735"/>
                  </a:solidFill>
                  <a:latin typeface="メイリオ" panose="020B0604030504040204" pitchFamily="50" charset="-128"/>
                  <a:ea typeface="メイリオ" panose="020B0604030504040204" pitchFamily="50" charset="-128"/>
                </a:rPr>
                <a:t>との組み込みの連携機能はデータベースの認証情報をローテーションする事ができる</a:t>
              </a:r>
              <a:endParaRPr lang="en-US"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en-US" sz="1867" dirty="0">
                  <a:solidFill>
                    <a:srgbClr val="0E2735"/>
                  </a:solidFill>
                  <a:latin typeface="メイリオ" panose="020B0604030504040204" pitchFamily="50" charset="-128"/>
                  <a:ea typeface="メイリオ" panose="020B0604030504040204" pitchFamily="50" charset="-128"/>
                </a:rPr>
                <a:t>Lambda </a:t>
              </a:r>
              <a:r>
                <a:rPr lang="ja-JP" altLang="en-US" sz="1867" dirty="0">
                  <a:solidFill>
                    <a:srgbClr val="0E2735"/>
                  </a:solidFill>
                  <a:latin typeface="メイリオ" panose="020B0604030504040204" pitchFamily="50" charset="-128"/>
                  <a:ea typeface="メイリオ" panose="020B0604030504040204" pitchFamily="50" charset="-128"/>
                </a:rPr>
                <a:t>で拡張可能</a:t>
              </a:r>
              <a:endParaRPr lang="en-US" altLang="ja-JP" sz="1867" dirty="0">
                <a:solidFill>
                  <a:srgbClr val="0E2735"/>
                </a:solidFill>
                <a:latin typeface="メイリオ" panose="020B0604030504040204" pitchFamily="50" charset="-128"/>
                <a:ea typeface="メイリオ" panose="020B0604030504040204" pitchFamily="50" charset="-128"/>
              </a:endParaRPr>
            </a:p>
            <a:p>
              <a:pPr marL="296326" indent="-296326">
                <a:buFont typeface="Arial" panose="020B0604020202020204" pitchFamily="34" charset="0"/>
                <a:buChar char="•"/>
              </a:pPr>
              <a:r>
                <a:rPr lang="ja-JP" altLang="en-US" sz="1867" dirty="0">
                  <a:solidFill>
                    <a:srgbClr val="0E2735"/>
                  </a:solidFill>
                  <a:latin typeface="メイリオ" panose="020B0604030504040204" pitchFamily="50" charset="-128"/>
                  <a:ea typeface="メイリオ" panose="020B0604030504040204" pitchFamily="50" charset="-128"/>
                </a:rPr>
                <a:t>シークレット毎、アクセス毎に課金</a:t>
              </a:r>
              <a:endParaRPr lang="en-US" altLang="ja-JP" sz="1867" dirty="0">
                <a:solidFill>
                  <a:srgbClr val="0E2735"/>
                </a:solidFill>
                <a:latin typeface="メイリオ" panose="020B0604030504040204" pitchFamily="50" charset="-128"/>
                <a:ea typeface="メイリオ" panose="020B0604030504040204" pitchFamily="50" charset="-128"/>
              </a:endParaRPr>
            </a:p>
            <a:p>
              <a:pPr marL="380990" indent="-380990">
                <a:buFont typeface="Arial" panose="020B0604020202020204" pitchFamily="34" charset="0"/>
                <a:buChar char="•"/>
              </a:pPr>
              <a:endParaRPr lang="en-US" sz="1867" dirty="0">
                <a:solidFill>
                  <a:srgbClr val="0E2735"/>
                </a:solidFill>
                <a:latin typeface="メイリオ" panose="020B0604030504040204" pitchFamily="50" charset="-128"/>
                <a:ea typeface="メイリオ" panose="020B0604030504040204" pitchFamily="50" charset="-128"/>
              </a:endParaRPr>
            </a:p>
          </p:txBody>
        </p:sp>
        <p:pic>
          <p:nvPicPr>
            <p:cNvPr id="12" name="Picture 11">
              <a:extLst>
                <a:ext uri="{FF2B5EF4-FFF2-40B4-BE49-F238E27FC236}">
                  <a16:creationId xmlns:a16="http://schemas.microsoft.com/office/drawing/2014/main" id="{A33659D6-178E-ED48-BC73-1B4063DDB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4127" y="1917968"/>
              <a:ext cx="1425981" cy="1425981"/>
            </a:xfrm>
            <a:prstGeom prst="rect">
              <a:avLst/>
            </a:prstGeom>
          </p:spPr>
        </p:pic>
      </p:grpSp>
      <p:sp>
        <p:nvSpPr>
          <p:cNvPr id="13" name="テキスト ボックス 1">
            <a:extLst>
              <a:ext uri="{FF2B5EF4-FFF2-40B4-BE49-F238E27FC236}">
                <a16:creationId xmlns:a16="http://schemas.microsoft.com/office/drawing/2014/main" id="{7C30F395-5E15-8701-2590-17CB1AEB92C5}"/>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595071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i="0" dirty="0">
                <a:solidFill>
                  <a:srgbClr val="16191F"/>
                </a:solidFill>
                <a:effectLst/>
                <a:latin typeface="Amazon Ember" panose="020B0603020204020204" pitchFamily="34" charset="0"/>
              </a:rPr>
              <a:t>4 </a:t>
            </a:r>
            <a:r>
              <a:rPr lang="ja-JP" altLang="en-US" sz="2800" b="0" i="0">
                <a:solidFill>
                  <a:srgbClr val="16191F"/>
                </a:solidFill>
                <a:effectLst/>
                <a:latin typeface="Amazon Ember" panose="020B0603020204020204" pitchFamily="34" charset="0"/>
              </a:rPr>
              <a:t>一元化された </a:t>
            </a:r>
            <a:r>
              <a:rPr lang="en-US" sz="2800" b="0" i="0" dirty="0">
                <a:solidFill>
                  <a:srgbClr val="16191F"/>
                </a:solidFill>
                <a:effectLst/>
                <a:latin typeface="Amazon Ember" panose="020B0603020204020204" pitchFamily="34" charset="0"/>
              </a:rPr>
              <a:t>ID </a:t>
            </a:r>
            <a:r>
              <a:rPr lang="ja-JP" altLang="en-US" sz="2800" b="0" i="0">
                <a:solidFill>
                  <a:srgbClr val="16191F"/>
                </a:solidFill>
                <a:effectLst/>
                <a:latin typeface="Amazon Ember" panose="020B0603020204020204" pitchFamily="34" charset="0"/>
              </a:rPr>
              <a:t>プロバイダーを利用する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個別のユーザーにIAMユーザーを利用するのではなく、ユーザーディレクトリやIDプロバイダによる</a:t>
            </a:r>
            <a:r>
              <a:rPr lang="ja-JP" altLang="en-US" sz="1400"/>
              <a:t> </a:t>
            </a:r>
            <a:r>
              <a:rPr lang="en-US" sz="1400" dirty="0" err="1"/>
              <a:t>シングルサインオン</a:t>
            </a:r>
            <a:r>
              <a:rPr lang="en-US" sz="1400" dirty="0"/>
              <a:t> (SSO) </a:t>
            </a:r>
            <a:r>
              <a:rPr lang="en-US" sz="1400" dirty="0" err="1"/>
              <a:t>を検討することが望ましい</a:t>
            </a:r>
            <a:r>
              <a:rPr lang="en-US" sz="1400" dirty="0"/>
              <a:t>。</a:t>
            </a:r>
          </a:p>
          <a:p>
            <a:pPr marL="285750" indent="-285750">
              <a:buFont typeface="Arial" panose="020B0604020202020204" pitchFamily="34" charset="0"/>
              <a:buChar char="•"/>
            </a:pPr>
            <a:r>
              <a:rPr lang="en-US" sz="1400" dirty="0"/>
              <a:t>特に企業においては、異動や退職に伴って、ユーザーのアクセス権限が適切に変更される必要があるため、人事プロセスと連動している既存のユーザーディレクトリを使うことが重要である。</a:t>
            </a: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AWSの個別アカウントでのIDフェデレーションの場合、SAML 2.0 ベースの</a:t>
            </a:r>
            <a:r>
              <a:rPr lang="ja-JP" altLang="en-US" sz="1400"/>
              <a:t> </a:t>
            </a:r>
            <a:r>
              <a:rPr lang="en-US" altLang="ja-JP" sz="1400" dirty="0"/>
              <a:t>ID</a:t>
            </a:r>
            <a:r>
              <a:rPr lang="ja-JP" altLang="en-US" sz="1400"/>
              <a:t>プロバイダ</a:t>
            </a:r>
            <a:r>
              <a:rPr lang="en-US" altLang="ja-JP" sz="1400" dirty="0"/>
              <a:t>(IdP)</a:t>
            </a:r>
            <a:r>
              <a:rPr lang="ja-JP" altLang="en-US" sz="1400"/>
              <a:t>によるシングルサインオンが可能（次ページ参照）</a:t>
            </a:r>
            <a:endParaRPr lang="en-US" altLang="ja-JP" sz="1400" dirty="0"/>
          </a:p>
          <a:p>
            <a:pPr marL="285750" indent="-285750">
              <a:buFont typeface="Arial" panose="020B0604020202020204" pitchFamily="34" charset="0"/>
              <a:buChar char="•"/>
            </a:pPr>
            <a:r>
              <a:rPr lang="en-US" sz="1400" dirty="0"/>
              <a:t>AWS Organizations</a:t>
            </a:r>
            <a:r>
              <a:rPr lang="ja-JP" altLang="en-US" sz="1400"/>
              <a:t>の複数アカウントへのの複数のアカウントへのフェデレーションの場合は、</a:t>
            </a:r>
            <a:r>
              <a:rPr lang="ja-JP" altLang="en-US" sz="1400" b="1"/>
              <a:t> </a:t>
            </a:r>
            <a:r>
              <a:rPr lang="en-US" altLang="ja-JP" sz="1400" b="1" dirty="0"/>
              <a:t>AWS IAM Identity Center </a:t>
            </a:r>
            <a:r>
              <a:rPr lang="en-US" altLang="ja-JP" sz="1400" dirty="0"/>
              <a:t>(</a:t>
            </a:r>
            <a:r>
              <a:rPr lang="ja-JP" altLang="en-US" sz="1400"/>
              <a:t>旧</a:t>
            </a:r>
            <a:r>
              <a:rPr lang="en-US" altLang="ja-JP" sz="1400" dirty="0"/>
              <a:t> AWS Single Sign-On) </a:t>
            </a:r>
            <a:r>
              <a:rPr lang="ja-JP" altLang="en-US" sz="1400"/>
              <a:t>で </a:t>
            </a:r>
            <a:r>
              <a:rPr lang="en-US" altLang="ja-JP" sz="1400" dirty="0"/>
              <a:t>ID </a:t>
            </a:r>
            <a:r>
              <a:rPr lang="ja-JP" altLang="en-US" sz="1400"/>
              <a:t>ソースを設定して、一元管理しているか？</a:t>
            </a:r>
            <a:endParaRPr lang="en-US" altLang="ja-JP" sz="1400" dirty="0"/>
          </a:p>
          <a:p>
            <a:pPr marL="285750" indent="-285750">
              <a:buFont typeface="Arial" panose="020B0604020202020204" pitchFamily="34" charset="0"/>
              <a:buChar char="•"/>
            </a:pPr>
            <a:r>
              <a:rPr lang="ja-JP" altLang="en-US" sz="1400"/>
              <a:t>オンプレとの</a:t>
            </a:r>
            <a:r>
              <a:rPr lang="en-US" sz="1400" dirty="0"/>
              <a:t>SSO</a:t>
            </a:r>
            <a:r>
              <a:rPr lang="ja-JP" altLang="en-US" sz="1400"/>
              <a:t>については、</a:t>
            </a:r>
            <a:r>
              <a:rPr lang="en-US" sz="1400" b="1" dirty="0"/>
              <a:t>IAM Roles Anywhere</a:t>
            </a:r>
            <a:r>
              <a:rPr lang="en-US" sz="1400" dirty="0"/>
              <a:t> </a:t>
            </a:r>
            <a:r>
              <a:rPr lang="ja-JP" altLang="en-US" sz="1400"/>
              <a:t>の利用を検討しているか？</a:t>
            </a:r>
            <a:endParaRPr lang="en-JP" sz="1400" dirty="0"/>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19866923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9">
            <a:extLst>
              <a:ext uri="{FF2B5EF4-FFF2-40B4-BE49-F238E27FC236}">
                <a16:creationId xmlns:a16="http://schemas.microsoft.com/office/drawing/2014/main" id="{ED9F78BE-213C-3D47-A534-0B86E72111B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01158" y="1461488"/>
            <a:ext cx="1209238" cy="120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認証・認可のための</a:t>
            </a:r>
            <a:r>
              <a:rPr lang="en-US" altLang="ja-JP" sz="2800" b="0" dirty="0">
                <a:gradFill>
                  <a:gsLst>
                    <a:gs pos="0">
                      <a:schemeClr val="tx1">
                        <a:lumMod val="75000"/>
                      </a:schemeClr>
                    </a:gs>
                    <a:gs pos="100000">
                      <a:schemeClr val="tx1">
                        <a:lumMod val="75000"/>
                      </a:schemeClr>
                    </a:gs>
                  </a:gsLst>
                  <a:lin ang="16200000" scaled="0"/>
                </a:gradFill>
              </a:rPr>
              <a:t>AWS</a:t>
            </a:r>
            <a:r>
              <a:rPr lang="ja-JP" altLang="en-US" sz="2800" b="0">
                <a:gradFill>
                  <a:gsLst>
                    <a:gs pos="0">
                      <a:schemeClr val="tx1">
                        <a:lumMod val="75000"/>
                      </a:schemeClr>
                    </a:gs>
                    <a:gs pos="100000">
                      <a:schemeClr val="tx1">
                        <a:lumMod val="75000"/>
                      </a:schemeClr>
                    </a:gs>
                  </a:gsLst>
                  <a:lin ang="16200000" scaled="0"/>
                </a:gradFill>
              </a:rPr>
              <a:t>サービス</a:t>
            </a:r>
            <a:endParaRPr lang="ja-JP" altLang="en-US" sz="2800" b="0" dirty="0">
              <a:gradFill>
                <a:gsLst>
                  <a:gs pos="0">
                    <a:schemeClr val="tx1">
                      <a:lumMod val="75000"/>
                    </a:schemeClr>
                  </a:gs>
                  <a:gs pos="100000">
                    <a:schemeClr val="tx1">
                      <a:lumMod val="75000"/>
                    </a:schemeClr>
                  </a:gs>
                </a:gsLst>
                <a:lin ang="16200000" scaled="0"/>
              </a:gradFill>
            </a:endParaRPr>
          </a:p>
        </p:txBody>
      </p:sp>
      <p:sp>
        <p:nvSpPr>
          <p:cNvPr id="21" name="TextBox 8">
            <a:extLst>
              <a:ext uri="{FF2B5EF4-FFF2-40B4-BE49-F238E27FC236}">
                <a16:creationId xmlns:a16="http://schemas.microsoft.com/office/drawing/2014/main" id="{430B6707-6C53-45B2-A1FB-8C2019D7A045}"/>
              </a:ext>
            </a:extLst>
          </p:cNvPr>
          <p:cNvSpPr txBox="1"/>
          <p:nvPr/>
        </p:nvSpPr>
        <p:spPr>
          <a:xfrm>
            <a:off x="3092338" y="1500306"/>
            <a:ext cx="6609523" cy="325468"/>
          </a:xfrm>
          <a:prstGeom prst="rect">
            <a:avLst/>
          </a:prstGeom>
          <a:noFill/>
          <a:ln>
            <a:noFill/>
          </a:ln>
        </p:spPr>
        <p:txBody>
          <a:bodyPr wrap="square" lIns="24000" tIns="24000" rIns="24000" bIns="24000" rtlCol="0" anchor="ctr" anchorCtr="0">
            <a:spAutoFit/>
          </a:bodyPr>
          <a:lstStyle/>
          <a:p>
            <a:r>
              <a:rPr lang="en-US" altLang="ja-JP"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 Identity and Access Management</a:t>
            </a:r>
            <a:r>
              <a:rPr lang="ja-JP" altLang="en-US"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lang="en-US" altLang="ja-JP"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endParaRPr lang="en-US"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9" name="TextBox 7">
            <a:extLst>
              <a:ext uri="{FF2B5EF4-FFF2-40B4-BE49-F238E27FC236}">
                <a16:creationId xmlns:a16="http://schemas.microsoft.com/office/drawing/2014/main" id="{44C5A5D5-BE29-4266-9885-C2A36C810652}"/>
              </a:ext>
            </a:extLst>
          </p:cNvPr>
          <p:cNvSpPr txBox="1"/>
          <p:nvPr/>
        </p:nvSpPr>
        <p:spPr>
          <a:xfrm>
            <a:off x="634365" y="4179117"/>
            <a:ext cx="2457973" cy="1257606"/>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sz="1600" b="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人やマシンがAWS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の管理コンソールや</a:t>
            </a:r>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API</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a:t>
            </a:r>
            <a:b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利用する際の認証機能を提供</a:t>
            </a:r>
            <a:endParaRPr 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20" name="正方形/長方形 19">
            <a:extLst>
              <a:ext uri="{FF2B5EF4-FFF2-40B4-BE49-F238E27FC236}">
                <a16:creationId xmlns:a16="http://schemas.microsoft.com/office/drawing/2014/main" id="{0281FB47-440A-4F4C-A109-895651953715}"/>
              </a:ext>
            </a:extLst>
          </p:cNvPr>
          <p:cNvSpPr/>
          <p:nvPr/>
        </p:nvSpPr>
        <p:spPr>
          <a:xfrm>
            <a:off x="634365" y="3683244"/>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en-US" altLang="ja-JP"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AWS</a:t>
            </a:r>
            <a:r>
              <a:rPr kumimoji="1" lang="ja-JP" altLang="en-US"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利用者の認証</a:t>
            </a:r>
          </a:p>
        </p:txBody>
      </p:sp>
      <p:sp>
        <p:nvSpPr>
          <p:cNvPr id="22" name="TextBox 7">
            <a:extLst>
              <a:ext uri="{FF2B5EF4-FFF2-40B4-BE49-F238E27FC236}">
                <a16:creationId xmlns:a16="http://schemas.microsoft.com/office/drawing/2014/main" id="{7DEB4DCC-A5BD-49DA-B6A5-0C72ADB0CB11}"/>
              </a:ext>
            </a:extLst>
          </p:cNvPr>
          <p:cNvSpPr txBox="1"/>
          <p:nvPr/>
        </p:nvSpPr>
        <p:spPr>
          <a:xfrm>
            <a:off x="6238124" y="4187274"/>
            <a:ext cx="2457161" cy="1245391"/>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利用者の利用可能な操作を</a:t>
            </a:r>
            <a:r>
              <a:rPr lang="ja-JP" altLang="en-US" sz="16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規定する、ポリシー</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管理機能を提供</a:t>
            </a:r>
            <a:endParaRPr 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23" name="正方形/長方形 22">
            <a:extLst>
              <a:ext uri="{FF2B5EF4-FFF2-40B4-BE49-F238E27FC236}">
                <a16:creationId xmlns:a16="http://schemas.microsoft.com/office/drawing/2014/main" id="{4070F669-2214-4AEC-A376-5A3755F13F5B}"/>
              </a:ext>
            </a:extLst>
          </p:cNvPr>
          <p:cNvSpPr/>
          <p:nvPr/>
        </p:nvSpPr>
        <p:spPr>
          <a:xfrm>
            <a:off x="6238125" y="3691401"/>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操作権限ポリシー管理</a:t>
            </a:r>
          </a:p>
        </p:txBody>
      </p:sp>
      <p:sp>
        <p:nvSpPr>
          <p:cNvPr id="24" name="TextBox 7">
            <a:extLst>
              <a:ext uri="{FF2B5EF4-FFF2-40B4-BE49-F238E27FC236}">
                <a16:creationId xmlns:a16="http://schemas.microsoft.com/office/drawing/2014/main" id="{A776CE6D-0880-458C-AE5C-EE0D89355F1D}"/>
              </a:ext>
            </a:extLst>
          </p:cNvPr>
          <p:cNvSpPr txBox="1"/>
          <p:nvPr/>
        </p:nvSpPr>
        <p:spPr>
          <a:xfrm>
            <a:off x="3495905" y="4175059"/>
            <a:ext cx="2457973" cy="1257606"/>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リソースへのアクセスを</a:t>
            </a:r>
            <a:b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制御する機能を提供</a:t>
            </a:r>
          </a:p>
        </p:txBody>
      </p:sp>
      <p:sp>
        <p:nvSpPr>
          <p:cNvPr id="25" name="正方形/長方形 24">
            <a:extLst>
              <a:ext uri="{FF2B5EF4-FFF2-40B4-BE49-F238E27FC236}">
                <a16:creationId xmlns:a16="http://schemas.microsoft.com/office/drawing/2014/main" id="{96894C59-59AE-4903-92B7-4EC8EA4D3A23}"/>
              </a:ext>
            </a:extLst>
          </p:cNvPr>
          <p:cNvSpPr/>
          <p:nvPr/>
        </p:nvSpPr>
        <p:spPr>
          <a:xfrm>
            <a:off x="3495905" y="3679186"/>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アクセス制御</a:t>
            </a:r>
            <a:r>
              <a:rPr kumimoji="1" lang="en-US" altLang="ja-JP"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t>
            </a:r>
            <a:r>
              <a:rPr kumimoji="1" lang="ja-JP" altLang="en-US">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認可</a:t>
            </a:r>
            <a:r>
              <a:rPr kumimoji="1" lang="en-US" altLang="ja-JP"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t>
            </a:r>
            <a:endParaRPr kumimoji="1" lang="ja-JP" altLang="en-US"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p:txBody>
      </p:sp>
      <p:sp>
        <p:nvSpPr>
          <p:cNvPr id="36" name="TextBox 7">
            <a:extLst>
              <a:ext uri="{FF2B5EF4-FFF2-40B4-BE49-F238E27FC236}">
                <a16:creationId xmlns:a16="http://schemas.microsoft.com/office/drawing/2014/main" id="{FBC68C21-4057-4070-9A2D-55648DC79E17}"/>
              </a:ext>
            </a:extLst>
          </p:cNvPr>
          <p:cNvSpPr txBox="1"/>
          <p:nvPr/>
        </p:nvSpPr>
        <p:spPr>
          <a:xfrm>
            <a:off x="9067799" y="4187274"/>
            <a:ext cx="2457161" cy="1245391"/>
          </a:xfrm>
          <a:prstGeom prst="rect">
            <a:avLst/>
          </a:prstGeom>
          <a:noFill/>
          <a:ln w="6350">
            <a:solidFill>
              <a:schemeClr val="bg1">
                <a:lumMod val="85000"/>
              </a:schemeClr>
            </a:solidFill>
          </a:ln>
        </p:spPr>
        <p:txBody>
          <a:bodyPr wrap="square" lIns="24000" tIns="24000" rIns="24000" bIns="24000" rtlCol="0" anchor="ctr" anchorCtr="0">
            <a:noAutofit/>
          </a:bodyPr>
          <a:lstStyle>
            <a:defPPr>
              <a:defRPr lang="en-US"/>
            </a:defPPr>
            <a:lvl1pPr algn="ctr">
              <a:defRPr b="1"/>
            </a:lvl1pPr>
          </a:lstStyle>
          <a:p>
            <a:r>
              <a:rPr lang="en-US" altLang="ja-JP"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の各サービス同士が連携する際の認証、操作権限の管理機能を提供</a:t>
            </a:r>
          </a:p>
        </p:txBody>
      </p:sp>
      <p:sp>
        <p:nvSpPr>
          <p:cNvPr id="37" name="正方形/長方形 36">
            <a:extLst>
              <a:ext uri="{FF2B5EF4-FFF2-40B4-BE49-F238E27FC236}">
                <a16:creationId xmlns:a16="http://schemas.microsoft.com/office/drawing/2014/main" id="{58A0BAED-B65D-4977-BED8-8B2BE3FC18B2}"/>
              </a:ext>
            </a:extLst>
          </p:cNvPr>
          <p:cNvSpPr/>
          <p:nvPr/>
        </p:nvSpPr>
        <p:spPr>
          <a:xfrm>
            <a:off x="9067800" y="3691401"/>
            <a:ext cx="2457973" cy="457770"/>
          </a:xfrm>
          <a:prstGeom prst="rect">
            <a:avLst/>
          </a:prstGeom>
          <a:solidFill>
            <a:srgbClr val="2A2E32"/>
          </a:solid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ctr"/>
          <a:lstStyle/>
          <a:p>
            <a:pPr algn="ctr"/>
            <a:r>
              <a:rPr kumimoji="1" lang="ja-JP" altLang="en-US" sz="140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システム間連携の権限設定</a:t>
            </a:r>
          </a:p>
        </p:txBody>
      </p:sp>
      <p:sp>
        <p:nvSpPr>
          <p:cNvPr id="3" name="正方形/長方形 2">
            <a:extLst>
              <a:ext uri="{FF2B5EF4-FFF2-40B4-BE49-F238E27FC236}">
                <a16:creationId xmlns:a16="http://schemas.microsoft.com/office/drawing/2014/main" id="{77656D12-0341-A38A-D10D-5F6E7F6762C6}"/>
              </a:ext>
            </a:extLst>
          </p:cNvPr>
          <p:cNvSpPr/>
          <p:nvPr/>
        </p:nvSpPr>
        <p:spPr>
          <a:xfrm>
            <a:off x="3238323" y="2066107"/>
            <a:ext cx="7399710" cy="37393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marL="191992" indent="-191992">
              <a:buFont typeface="Arial" panose="020B0604020202020204" pitchFamily="34" charset="0"/>
              <a:buChar char="•"/>
            </a:pPr>
            <a:r>
              <a:rPr kumimoji="1" lang="en-US" altLang="ja-JP"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のサービスとリソースへのアクセスを管理するサービス</a:t>
            </a:r>
            <a:endParaRPr kumimoji="1" lang="en-US" altLang="ja-JP"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CF9C619D-A941-035D-DBBB-DC787825B6CA}"/>
              </a:ext>
            </a:extLst>
          </p:cNvPr>
          <p:cNvSpPr txBox="1"/>
          <p:nvPr/>
        </p:nvSpPr>
        <p:spPr>
          <a:xfrm>
            <a:off x="2599285" y="3106137"/>
            <a:ext cx="6096000" cy="369332"/>
          </a:xfrm>
          <a:prstGeom prst="rect">
            <a:avLst/>
          </a:prstGeom>
          <a:noFill/>
        </p:spPr>
        <p:txBody>
          <a:bodyPr wrap="square">
            <a:spAutoFit/>
          </a:bodyPr>
          <a:lstStyle/>
          <a:p>
            <a:pPr algn="ctr"/>
            <a:r>
              <a:rPr lang="en-US" altLang="ja-JP" sz="1800" b="1" dirty="0">
                <a:gradFill>
                  <a:gsLst>
                    <a:gs pos="0">
                      <a:schemeClr val="tx1">
                        <a:lumMod val="75000"/>
                      </a:schemeClr>
                    </a:gs>
                    <a:gs pos="100000">
                      <a:schemeClr val="tx1">
                        <a:lumMod val="75000"/>
                      </a:schemeClr>
                    </a:gs>
                  </a:gsLst>
                  <a:lin ang="16200000" scaled="0"/>
                </a:gradFill>
              </a:rPr>
              <a:t>IAM</a:t>
            </a:r>
            <a:r>
              <a:rPr lang="ja-JP" altLang="en-US" sz="1800" b="1">
                <a:gradFill>
                  <a:gsLst>
                    <a:gs pos="0">
                      <a:schemeClr val="tx1">
                        <a:lumMod val="75000"/>
                      </a:schemeClr>
                    </a:gs>
                    <a:gs pos="100000">
                      <a:schemeClr val="tx1">
                        <a:lumMod val="75000"/>
                      </a:schemeClr>
                    </a:gs>
                  </a:gsLst>
                  <a:lin ang="16200000" scaled="0"/>
                </a:gradFill>
              </a:rPr>
              <a:t>が提供する主な機能</a:t>
            </a:r>
            <a:endParaRPr lang="en-JP" b="1" dirty="0"/>
          </a:p>
        </p:txBody>
      </p:sp>
      <p:sp>
        <p:nvSpPr>
          <p:cNvPr id="2" name="テキスト ボックス 1">
            <a:extLst>
              <a:ext uri="{FF2B5EF4-FFF2-40B4-BE49-F238E27FC236}">
                <a16:creationId xmlns:a16="http://schemas.microsoft.com/office/drawing/2014/main" id="{14DEEC84-5B60-D80F-4BA6-7E3A0DC88EA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4213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a:extLst>
              <a:ext uri="{FF2B5EF4-FFF2-40B4-BE49-F238E27FC236}">
                <a16:creationId xmlns:a16="http://schemas.microsoft.com/office/drawing/2014/main" id="{0E770355-4187-45AC-845B-925E186CE5E9}"/>
              </a:ext>
            </a:extLst>
          </p:cNvPr>
          <p:cNvSpPr/>
          <p:nvPr/>
        </p:nvSpPr>
        <p:spPr>
          <a:xfrm>
            <a:off x="8910240" y="1173646"/>
            <a:ext cx="28497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備考</a:t>
            </a:r>
          </a:p>
        </p:txBody>
      </p:sp>
      <p:sp>
        <p:nvSpPr>
          <p:cNvPr id="93" name="TextBox 14">
            <a:extLst>
              <a:ext uri="{FF2B5EF4-FFF2-40B4-BE49-F238E27FC236}">
                <a16:creationId xmlns:a16="http://schemas.microsoft.com/office/drawing/2014/main" id="{9BF34C42-EBA4-4330-81F5-B9D803C8C067}"/>
              </a:ext>
            </a:extLst>
          </p:cNvPr>
          <p:cNvSpPr txBox="1"/>
          <p:nvPr/>
        </p:nvSpPr>
        <p:spPr>
          <a:xfrm>
            <a:off x="3075399" y="3011760"/>
            <a:ext cx="5708504" cy="1056000"/>
          </a:xfrm>
          <a:prstGeom prst="rect">
            <a:avLst/>
          </a:prstGeom>
          <a:noFill/>
        </p:spPr>
        <p:txBody>
          <a:bodyPr wrap="square" lIns="24000" tIns="24000" rIns="24000" bIns="24000" rtlCol="0" anchor="t" anchorCtr="0">
            <a:noAutofit/>
          </a:bodyPr>
          <a:lstStyle/>
          <a:p>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同一目的・種別および組織に属する</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i="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ユーザーをまとめるのに利用</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 </a:t>
            </a:r>
            <a:r>
              <a:rPr lang="ja-JP" altLang="en-US" sz="1500" b="1"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グループに対して</a:t>
            </a:r>
            <a:r>
              <a:rPr lang="en-US" altLang="ja-JP" sz="1500" b="1"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b="1"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ポリシーを設定</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し、操作可能なサービスや対象を制限する。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a:t>
            </a:r>
            <a:r>
              <a:rPr lang="ja-JP" altLang="en-US" sz="2800" b="0" dirty="0">
                <a:gradFill>
                  <a:gsLst>
                    <a:gs pos="0">
                      <a:schemeClr val="tx1">
                        <a:lumMod val="75000"/>
                      </a:schemeClr>
                    </a:gs>
                    <a:gs pos="100000">
                      <a:schemeClr val="tx1">
                        <a:lumMod val="75000"/>
                      </a:schemeClr>
                    </a:gs>
                  </a:gsLst>
                  <a:lin ang="16200000" scaled="0"/>
                </a:gradFill>
              </a:rPr>
              <a:t>の構成要素</a:t>
            </a:r>
          </a:p>
        </p:txBody>
      </p:sp>
      <p:sp>
        <p:nvSpPr>
          <p:cNvPr id="73" name="TextBox 8">
            <a:extLst>
              <a:ext uri="{FF2B5EF4-FFF2-40B4-BE49-F238E27FC236}">
                <a16:creationId xmlns:a16="http://schemas.microsoft.com/office/drawing/2014/main" id="{D9ED3C5C-F36E-4C3D-AD2F-CE39AAC1CE5E}"/>
              </a:ext>
            </a:extLst>
          </p:cNvPr>
          <p:cNvSpPr txBox="1"/>
          <p:nvPr/>
        </p:nvSpPr>
        <p:spPr>
          <a:xfrm>
            <a:off x="442699" y="5269976"/>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a:t>
            </a:r>
            <a:endParaRPr 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74" name="TextBox 14">
            <a:extLst>
              <a:ext uri="{FF2B5EF4-FFF2-40B4-BE49-F238E27FC236}">
                <a16:creationId xmlns:a16="http://schemas.microsoft.com/office/drawing/2014/main" id="{874294C4-3491-464E-A989-1326B0E0FD42}"/>
              </a:ext>
            </a:extLst>
          </p:cNvPr>
          <p:cNvSpPr txBox="1"/>
          <p:nvPr/>
        </p:nvSpPr>
        <p:spPr>
          <a:xfrm>
            <a:off x="3075399" y="5270880"/>
            <a:ext cx="5708504" cy="1056000"/>
          </a:xfrm>
          <a:prstGeom prst="rect">
            <a:avLst/>
          </a:prstGeom>
          <a:noFill/>
        </p:spPr>
        <p:txBody>
          <a:bodyPr wrap="square" lIns="24000" tIns="24000" rIns="24000" bIns="24000" rtlCol="0" anchor="t" anchorCtr="0">
            <a:noAutofit/>
          </a:bodyPr>
          <a:lstStyle/>
          <a:p>
            <a:pPr marL="12699" indent="-12699" defTabSz="1219151">
              <a:defRPr/>
            </a:pP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、グループ、ロールの</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リソースに対しての操作権限を</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JSON</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形式で定義した</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もの。</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2699" indent="-12699" defTabSz="1219151">
              <a:defRP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ユーザー、グループ、ロールにアタッチして使用される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75" name="TextBox 7">
            <a:extLst>
              <a:ext uri="{FF2B5EF4-FFF2-40B4-BE49-F238E27FC236}">
                <a16:creationId xmlns:a16="http://schemas.microsoft.com/office/drawing/2014/main" id="{C309DAB5-D00C-47FB-ACE6-CCC2072D7DC4}"/>
              </a:ext>
            </a:extLst>
          </p:cNvPr>
          <p:cNvSpPr txBox="1"/>
          <p:nvPr/>
        </p:nvSpPr>
        <p:spPr>
          <a:xfrm>
            <a:off x="442699" y="3011458"/>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82" name="TextBox 9">
            <a:extLst>
              <a:ext uri="{FF2B5EF4-FFF2-40B4-BE49-F238E27FC236}">
                <a16:creationId xmlns:a16="http://schemas.microsoft.com/office/drawing/2014/main" id="{59194CF9-EA76-429B-8837-AB02E904D0ED}"/>
              </a:ext>
            </a:extLst>
          </p:cNvPr>
          <p:cNvSpPr txBox="1"/>
          <p:nvPr/>
        </p:nvSpPr>
        <p:spPr>
          <a:xfrm>
            <a:off x="442699" y="4140716"/>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ロール</a:t>
            </a:r>
            <a:endPar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86" name="直線コネクタ 85">
            <a:extLst>
              <a:ext uri="{FF2B5EF4-FFF2-40B4-BE49-F238E27FC236}">
                <a16:creationId xmlns:a16="http://schemas.microsoft.com/office/drawing/2014/main" id="{8CA59229-14DB-4E4B-9CA6-F1EE58CA157D}"/>
              </a:ext>
            </a:extLst>
          </p:cNvPr>
          <p:cNvCxnSpPr>
            <a:cxnSpLocks/>
          </p:cNvCxnSpPr>
          <p:nvPr/>
        </p:nvCxnSpPr>
        <p:spPr>
          <a:xfrm>
            <a:off x="3038433" y="4104541"/>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87" name="直線コネクタ 86">
            <a:extLst>
              <a:ext uri="{FF2B5EF4-FFF2-40B4-BE49-F238E27FC236}">
                <a16:creationId xmlns:a16="http://schemas.microsoft.com/office/drawing/2014/main" id="{41E45466-62E5-47DA-9AF8-FAA1B33CD10F}"/>
              </a:ext>
            </a:extLst>
          </p:cNvPr>
          <p:cNvCxnSpPr>
            <a:cxnSpLocks/>
          </p:cNvCxnSpPr>
          <p:nvPr/>
        </p:nvCxnSpPr>
        <p:spPr>
          <a:xfrm>
            <a:off x="3038433" y="5234102"/>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88" name="TextBox 14">
            <a:extLst>
              <a:ext uri="{FF2B5EF4-FFF2-40B4-BE49-F238E27FC236}">
                <a16:creationId xmlns:a16="http://schemas.microsoft.com/office/drawing/2014/main" id="{5B5F14E6-734A-41CA-8DCD-28CE97A78F05}"/>
              </a:ext>
            </a:extLst>
          </p:cNvPr>
          <p:cNvSpPr txBox="1"/>
          <p:nvPr/>
        </p:nvSpPr>
        <p:spPr>
          <a:xfrm>
            <a:off x="3075399" y="4141322"/>
            <a:ext cx="5708504" cy="1056000"/>
          </a:xfrm>
          <a:prstGeom prst="rect">
            <a:avLst/>
          </a:prstGeom>
          <a:noFill/>
        </p:spPr>
        <p:txBody>
          <a:bodyPr wrap="square" lIns="24000" tIns="24000" rIns="24000" bIns="24000" rtlCol="0" anchor="t" anchorCtr="0">
            <a:noAutofit/>
          </a:bodyPr>
          <a:lstStyle/>
          <a:p>
            <a:pPr>
              <a:spcBef>
                <a:spcPts val="267"/>
              </a:spcBef>
            </a:pP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特定の</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サービスが別のサービスと連携する場合に</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ロールと呼ばれる役割を付与する。また、特定の</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ユーザーに特定の役割を委任する場合に利用する。</a:t>
            </a:r>
          </a:p>
        </p:txBody>
      </p:sp>
      <p:sp>
        <p:nvSpPr>
          <p:cNvPr id="89" name="TextBox 14">
            <a:extLst>
              <a:ext uri="{FF2B5EF4-FFF2-40B4-BE49-F238E27FC236}">
                <a16:creationId xmlns:a16="http://schemas.microsoft.com/office/drawing/2014/main" id="{154E35F2-6CF1-4596-8279-F25BCEC065FA}"/>
              </a:ext>
            </a:extLst>
          </p:cNvPr>
          <p:cNvSpPr txBox="1"/>
          <p:nvPr/>
        </p:nvSpPr>
        <p:spPr>
          <a:xfrm>
            <a:off x="3075399" y="1882198"/>
            <a:ext cx="5708504" cy="1056000"/>
          </a:xfrm>
          <a:prstGeom prst="rect">
            <a:avLst/>
          </a:prstGeom>
          <a:noFill/>
        </p:spPr>
        <p:txBody>
          <a:bodyPr wrap="square" lIns="24000" tIns="24000" rIns="24000" bIns="24000" rtlCol="0" anchor="t" anchorCtr="0">
            <a:noAutofit/>
          </a:bodyPr>
          <a:lstStyle/>
          <a:p>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を操作するユーザー</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ユーザーと呼ぶ</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a:spcBef>
                <a:spcPts val="267"/>
              </a:spcBef>
            </a:pP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の操作を行うにあたり、</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管理コンソールもしく</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は</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CLI</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実行時に</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ユーザーが必要と</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なる。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90" name="TextBox 7">
            <a:extLst>
              <a:ext uri="{FF2B5EF4-FFF2-40B4-BE49-F238E27FC236}">
                <a16:creationId xmlns:a16="http://schemas.microsoft.com/office/drawing/2014/main" id="{069B3F00-43F1-4575-AC6A-C433032419A0}"/>
              </a:ext>
            </a:extLst>
          </p:cNvPr>
          <p:cNvSpPr txBox="1"/>
          <p:nvPr/>
        </p:nvSpPr>
        <p:spPr>
          <a:xfrm>
            <a:off x="442699" y="1882198"/>
            <a:ext cx="2485299" cy="1056000"/>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t>
            </a: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105" name="直線コネクタ 104">
            <a:extLst>
              <a:ext uri="{FF2B5EF4-FFF2-40B4-BE49-F238E27FC236}">
                <a16:creationId xmlns:a16="http://schemas.microsoft.com/office/drawing/2014/main" id="{0A759D56-F11A-4BC9-BF38-7140A7EBE8C2}"/>
              </a:ext>
            </a:extLst>
          </p:cNvPr>
          <p:cNvCxnSpPr>
            <a:cxnSpLocks/>
          </p:cNvCxnSpPr>
          <p:nvPr/>
        </p:nvCxnSpPr>
        <p:spPr>
          <a:xfrm>
            <a:off x="3038433" y="2974979"/>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114" name="TextBox 14">
            <a:extLst>
              <a:ext uri="{FF2B5EF4-FFF2-40B4-BE49-F238E27FC236}">
                <a16:creationId xmlns:a16="http://schemas.microsoft.com/office/drawing/2014/main" id="{A4145964-50CD-451E-A86A-64C955221C2B}"/>
              </a:ext>
            </a:extLst>
          </p:cNvPr>
          <p:cNvSpPr txBox="1"/>
          <p:nvPr/>
        </p:nvSpPr>
        <p:spPr>
          <a:xfrm>
            <a:off x="8908800" y="3011760"/>
            <a:ext cx="3051287" cy="1056000"/>
          </a:xfrm>
          <a:prstGeom prst="rect">
            <a:avLst/>
          </a:prstGeom>
          <a:noFill/>
        </p:spPr>
        <p:txBody>
          <a:bodyPr wrap="square" lIns="24000" tIns="24000" rIns="24000" bIns="24000" rtlCol="0" anchor="t" anchorCtr="0">
            <a:noAutofit/>
          </a:bodyPr>
          <a:lstStyle/>
          <a:p>
            <a:pPr marL="228591" indent="-228591">
              <a:buFont typeface="Arial" panose="020B0604020202020204" pitchFamily="34" charset="0"/>
              <a:buChar char="•"/>
            </a:pP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ポリシー設定の対象</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となる</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228591" indent="-228591">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ポリシーをアタッチ可能</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15" name="TextBox 14">
            <a:extLst>
              <a:ext uri="{FF2B5EF4-FFF2-40B4-BE49-F238E27FC236}">
                <a16:creationId xmlns:a16="http://schemas.microsoft.com/office/drawing/2014/main" id="{283F820E-B73F-4E53-B34C-C1B97180FBC0}"/>
              </a:ext>
            </a:extLst>
          </p:cNvPr>
          <p:cNvSpPr txBox="1"/>
          <p:nvPr/>
        </p:nvSpPr>
        <p:spPr>
          <a:xfrm>
            <a:off x="8905813" y="5270880"/>
            <a:ext cx="2849760" cy="1056000"/>
          </a:xfrm>
          <a:prstGeom prst="rect">
            <a:avLst/>
          </a:prstGeom>
          <a:noFill/>
        </p:spPr>
        <p:txBody>
          <a:bodyPr wrap="square" lIns="24000" tIns="24000" rIns="24000" bIns="24000" rtlCol="0" anchor="t" anchorCtr="0">
            <a:noAutofit/>
          </a:bodyPr>
          <a:lstStyle/>
          <a:p>
            <a:pPr marL="238115" indent="-238115" defTabSz="1219151">
              <a:buFont typeface="Arial" panose="020B0604020202020204" pitchFamily="34" charset="0"/>
              <a:buChar char="•"/>
              <a:defRP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管理ポリシーの最大文字数は</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6,144</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文字</a:t>
            </a:r>
            <a:endPar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17" name="TextBox 14">
            <a:extLst>
              <a:ext uri="{FF2B5EF4-FFF2-40B4-BE49-F238E27FC236}">
                <a16:creationId xmlns:a16="http://schemas.microsoft.com/office/drawing/2014/main" id="{2FA9EBB0-89A8-4F00-98E4-19EDB9FABDCA}"/>
              </a:ext>
            </a:extLst>
          </p:cNvPr>
          <p:cNvSpPr txBox="1"/>
          <p:nvPr/>
        </p:nvSpPr>
        <p:spPr>
          <a:xfrm>
            <a:off x="8908800" y="4141322"/>
            <a:ext cx="3051287" cy="1056000"/>
          </a:xfrm>
          <a:prstGeom prst="rect">
            <a:avLst/>
          </a:prstGeom>
          <a:noFill/>
        </p:spPr>
        <p:txBody>
          <a:bodyPr wrap="square" lIns="24000" tIns="24000" rIns="24000" bIns="24000" rtlCol="0" anchor="t" anchorCtr="0">
            <a:noAutofit/>
          </a:bodyPr>
          <a:lstStyle/>
          <a:p>
            <a:pPr marL="228591" indent="-228591">
              <a:spcBef>
                <a:spcPts val="267"/>
              </a:spcBef>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リソースに</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対して付与</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するため認証</a:t>
            </a:r>
            <a:r>
              <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の仕組みは持たない（後述</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228591" indent="-228591">
              <a:spcBef>
                <a:spcPts val="267"/>
              </a:spcBef>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ポリシーをアタッチ可能</a:t>
            </a:r>
            <a:endParaRPr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18" name="TextBox 14">
            <a:extLst>
              <a:ext uri="{FF2B5EF4-FFF2-40B4-BE49-F238E27FC236}">
                <a16:creationId xmlns:a16="http://schemas.microsoft.com/office/drawing/2014/main" id="{A78AE2F7-CB57-4C05-84F4-3FC93C55735B}"/>
              </a:ext>
            </a:extLst>
          </p:cNvPr>
          <p:cNvSpPr txBox="1"/>
          <p:nvPr/>
        </p:nvSpPr>
        <p:spPr>
          <a:xfrm>
            <a:off x="8908800" y="1882198"/>
            <a:ext cx="3139200" cy="1056000"/>
          </a:xfrm>
          <a:prstGeom prst="rect">
            <a:avLst/>
          </a:prstGeom>
          <a:noFill/>
        </p:spPr>
        <p:txBody>
          <a:bodyPr wrap="square" lIns="24000" tIns="24000" rIns="24000" bIns="24000" rtlCol="0" anchor="t" anchorCtr="0">
            <a:noAutofit/>
          </a:bodyPr>
          <a:lstStyle/>
          <a:p>
            <a:pPr marL="228591" indent="-228591">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グループに割り当て可能</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228591" indent="-228591">
              <a:buFont typeface="Arial" panose="020B0604020202020204" pitchFamily="34" charset="0"/>
              <a:buChar char="•"/>
            </a:pP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最大</a:t>
            </a:r>
            <a:r>
              <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10</a:t>
            </a:r>
            <a:r>
              <a:rPr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ポリシーをアタッチ可能</a:t>
            </a:r>
            <a:endParaRPr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1" name="正方形/長方形 30">
            <a:extLst>
              <a:ext uri="{FF2B5EF4-FFF2-40B4-BE49-F238E27FC236}">
                <a16:creationId xmlns:a16="http://schemas.microsoft.com/office/drawing/2014/main" id="{D6677B48-68C5-4C0F-AD24-6E146CB0BE7B}"/>
              </a:ext>
            </a:extLst>
          </p:cNvPr>
          <p:cNvSpPr/>
          <p:nvPr/>
        </p:nvSpPr>
        <p:spPr>
          <a:xfrm>
            <a:off x="442701" y="1173646"/>
            <a:ext cx="248529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構成要素</a:t>
            </a:r>
          </a:p>
        </p:txBody>
      </p:sp>
      <p:sp>
        <p:nvSpPr>
          <p:cNvPr id="32" name="正方形/長方形 31">
            <a:extLst>
              <a:ext uri="{FF2B5EF4-FFF2-40B4-BE49-F238E27FC236}">
                <a16:creationId xmlns:a16="http://schemas.microsoft.com/office/drawing/2014/main" id="{BD0A3876-E7CF-48D2-BA62-03ACE5E21F21}"/>
              </a:ext>
            </a:extLst>
          </p:cNvPr>
          <p:cNvSpPr/>
          <p:nvPr/>
        </p:nvSpPr>
        <p:spPr>
          <a:xfrm>
            <a:off x="3075417" y="1173646"/>
            <a:ext cx="570718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説明</a:t>
            </a:r>
          </a:p>
        </p:txBody>
      </p:sp>
      <p:cxnSp>
        <p:nvCxnSpPr>
          <p:cNvPr id="33" name="直線コネクタ 32">
            <a:extLst>
              <a:ext uri="{FF2B5EF4-FFF2-40B4-BE49-F238E27FC236}">
                <a16:creationId xmlns:a16="http://schemas.microsoft.com/office/drawing/2014/main" id="{ED9213E6-2036-4A15-8AFC-9BB86F0C837C}"/>
              </a:ext>
            </a:extLst>
          </p:cNvPr>
          <p:cNvCxnSpPr>
            <a:cxnSpLocks/>
          </p:cNvCxnSpPr>
          <p:nvPr/>
        </p:nvCxnSpPr>
        <p:spPr>
          <a:xfrm>
            <a:off x="3075398" y="1813509"/>
            <a:ext cx="57072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F5F3B7AA-3004-4998-B26E-883ACF8A08C2}"/>
              </a:ext>
            </a:extLst>
          </p:cNvPr>
          <p:cNvCxnSpPr>
            <a:cxnSpLocks/>
          </p:cNvCxnSpPr>
          <p:nvPr/>
        </p:nvCxnSpPr>
        <p:spPr>
          <a:xfrm>
            <a:off x="8908800" y="1813509"/>
            <a:ext cx="28512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6" name="直線コネクタ 55">
            <a:extLst>
              <a:ext uri="{FF2B5EF4-FFF2-40B4-BE49-F238E27FC236}">
                <a16:creationId xmlns:a16="http://schemas.microsoft.com/office/drawing/2014/main" id="{8A1131D4-DF1E-4A5D-A8AB-D8424F0481D3}"/>
              </a:ext>
            </a:extLst>
          </p:cNvPr>
          <p:cNvCxnSpPr>
            <a:cxnSpLocks/>
          </p:cNvCxnSpPr>
          <p:nvPr/>
        </p:nvCxnSpPr>
        <p:spPr>
          <a:xfrm>
            <a:off x="8908800" y="4104541"/>
            <a:ext cx="2851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E3061299-C26A-4B8B-97F7-4B31AAD6E2B3}"/>
              </a:ext>
            </a:extLst>
          </p:cNvPr>
          <p:cNvCxnSpPr>
            <a:cxnSpLocks/>
          </p:cNvCxnSpPr>
          <p:nvPr/>
        </p:nvCxnSpPr>
        <p:spPr>
          <a:xfrm>
            <a:off x="8908800" y="5234102"/>
            <a:ext cx="2851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51468DB0-8065-4173-88A0-C93FD3A67BCC}"/>
              </a:ext>
            </a:extLst>
          </p:cNvPr>
          <p:cNvCxnSpPr>
            <a:cxnSpLocks/>
          </p:cNvCxnSpPr>
          <p:nvPr/>
        </p:nvCxnSpPr>
        <p:spPr>
          <a:xfrm>
            <a:off x="8908800" y="2974979"/>
            <a:ext cx="2851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pic>
        <p:nvPicPr>
          <p:cNvPr id="26" name="Graphic 22">
            <a:extLst>
              <a:ext uri="{FF2B5EF4-FFF2-40B4-BE49-F238E27FC236}">
                <a16:creationId xmlns:a16="http://schemas.microsoft.com/office/drawing/2014/main" id="{C5128D2C-E579-3641-96D7-CE8E14758EC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528001" y="2145212"/>
            <a:ext cx="529972" cy="52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Graphic 23">
            <a:extLst>
              <a:ext uri="{FF2B5EF4-FFF2-40B4-BE49-F238E27FC236}">
                <a16:creationId xmlns:a16="http://schemas.microsoft.com/office/drawing/2014/main" id="{241171FC-5E1E-DE49-8301-746E9EAEA908}"/>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flipH="1">
            <a:off x="528001" y="3267106"/>
            <a:ext cx="529972" cy="529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49">
            <a:extLst>
              <a:ext uri="{FF2B5EF4-FFF2-40B4-BE49-F238E27FC236}">
                <a16:creationId xmlns:a16="http://schemas.microsoft.com/office/drawing/2014/main" id="{78A85C99-208C-DC40-B236-C68990DFCE6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28000" y="4389000"/>
            <a:ext cx="569787" cy="5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Graphic 35">
            <a:extLst>
              <a:ext uri="{FF2B5EF4-FFF2-40B4-BE49-F238E27FC236}">
                <a16:creationId xmlns:a16="http://schemas.microsoft.com/office/drawing/2014/main" id="{03A90FC7-FBC0-CA46-88A1-3813B695168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58025" y="5513082"/>
            <a:ext cx="569787" cy="56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F0BF7DA4-E966-C466-6579-825B5940AB4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31515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a:extLst>
              <a:ext uri="{FF2B5EF4-FFF2-40B4-BE49-F238E27FC236}">
                <a16:creationId xmlns:a16="http://schemas.microsoft.com/office/drawing/2014/main" id="{0E770355-4187-45AC-845B-925E186CE5E9}"/>
              </a:ext>
            </a:extLst>
          </p:cNvPr>
          <p:cNvSpPr/>
          <p:nvPr/>
        </p:nvSpPr>
        <p:spPr>
          <a:xfrm>
            <a:off x="8917392" y="1173646"/>
            <a:ext cx="304269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備考</a:t>
            </a:r>
          </a:p>
        </p:txBody>
      </p:sp>
      <p:sp>
        <p:nvSpPr>
          <p:cNvPr id="93" name="TextBox 14">
            <a:extLst>
              <a:ext uri="{FF2B5EF4-FFF2-40B4-BE49-F238E27FC236}">
                <a16:creationId xmlns:a16="http://schemas.microsoft.com/office/drawing/2014/main" id="{9BF34C42-EBA4-4330-81F5-B9D803C8C067}"/>
              </a:ext>
            </a:extLst>
          </p:cNvPr>
          <p:cNvSpPr txBox="1"/>
          <p:nvPr/>
        </p:nvSpPr>
        <p:spPr>
          <a:xfrm>
            <a:off x="3006821" y="4150761"/>
            <a:ext cx="5708504" cy="795386"/>
          </a:xfrm>
          <a:prstGeom prst="rect">
            <a:avLst/>
          </a:prstGeom>
          <a:noFill/>
        </p:spPr>
        <p:txBody>
          <a:bodyPr wrap="square" lIns="24000" tIns="24000" rIns="24000" bIns="24000" rtlCol="0" anchor="t" anchorCtr="0">
            <a:noAutofit/>
          </a:bodyPr>
          <a:lstStyle/>
          <a:p>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 CLI </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や </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API </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から</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サービスにアクセスする際に、</a:t>
            </a:r>
            <a:r>
              <a:rPr lang="en-JP"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JP"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ごとに発行されたアクセスキー・シークレットアクセスキーを指定してリクエストを認証する。</a:t>
            </a:r>
            <a:endPar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73" name="TextBox 8">
            <a:extLst>
              <a:ext uri="{FF2B5EF4-FFF2-40B4-BE49-F238E27FC236}">
                <a16:creationId xmlns:a16="http://schemas.microsoft.com/office/drawing/2014/main" id="{D9ED3C5C-F36E-4C3D-AD2F-CE39AAC1CE5E}"/>
              </a:ext>
            </a:extLst>
          </p:cNvPr>
          <p:cNvSpPr txBox="1"/>
          <p:nvPr/>
        </p:nvSpPr>
        <p:spPr>
          <a:xfrm>
            <a:off x="442698" y="5084591"/>
            <a:ext cx="2088573" cy="973971"/>
          </a:xfrm>
          <a:prstGeom prst="rect">
            <a:avLst/>
          </a:prstGeom>
          <a:solidFill>
            <a:schemeClr val="bg1">
              <a:lumMod val="85000"/>
            </a:schemeClr>
          </a:solidFill>
          <a:ln>
            <a:solidFill>
              <a:schemeClr val="bg1">
                <a:lumMod val="95000"/>
              </a:schemeClr>
            </a:solidFill>
          </a:ln>
        </p:spPr>
        <p:txBody>
          <a:bodyPr wrap="none" rtlCol="0" anchor="ctr" anchorCtr="0">
            <a:noAutofit/>
          </a:bodyPr>
          <a:lstStyle/>
          <a:p>
            <a:pPr algn="ct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X.509</a:t>
            </a:r>
            <a:b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Certificate</a:t>
            </a:r>
          </a:p>
        </p:txBody>
      </p:sp>
      <p:sp>
        <p:nvSpPr>
          <p:cNvPr id="74" name="TextBox 14">
            <a:extLst>
              <a:ext uri="{FF2B5EF4-FFF2-40B4-BE49-F238E27FC236}">
                <a16:creationId xmlns:a16="http://schemas.microsoft.com/office/drawing/2014/main" id="{874294C4-3491-464E-A989-1326B0E0FD42}"/>
              </a:ext>
            </a:extLst>
          </p:cNvPr>
          <p:cNvSpPr txBox="1"/>
          <p:nvPr/>
        </p:nvSpPr>
        <p:spPr>
          <a:xfrm>
            <a:off x="3008125" y="5350290"/>
            <a:ext cx="5708504" cy="973993"/>
          </a:xfrm>
          <a:prstGeom prst="rect">
            <a:avLst/>
          </a:prstGeom>
          <a:noFill/>
        </p:spPr>
        <p:txBody>
          <a:bodyPr wrap="square" lIns="24000" tIns="24000" rIns="24000" bIns="24000" rtlCol="0" anchor="t" anchorCtr="0">
            <a:noAutofit/>
          </a:bodyPr>
          <a:lstStyle/>
          <a:p>
            <a:pPr marL="12699" indent="-12699" defTabSz="1219151">
              <a:defRPr/>
            </a:pP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 Roles Anywhere</a:t>
            </a:r>
            <a:r>
              <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を使用した認証情報の取得、</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SOAP</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形式の</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API</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リクエスト用に使用</a:t>
            </a:r>
          </a:p>
        </p:txBody>
      </p:sp>
      <p:sp>
        <p:nvSpPr>
          <p:cNvPr id="82" name="TextBox 9">
            <a:extLst>
              <a:ext uri="{FF2B5EF4-FFF2-40B4-BE49-F238E27FC236}">
                <a16:creationId xmlns:a16="http://schemas.microsoft.com/office/drawing/2014/main" id="{59194CF9-EA76-429B-8837-AB02E904D0ED}"/>
              </a:ext>
            </a:extLst>
          </p:cNvPr>
          <p:cNvSpPr txBox="1"/>
          <p:nvPr/>
        </p:nvSpPr>
        <p:spPr>
          <a:xfrm>
            <a:off x="442699" y="4018208"/>
            <a:ext cx="2088573" cy="973986"/>
          </a:xfrm>
          <a:prstGeom prst="rect">
            <a:avLst/>
          </a:prstGeom>
          <a:solidFill>
            <a:schemeClr val="bg1">
              <a:lumMod val="85000"/>
            </a:schemeClr>
          </a:solidFill>
          <a:ln>
            <a:solidFill>
              <a:schemeClr val="bg1">
                <a:lumMod val="95000"/>
              </a:schemeClr>
            </a:solidFill>
          </a:ln>
        </p:spPr>
        <p:txBody>
          <a:bodyPr wrap="none" rtlCol="0" anchor="ctr" anchorCtr="0">
            <a:noAutofit/>
          </a:bodyPr>
          <a:lstStyle>
            <a:defPPr>
              <a:defRPr lang="en-US"/>
            </a:defPPr>
            <a:lvl1pPr algn="ctr">
              <a:defRPr b="1"/>
            </a:lvl1pPr>
          </a:lstStyle>
          <a:p>
            <a:r>
              <a:rPr lang="ja-JP" altLang="en-US"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アクセスキーと</a:t>
            </a:r>
            <a:br>
              <a:rPr lang="en-US" altLang="ja-JP"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シークレット</a:t>
            </a:r>
            <a:br>
              <a:rPr lang="en-US" altLang="ja-JP"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1667"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アクセスキー</a:t>
            </a:r>
          </a:p>
        </p:txBody>
      </p:sp>
      <p:cxnSp>
        <p:nvCxnSpPr>
          <p:cNvPr id="86" name="直線コネクタ 85">
            <a:extLst>
              <a:ext uri="{FF2B5EF4-FFF2-40B4-BE49-F238E27FC236}">
                <a16:creationId xmlns:a16="http://schemas.microsoft.com/office/drawing/2014/main" id="{8CA59229-14DB-4E4B-9CA6-F1EE58CA157D}"/>
              </a:ext>
            </a:extLst>
          </p:cNvPr>
          <p:cNvCxnSpPr>
            <a:cxnSpLocks/>
          </p:cNvCxnSpPr>
          <p:nvPr/>
        </p:nvCxnSpPr>
        <p:spPr>
          <a:xfrm>
            <a:off x="3006821" y="5147490"/>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89" name="TextBox 14">
            <a:extLst>
              <a:ext uri="{FF2B5EF4-FFF2-40B4-BE49-F238E27FC236}">
                <a16:creationId xmlns:a16="http://schemas.microsoft.com/office/drawing/2014/main" id="{154E35F2-6CF1-4596-8279-F25BCEC065FA}"/>
              </a:ext>
            </a:extLst>
          </p:cNvPr>
          <p:cNvSpPr txBox="1"/>
          <p:nvPr/>
        </p:nvSpPr>
        <p:spPr>
          <a:xfrm>
            <a:off x="3008776" y="1882198"/>
            <a:ext cx="5708504" cy="876690"/>
          </a:xfrm>
          <a:prstGeom prst="rect">
            <a:avLst/>
          </a:prstGeom>
          <a:noFill/>
        </p:spPr>
        <p:txBody>
          <a:bodyPr wrap="square" lIns="24000" tIns="24000" rIns="24000" bIns="24000" rtlCol="0" anchor="t" anchorCtr="0">
            <a:noAutofit/>
          </a:bodyPr>
          <a:lstStyle/>
          <a:p>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管理コンソールへのログインに使用。ログインには</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ユーザーごとの</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とパスワード、および</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アカウント番号が必要。</a:t>
            </a:r>
            <a:endPar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90" name="TextBox 7">
            <a:extLst>
              <a:ext uri="{FF2B5EF4-FFF2-40B4-BE49-F238E27FC236}">
                <a16:creationId xmlns:a16="http://schemas.microsoft.com/office/drawing/2014/main" id="{069B3F00-43F1-4575-AC6A-C433032419A0}"/>
              </a:ext>
            </a:extLst>
          </p:cNvPr>
          <p:cNvSpPr txBox="1"/>
          <p:nvPr/>
        </p:nvSpPr>
        <p:spPr>
          <a:xfrm>
            <a:off x="442699" y="1882198"/>
            <a:ext cx="2088573" cy="973993"/>
          </a:xfrm>
          <a:prstGeom prst="rect">
            <a:avLst/>
          </a:prstGeom>
          <a:solidFill>
            <a:schemeClr val="bg1">
              <a:lumMod val="85000"/>
            </a:schemeClr>
          </a:solidFill>
          <a:ln>
            <a:solidFill>
              <a:schemeClr val="bg1">
                <a:lumMod val="95000"/>
              </a:schemeClr>
            </a:solidFill>
          </a:ln>
        </p:spPr>
        <p:txBody>
          <a:bodyPr wrap="none" lIns="24000" tIns="24000" rIns="24000" bIns="24000" rtlCol="0" anchor="ctr" anchorCtr="0">
            <a:noAutofit/>
          </a:bodyPr>
          <a:lstStyle>
            <a:defPPr>
              <a:defRPr lang="en-US"/>
            </a:defPPr>
            <a:lvl1pPr algn="ctr">
              <a:defRPr b="1"/>
            </a:lvl1pPr>
          </a:lstStyle>
          <a:p>
            <a: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a:t>
            </a:r>
            <a: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p>
          <a:p>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パスワード</a:t>
            </a:r>
            <a:endParaRPr lang="ja-JP" altLang="en-US"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105" name="直線コネクタ 104">
            <a:extLst>
              <a:ext uri="{FF2B5EF4-FFF2-40B4-BE49-F238E27FC236}">
                <a16:creationId xmlns:a16="http://schemas.microsoft.com/office/drawing/2014/main" id="{0A759D56-F11A-4BC9-BF38-7140A7EBE8C2}"/>
              </a:ext>
            </a:extLst>
          </p:cNvPr>
          <p:cNvCxnSpPr>
            <a:cxnSpLocks/>
          </p:cNvCxnSpPr>
          <p:nvPr/>
        </p:nvCxnSpPr>
        <p:spPr>
          <a:xfrm>
            <a:off x="3008125" y="2892702"/>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115" name="TextBox 14">
            <a:extLst>
              <a:ext uri="{FF2B5EF4-FFF2-40B4-BE49-F238E27FC236}">
                <a16:creationId xmlns:a16="http://schemas.microsoft.com/office/drawing/2014/main" id="{283F820E-B73F-4E53-B34C-C1B97180FBC0}"/>
              </a:ext>
            </a:extLst>
          </p:cNvPr>
          <p:cNvSpPr txBox="1"/>
          <p:nvPr/>
        </p:nvSpPr>
        <p:spPr>
          <a:xfrm>
            <a:off x="8915952" y="5349001"/>
            <a:ext cx="3042695" cy="863758"/>
          </a:xfrm>
          <a:prstGeom prst="rect">
            <a:avLst/>
          </a:prstGeom>
          <a:noFill/>
        </p:spPr>
        <p:txBody>
          <a:bodyPr wrap="square" lIns="24000" tIns="24000" rIns="24000" bIns="24000" rtlCol="0" anchor="t" anchorCtr="0">
            <a:noAutofit/>
          </a:bodyPr>
          <a:lstStyle/>
          <a:p>
            <a:pPr marL="12699" indent="-12699" defTabSz="1219151">
              <a:defRPr/>
            </a:pP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OpenSSL</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などで証明書を作りアップロード</a:t>
            </a:r>
          </a:p>
        </p:txBody>
      </p:sp>
      <p:sp>
        <p:nvSpPr>
          <p:cNvPr id="117" name="TextBox 14">
            <a:extLst>
              <a:ext uri="{FF2B5EF4-FFF2-40B4-BE49-F238E27FC236}">
                <a16:creationId xmlns:a16="http://schemas.microsoft.com/office/drawing/2014/main" id="{2FA9EBB0-89A8-4F00-98E4-19EDB9FABDCA}"/>
              </a:ext>
            </a:extLst>
          </p:cNvPr>
          <p:cNvSpPr txBox="1"/>
          <p:nvPr/>
        </p:nvSpPr>
        <p:spPr>
          <a:xfrm>
            <a:off x="8915952" y="4149468"/>
            <a:ext cx="3042695" cy="795386"/>
          </a:xfrm>
          <a:prstGeom prst="rect">
            <a:avLst/>
          </a:prstGeom>
          <a:noFill/>
        </p:spPr>
        <p:txBody>
          <a:bodyPr wrap="square" lIns="24000" tIns="24000" rIns="24000" bIns="24000" rtlCol="0" anchor="t" anchorCtr="0">
            <a:noAutofit/>
          </a:bodyPr>
          <a:lstStyle/>
          <a:p>
            <a:pPr>
              <a:spcBef>
                <a:spcPts val="267"/>
              </a:spcBef>
            </a:pP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長期的な認証情報の漏洩に注意が必要。定期的なローテーションを行うことが推奨される。</a:t>
            </a:r>
          </a:p>
        </p:txBody>
      </p:sp>
      <p:sp>
        <p:nvSpPr>
          <p:cNvPr id="118" name="TextBox 14">
            <a:extLst>
              <a:ext uri="{FF2B5EF4-FFF2-40B4-BE49-F238E27FC236}">
                <a16:creationId xmlns:a16="http://schemas.microsoft.com/office/drawing/2014/main" id="{A78AE2F7-CB57-4C05-84F4-3FC93C55735B}"/>
              </a:ext>
            </a:extLst>
          </p:cNvPr>
          <p:cNvSpPr txBox="1"/>
          <p:nvPr/>
        </p:nvSpPr>
        <p:spPr>
          <a:xfrm>
            <a:off x="8915952" y="1882198"/>
            <a:ext cx="3042695" cy="876684"/>
          </a:xfrm>
          <a:prstGeom prst="rect">
            <a:avLst/>
          </a:prstGeom>
          <a:noFill/>
        </p:spPr>
        <p:txBody>
          <a:bodyPr wrap="square" lIns="24000" tIns="24000" rIns="24000" bIns="24000" rtlCol="0" anchor="t" anchorCtr="0">
            <a:noAutofit/>
          </a:bodyPr>
          <a:lstStyle/>
          <a:p>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デフォルトは</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ユーザーは未設定（ルートアカウントのみ）</a:t>
            </a:r>
          </a:p>
        </p:txBody>
      </p:sp>
      <p:sp>
        <p:nvSpPr>
          <p:cNvPr id="31" name="正方形/長方形 30">
            <a:extLst>
              <a:ext uri="{FF2B5EF4-FFF2-40B4-BE49-F238E27FC236}">
                <a16:creationId xmlns:a16="http://schemas.microsoft.com/office/drawing/2014/main" id="{D6677B48-68C5-4C0F-AD24-6E146CB0BE7B}"/>
              </a:ext>
            </a:extLst>
          </p:cNvPr>
          <p:cNvSpPr/>
          <p:nvPr/>
        </p:nvSpPr>
        <p:spPr>
          <a:xfrm>
            <a:off x="442700" y="1173646"/>
            <a:ext cx="208857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bg1"/>
                    </a:gs>
                    <a:gs pos="100000">
                      <a:schemeClr val="bg1"/>
                    </a:gs>
                  </a:gsLst>
                  <a:lin ang="5400000" scaled="1"/>
                </a:gradFill>
                <a:latin typeface="Meiryo" panose="020B0604030504040204" pitchFamily="34" charset="-128"/>
                <a:ea typeface="Meiryo" panose="020B0604030504040204" pitchFamily="34" charset="-128"/>
              </a:rPr>
              <a:t>認証方式</a:t>
            </a:r>
          </a:p>
        </p:txBody>
      </p:sp>
      <p:sp>
        <p:nvSpPr>
          <p:cNvPr id="32" name="正方形/長方形 31">
            <a:extLst>
              <a:ext uri="{FF2B5EF4-FFF2-40B4-BE49-F238E27FC236}">
                <a16:creationId xmlns:a16="http://schemas.microsoft.com/office/drawing/2014/main" id="{BD0A3876-E7CF-48D2-BA62-03ACE5E21F21}"/>
              </a:ext>
            </a:extLst>
          </p:cNvPr>
          <p:cNvSpPr/>
          <p:nvPr/>
        </p:nvSpPr>
        <p:spPr>
          <a:xfrm>
            <a:off x="3008794" y="1173646"/>
            <a:ext cx="570718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説明</a:t>
            </a:r>
          </a:p>
        </p:txBody>
      </p:sp>
      <p:cxnSp>
        <p:nvCxnSpPr>
          <p:cNvPr id="33" name="直線コネクタ 32">
            <a:extLst>
              <a:ext uri="{FF2B5EF4-FFF2-40B4-BE49-F238E27FC236}">
                <a16:creationId xmlns:a16="http://schemas.microsoft.com/office/drawing/2014/main" id="{ED9213E6-2036-4A15-8AFC-9BB86F0C837C}"/>
              </a:ext>
            </a:extLst>
          </p:cNvPr>
          <p:cNvCxnSpPr>
            <a:cxnSpLocks/>
          </p:cNvCxnSpPr>
          <p:nvPr/>
        </p:nvCxnSpPr>
        <p:spPr>
          <a:xfrm>
            <a:off x="3008776" y="1813509"/>
            <a:ext cx="57072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3" name="直線コネクタ 52">
            <a:extLst>
              <a:ext uri="{FF2B5EF4-FFF2-40B4-BE49-F238E27FC236}">
                <a16:creationId xmlns:a16="http://schemas.microsoft.com/office/drawing/2014/main" id="{F5F3B7AA-3004-4998-B26E-883ACF8A08C2}"/>
              </a:ext>
            </a:extLst>
          </p:cNvPr>
          <p:cNvCxnSpPr>
            <a:cxnSpLocks/>
          </p:cNvCxnSpPr>
          <p:nvPr/>
        </p:nvCxnSpPr>
        <p:spPr>
          <a:xfrm>
            <a:off x="8915952" y="1813509"/>
            <a:ext cx="3044233"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cxnSp>
        <p:nvCxnSpPr>
          <p:cNvPr id="57" name="直線コネクタ 56">
            <a:extLst>
              <a:ext uri="{FF2B5EF4-FFF2-40B4-BE49-F238E27FC236}">
                <a16:creationId xmlns:a16="http://schemas.microsoft.com/office/drawing/2014/main" id="{E3061299-C26A-4B8B-97F7-4B31AAD6E2B3}"/>
              </a:ext>
            </a:extLst>
          </p:cNvPr>
          <p:cNvCxnSpPr>
            <a:cxnSpLocks/>
          </p:cNvCxnSpPr>
          <p:nvPr/>
        </p:nvCxnSpPr>
        <p:spPr>
          <a:xfrm>
            <a:off x="8914512" y="5336090"/>
            <a:ext cx="3044233" cy="3"/>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8" name="直線コネクタ 57">
            <a:extLst>
              <a:ext uri="{FF2B5EF4-FFF2-40B4-BE49-F238E27FC236}">
                <a16:creationId xmlns:a16="http://schemas.microsoft.com/office/drawing/2014/main" id="{51468DB0-8065-4173-88A0-C93FD3A67BCC}"/>
              </a:ext>
            </a:extLst>
          </p:cNvPr>
          <p:cNvCxnSpPr>
            <a:cxnSpLocks/>
          </p:cNvCxnSpPr>
          <p:nvPr/>
        </p:nvCxnSpPr>
        <p:spPr>
          <a:xfrm>
            <a:off x="8914512" y="2879802"/>
            <a:ext cx="3044233" cy="3"/>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36" name="Title 1">
            <a:extLst>
              <a:ext uri="{FF2B5EF4-FFF2-40B4-BE49-F238E27FC236}">
                <a16:creationId xmlns:a16="http://schemas.microsoft.com/office/drawing/2014/main" id="{1024518F-292B-4A7D-9CE1-2531FF843AC4}"/>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a:t>
            </a:r>
            <a:r>
              <a:rPr lang="ja-JP" altLang="en-US" sz="2800" b="0" dirty="0">
                <a:gradFill>
                  <a:gsLst>
                    <a:gs pos="0">
                      <a:schemeClr val="tx1">
                        <a:lumMod val="75000"/>
                      </a:schemeClr>
                    </a:gs>
                    <a:gs pos="100000">
                      <a:schemeClr val="tx1">
                        <a:lumMod val="75000"/>
                      </a:schemeClr>
                    </a:gs>
                  </a:gsLst>
                  <a:lin ang="16200000" scaled="0"/>
                </a:gradFill>
              </a:rPr>
              <a:t>の認証方式</a:t>
            </a:r>
          </a:p>
        </p:txBody>
      </p:sp>
      <p:sp>
        <p:nvSpPr>
          <p:cNvPr id="2" name="TextBox 7">
            <a:extLst>
              <a:ext uri="{FF2B5EF4-FFF2-40B4-BE49-F238E27FC236}">
                <a16:creationId xmlns:a16="http://schemas.microsoft.com/office/drawing/2014/main" id="{3CC91F67-DEB2-9E9A-0305-4698499656F4}"/>
              </a:ext>
            </a:extLst>
          </p:cNvPr>
          <p:cNvSpPr txBox="1"/>
          <p:nvPr/>
        </p:nvSpPr>
        <p:spPr>
          <a:xfrm>
            <a:off x="449053" y="2948581"/>
            <a:ext cx="2088573" cy="973993"/>
          </a:xfrm>
          <a:prstGeom prst="rect">
            <a:avLst/>
          </a:prstGeom>
          <a:solidFill>
            <a:schemeClr val="bg1">
              <a:lumMod val="85000"/>
            </a:schemeClr>
          </a:solidFill>
          <a:ln>
            <a:solidFill>
              <a:schemeClr val="bg1">
                <a:lumMod val="95000"/>
              </a:schemeClr>
            </a:solidFill>
          </a:ln>
        </p:spPr>
        <p:txBody>
          <a:bodyPr wrap="none" lIns="24000" tIns="24000" rIns="24000" bIns="24000" rtlCol="0" anchor="ctr" anchorCtr="0">
            <a:noAutofit/>
          </a:bodyPr>
          <a:lstStyle>
            <a:defPPr>
              <a:defRPr lang="en-US"/>
            </a:defPPr>
            <a:lvl1pPr algn="ctr">
              <a:defRPr b="1"/>
            </a:lvl1pPr>
          </a:lstStyle>
          <a:p>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シングルサイン</a:t>
            </a:r>
            <a:b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br>
            <a:r>
              <a:rPr lang="ja-JP" altLang="en-US" sz="2000" b="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オン</a:t>
            </a:r>
            <a:r>
              <a:rPr lang="en-US" altLang="ja-JP"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(SSO)</a:t>
            </a:r>
            <a:endParaRPr lang="ja-JP" altLang="en-US" sz="2000" b="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 name="TextBox 14">
            <a:extLst>
              <a:ext uri="{FF2B5EF4-FFF2-40B4-BE49-F238E27FC236}">
                <a16:creationId xmlns:a16="http://schemas.microsoft.com/office/drawing/2014/main" id="{DF0B87EF-4083-76F8-51A2-995DAA5CE12A}"/>
              </a:ext>
            </a:extLst>
          </p:cNvPr>
          <p:cNvSpPr txBox="1"/>
          <p:nvPr/>
        </p:nvSpPr>
        <p:spPr>
          <a:xfrm>
            <a:off x="3006821" y="3012012"/>
            <a:ext cx="5708504" cy="876690"/>
          </a:xfrm>
          <a:prstGeom prst="rect">
            <a:avLst/>
          </a:prstGeom>
          <a:noFill/>
        </p:spPr>
        <p:txBody>
          <a:bodyPr wrap="square" lIns="24000" tIns="24000" rIns="24000" bIns="24000" rtlCol="0" anchor="t" anchorCtr="0">
            <a:noAutofit/>
          </a:bodyPr>
          <a:lstStyle/>
          <a:p>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 IAM Identity Center, Active Directory, SAML 2.0</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互換の外部</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プロバイダーなどを利用してシングルサインオンしたのちに、特定の</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IAM</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ロールに</a:t>
            </a: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 Switch Role </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a:t>
            </a:r>
            <a:endParaRPr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cxnSp>
        <p:nvCxnSpPr>
          <p:cNvPr id="4" name="直線コネクタ 85">
            <a:extLst>
              <a:ext uri="{FF2B5EF4-FFF2-40B4-BE49-F238E27FC236}">
                <a16:creationId xmlns:a16="http://schemas.microsoft.com/office/drawing/2014/main" id="{D448B09A-1AE2-D28D-BDEA-507481D35383}"/>
              </a:ext>
            </a:extLst>
          </p:cNvPr>
          <p:cNvCxnSpPr>
            <a:cxnSpLocks/>
          </p:cNvCxnSpPr>
          <p:nvPr/>
        </p:nvCxnSpPr>
        <p:spPr>
          <a:xfrm>
            <a:off x="3065655" y="4068298"/>
            <a:ext cx="5707200" cy="2"/>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cxnSp>
        <p:nvCxnSpPr>
          <p:cNvPr id="5" name="直線コネクタ 57">
            <a:extLst>
              <a:ext uri="{FF2B5EF4-FFF2-40B4-BE49-F238E27FC236}">
                <a16:creationId xmlns:a16="http://schemas.microsoft.com/office/drawing/2014/main" id="{4DFBE080-09B7-B980-2CA7-23783B08331C}"/>
              </a:ext>
            </a:extLst>
          </p:cNvPr>
          <p:cNvCxnSpPr>
            <a:cxnSpLocks/>
          </p:cNvCxnSpPr>
          <p:nvPr/>
        </p:nvCxnSpPr>
        <p:spPr>
          <a:xfrm>
            <a:off x="8990712" y="4068295"/>
            <a:ext cx="3044233" cy="3"/>
          </a:xfrm>
          <a:prstGeom prst="line">
            <a:avLst/>
          </a:prstGeom>
          <a:ln w="9525">
            <a:solidFill>
              <a:schemeClr val="bg1">
                <a:lumMod val="75000"/>
              </a:schemeClr>
            </a:solidFill>
            <a:prstDash val="dash"/>
            <a:tailEnd type="none"/>
          </a:ln>
          <a:effectLst/>
        </p:spPr>
        <p:style>
          <a:lnRef idx="2">
            <a:schemeClr val="accent1"/>
          </a:lnRef>
          <a:fillRef idx="0">
            <a:schemeClr val="accent1"/>
          </a:fillRef>
          <a:effectRef idx="1">
            <a:schemeClr val="accent1"/>
          </a:effectRef>
          <a:fontRef idx="minor">
            <a:schemeClr val="tx1"/>
          </a:fontRef>
        </p:style>
      </p:cxnSp>
      <p:sp>
        <p:nvSpPr>
          <p:cNvPr id="6" name="TextBox 14">
            <a:extLst>
              <a:ext uri="{FF2B5EF4-FFF2-40B4-BE49-F238E27FC236}">
                <a16:creationId xmlns:a16="http://schemas.microsoft.com/office/drawing/2014/main" id="{8CC71D76-9FC1-F93B-A36F-922C20C36E2D}"/>
              </a:ext>
            </a:extLst>
          </p:cNvPr>
          <p:cNvSpPr txBox="1"/>
          <p:nvPr/>
        </p:nvSpPr>
        <p:spPr>
          <a:xfrm>
            <a:off x="8915952" y="3029788"/>
            <a:ext cx="3042695" cy="795386"/>
          </a:xfrm>
          <a:prstGeom prst="rect">
            <a:avLst/>
          </a:prstGeom>
          <a:noFill/>
        </p:spPr>
        <p:txBody>
          <a:bodyPr wrap="square" lIns="24000" tIns="24000" rIns="24000" bIns="24000" rtlCol="0" anchor="t" anchorCtr="0">
            <a:noAutofit/>
          </a:bodyPr>
          <a:lstStyle/>
          <a:p>
            <a:pPr>
              <a:spcBef>
                <a:spcPts val="267"/>
              </a:spcBef>
            </a:pPr>
            <a:r>
              <a:rPr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SSO</a:t>
            </a:r>
            <a:r>
              <a:rPr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後に発行される短期的な認証情報を利用するため、望ましい。</a:t>
            </a:r>
          </a:p>
        </p:txBody>
      </p:sp>
      <p:sp>
        <p:nvSpPr>
          <p:cNvPr id="7" name="テキスト ボックス 6">
            <a:extLst>
              <a:ext uri="{FF2B5EF4-FFF2-40B4-BE49-F238E27FC236}">
                <a16:creationId xmlns:a16="http://schemas.microsoft.com/office/drawing/2014/main" id="{609FDCD4-A79A-73FE-4CD1-7B301E8AA607}"/>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409093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3C2F6-1D4D-4849-99C8-0F97079B9E31}"/>
              </a:ext>
            </a:extLst>
          </p:cNvPr>
          <p:cNvSpPr>
            <a:spLocks noGrp="1"/>
          </p:cNvSpPr>
          <p:nvPr>
            <p:ph type="title"/>
          </p:nvPr>
        </p:nvSpPr>
        <p:spPr/>
        <p:txBody>
          <a:bodyPr/>
          <a:lstStyle/>
          <a:p>
            <a:r>
              <a:rPr lang="en-US" sz="2800" b="0" dirty="0" err="1"/>
              <a:t>参考</a:t>
            </a:r>
            <a:r>
              <a:rPr lang="en-US" sz="2800" b="0" dirty="0"/>
              <a:t>: </a:t>
            </a:r>
            <a:r>
              <a:rPr lang="en-US" sz="2800" b="0" dirty="0" err="1"/>
              <a:t>SSOの仕組み</a:t>
            </a:r>
            <a:endParaRPr lang="en-JP" sz="2800" b="0" dirty="0"/>
          </a:p>
        </p:txBody>
      </p:sp>
      <p:sp>
        <p:nvSpPr>
          <p:cNvPr id="3" name="Content Placeholder 2">
            <a:extLst>
              <a:ext uri="{FF2B5EF4-FFF2-40B4-BE49-F238E27FC236}">
                <a16:creationId xmlns:a16="http://schemas.microsoft.com/office/drawing/2014/main" id="{36FA78F7-7E60-094C-8EDA-F98BC373CD16}"/>
              </a:ext>
            </a:extLst>
          </p:cNvPr>
          <p:cNvSpPr>
            <a:spLocks noGrp="1"/>
          </p:cNvSpPr>
          <p:nvPr>
            <p:ph sz="half" idx="1"/>
          </p:nvPr>
        </p:nvSpPr>
        <p:spPr>
          <a:xfrm>
            <a:off x="476250" y="579566"/>
            <a:ext cx="11258550" cy="774120"/>
          </a:xfrm>
        </p:spPr>
        <p:txBody>
          <a:bodyPr/>
          <a:lstStyle/>
          <a:p>
            <a:r>
              <a:rPr lang="en-JP" sz="1800" dirty="0"/>
              <a:t>IDプロバイダを基点とした認証連携 (IdP-initiated SSO) の例</a:t>
            </a:r>
          </a:p>
        </p:txBody>
      </p:sp>
      <p:sp>
        <p:nvSpPr>
          <p:cNvPr id="6" name="TextBox 5">
            <a:extLst>
              <a:ext uri="{FF2B5EF4-FFF2-40B4-BE49-F238E27FC236}">
                <a16:creationId xmlns:a16="http://schemas.microsoft.com/office/drawing/2014/main" id="{660A1DA6-5E69-2E4F-BD4B-38805C6B3E3E}"/>
              </a:ext>
            </a:extLst>
          </p:cNvPr>
          <p:cNvSpPr txBox="1"/>
          <p:nvPr/>
        </p:nvSpPr>
        <p:spPr>
          <a:xfrm>
            <a:off x="3033170" y="5981979"/>
            <a:ext cx="7604937" cy="400110"/>
          </a:xfrm>
          <a:prstGeom prst="rect">
            <a:avLst/>
          </a:prstGeom>
          <a:noFill/>
        </p:spPr>
        <p:txBody>
          <a:bodyPr wrap="square">
            <a:spAutoFit/>
          </a:bodyPr>
          <a:lstStyle/>
          <a:p>
            <a:r>
              <a:rPr lang="en-JP" sz="1000" dirty="0"/>
              <a:t>参考: </a:t>
            </a:r>
          </a:p>
          <a:p>
            <a:r>
              <a:rPr lang="en-JP" sz="1000" dirty="0">
                <a:hlinkClick r:id="rId3"/>
              </a:rPr>
              <a:t>https://docs.aws.amazon.com/ja_jp/IAM/latest/UserGuide/id_roles_providers_enable-console-saml.html</a:t>
            </a:r>
            <a:endParaRPr lang="en-JP" sz="1000" dirty="0"/>
          </a:p>
        </p:txBody>
      </p:sp>
      <p:sp>
        <p:nvSpPr>
          <p:cNvPr id="8" name="Rectangle 7">
            <a:extLst>
              <a:ext uri="{FF2B5EF4-FFF2-40B4-BE49-F238E27FC236}">
                <a16:creationId xmlns:a16="http://schemas.microsoft.com/office/drawing/2014/main" id="{47EFA781-7249-0A4D-B2F3-0FA4EA74E335}"/>
              </a:ext>
            </a:extLst>
          </p:cNvPr>
          <p:cNvSpPr/>
          <p:nvPr/>
        </p:nvSpPr>
        <p:spPr>
          <a:xfrm>
            <a:off x="3786190" y="3676334"/>
            <a:ext cx="3107697" cy="213233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eaLnBrk="1" fontAlgn="auto" hangingPunct="1">
              <a:spcBef>
                <a:spcPts val="0"/>
              </a:spcBef>
              <a:spcAft>
                <a:spcPts val="0"/>
              </a:spcAft>
              <a:defRPr/>
            </a:pPr>
            <a:r>
              <a:rPr lang="en-US" sz="1200" dirty="0">
                <a:solidFill>
                  <a:sysClr val="windowText" lastClr="000000"/>
                </a:solidFill>
                <a:latin typeface="Arial" panose="020B0604020202020204" pitchFamily="34" charset="0"/>
                <a:cs typeface="Arial" panose="020B0604020202020204" pitchFamily="34" charset="0"/>
              </a:rPr>
              <a:t>AWS Cloud</a:t>
            </a:r>
          </a:p>
        </p:txBody>
      </p:sp>
      <p:pic>
        <p:nvPicPr>
          <p:cNvPr id="9" name="Graphic 8">
            <a:extLst>
              <a:ext uri="{FF2B5EF4-FFF2-40B4-BE49-F238E27FC236}">
                <a16:creationId xmlns:a16="http://schemas.microsoft.com/office/drawing/2014/main" id="{7CBE797D-F6F3-214D-B384-725C18F7415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786191" y="3674746"/>
            <a:ext cx="381000" cy="381000"/>
          </a:xfrm>
          <a:prstGeom prst="rect">
            <a:avLst/>
          </a:prstGeom>
        </p:spPr>
      </p:pic>
      <p:pic>
        <p:nvPicPr>
          <p:cNvPr id="11" name="Graphic 13">
            <a:extLst>
              <a:ext uri="{FF2B5EF4-FFF2-40B4-BE49-F238E27FC236}">
                <a16:creationId xmlns:a16="http://schemas.microsoft.com/office/drawing/2014/main" id="{498FD058-3E5C-5145-AE5B-F49014C5DC36}"/>
              </a:ext>
            </a:extLst>
          </p:cNvPr>
          <p:cNvPicPr>
            <a:picLocks noChangeAspect="1" noChangeArrowheads="1"/>
          </p:cNvPicPr>
          <p:nvPr/>
        </p:nvPicPr>
        <p:blipFill>
          <a:blip r:embed="rId6">
            <a:extLst>
              <a:ext uri="{96DAC541-7B7A-43D3-8B79-37D633B846F1}">
                <asvg:svgBlip xmlns:asvg="http://schemas.microsoft.com/office/drawing/2016/SVG/main" r:embed="rId7"/>
              </a:ext>
            </a:extLst>
          </a:blip>
          <a:srcRect/>
          <a:stretch/>
        </p:blipFill>
        <p:spPr bwMode="auto">
          <a:xfrm>
            <a:off x="4167191" y="5198743"/>
            <a:ext cx="445434" cy="445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30">
            <a:extLst>
              <a:ext uri="{FF2B5EF4-FFF2-40B4-BE49-F238E27FC236}">
                <a16:creationId xmlns:a16="http://schemas.microsoft.com/office/drawing/2014/main" id="{0F543F2E-75BC-104D-957E-D74A0259E55E}"/>
              </a:ext>
            </a:extLst>
          </p:cNvPr>
          <p:cNvSpPr txBox="1">
            <a:spLocks noChangeArrowheads="1"/>
          </p:cNvSpPr>
          <p:nvPr/>
        </p:nvSpPr>
        <p:spPr bwMode="auto">
          <a:xfrm>
            <a:off x="4653013" y="5226941"/>
            <a:ext cx="208518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en-US" altLang="en-US" sz="1200" dirty="0">
                <a:solidFill>
                  <a:srgbClr val="000000"/>
                </a:solidFill>
                <a:latin typeface="Arial" panose="020B0604020202020204" pitchFamily="34" charset="0"/>
                <a:cs typeface="Arial" panose="020B0604020202020204" pitchFamily="34" charset="0"/>
              </a:rPr>
              <a:t>AWS Management Console</a:t>
            </a:r>
          </a:p>
        </p:txBody>
      </p:sp>
      <p:pic>
        <p:nvPicPr>
          <p:cNvPr id="17" name="Graphic 16">
            <a:extLst>
              <a:ext uri="{FF2B5EF4-FFF2-40B4-BE49-F238E27FC236}">
                <a16:creationId xmlns:a16="http://schemas.microsoft.com/office/drawing/2014/main" id="{D2761196-F7B1-9D41-BFC0-2178C740C918}"/>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flipH="1">
            <a:off x="288194" y="3050362"/>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Graphic 24">
            <a:extLst>
              <a:ext uri="{FF2B5EF4-FFF2-40B4-BE49-F238E27FC236}">
                <a16:creationId xmlns:a16="http://schemas.microsoft.com/office/drawing/2014/main" id="{40607A11-92A0-634B-9D02-4100EA3FEC5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1233" y="3052068"/>
            <a:ext cx="355643" cy="355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a:extLst>
              <a:ext uri="{FF2B5EF4-FFF2-40B4-BE49-F238E27FC236}">
                <a16:creationId xmlns:a16="http://schemas.microsoft.com/office/drawing/2014/main" id="{7B6F23CB-136A-CF49-A252-F761355012CF}"/>
              </a:ext>
            </a:extLst>
          </p:cNvPr>
          <p:cNvCxnSpPr/>
          <p:nvPr/>
        </p:nvCxnSpPr>
        <p:spPr>
          <a:xfrm>
            <a:off x="1476447" y="2834827"/>
            <a:ext cx="195602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Oval 20">
            <a:extLst>
              <a:ext uri="{FF2B5EF4-FFF2-40B4-BE49-F238E27FC236}">
                <a16:creationId xmlns:a16="http://schemas.microsoft.com/office/drawing/2014/main" id="{B1DF20CC-511A-9848-83DA-1A1085399994}"/>
              </a:ext>
            </a:extLst>
          </p:cNvPr>
          <p:cNvSpPr/>
          <p:nvPr/>
        </p:nvSpPr>
        <p:spPr>
          <a:xfrm>
            <a:off x="1889915" y="2702330"/>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100" dirty="0">
                <a:latin typeface="Meiryo" panose="020B0604030504040204" pitchFamily="34" charset="-128"/>
                <a:ea typeface="Meiryo" panose="020B0604030504040204" pitchFamily="34" charset="-128"/>
              </a:rPr>
              <a:t>1</a:t>
            </a:r>
          </a:p>
        </p:txBody>
      </p:sp>
      <p:cxnSp>
        <p:nvCxnSpPr>
          <p:cNvPr id="22" name="Straight Arrow Connector 21">
            <a:extLst>
              <a:ext uri="{FF2B5EF4-FFF2-40B4-BE49-F238E27FC236}">
                <a16:creationId xmlns:a16="http://schemas.microsoft.com/office/drawing/2014/main" id="{E41FF893-B176-C946-9B78-E0F4D2421EB0}"/>
              </a:ext>
            </a:extLst>
          </p:cNvPr>
          <p:cNvCxnSpPr>
            <a:cxnSpLocks/>
          </p:cNvCxnSpPr>
          <p:nvPr/>
        </p:nvCxnSpPr>
        <p:spPr>
          <a:xfrm flipV="1">
            <a:off x="4662491" y="1999285"/>
            <a:ext cx="0" cy="7030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C08EB805-A837-AB45-AC4D-C96CAF989B08}"/>
              </a:ext>
            </a:extLst>
          </p:cNvPr>
          <p:cNvSpPr/>
          <p:nvPr/>
        </p:nvSpPr>
        <p:spPr>
          <a:xfrm>
            <a:off x="4532122" y="2204732"/>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100" dirty="0">
                <a:latin typeface="Meiryo" panose="020B0604030504040204" pitchFamily="34" charset="-128"/>
                <a:ea typeface="Meiryo" panose="020B0604030504040204" pitchFamily="34" charset="-128"/>
              </a:rPr>
              <a:t>2</a:t>
            </a:r>
          </a:p>
        </p:txBody>
      </p:sp>
      <p:cxnSp>
        <p:nvCxnSpPr>
          <p:cNvPr id="26" name="Straight Arrow Connector 25">
            <a:extLst>
              <a:ext uri="{FF2B5EF4-FFF2-40B4-BE49-F238E27FC236}">
                <a16:creationId xmlns:a16="http://schemas.microsoft.com/office/drawing/2014/main" id="{EE85A99E-7269-4540-84B1-87CC555ACF5C}"/>
              </a:ext>
            </a:extLst>
          </p:cNvPr>
          <p:cNvCxnSpPr/>
          <p:nvPr/>
        </p:nvCxnSpPr>
        <p:spPr>
          <a:xfrm>
            <a:off x="1476447" y="3152815"/>
            <a:ext cx="1956021" cy="0"/>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B71D4107-3DCD-AD41-A63A-37803CB57CBF}"/>
              </a:ext>
            </a:extLst>
          </p:cNvPr>
          <p:cNvSpPr/>
          <p:nvPr/>
        </p:nvSpPr>
        <p:spPr>
          <a:xfrm>
            <a:off x="1889915" y="3020318"/>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3</a:t>
            </a:r>
            <a:endParaRPr kumimoji="1" lang="en-JP" sz="1100" dirty="0">
              <a:latin typeface="Meiryo" panose="020B0604030504040204" pitchFamily="34" charset="-128"/>
              <a:ea typeface="Meiryo" panose="020B0604030504040204" pitchFamily="34" charset="-128"/>
            </a:endParaRPr>
          </a:p>
        </p:txBody>
      </p:sp>
      <p:cxnSp>
        <p:nvCxnSpPr>
          <p:cNvPr id="33" name="Elbow Connector 32">
            <a:extLst>
              <a:ext uri="{FF2B5EF4-FFF2-40B4-BE49-F238E27FC236}">
                <a16:creationId xmlns:a16="http://schemas.microsoft.com/office/drawing/2014/main" id="{63CE5826-2A1D-3147-860C-C9096540E01D}"/>
              </a:ext>
            </a:extLst>
          </p:cNvPr>
          <p:cNvCxnSpPr>
            <a:cxnSpLocks/>
          </p:cNvCxnSpPr>
          <p:nvPr/>
        </p:nvCxnSpPr>
        <p:spPr>
          <a:xfrm>
            <a:off x="1476447" y="3473691"/>
            <a:ext cx="2612298" cy="90369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BABCCD06-CC7E-8444-8145-8AFB8B01C8D7}"/>
              </a:ext>
            </a:extLst>
          </p:cNvPr>
          <p:cNvSpPr/>
          <p:nvPr/>
        </p:nvSpPr>
        <p:spPr>
          <a:xfrm>
            <a:off x="1889914" y="3367597"/>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4</a:t>
            </a:r>
            <a:endParaRPr kumimoji="1" lang="en-JP" sz="1100" dirty="0">
              <a:latin typeface="Meiryo" panose="020B0604030504040204" pitchFamily="34" charset="-128"/>
              <a:ea typeface="Meiryo" panose="020B0604030504040204" pitchFamily="34" charset="-128"/>
            </a:endParaRPr>
          </a:p>
        </p:txBody>
      </p:sp>
      <p:cxnSp>
        <p:nvCxnSpPr>
          <p:cNvPr id="35" name="Elbow Connector 34">
            <a:extLst>
              <a:ext uri="{FF2B5EF4-FFF2-40B4-BE49-F238E27FC236}">
                <a16:creationId xmlns:a16="http://schemas.microsoft.com/office/drawing/2014/main" id="{6C25FC0C-E055-FC4A-8F5A-B12F866931A8}"/>
              </a:ext>
            </a:extLst>
          </p:cNvPr>
          <p:cNvCxnSpPr>
            <a:cxnSpLocks/>
          </p:cNvCxnSpPr>
          <p:nvPr/>
        </p:nvCxnSpPr>
        <p:spPr>
          <a:xfrm>
            <a:off x="1476447" y="3724951"/>
            <a:ext cx="2612298" cy="820229"/>
          </a:xfrm>
          <a:prstGeom prst="bentConnector3">
            <a:avLst>
              <a:gd name="adj1" fmla="val 37825"/>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1FF43F41-A90D-6E4C-BBC0-3DB843111D6E}"/>
              </a:ext>
            </a:extLst>
          </p:cNvPr>
          <p:cNvSpPr/>
          <p:nvPr/>
        </p:nvSpPr>
        <p:spPr>
          <a:xfrm>
            <a:off x="1889913" y="3679504"/>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6</a:t>
            </a:r>
            <a:endParaRPr kumimoji="1" lang="en-JP" sz="1100" dirty="0">
              <a:latin typeface="Meiryo" panose="020B0604030504040204" pitchFamily="34" charset="-128"/>
              <a:ea typeface="Meiryo" panose="020B0604030504040204" pitchFamily="34" charset="-128"/>
            </a:endParaRPr>
          </a:p>
        </p:txBody>
      </p:sp>
      <p:cxnSp>
        <p:nvCxnSpPr>
          <p:cNvPr id="42" name="Elbow Connector 41">
            <a:extLst>
              <a:ext uri="{FF2B5EF4-FFF2-40B4-BE49-F238E27FC236}">
                <a16:creationId xmlns:a16="http://schemas.microsoft.com/office/drawing/2014/main" id="{4BE2B375-68C5-EA48-85BE-F2E822071788}"/>
              </a:ext>
            </a:extLst>
          </p:cNvPr>
          <p:cNvCxnSpPr>
            <a:cxnSpLocks/>
            <a:endCxn id="11" idx="1"/>
          </p:cNvCxnSpPr>
          <p:nvPr/>
        </p:nvCxnSpPr>
        <p:spPr>
          <a:xfrm>
            <a:off x="1090510" y="4039122"/>
            <a:ext cx="3076681" cy="1382338"/>
          </a:xfrm>
          <a:prstGeom prst="bentConnector3">
            <a:avLst>
              <a:gd name="adj1" fmla="val -654"/>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Oval 42">
            <a:extLst>
              <a:ext uri="{FF2B5EF4-FFF2-40B4-BE49-F238E27FC236}">
                <a16:creationId xmlns:a16="http://schemas.microsoft.com/office/drawing/2014/main" id="{F40FACF2-32CE-6342-BF8A-126C4D32408F}"/>
              </a:ext>
            </a:extLst>
          </p:cNvPr>
          <p:cNvSpPr/>
          <p:nvPr/>
        </p:nvSpPr>
        <p:spPr>
          <a:xfrm>
            <a:off x="1889913" y="5016244"/>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6</a:t>
            </a:r>
            <a:endParaRPr kumimoji="1" lang="en-JP" sz="1100" dirty="0">
              <a:latin typeface="Meiryo" panose="020B0604030504040204" pitchFamily="34" charset="-128"/>
              <a:ea typeface="Meiryo" panose="020B0604030504040204" pitchFamily="34" charset="-128"/>
            </a:endParaRPr>
          </a:p>
        </p:txBody>
      </p:sp>
      <p:sp>
        <p:nvSpPr>
          <p:cNvPr id="51" name="TextBox 50">
            <a:extLst>
              <a:ext uri="{FF2B5EF4-FFF2-40B4-BE49-F238E27FC236}">
                <a16:creationId xmlns:a16="http://schemas.microsoft.com/office/drawing/2014/main" id="{5B48CC33-4D01-5040-97A9-7D78328DB841}"/>
              </a:ext>
            </a:extLst>
          </p:cNvPr>
          <p:cNvSpPr txBox="1"/>
          <p:nvPr/>
        </p:nvSpPr>
        <p:spPr>
          <a:xfrm>
            <a:off x="7016784" y="1037880"/>
            <a:ext cx="4699221" cy="4924425"/>
          </a:xfrm>
          <a:prstGeom prst="rect">
            <a:avLst/>
          </a:prstGeom>
          <a:noFill/>
        </p:spPr>
        <p:txBody>
          <a:bodyPr wrap="square" rtlCol="0">
            <a:spAutoFit/>
          </a:bodyPr>
          <a:lstStyle/>
          <a:p>
            <a:pPr marL="342900" indent="-342900" algn="l">
              <a:spcBef>
                <a:spcPts val="400"/>
              </a:spcBef>
              <a:buFont typeface="+mj-lt"/>
              <a:buAutoNum type="arabicPeriod"/>
            </a:pPr>
            <a:r>
              <a:rPr lang="en-JP" sz="1400" dirty="0">
                <a:latin typeface="Meiryo" panose="020B0604030504040204" pitchFamily="34" charset="-128"/>
                <a:ea typeface="Meiryo" panose="020B0604030504040204" pitchFamily="34" charset="-128"/>
                <a:cs typeface="Amazon Ember" panose="020B0603020204020204" pitchFamily="34" charset="0"/>
              </a:rPr>
              <a:t>ユーザーがWebブラウザで IdP のポータルにアクセスし、AWSマネージメントコンソールへのアクセスを選択する。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IdP がユーザーディレクトリ上のユーザーIDを確認する。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IdP がSAMLアサーションを生成してブラウザに返す。ここに、ユーザーの属性情報や有効期限などが含まれる。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WebブラウザがAWS IAM （SSOエンドポイント）にリダイレクトされ、SAMLアサーションをポストする。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IAM (SSOエンドポイント） SSOエンドポイントがSTSに対して一時的な認証情報をリクエストする。</a:t>
            </a:r>
          </a:p>
          <a:p>
            <a:pPr marL="342900" indent="-342900" algn="l">
              <a:spcBef>
                <a:spcPts val="400"/>
              </a:spcBef>
              <a:buFont typeface="+mj-lt"/>
              <a:buAutoNum type="arabicPeriod"/>
            </a:pPr>
            <a:r>
              <a:rPr kumimoji="1" lang="en-JP" sz="1400" dirty="0">
                <a:latin typeface="Meiryo" panose="020B0604030504040204" pitchFamily="34" charset="-128"/>
                <a:ea typeface="Meiryo" panose="020B0604030504040204" pitchFamily="34" charset="-128"/>
                <a:cs typeface="Amazon Ember" panose="020B0603020204020204" pitchFamily="34" charset="0"/>
              </a:rPr>
              <a:t>IAM (SSOエンドポイント） がマネージメントコンソールのサインインURLを生成し、リダイレクト情報としてWebブラウザに返す。</a:t>
            </a:r>
          </a:p>
          <a:p>
            <a:pPr marL="342900" indent="-342900">
              <a:spcBef>
                <a:spcPts val="400"/>
              </a:spcBef>
              <a:buFont typeface="+mj-lt"/>
              <a:buAutoNum type="arabicPeriod"/>
            </a:pPr>
            <a:r>
              <a:rPr lang="en-JP" sz="1400" dirty="0">
                <a:latin typeface="Meiryo" panose="020B0604030504040204" pitchFamily="34" charset="-128"/>
                <a:ea typeface="Meiryo" panose="020B0604030504040204" pitchFamily="34" charset="-128"/>
                <a:cs typeface="Amazon Ember" panose="020B0603020204020204" pitchFamily="34" charset="0"/>
              </a:rPr>
              <a:t>WebブラウザがAWSマネージメントコンソールにリダイレクトされる。SAML認証情報が複数のIAMロールに対応づけられた属性を含む場合、最初にコンソールにアクセスするためのロールを選択する画面が表示される。</a:t>
            </a:r>
            <a:endParaRPr kumimoji="1" lang="en-JP" sz="1400" dirty="0">
              <a:latin typeface="Meiryo" panose="020B0604030504040204" pitchFamily="34" charset="-128"/>
              <a:ea typeface="Meiryo" panose="020B0604030504040204" pitchFamily="34" charset="-128"/>
              <a:cs typeface="Amazon Ember" panose="020B0603020204020204" pitchFamily="34" charset="0"/>
            </a:endParaRPr>
          </a:p>
        </p:txBody>
      </p:sp>
      <p:sp>
        <p:nvSpPr>
          <p:cNvPr id="52" name="TextBox 51">
            <a:extLst>
              <a:ext uri="{FF2B5EF4-FFF2-40B4-BE49-F238E27FC236}">
                <a16:creationId xmlns:a16="http://schemas.microsoft.com/office/drawing/2014/main" id="{F6C59F14-39F2-1B48-AC77-D1C5019F80B8}"/>
              </a:ext>
            </a:extLst>
          </p:cNvPr>
          <p:cNvSpPr txBox="1"/>
          <p:nvPr/>
        </p:nvSpPr>
        <p:spPr>
          <a:xfrm>
            <a:off x="4995520" y="5404773"/>
            <a:ext cx="1840119" cy="276999"/>
          </a:xfrm>
          <a:prstGeom prst="rect">
            <a:avLst/>
          </a:prstGeom>
          <a:noFill/>
        </p:spPr>
        <p:txBody>
          <a:bodyPr wrap="none" rtlCol="0">
            <a:spAutoFit/>
          </a:bodyPr>
          <a:lstStyle/>
          <a:p>
            <a:pPr algn="l"/>
            <a:r>
              <a:rPr lang="en-JP" sz="1200" dirty="0">
                <a:latin typeface="Meiryo" panose="020B0604030504040204" pitchFamily="34" charset="-128"/>
                <a:ea typeface="Meiryo" panose="020B0604030504040204" pitchFamily="34" charset="-128"/>
                <a:cs typeface="Amazon Ember" panose="020B0603020204020204" pitchFamily="34" charset="0"/>
              </a:rPr>
              <a:t>(SP: Service Provider)</a:t>
            </a:r>
            <a:endParaRPr kumimoji="1" lang="en-JP" sz="12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53" name="Graphic 19">
            <a:extLst>
              <a:ext uri="{FF2B5EF4-FFF2-40B4-BE49-F238E27FC236}">
                <a16:creationId xmlns:a16="http://schemas.microsoft.com/office/drawing/2014/main" id="{CA709E02-522C-5E42-80CA-7BD05474772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2031" y="4248208"/>
            <a:ext cx="411097" cy="411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2">
            <a:extLst>
              <a:ext uri="{FF2B5EF4-FFF2-40B4-BE49-F238E27FC236}">
                <a16:creationId xmlns:a16="http://schemas.microsoft.com/office/drawing/2014/main" id="{7BB37B6A-0744-DE49-9DB0-AB5C74035D05}"/>
              </a:ext>
            </a:extLst>
          </p:cNvPr>
          <p:cNvSpPr txBox="1">
            <a:spLocks noChangeArrowheads="1"/>
          </p:cNvSpPr>
          <p:nvPr/>
        </p:nvSpPr>
        <p:spPr bwMode="auto">
          <a:xfrm>
            <a:off x="3708161" y="4652205"/>
            <a:ext cx="22796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200" dirty="0">
                <a:latin typeface="Arial" panose="020B0604020202020204" pitchFamily="34" charset="0"/>
                <a:ea typeface="Amazon Ember" panose="020B0603020204020204" pitchFamily="34" charset="0"/>
                <a:cs typeface="Arial" panose="020B0604020202020204" pitchFamily="34" charset="0"/>
              </a:rPr>
              <a:t>AWS Identity and Access Management (IAM)</a:t>
            </a:r>
          </a:p>
        </p:txBody>
      </p:sp>
      <p:sp>
        <p:nvSpPr>
          <p:cNvPr id="4" name="Rectangle 3">
            <a:extLst>
              <a:ext uri="{FF2B5EF4-FFF2-40B4-BE49-F238E27FC236}">
                <a16:creationId xmlns:a16="http://schemas.microsoft.com/office/drawing/2014/main" id="{ACF5C916-263A-A337-2D3B-A2068E42BEAD}"/>
              </a:ext>
            </a:extLst>
          </p:cNvPr>
          <p:cNvSpPr/>
          <p:nvPr/>
        </p:nvSpPr>
        <p:spPr>
          <a:xfrm>
            <a:off x="3780943" y="2720297"/>
            <a:ext cx="2580309" cy="3939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600" dirty="0">
                <a:solidFill>
                  <a:schemeClr val="tx1"/>
                </a:solidFill>
                <a:latin typeface="Meiryo" panose="020B0604030504040204" pitchFamily="34" charset="-128"/>
                <a:ea typeface="Meiryo" panose="020B0604030504040204" pitchFamily="34" charset="-128"/>
              </a:rPr>
              <a:t>Identity Provider (IdP)</a:t>
            </a:r>
          </a:p>
        </p:txBody>
      </p:sp>
      <p:sp>
        <p:nvSpPr>
          <p:cNvPr id="5" name="Rectangle 4">
            <a:extLst>
              <a:ext uri="{FF2B5EF4-FFF2-40B4-BE49-F238E27FC236}">
                <a16:creationId xmlns:a16="http://schemas.microsoft.com/office/drawing/2014/main" id="{DBA6078D-2D79-701E-E9A3-2E51EFF910EC}"/>
              </a:ext>
            </a:extLst>
          </p:cNvPr>
          <p:cNvSpPr/>
          <p:nvPr/>
        </p:nvSpPr>
        <p:spPr>
          <a:xfrm>
            <a:off x="3780942" y="1631059"/>
            <a:ext cx="2580309" cy="39395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600" dirty="0">
                <a:solidFill>
                  <a:schemeClr val="tx1"/>
                </a:solidFill>
                <a:latin typeface="Meiryo" panose="020B0604030504040204" pitchFamily="34" charset="-128"/>
                <a:ea typeface="Meiryo" panose="020B0604030504040204" pitchFamily="34" charset="-128"/>
              </a:rPr>
              <a:t>ユーザーディレクトリ</a:t>
            </a:r>
          </a:p>
        </p:txBody>
      </p:sp>
      <p:sp>
        <p:nvSpPr>
          <p:cNvPr id="7" name="TextBox 6">
            <a:extLst>
              <a:ext uri="{FF2B5EF4-FFF2-40B4-BE49-F238E27FC236}">
                <a16:creationId xmlns:a16="http://schemas.microsoft.com/office/drawing/2014/main" id="{40868641-4555-34E7-6F22-1189190F5D7D}"/>
              </a:ext>
            </a:extLst>
          </p:cNvPr>
          <p:cNvSpPr txBox="1"/>
          <p:nvPr/>
        </p:nvSpPr>
        <p:spPr>
          <a:xfrm>
            <a:off x="5261144" y="2035494"/>
            <a:ext cx="1527982" cy="261610"/>
          </a:xfrm>
          <a:prstGeom prst="rect">
            <a:avLst/>
          </a:prstGeom>
          <a:noFill/>
        </p:spPr>
        <p:txBody>
          <a:bodyPr wrap="none" rtlCol="0">
            <a:spAutoFit/>
          </a:bodyPr>
          <a:lstStyle/>
          <a:p>
            <a:pPr algn="l"/>
            <a:r>
              <a:rPr kumimoji="1" lang="en-JP" sz="1100" dirty="0">
                <a:latin typeface="Meiryo" panose="020B0604030504040204" pitchFamily="34" charset="-128"/>
                <a:ea typeface="Meiryo" panose="020B0604030504040204" pitchFamily="34" charset="-128"/>
                <a:cs typeface="Amazon Ember" panose="020B0603020204020204" pitchFamily="34" charset="0"/>
              </a:rPr>
              <a:t>例: Active Directory</a:t>
            </a:r>
          </a:p>
        </p:txBody>
      </p:sp>
      <p:sp>
        <p:nvSpPr>
          <p:cNvPr id="10" name="TextBox 23">
            <a:extLst>
              <a:ext uri="{FF2B5EF4-FFF2-40B4-BE49-F238E27FC236}">
                <a16:creationId xmlns:a16="http://schemas.microsoft.com/office/drawing/2014/main" id="{8FCC5F2A-BC07-8F53-F238-5563BC7ABF9F}"/>
              </a:ext>
            </a:extLst>
          </p:cNvPr>
          <p:cNvSpPr txBox="1">
            <a:spLocks noChangeArrowheads="1"/>
          </p:cNvSpPr>
          <p:nvPr/>
        </p:nvSpPr>
        <p:spPr bwMode="auto">
          <a:xfrm>
            <a:off x="5528713" y="4659305"/>
            <a:ext cx="12601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1100" dirty="0">
                <a:latin typeface="Arial" panose="020B0604020202020204" pitchFamily="34" charset="0"/>
                <a:ea typeface="Amazon Ember" panose="020B0603020204020204" pitchFamily="34" charset="0"/>
                <a:cs typeface="Arial" panose="020B0604020202020204" pitchFamily="34" charset="0"/>
              </a:rPr>
              <a:t>AWS STS</a:t>
            </a:r>
          </a:p>
        </p:txBody>
      </p:sp>
      <p:pic>
        <p:nvPicPr>
          <p:cNvPr id="13" name="Graphic 41">
            <a:extLst>
              <a:ext uri="{FF2B5EF4-FFF2-40B4-BE49-F238E27FC236}">
                <a16:creationId xmlns:a16="http://schemas.microsoft.com/office/drawing/2014/main" id="{CA11F2E1-E93D-E443-1B8A-2C76D37FD7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4181768"/>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a:extLst>
              <a:ext uri="{FF2B5EF4-FFF2-40B4-BE49-F238E27FC236}">
                <a16:creationId xmlns:a16="http://schemas.microsoft.com/office/drawing/2014/main" id="{990E6E41-931B-8B47-EE13-2B715761FDD3}"/>
              </a:ext>
            </a:extLst>
          </p:cNvPr>
          <p:cNvCxnSpPr>
            <a:cxnSpLocks/>
          </p:cNvCxnSpPr>
          <p:nvPr/>
        </p:nvCxnSpPr>
        <p:spPr>
          <a:xfrm flipV="1">
            <a:off x="4662491" y="4377381"/>
            <a:ext cx="1253088" cy="154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26AA5AD8-903F-F56C-5198-C512D16B1CAE}"/>
              </a:ext>
            </a:extLst>
          </p:cNvPr>
          <p:cNvCxnSpPr>
            <a:cxnSpLocks/>
          </p:cNvCxnSpPr>
          <p:nvPr/>
        </p:nvCxnSpPr>
        <p:spPr>
          <a:xfrm flipV="1">
            <a:off x="4673569" y="4530800"/>
            <a:ext cx="1253088" cy="15427"/>
          </a:xfrm>
          <a:prstGeom prst="straightConnector1">
            <a:avLst/>
          </a:prstGeom>
          <a:ln>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CC832A6A-5293-C839-52E8-2BC367127ADB}"/>
              </a:ext>
            </a:extLst>
          </p:cNvPr>
          <p:cNvSpPr/>
          <p:nvPr/>
        </p:nvSpPr>
        <p:spPr>
          <a:xfrm>
            <a:off x="5122512" y="4330676"/>
            <a:ext cx="262393" cy="26499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JP" sz="1100" dirty="0">
                <a:latin typeface="Meiryo" panose="020B0604030504040204" pitchFamily="34" charset="-128"/>
                <a:ea typeface="Meiryo" panose="020B0604030504040204" pitchFamily="34" charset="-128"/>
              </a:rPr>
              <a:t>5</a:t>
            </a:r>
            <a:endParaRPr kumimoji="1" lang="en-JP" sz="1100"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ECA9DD1D-C834-1A62-59B9-0A398731B90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20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F9A1-029E-71F6-E793-4D162093E776}"/>
              </a:ext>
            </a:extLst>
          </p:cNvPr>
          <p:cNvSpPr>
            <a:spLocks noGrp="1"/>
          </p:cNvSpPr>
          <p:nvPr>
            <p:ph type="title"/>
          </p:nvPr>
        </p:nvSpPr>
        <p:spPr/>
        <p:txBody>
          <a:bodyPr/>
          <a:lstStyle/>
          <a:p>
            <a:pPr algn="l"/>
            <a:r>
              <a:rPr lang="en-JP" sz="2000" dirty="0"/>
              <a:t>レビュー観点 : セキュリティの基礎/アカウント環境の管理と分離</a:t>
            </a:r>
            <a:br>
              <a:rPr lang="en-JP" sz="2000" dirty="0"/>
            </a:br>
            <a:r>
              <a:rPr lang="en-US" sz="2800" b="0" i="0" dirty="0">
                <a:effectLst/>
                <a:latin typeface="Amazon Ember" panose="020B0603020204020204" pitchFamily="34" charset="0"/>
              </a:rPr>
              <a:t>SEC01-BP01 </a:t>
            </a:r>
            <a:r>
              <a:rPr lang="ja-JP" altLang="en-US" sz="2800" b="0" i="0">
                <a:effectLst/>
                <a:latin typeface="Amazon Ember" panose="020B0603020204020204" pitchFamily="34" charset="0"/>
              </a:rPr>
              <a:t>アカウントを使用してワークロードを分ける</a:t>
            </a:r>
            <a:endParaRPr lang="en-JP" sz="2800" dirty="0"/>
          </a:p>
        </p:txBody>
      </p:sp>
      <p:sp>
        <p:nvSpPr>
          <p:cNvPr id="3" name="Text Placeholder 2">
            <a:extLst>
              <a:ext uri="{FF2B5EF4-FFF2-40B4-BE49-F238E27FC236}">
                <a16:creationId xmlns:a16="http://schemas.microsoft.com/office/drawing/2014/main" id="{6CD638BC-5BEF-1626-7E3A-3BD989F1AFF4}"/>
              </a:ext>
            </a:extLst>
          </p:cNvPr>
          <p:cNvSpPr>
            <a:spLocks noGrp="1"/>
          </p:cNvSpPr>
          <p:nvPr>
            <p:ph type="body" sz="quarter" idx="10"/>
          </p:nvPr>
        </p:nvSpPr>
        <p:spPr>
          <a:xfrm>
            <a:off x="457200" y="1371600"/>
            <a:ext cx="5759694"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クラウド上で利用される様々なワークロードを一つのAWSアカウント上に配備してしまうと、 アカウント間の干渉や誤操作による問題、、データ漏洩などの原因となる可能性がある。</a:t>
            </a:r>
          </a:p>
          <a:p>
            <a:pPr marL="285750" indent="-285750">
              <a:buFont typeface="Arial" panose="020B0604020202020204" pitchFamily="34" charset="0"/>
              <a:buChar char="•"/>
            </a:pPr>
            <a:r>
              <a:rPr lang="en-JP" sz="1400" dirty="0"/>
              <a:t>ワークロードの種類ごとにAWSアカウントを分けて、適切な統制の仕組みを導入することで、全社的な統制レベルが向上する。</a:t>
            </a:r>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JP" sz="1400" dirty="0"/>
              <a:t>複数のアカウント（マルチアカウント）によって、ワークロードや用途（本番、開発、テスト）の環境を分離されているか。</a:t>
            </a:r>
          </a:p>
          <a:p>
            <a:pPr marL="285750" indent="-285750">
              <a:buFont typeface="Arial" panose="020B0604020202020204" pitchFamily="34" charset="0"/>
              <a:buChar char="•"/>
            </a:pPr>
            <a:r>
              <a:rPr lang="en-JP" sz="1400" dirty="0"/>
              <a:t>アカウントに対する統制が行われているか</a:t>
            </a:r>
            <a:endParaRPr lang="en-US" sz="1400" dirty="0"/>
          </a:p>
          <a:p>
            <a:pPr marL="882362" lvl="1" indent="-285750">
              <a:buFont typeface="Arial" panose="020B0604020202020204" pitchFamily="34" charset="0"/>
              <a:buChar char="•"/>
            </a:pPr>
            <a:r>
              <a:rPr lang="en-JP" sz="1233" b="1" dirty="0"/>
              <a:t>AWS Organizations</a:t>
            </a:r>
            <a:r>
              <a:rPr lang="en-JP" sz="1233" dirty="0"/>
              <a:t>によってアカウントの階層構造を定義し、</a:t>
            </a:r>
            <a:r>
              <a:rPr lang="en-JP" sz="1233" b="1" dirty="0"/>
              <a:t>SCP (Service Control Policy)</a:t>
            </a:r>
            <a:r>
              <a:rPr lang="en-JP" sz="1233" dirty="0"/>
              <a:t> によって各アカウントの権限を制御しているか。（SCPを設定することで、各アカウントのルートユーザーに対しても、AWSの利用を制約することが可能）</a:t>
            </a:r>
          </a:p>
          <a:p>
            <a:pPr marL="882362" lvl="1" indent="-285750">
              <a:buFont typeface="Arial" panose="020B0604020202020204" pitchFamily="34" charset="0"/>
              <a:buChar char="•"/>
            </a:pPr>
            <a:r>
              <a:rPr lang="en-JP" sz="1200" b="1" dirty="0"/>
              <a:t>AWS Config</a:t>
            </a:r>
            <a:r>
              <a:rPr lang="en-JP" sz="1200" dirty="0"/>
              <a:t> や</a:t>
            </a:r>
            <a:r>
              <a:rPr lang="ja-JP" altLang="en-US" sz="1200"/>
              <a:t> </a:t>
            </a:r>
            <a:r>
              <a:rPr lang="en-US" altLang="ja-JP" sz="1200" b="1" dirty="0"/>
              <a:t>AWS Security Hub </a:t>
            </a:r>
            <a:r>
              <a:rPr lang="ja-JP" altLang="en-US" sz="1200"/>
              <a:t>などの様々なサービスで、複数のアカウントにまたがった管理を実施しているか。</a:t>
            </a:r>
            <a:endParaRPr lang="en-JP" sz="1233" dirty="0"/>
          </a:p>
          <a:p>
            <a:pPr marL="285750" indent="-285750">
              <a:buFont typeface="Arial" panose="020B0604020202020204" pitchFamily="34" charset="0"/>
              <a:buChar char="•"/>
            </a:pPr>
            <a:r>
              <a:rPr lang="en-JP" sz="1400" dirty="0"/>
              <a:t>新しく作成するアカウントについても正しい設定が行われるか</a:t>
            </a:r>
          </a:p>
          <a:p>
            <a:pPr marL="882362" lvl="1" indent="-285750">
              <a:buFont typeface="Arial" panose="020B0604020202020204" pitchFamily="34" charset="0"/>
              <a:buChar char="•"/>
            </a:pPr>
            <a:r>
              <a:rPr lang="en-JP" sz="1233" b="1" dirty="0"/>
              <a:t>Landing Zone </a:t>
            </a:r>
            <a:r>
              <a:rPr lang="en-JP" sz="1233" dirty="0"/>
              <a:t>を設置し、</a:t>
            </a:r>
            <a:r>
              <a:rPr lang="en-JP" sz="1233" b="1" dirty="0"/>
              <a:t>AWS Control Tower</a:t>
            </a:r>
            <a:r>
              <a:rPr lang="en-JP" sz="1233" dirty="0"/>
              <a:t> により、テンプレートを利用して新しいアカウントを迅速にプロビジョニングすることができます。</a:t>
            </a:r>
          </a:p>
          <a:p>
            <a:pPr marL="285750" indent="-285750">
              <a:buFont typeface="Arial" panose="020B0604020202020204" pitchFamily="34" charset="0"/>
              <a:buChar char="•"/>
            </a:pPr>
            <a:endParaRPr lang="en-JP" sz="1400" dirty="0"/>
          </a:p>
        </p:txBody>
      </p:sp>
      <p:sp>
        <p:nvSpPr>
          <p:cNvPr id="4" name="正方形/長方形 175">
            <a:extLst>
              <a:ext uri="{FF2B5EF4-FFF2-40B4-BE49-F238E27FC236}">
                <a16:creationId xmlns:a16="http://schemas.microsoft.com/office/drawing/2014/main" id="{B3B767D4-8DB4-CC12-6B0A-7B90D5D372E3}"/>
              </a:ext>
            </a:extLst>
          </p:cNvPr>
          <p:cNvSpPr/>
          <p:nvPr/>
        </p:nvSpPr>
        <p:spPr>
          <a:xfrm>
            <a:off x="6355750" y="1902130"/>
            <a:ext cx="5667004" cy="4269791"/>
          </a:xfrm>
          <a:prstGeom prst="rect">
            <a:avLst/>
          </a:prstGeom>
          <a:solidFill>
            <a:schemeClr val="bg1"/>
          </a:solidFill>
          <a:ln w="12700">
            <a:solidFill>
              <a:schemeClr val="tx1"/>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sz="2400">
              <a:latin typeface="Meiryo" panose="020B0604030504040204" pitchFamily="34" charset="-128"/>
              <a:ea typeface="Meiryo" panose="020B0604030504040204" pitchFamily="34" charset="-128"/>
            </a:endParaRPr>
          </a:p>
        </p:txBody>
      </p:sp>
      <p:pic>
        <p:nvPicPr>
          <p:cNvPr id="5" name="Graphic 7">
            <a:extLst>
              <a:ext uri="{FF2B5EF4-FFF2-40B4-BE49-F238E27FC236}">
                <a16:creationId xmlns:a16="http://schemas.microsoft.com/office/drawing/2014/main" id="{B9EBF966-4327-8FA0-3457-93CA771DA7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57255" y="2901360"/>
            <a:ext cx="461645" cy="478230"/>
          </a:xfrm>
          <a:prstGeom prst="rect">
            <a:avLst/>
          </a:prstGeom>
        </p:spPr>
      </p:pic>
      <p:pic>
        <p:nvPicPr>
          <p:cNvPr id="6" name="Graphic 6">
            <a:extLst>
              <a:ext uri="{FF2B5EF4-FFF2-40B4-BE49-F238E27FC236}">
                <a16:creationId xmlns:a16="http://schemas.microsoft.com/office/drawing/2014/main" id="{03E1031E-E46E-F3F4-19C1-B590CA5DDF51}"/>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56850" y="1968329"/>
            <a:ext cx="461645" cy="461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テキスト ボックス 28">
            <a:extLst>
              <a:ext uri="{FF2B5EF4-FFF2-40B4-BE49-F238E27FC236}">
                <a16:creationId xmlns:a16="http://schemas.microsoft.com/office/drawing/2014/main" id="{2985A0CA-C4FC-C03E-A235-39F36BFC1886}"/>
              </a:ext>
            </a:extLst>
          </p:cNvPr>
          <p:cNvSpPr txBox="1"/>
          <p:nvPr/>
        </p:nvSpPr>
        <p:spPr>
          <a:xfrm>
            <a:off x="6288886" y="2410642"/>
            <a:ext cx="1597572" cy="246221"/>
          </a:xfrm>
          <a:prstGeom prst="rect">
            <a:avLst/>
          </a:prstGeom>
          <a:noFill/>
        </p:spPr>
        <p:txBody>
          <a:bodyPr wrap="square" rtlCol="0">
            <a:sp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rPr>
              <a:t>Organizations Root</a:t>
            </a:r>
            <a:endParaRPr kumimoji="1" lang="ja-JP" altLang="en-US" sz="1000" b="0" i="0" u="none" strike="noStrike" kern="1200" cap="none" spc="0" normalizeH="0" baseline="0" noProof="0" dirty="0">
              <a:ln>
                <a:noFill/>
              </a:ln>
              <a:solidFill>
                <a:srgbClr val="232F3E"/>
              </a:solidFill>
              <a:effectLst/>
              <a:uLnTx/>
              <a:uFillTx/>
              <a:latin typeface="Meiryo" panose="020B0604030504040204" pitchFamily="34" charset="-128"/>
              <a:ea typeface="Meiryo" panose="020B0604030504040204" pitchFamily="34" charset="-128"/>
              <a:cs typeface="Amazon Ember" panose="020B0603020204020204" pitchFamily="34" charset="0"/>
            </a:endParaRPr>
          </a:p>
        </p:txBody>
      </p:sp>
      <p:pic>
        <p:nvPicPr>
          <p:cNvPr id="9" name="Graphic 23">
            <a:extLst>
              <a:ext uri="{FF2B5EF4-FFF2-40B4-BE49-F238E27FC236}">
                <a16:creationId xmlns:a16="http://schemas.microsoft.com/office/drawing/2014/main" id="{9A020A3D-1AC2-158F-3F28-C925619D33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8438" y="5226292"/>
            <a:ext cx="399662" cy="414021"/>
          </a:xfrm>
          <a:prstGeom prst="rect">
            <a:avLst/>
          </a:prstGeom>
        </p:spPr>
      </p:pic>
      <p:sp>
        <p:nvSpPr>
          <p:cNvPr id="10" name="テキスト ボックス 30">
            <a:extLst>
              <a:ext uri="{FF2B5EF4-FFF2-40B4-BE49-F238E27FC236}">
                <a16:creationId xmlns:a16="http://schemas.microsoft.com/office/drawing/2014/main" id="{53D1D036-C6FF-2FD2-9551-CF71C752B507}"/>
              </a:ext>
            </a:extLst>
          </p:cNvPr>
          <p:cNvSpPr txBox="1"/>
          <p:nvPr/>
        </p:nvSpPr>
        <p:spPr>
          <a:xfrm>
            <a:off x="6376579" y="3339935"/>
            <a:ext cx="1422185" cy="246221"/>
          </a:xfrm>
          <a:prstGeom prst="rect">
            <a:avLst/>
          </a:prstGeom>
          <a:noFill/>
        </p:spPr>
        <p:txBody>
          <a:bodyPr wrap="none" rtlCol="0">
            <a:spAutoFit/>
          </a:bodyPr>
          <a:lstStyle/>
          <a:p>
            <a:pPr lvl="0" algn="ctr" defTabSz="731520">
              <a:defRPr/>
            </a:pPr>
            <a:r>
              <a:rPr lang="en-US" altLang="ja-JP" sz="10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 OU</a:t>
            </a:r>
          </a:p>
        </p:txBody>
      </p:sp>
      <p:pic>
        <p:nvPicPr>
          <p:cNvPr id="11" name="Graphic 35">
            <a:extLst>
              <a:ext uri="{FF2B5EF4-FFF2-40B4-BE49-F238E27FC236}">
                <a16:creationId xmlns:a16="http://schemas.microsoft.com/office/drawing/2014/main" id="{A7A22338-259D-4F56-74A5-A0885849B278}"/>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855157" y="2790427"/>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35">
            <a:extLst>
              <a:ext uri="{FF2B5EF4-FFF2-40B4-BE49-F238E27FC236}">
                <a16:creationId xmlns:a16="http://schemas.microsoft.com/office/drawing/2014/main" id="{F80DD02F-170A-E8B5-4120-F82B7A346285}"/>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860442" y="3202603"/>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テキスト ボックス 35">
            <a:extLst>
              <a:ext uri="{FF2B5EF4-FFF2-40B4-BE49-F238E27FC236}">
                <a16:creationId xmlns:a16="http://schemas.microsoft.com/office/drawing/2014/main" id="{E4B9DF83-6116-FD13-8979-05F7BB6F6DA6}"/>
              </a:ext>
            </a:extLst>
          </p:cNvPr>
          <p:cNvSpPr txBox="1"/>
          <p:nvPr/>
        </p:nvSpPr>
        <p:spPr>
          <a:xfrm>
            <a:off x="8130602" y="3266406"/>
            <a:ext cx="2531462" cy="338554"/>
          </a:xfrm>
          <a:prstGeom prst="rect">
            <a:avLst/>
          </a:prstGeom>
          <a:noFill/>
        </p:spPr>
        <p:txBody>
          <a:bodyPr wrap="none" rtlCol="0">
            <a:spAutoFit/>
          </a:bodyPr>
          <a:lstStyle/>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Top Level Guardrails SCP</a:t>
            </a:r>
          </a:p>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t>
            </a:r>
            <a:r>
              <a:rPr lang="ja-JP" altLang="en-US"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マルチアカウント統制に必要なアクションを強制</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t>
            </a:r>
          </a:p>
        </p:txBody>
      </p:sp>
      <p:pic>
        <p:nvPicPr>
          <p:cNvPr id="16" name="Graphic 7">
            <a:extLst>
              <a:ext uri="{FF2B5EF4-FFF2-40B4-BE49-F238E27FC236}">
                <a16:creationId xmlns:a16="http://schemas.microsoft.com/office/drawing/2014/main" id="{043965C5-9CB9-F2D2-5A55-CC658000FA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46545" y="4140235"/>
            <a:ext cx="461645" cy="478230"/>
          </a:xfrm>
          <a:prstGeom prst="rect">
            <a:avLst/>
          </a:prstGeom>
        </p:spPr>
      </p:pic>
      <p:sp>
        <p:nvSpPr>
          <p:cNvPr id="17" name="テキスト ボックス 38">
            <a:extLst>
              <a:ext uri="{FF2B5EF4-FFF2-40B4-BE49-F238E27FC236}">
                <a16:creationId xmlns:a16="http://schemas.microsoft.com/office/drawing/2014/main" id="{7E77BF8A-FDAF-A3E2-5068-EF6B48AC60BD}"/>
              </a:ext>
            </a:extLst>
          </p:cNvPr>
          <p:cNvSpPr txBox="1"/>
          <p:nvPr/>
        </p:nvSpPr>
        <p:spPr>
          <a:xfrm>
            <a:off x="6359436" y="4618465"/>
            <a:ext cx="1035861"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Development OU</a:t>
            </a:r>
          </a:p>
        </p:txBody>
      </p:sp>
      <p:pic>
        <p:nvPicPr>
          <p:cNvPr id="18" name="Graphic 7">
            <a:extLst>
              <a:ext uri="{FF2B5EF4-FFF2-40B4-BE49-F238E27FC236}">
                <a16:creationId xmlns:a16="http://schemas.microsoft.com/office/drawing/2014/main" id="{52262E84-CC33-C7F8-5D57-E8138C22CD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03202" y="4140235"/>
            <a:ext cx="461645" cy="478230"/>
          </a:xfrm>
          <a:prstGeom prst="rect">
            <a:avLst/>
          </a:prstGeom>
        </p:spPr>
      </p:pic>
      <p:sp>
        <p:nvSpPr>
          <p:cNvPr id="19" name="テキスト ボックス 40">
            <a:extLst>
              <a:ext uri="{FF2B5EF4-FFF2-40B4-BE49-F238E27FC236}">
                <a16:creationId xmlns:a16="http://schemas.microsoft.com/office/drawing/2014/main" id="{438D07F3-2C42-2EDC-C8B6-8506D8D94FD1}"/>
              </a:ext>
            </a:extLst>
          </p:cNvPr>
          <p:cNvSpPr txBox="1"/>
          <p:nvPr/>
        </p:nvSpPr>
        <p:spPr>
          <a:xfrm>
            <a:off x="8140941" y="4618465"/>
            <a:ext cx="986168"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Production OU</a:t>
            </a:r>
          </a:p>
        </p:txBody>
      </p:sp>
      <p:pic>
        <p:nvPicPr>
          <p:cNvPr id="20" name="Graphic 7">
            <a:extLst>
              <a:ext uri="{FF2B5EF4-FFF2-40B4-BE49-F238E27FC236}">
                <a16:creationId xmlns:a16="http://schemas.microsoft.com/office/drawing/2014/main" id="{901BC0E2-E42F-9185-A185-7182E726B6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31202" y="4140235"/>
            <a:ext cx="461645" cy="478230"/>
          </a:xfrm>
          <a:prstGeom prst="rect">
            <a:avLst/>
          </a:prstGeom>
        </p:spPr>
      </p:pic>
      <p:sp>
        <p:nvSpPr>
          <p:cNvPr id="21" name="テキスト ボックス 42">
            <a:extLst>
              <a:ext uri="{FF2B5EF4-FFF2-40B4-BE49-F238E27FC236}">
                <a16:creationId xmlns:a16="http://schemas.microsoft.com/office/drawing/2014/main" id="{8E2CA313-EBCC-730C-429F-1316022AA298}"/>
              </a:ext>
            </a:extLst>
          </p:cNvPr>
          <p:cNvSpPr txBox="1"/>
          <p:nvPr/>
        </p:nvSpPr>
        <p:spPr>
          <a:xfrm>
            <a:off x="10068942" y="4618465"/>
            <a:ext cx="986167"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共通サービス</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OU</a:t>
            </a:r>
          </a:p>
        </p:txBody>
      </p:sp>
      <p:pic>
        <p:nvPicPr>
          <p:cNvPr id="22" name="Graphic 7">
            <a:extLst>
              <a:ext uri="{FF2B5EF4-FFF2-40B4-BE49-F238E27FC236}">
                <a16:creationId xmlns:a16="http://schemas.microsoft.com/office/drawing/2014/main" id="{46CBBA6C-6FDE-70D9-0A7E-8984BF6D9A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62689" y="4140235"/>
            <a:ext cx="461645" cy="478230"/>
          </a:xfrm>
          <a:prstGeom prst="rect">
            <a:avLst/>
          </a:prstGeom>
        </p:spPr>
      </p:pic>
      <p:sp>
        <p:nvSpPr>
          <p:cNvPr id="23" name="テキスト ボックス 44">
            <a:extLst>
              <a:ext uri="{FF2B5EF4-FFF2-40B4-BE49-F238E27FC236}">
                <a16:creationId xmlns:a16="http://schemas.microsoft.com/office/drawing/2014/main" id="{AA36D2A9-66E2-B2EF-E79A-89811EA203F4}"/>
              </a:ext>
            </a:extLst>
          </p:cNvPr>
          <p:cNvSpPr txBox="1"/>
          <p:nvPr/>
        </p:nvSpPr>
        <p:spPr>
          <a:xfrm>
            <a:off x="11100428" y="4618465"/>
            <a:ext cx="986167" cy="338554"/>
          </a:xfrm>
          <a:prstGeom prst="rect">
            <a:avLst/>
          </a:prstGeom>
          <a:noFill/>
        </p:spPr>
        <p:txBody>
          <a:bodyPr wrap="none" rtlCol="0">
            <a:spAutoFit/>
          </a:bodyPr>
          <a:lstStyle/>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Test OU</a:t>
            </a:r>
          </a:p>
        </p:txBody>
      </p:sp>
      <p:cxnSp>
        <p:nvCxnSpPr>
          <p:cNvPr id="24" name="コネクタ: カギ線 8">
            <a:extLst>
              <a:ext uri="{FF2B5EF4-FFF2-40B4-BE49-F238E27FC236}">
                <a16:creationId xmlns:a16="http://schemas.microsoft.com/office/drawing/2014/main" id="{FE3745FD-2A2D-5452-FC2F-3FF8EC4345CC}"/>
              </a:ext>
            </a:extLst>
          </p:cNvPr>
          <p:cNvCxnSpPr>
            <a:cxnSpLocks/>
            <a:stCxn id="10" idx="2"/>
            <a:endCxn id="16" idx="0"/>
          </p:cNvCxnSpPr>
          <p:nvPr/>
        </p:nvCxnSpPr>
        <p:spPr>
          <a:xfrm rot="5400000">
            <a:off x="6705481" y="3758043"/>
            <a:ext cx="554079" cy="210304"/>
          </a:xfrm>
          <a:prstGeom prst="bentConnector3">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コネクタ: カギ線 45">
            <a:extLst>
              <a:ext uri="{FF2B5EF4-FFF2-40B4-BE49-F238E27FC236}">
                <a16:creationId xmlns:a16="http://schemas.microsoft.com/office/drawing/2014/main" id="{9A9D9CCB-D043-238D-0F2B-4D8F33BFB423}"/>
              </a:ext>
            </a:extLst>
          </p:cNvPr>
          <p:cNvCxnSpPr>
            <a:cxnSpLocks/>
            <a:stCxn id="10" idx="2"/>
            <a:endCxn id="18" idx="0"/>
          </p:cNvCxnSpPr>
          <p:nvPr/>
        </p:nvCxnSpPr>
        <p:spPr>
          <a:xfrm rot="16200000" flipH="1">
            <a:off x="7583809" y="3090018"/>
            <a:ext cx="554079" cy="1546353"/>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コネクタ: カギ線 47">
            <a:extLst>
              <a:ext uri="{FF2B5EF4-FFF2-40B4-BE49-F238E27FC236}">
                <a16:creationId xmlns:a16="http://schemas.microsoft.com/office/drawing/2014/main" id="{ED425CDF-0845-CCCE-516D-8950E8694CD7}"/>
              </a:ext>
            </a:extLst>
          </p:cNvPr>
          <p:cNvCxnSpPr>
            <a:cxnSpLocks/>
            <a:stCxn id="10" idx="2"/>
            <a:endCxn id="20" idx="0"/>
          </p:cNvCxnSpPr>
          <p:nvPr/>
        </p:nvCxnSpPr>
        <p:spPr>
          <a:xfrm rot="16200000" flipH="1">
            <a:off x="8547809" y="2126018"/>
            <a:ext cx="554079" cy="3474353"/>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コネクタ: カギ線 50">
            <a:extLst>
              <a:ext uri="{FF2B5EF4-FFF2-40B4-BE49-F238E27FC236}">
                <a16:creationId xmlns:a16="http://schemas.microsoft.com/office/drawing/2014/main" id="{CCC00783-DE7B-2F94-C71E-FD7350A61AA3}"/>
              </a:ext>
            </a:extLst>
          </p:cNvPr>
          <p:cNvCxnSpPr>
            <a:cxnSpLocks/>
            <a:stCxn id="10" idx="2"/>
            <a:endCxn id="22" idx="0"/>
          </p:cNvCxnSpPr>
          <p:nvPr/>
        </p:nvCxnSpPr>
        <p:spPr>
          <a:xfrm rot="16200000" flipH="1">
            <a:off x="9063553" y="1610275"/>
            <a:ext cx="554079" cy="4505840"/>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コネクタ: カギ線 53">
            <a:extLst>
              <a:ext uri="{FF2B5EF4-FFF2-40B4-BE49-F238E27FC236}">
                <a16:creationId xmlns:a16="http://schemas.microsoft.com/office/drawing/2014/main" id="{DC8A003D-722B-7323-6E3F-8C854619ABD2}"/>
              </a:ext>
            </a:extLst>
          </p:cNvPr>
          <p:cNvCxnSpPr>
            <a:cxnSpLocks/>
            <a:stCxn id="8" idx="2"/>
            <a:endCxn id="5" idx="0"/>
          </p:cNvCxnSpPr>
          <p:nvPr/>
        </p:nvCxnSpPr>
        <p:spPr>
          <a:xfrm rot="16200000" flipH="1">
            <a:off x="6965627" y="2778908"/>
            <a:ext cx="244497" cy="406"/>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コネクタ: カギ線 59">
            <a:extLst>
              <a:ext uri="{FF2B5EF4-FFF2-40B4-BE49-F238E27FC236}">
                <a16:creationId xmlns:a16="http://schemas.microsoft.com/office/drawing/2014/main" id="{FE7A61BE-A3B4-6954-DC96-F1766596EDF0}"/>
              </a:ext>
            </a:extLst>
          </p:cNvPr>
          <p:cNvCxnSpPr>
            <a:cxnSpLocks/>
            <a:stCxn id="5" idx="3"/>
            <a:endCxn id="11" idx="1"/>
          </p:cNvCxnSpPr>
          <p:nvPr/>
        </p:nvCxnSpPr>
        <p:spPr>
          <a:xfrm flipV="1">
            <a:off x="7318900" y="2954559"/>
            <a:ext cx="536257" cy="185916"/>
          </a:xfrm>
          <a:prstGeom prst="bentConnector3">
            <a:avLst>
              <a:gd name="adj1" fmla="val 84978"/>
            </a:avLst>
          </a:prstGeom>
          <a:ln w="12700">
            <a:solidFill>
              <a:srgbClr val="C00000"/>
            </a:solidFill>
          </a:ln>
          <a:effectLst/>
        </p:spPr>
        <p:style>
          <a:lnRef idx="2">
            <a:schemeClr val="accent1"/>
          </a:lnRef>
          <a:fillRef idx="0">
            <a:schemeClr val="accent1"/>
          </a:fillRef>
          <a:effectRef idx="1">
            <a:schemeClr val="accent1"/>
          </a:effectRef>
          <a:fontRef idx="minor">
            <a:schemeClr val="tx1"/>
          </a:fontRef>
        </p:style>
      </p:cxnSp>
      <p:cxnSp>
        <p:nvCxnSpPr>
          <p:cNvPr id="31" name="コネクタ: カギ線 62">
            <a:extLst>
              <a:ext uri="{FF2B5EF4-FFF2-40B4-BE49-F238E27FC236}">
                <a16:creationId xmlns:a16="http://schemas.microsoft.com/office/drawing/2014/main" id="{481A579F-956E-BACB-957B-6F2762E3DA57}"/>
              </a:ext>
            </a:extLst>
          </p:cNvPr>
          <p:cNvCxnSpPr>
            <a:cxnSpLocks/>
            <a:stCxn id="5" idx="3"/>
            <a:endCxn id="12" idx="1"/>
          </p:cNvCxnSpPr>
          <p:nvPr/>
        </p:nvCxnSpPr>
        <p:spPr>
          <a:xfrm>
            <a:off x="7318900" y="3140475"/>
            <a:ext cx="541542" cy="226260"/>
          </a:xfrm>
          <a:prstGeom prst="bentConnector3">
            <a:avLst>
              <a:gd name="adj1" fmla="val 83193"/>
            </a:avLst>
          </a:prstGeom>
          <a:ln w="12700">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2" name="Graphic 35">
            <a:extLst>
              <a:ext uri="{FF2B5EF4-FFF2-40B4-BE49-F238E27FC236}">
                <a16:creationId xmlns:a16="http://schemas.microsoft.com/office/drawing/2014/main" id="{46E277AD-FEC6-1D68-5C66-2347CD7D20CA}"/>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274065" y="4210073"/>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テキスト ボックス 70">
            <a:extLst>
              <a:ext uri="{FF2B5EF4-FFF2-40B4-BE49-F238E27FC236}">
                <a16:creationId xmlns:a16="http://schemas.microsoft.com/office/drawing/2014/main" id="{99BDBD7C-A6AB-A777-92E0-B60AC5C2A664}"/>
              </a:ext>
            </a:extLst>
          </p:cNvPr>
          <p:cNvSpPr txBox="1"/>
          <p:nvPr/>
        </p:nvSpPr>
        <p:spPr>
          <a:xfrm>
            <a:off x="7505924" y="4148517"/>
            <a:ext cx="986167" cy="461665"/>
          </a:xfrm>
          <a:prstGeom prst="rect">
            <a:avLst/>
          </a:prstGeom>
          <a:noFill/>
        </p:spPr>
        <p:txBody>
          <a:bodyPr wrap="none" rtlCol="0">
            <a:spAutoFit/>
          </a:bodyPr>
          <a:lstStyle/>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開発用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SCP</a:t>
            </a:r>
          </a:p>
        </p:txBody>
      </p:sp>
      <p:pic>
        <p:nvPicPr>
          <p:cNvPr id="34" name="Graphic 35">
            <a:extLst>
              <a:ext uri="{FF2B5EF4-FFF2-40B4-BE49-F238E27FC236}">
                <a16:creationId xmlns:a16="http://schemas.microsoft.com/office/drawing/2014/main" id="{1C7287BB-CED3-E61A-6108-E5074BCC5B62}"/>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9077017" y="4215629"/>
            <a:ext cx="328264" cy="328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テキスト ボックス 72">
            <a:extLst>
              <a:ext uri="{FF2B5EF4-FFF2-40B4-BE49-F238E27FC236}">
                <a16:creationId xmlns:a16="http://schemas.microsoft.com/office/drawing/2014/main" id="{FD34244E-2755-1031-9AF6-7316611537E2}"/>
              </a:ext>
            </a:extLst>
          </p:cNvPr>
          <p:cNvSpPr txBox="1"/>
          <p:nvPr/>
        </p:nvSpPr>
        <p:spPr>
          <a:xfrm>
            <a:off x="9308006" y="4183086"/>
            <a:ext cx="986167" cy="461665"/>
          </a:xfrm>
          <a:prstGeom prst="rect">
            <a:avLst/>
          </a:prstGeom>
          <a:noFill/>
        </p:spPr>
        <p:txBody>
          <a:bodyPr wrap="none" rtlCol="0">
            <a:spAutoFit/>
          </a:bodyPr>
          <a:lstStyle/>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ABC Corp Japan</a:t>
            </a:r>
          </a:p>
          <a:p>
            <a:pPr lvl="0"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本番用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SCP</a:t>
            </a:r>
          </a:p>
        </p:txBody>
      </p:sp>
      <p:cxnSp>
        <p:nvCxnSpPr>
          <p:cNvPr id="36" name="コネクタ: カギ線 73">
            <a:extLst>
              <a:ext uri="{FF2B5EF4-FFF2-40B4-BE49-F238E27FC236}">
                <a16:creationId xmlns:a16="http://schemas.microsoft.com/office/drawing/2014/main" id="{863870D8-AD40-791E-B307-98AB768ECB08}"/>
              </a:ext>
            </a:extLst>
          </p:cNvPr>
          <p:cNvCxnSpPr>
            <a:cxnSpLocks/>
            <a:stCxn id="16" idx="3"/>
            <a:endCxn id="32" idx="1"/>
          </p:cNvCxnSpPr>
          <p:nvPr/>
        </p:nvCxnSpPr>
        <p:spPr>
          <a:xfrm flipV="1">
            <a:off x="7108190" y="4374205"/>
            <a:ext cx="165875" cy="5145"/>
          </a:xfrm>
          <a:prstGeom prst="bentConnector3">
            <a:avLst>
              <a:gd name="adj1" fmla="val 50000"/>
            </a:avLst>
          </a:prstGeom>
          <a:ln w="12700">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コネクタ: カギ線 76">
            <a:extLst>
              <a:ext uri="{FF2B5EF4-FFF2-40B4-BE49-F238E27FC236}">
                <a16:creationId xmlns:a16="http://schemas.microsoft.com/office/drawing/2014/main" id="{97D1ADC3-FF89-8846-2B89-69BE8D870E00}"/>
              </a:ext>
            </a:extLst>
          </p:cNvPr>
          <p:cNvCxnSpPr>
            <a:cxnSpLocks/>
            <a:stCxn id="18" idx="3"/>
            <a:endCxn id="34" idx="1"/>
          </p:cNvCxnSpPr>
          <p:nvPr/>
        </p:nvCxnSpPr>
        <p:spPr>
          <a:xfrm>
            <a:off x="8864847" y="4379350"/>
            <a:ext cx="212170" cy="411"/>
          </a:xfrm>
          <a:prstGeom prst="bentConnector3">
            <a:avLst>
              <a:gd name="adj1" fmla="val 50000"/>
            </a:avLst>
          </a:prstGeom>
          <a:ln w="12700">
            <a:solidFill>
              <a:srgbClr val="C00000"/>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38" name="Graphic 23">
            <a:extLst>
              <a:ext uri="{FF2B5EF4-FFF2-40B4-BE49-F238E27FC236}">
                <a16:creationId xmlns:a16="http://schemas.microsoft.com/office/drawing/2014/main" id="{D4AC29D9-8E73-A543-6C10-38F30597B8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8084" y="5226292"/>
            <a:ext cx="399662" cy="414021"/>
          </a:xfrm>
          <a:prstGeom prst="rect">
            <a:avLst/>
          </a:prstGeom>
        </p:spPr>
      </p:pic>
      <p:sp>
        <p:nvSpPr>
          <p:cNvPr id="39" name="テキスト ボックス 80">
            <a:extLst>
              <a:ext uri="{FF2B5EF4-FFF2-40B4-BE49-F238E27FC236}">
                <a16:creationId xmlns:a16="http://schemas.microsoft.com/office/drawing/2014/main" id="{34893807-82DC-8891-8EAF-B616084FD2CC}"/>
              </a:ext>
            </a:extLst>
          </p:cNvPr>
          <p:cNvSpPr txBox="1"/>
          <p:nvPr/>
        </p:nvSpPr>
        <p:spPr>
          <a:xfrm>
            <a:off x="6276873" y="5575808"/>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システム１用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cxnSp>
        <p:nvCxnSpPr>
          <p:cNvPr id="40" name="コネクタ: カギ線 84">
            <a:extLst>
              <a:ext uri="{FF2B5EF4-FFF2-40B4-BE49-F238E27FC236}">
                <a16:creationId xmlns:a16="http://schemas.microsoft.com/office/drawing/2014/main" id="{C216CAFB-35EC-1C83-B59C-77BC028486DD}"/>
              </a:ext>
            </a:extLst>
          </p:cNvPr>
          <p:cNvCxnSpPr>
            <a:cxnSpLocks/>
            <a:stCxn id="17" idx="2"/>
            <a:endCxn id="9" idx="0"/>
          </p:cNvCxnSpPr>
          <p:nvPr/>
        </p:nvCxnSpPr>
        <p:spPr>
          <a:xfrm rot="5400000">
            <a:off x="6698182" y="5047106"/>
            <a:ext cx="269273" cy="8909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コネクタ: カギ線 87">
            <a:extLst>
              <a:ext uri="{FF2B5EF4-FFF2-40B4-BE49-F238E27FC236}">
                <a16:creationId xmlns:a16="http://schemas.microsoft.com/office/drawing/2014/main" id="{16D2598C-2494-8020-7B6A-23BD8929C1F1}"/>
              </a:ext>
            </a:extLst>
          </p:cNvPr>
          <p:cNvCxnSpPr>
            <a:cxnSpLocks/>
            <a:stCxn id="17" idx="2"/>
            <a:endCxn id="38" idx="0"/>
          </p:cNvCxnSpPr>
          <p:nvPr/>
        </p:nvCxnSpPr>
        <p:spPr>
          <a:xfrm rot="16200000" flipH="1">
            <a:off x="7028005" y="4806381"/>
            <a:ext cx="269273" cy="57054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テキスト ボックス 111">
            <a:extLst>
              <a:ext uri="{FF2B5EF4-FFF2-40B4-BE49-F238E27FC236}">
                <a16:creationId xmlns:a16="http://schemas.microsoft.com/office/drawing/2014/main" id="{2E18212D-3CF8-FE9E-22AE-9D5D3F221CDE}"/>
              </a:ext>
            </a:extLst>
          </p:cNvPr>
          <p:cNvSpPr txBox="1"/>
          <p:nvPr/>
        </p:nvSpPr>
        <p:spPr>
          <a:xfrm>
            <a:off x="8130602" y="2830427"/>
            <a:ext cx="930063" cy="215444"/>
          </a:xfrm>
          <a:prstGeom prst="rect">
            <a:avLst/>
          </a:prstGeom>
          <a:noFill/>
        </p:spPr>
        <p:txBody>
          <a:bodyPr wrap="none" rtlCol="0">
            <a:spAutoFit/>
          </a:bodyPr>
          <a:lstStyle/>
          <a:p>
            <a:pPr lvl="0" defTabSz="731520">
              <a:defRPr/>
            </a:pPr>
            <a:r>
              <a:rPr lang="en-US" altLang="ja-JP" sz="800" dirty="0" err="1">
                <a:solidFill>
                  <a:srgbClr val="232F3E"/>
                </a:solidFill>
                <a:latin typeface="Meiryo" panose="020B0604030504040204" pitchFamily="34" charset="-128"/>
                <a:ea typeface="Meiryo" panose="020B0604030504040204" pitchFamily="34" charset="-128"/>
                <a:cs typeface="Amazon Ember" panose="020B0603020204020204" pitchFamily="34" charset="0"/>
              </a:rPr>
              <a:t>FullAWSAccess</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45" name="正方形/長方形 118">
            <a:extLst>
              <a:ext uri="{FF2B5EF4-FFF2-40B4-BE49-F238E27FC236}">
                <a16:creationId xmlns:a16="http://schemas.microsoft.com/office/drawing/2014/main" id="{1A390D42-D49A-D79C-57FA-9E7F8FDCF566}"/>
              </a:ext>
            </a:extLst>
          </p:cNvPr>
          <p:cNvSpPr/>
          <p:nvPr/>
        </p:nvSpPr>
        <p:spPr>
          <a:xfrm>
            <a:off x="9060664" y="2830428"/>
            <a:ext cx="604581" cy="1727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latin typeface="Meiryo" panose="020B0604030504040204" pitchFamily="34" charset="-128"/>
                <a:ea typeface="Meiryo" panose="020B0604030504040204" pitchFamily="34" charset="-128"/>
              </a:rPr>
              <a:t>Allow</a:t>
            </a:r>
            <a:r>
              <a:rPr kumimoji="1" lang="ja-JP" altLang="en-US" sz="800" dirty="0">
                <a:latin typeface="Meiryo" panose="020B0604030504040204" pitchFamily="34" charset="-128"/>
                <a:ea typeface="Meiryo" panose="020B0604030504040204" pitchFamily="34" charset="-128"/>
              </a:rPr>
              <a:t>型</a:t>
            </a:r>
          </a:p>
        </p:txBody>
      </p:sp>
      <p:sp>
        <p:nvSpPr>
          <p:cNvPr id="46" name="正方形/長方形 119">
            <a:extLst>
              <a:ext uri="{FF2B5EF4-FFF2-40B4-BE49-F238E27FC236}">
                <a16:creationId xmlns:a16="http://schemas.microsoft.com/office/drawing/2014/main" id="{50164B47-4E94-E12F-7E9C-D8BB2D221E69}"/>
              </a:ext>
            </a:extLst>
          </p:cNvPr>
          <p:cNvSpPr/>
          <p:nvPr/>
        </p:nvSpPr>
        <p:spPr>
          <a:xfrm>
            <a:off x="7527780" y="4558388"/>
            <a:ext cx="604581" cy="1727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latin typeface="Meiryo" panose="020B0604030504040204" pitchFamily="34" charset="-128"/>
                <a:ea typeface="Meiryo" panose="020B0604030504040204" pitchFamily="34" charset="-128"/>
              </a:rPr>
              <a:t>Allow</a:t>
            </a:r>
            <a:r>
              <a:rPr kumimoji="1" lang="ja-JP" altLang="en-US" sz="800" dirty="0">
                <a:latin typeface="Meiryo" panose="020B0604030504040204" pitchFamily="34" charset="-128"/>
                <a:ea typeface="Meiryo" panose="020B0604030504040204" pitchFamily="34" charset="-128"/>
              </a:rPr>
              <a:t>型</a:t>
            </a:r>
          </a:p>
        </p:txBody>
      </p:sp>
      <p:sp>
        <p:nvSpPr>
          <p:cNvPr id="47" name="正方形/長方形 120">
            <a:extLst>
              <a:ext uri="{FF2B5EF4-FFF2-40B4-BE49-F238E27FC236}">
                <a16:creationId xmlns:a16="http://schemas.microsoft.com/office/drawing/2014/main" id="{3511A707-9D91-D4AB-845F-06B8BC3DD8D6}"/>
              </a:ext>
            </a:extLst>
          </p:cNvPr>
          <p:cNvSpPr/>
          <p:nvPr/>
        </p:nvSpPr>
        <p:spPr>
          <a:xfrm>
            <a:off x="9372379" y="4572574"/>
            <a:ext cx="604581" cy="172726"/>
          </a:xfrm>
          <a:prstGeom prst="rect">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800" dirty="0">
                <a:latin typeface="Meiryo" panose="020B0604030504040204" pitchFamily="34" charset="-128"/>
                <a:ea typeface="Meiryo" panose="020B0604030504040204" pitchFamily="34" charset="-128"/>
              </a:rPr>
              <a:t>Allow</a:t>
            </a:r>
            <a:r>
              <a:rPr kumimoji="1" lang="ja-JP" altLang="en-US" sz="800" dirty="0">
                <a:latin typeface="Meiryo" panose="020B0604030504040204" pitchFamily="34" charset="-128"/>
                <a:ea typeface="Meiryo" panose="020B0604030504040204" pitchFamily="34" charset="-128"/>
              </a:rPr>
              <a:t>型</a:t>
            </a:r>
          </a:p>
        </p:txBody>
      </p:sp>
      <p:sp>
        <p:nvSpPr>
          <p:cNvPr id="49" name="正方形/長方形 122">
            <a:extLst>
              <a:ext uri="{FF2B5EF4-FFF2-40B4-BE49-F238E27FC236}">
                <a16:creationId xmlns:a16="http://schemas.microsoft.com/office/drawing/2014/main" id="{DC85E2E5-0B70-7633-4565-DE7028EBD929}"/>
              </a:ext>
            </a:extLst>
          </p:cNvPr>
          <p:cNvSpPr/>
          <p:nvPr/>
        </p:nvSpPr>
        <p:spPr>
          <a:xfrm>
            <a:off x="10028911" y="3262957"/>
            <a:ext cx="604581" cy="172726"/>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00" dirty="0">
                <a:latin typeface="Meiryo" panose="020B0604030504040204" pitchFamily="34" charset="-128"/>
                <a:ea typeface="Meiryo" panose="020B0604030504040204" pitchFamily="34" charset="-128"/>
              </a:rPr>
              <a:t>Deny</a:t>
            </a:r>
            <a:r>
              <a:rPr kumimoji="1" lang="ja-JP" altLang="en-US" sz="800" dirty="0">
                <a:latin typeface="Meiryo" panose="020B0604030504040204" pitchFamily="34" charset="-128"/>
                <a:ea typeface="Meiryo" panose="020B0604030504040204" pitchFamily="34" charset="-128"/>
              </a:rPr>
              <a:t>型</a:t>
            </a:r>
          </a:p>
        </p:txBody>
      </p:sp>
      <p:sp>
        <p:nvSpPr>
          <p:cNvPr id="55" name="吹き出し: 折線 193">
            <a:extLst>
              <a:ext uri="{FF2B5EF4-FFF2-40B4-BE49-F238E27FC236}">
                <a16:creationId xmlns:a16="http://schemas.microsoft.com/office/drawing/2014/main" id="{08DB7684-FAEE-F003-4E0A-77FE90E1020A}"/>
              </a:ext>
            </a:extLst>
          </p:cNvPr>
          <p:cNvSpPr/>
          <p:nvPr/>
        </p:nvSpPr>
        <p:spPr>
          <a:xfrm>
            <a:off x="8721571" y="2161536"/>
            <a:ext cx="2144652" cy="524794"/>
          </a:xfrm>
          <a:prstGeom prst="borderCallout2">
            <a:avLst>
              <a:gd name="adj1" fmla="val 18043"/>
              <a:gd name="adj2" fmla="val -2385"/>
              <a:gd name="adj3" fmla="val 18043"/>
              <a:gd name="adj4" fmla="val -8303"/>
              <a:gd name="adj5" fmla="val 112869"/>
              <a:gd name="adj6" fmla="val -11148"/>
            </a:avLst>
          </a:prstGeom>
          <a:solidFill>
            <a:schemeClr val="accent2"/>
          </a:solidFill>
          <a:ln>
            <a:solidFill>
              <a:schemeClr val="accent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800">
                <a:latin typeface="Meiryo" panose="020B0604030504040204" pitchFamily="34" charset="-128"/>
                <a:ea typeface="Meiryo" panose="020B0604030504040204" pitchFamily="34" charset="-128"/>
              </a:rPr>
              <a:t>（例）マルチアカウント</a:t>
            </a:r>
            <a:r>
              <a:rPr lang="ja-JP" altLang="en-US" sz="800" dirty="0">
                <a:latin typeface="Meiryo" panose="020B0604030504040204" pitchFamily="34" charset="-128"/>
                <a:ea typeface="Meiryo" panose="020B0604030504040204" pitchFamily="34" charset="-128"/>
              </a:rPr>
              <a:t>統制を行う上で禁止す</a:t>
            </a:r>
            <a:r>
              <a:rPr lang="ja-JP" altLang="en-US" sz="800">
                <a:latin typeface="Meiryo" panose="020B0604030504040204" pitchFamily="34" charset="-128"/>
                <a:ea typeface="Meiryo" panose="020B0604030504040204" pitchFamily="34" charset="-128"/>
              </a:rPr>
              <a:t>べき動作</a:t>
            </a:r>
            <a:r>
              <a:rPr lang="en-US" altLang="ja-JP" sz="800" dirty="0">
                <a:latin typeface="Meiryo" panose="020B0604030504040204" pitchFamily="34" charset="-128"/>
                <a:ea typeface="Meiryo" panose="020B0604030504040204" pitchFamily="34" charset="-128"/>
              </a:rPr>
              <a:t> </a:t>
            </a:r>
            <a:r>
              <a:rPr lang="ja-JP" altLang="en-US" sz="800">
                <a:latin typeface="Meiryo" panose="020B0604030504040204" pitchFamily="34" charset="-128"/>
                <a:ea typeface="Meiryo" panose="020B0604030504040204" pitchFamily="34" charset="-128"/>
              </a:rPr>
              <a:t>を</a:t>
            </a:r>
            <a:r>
              <a:rPr lang="en-US" altLang="ja-JP" sz="800" dirty="0">
                <a:latin typeface="Meiryo" panose="020B0604030504040204" pitchFamily="34" charset="-128"/>
                <a:ea typeface="Meiryo" panose="020B0604030504040204" pitchFamily="34" charset="-128"/>
              </a:rPr>
              <a:t>Deny</a:t>
            </a:r>
            <a:r>
              <a:rPr lang="ja-JP" altLang="en-US" sz="800" dirty="0">
                <a:latin typeface="Meiryo" panose="020B0604030504040204" pitchFamily="34" charset="-128"/>
                <a:ea typeface="Meiryo" panose="020B0604030504040204" pitchFamily="34" charset="-128"/>
              </a:rPr>
              <a:t>型</a:t>
            </a:r>
            <a:r>
              <a:rPr lang="ja-JP" altLang="en-US" sz="800">
                <a:latin typeface="Meiryo" panose="020B0604030504040204" pitchFamily="34" charset="-128"/>
                <a:ea typeface="Meiryo" panose="020B0604030504040204" pitchFamily="34" charset="-128"/>
              </a:rPr>
              <a:t>ポリシーで定義し、それ</a:t>
            </a:r>
            <a:r>
              <a:rPr lang="ja-JP" altLang="en-US" sz="800" dirty="0">
                <a:latin typeface="Meiryo" panose="020B0604030504040204" pitchFamily="34" charset="-128"/>
                <a:ea typeface="Meiryo" panose="020B0604030504040204" pitchFamily="34" charset="-128"/>
              </a:rPr>
              <a:t>以外のアクションについては</a:t>
            </a:r>
            <a:r>
              <a:rPr lang="en-US" altLang="ja-JP" sz="800" dirty="0" err="1">
                <a:latin typeface="Meiryo" panose="020B0604030504040204" pitchFamily="34" charset="-128"/>
                <a:ea typeface="Meiryo" panose="020B0604030504040204" pitchFamily="34" charset="-128"/>
              </a:rPr>
              <a:t>FullAWSAccess</a:t>
            </a:r>
            <a:r>
              <a:rPr lang="ja-JP" altLang="en-US" sz="800" dirty="0">
                <a:latin typeface="Meiryo" panose="020B0604030504040204" pitchFamily="34" charset="-128"/>
                <a:ea typeface="Meiryo" panose="020B0604030504040204" pitchFamily="34" charset="-128"/>
              </a:rPr>
              <a:t>で許可</a:t>
            </a:r>
          </a:p>
        </p:txBody>
      </p:sp>
      <p:sp>
        <p:nvSpPr>
          <p:cNvPr id="56" name="テキスト ボックス 199">
            <a:extLst>
              <a:ext uri="{FF2B5EF4-FFF2-40B4-BE49-F238E27FC236}">
                <a16:creationId xmlns:a16="http://schemas.microsoft.com/office/drawing/2014/main" id="{84C39522-C35D-F4FA-3561-9591DF6608A6}"/>
              </a:ext>
            </a:extLst>
          </p:cNvPr>
          <p:cNvSpPr txBox="1"/>
          <p:nvPr/>
        </p:nvSpPr>
        <p:spPr>
          <a:xfrm>
            <a:off x="7084419" y="5570646"/>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2</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pic>
        <p:nvPicPr>
          <p:cNvPr id="57" name="Graphic 23">
            <a:extLst>
              <a:ext uri="{FF2B5EF4-FFF2-40B4-BE49-F238E27FC236}">
                <a16:creationId xmlns:a16="http://schemas.microsoft.com/office/drawing/2014/main" id="{FF487B87-0B59-0C77-3A11-490A9CACC5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7204" y="5214166"/>
            <a:ext cx="399662" cy="414021"/>
          </a:xfrm>
          <a:prstGeom prst="rect">
            <a:avLst/>
          </a:prstGeom>
        </p:spPr>
      </p:pic>
      <p:pic>
        <p:nvPicPr>
          <p:cNvPr id="58" name="Graphic 23">
            <a:extLst>
              <a:ext uri="{FF2B5EF4-FFF2-40B4-BE49-F238E27FC236}">
                <a16:creationId xmlns:a16="http://schemas.microsoft.com/office/drawing/2014/main" id="{2C6A9CF6-72F8-EC8E-D5FE-B80281AB60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6850" y="5214166"/>
            <a:ext cx="399662" cy="414021"/>
          </a:xfrm>
          <a:prstGeom prst="rect">
            <a:avLst/>
          </a:prstGeom>
        </p:spPr>
      </p:pic>
      <p:cxnSp>
        <p:nvCxnSpPr>
          <p:cNvPr id="60" name="コネクタ: カギ線 204">
            <a:extLst>
              <a:ext uri="{FF2B5EF4-FFF2-40B4-BE49-F238E27FC236}">
                <a16:creationId xmlns:a16="http://schemas.microsoft.com/office/drawing/2014/main" id="{6FA64D3E-99D4-24EA-1854-DD682B355AD3}"/>
              </a:ext>
            </a:extLst>
          </p:cNvPr>
          <p:cNvCxnSpPr>
            <a:cxnSpLocks/>
            <a:endCxn id="57" idx="0"/>
          </p:cNvCxnSpPr>
          <p:nvPr/>
        </p:nvCxnSpPr>
        <p:spPr>
          <a:xfrm rot="5400000">
            <a:off x="8356948" y="5034980"/>
            <a:ext cx="269273" cy="8909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コネクタ: カギ線 205">
            <a:extLst>
              <a:ext uri="{FF2B5EF4-FFF2-40B4-BE49-F238E27FC236}">
                <a16:creationId xmlns:a16="http://schemas.microsoft.com/office/drawing/2014/main" id="{A65A6C7D-E485-7872-ADA4-EF6D417C6944}"/>
              </a:ext>
            </a:extLst>
          </p:cNvPr>
          <p:cNvCxnSpPr>
            <a:cxnSpLocks/>
            <a:endCxn id="58" idx="0"/>
          </p:cNvCxnSpPr>
          <p:nvPr/>
        </p:nvCxnSpPr>
        <p:spPr>
          <a:xfrm rot="16200000" flipH="1">
            <a:off x="8686771" y="4794255"/>
            <a:ext cx="269273" cy="570548"/>
          </a:xfrm>
          <a:prstGeom prst="bentConnector3">
            <a:avLst>
              <a:gd name="adj1" fmla="val 50000"/>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9" name="テキスト ボックス 80">
            <a:extLst>
              <a:ext uri="{FF2B5EF4-FFF2-40B4-BE49-F238E27FC236}">
                <a16:creationId xmlns:a16="http://schemas.microsoft.com/office/drawing/2014/main" id="{0EE1E056-E13A-62BE-F0C1-FAC06162E6ED}"/>
              </a:ext>
            </a:extLst>
          </p:cNvPr>
          <p:cNvSpPr txBox="1"/>
          <p:nvPr/>
        </p:nvSpPr>
        <p:spPr>
          <a:xfrm>
            <a:off x="7883719" y="5619466"/>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システム１用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70" name="テキスト ボックス 199">
            <a:extLst>
              <a:ext uri="{FF2B5EF4-FFF2-40B4-BE49-F238E27FC236}">
                <a16:creationId xmlns:a16="http://schemas.microsoft.com/office/drawing/2014/main" id="{71D565E6-FFDF-A915-8CA6-A71EF4463899}"/>
              </a:ext>
            </a:extLst>
          </p:cNvPr>
          <p:cNvSpPr txBox="1"/>
          <p:nvPr/>
        </p:nvSpPr>
        <p:spPr>
          <a:xfrm>
            <a:off x="8691265" y="5614304"/>
            <a:ext cx="934871" cy="338554"/>
          </a:xfrm>
          <a:prstGeom prst="rect">
            <a:avLst/>
          </a:prstGeom>
          <a:noFill/>
        </p:spPr>
        <p:txBody>
          <a:bodyPr wrap="none" rtlCol="0">
            <a:spAutoFit/>
          </a:bodyPr>
          <a:lstStyle/>
          <a:p>
            <a:pPr lvl="0" algn="ctr" defTabSz="731520">
              <a:defRPr/>
            </a:pP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システム</a:t>
            </a: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2</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用</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a:p>
            <a:pPr lvl="0" algn="ctr" defTabSz="731520">
              <a:defRPr/>
            </a:pPr>
            <a:r>
              <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rPr>
              <a:t>AWS</a:t>
            </a:r>
            <a:r>
              <a:rPr lang="ja-JP" altLang="en-US" sz="800">
                <a:solidFill>
                  <a:srgbClr val="232F3E"/>
                </a:solidFill>
                <a:latin typeface="Meiryo" panose="020B0604030504040204" pitchFamily="34" charset="-128"/>
                <a:ea typeface="Meiryo" panose="020B0604030504040204" pitchFamily="34" charset="-128"/>
                <a:cs typeface="Amazon Ember" panose="020B0603020204020204" pitchFamily="34" charset="0"/>
              </a:rPr>
              <a:t>アカウント</a:t>
            </a:r>
            <a:endParaRPr lang="en-US" altLang="ja-JP" sz="800" dirty="0">
              <a:solidFill>
                <a:srgbClr val="232F3E"/>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71" name="TextBox 70">
            <a:extLst>
              <a:ext uri="{FF2B5EF4-FFF2-40B4-BE49-F238E27FC236}">
                <a16:creationId xmlns:a16="http://schemas.microsoft.com/office/drawing/2014/main" id="{5D1471BA-848B-9C54-7404-41E493DEB6D6}"/>
              </a:ext>
            </a:extLst>
          </p:cNvPr>
          <p:cNvSpPr txBox="1"/>
          <p:nvPr/>
        </p:nvSpPr>
        <p:spPr>
          <a:xfrm>
            <a:off x="6331007" y="1561837"/>
            <a:ext cx="2159566" cy="307777"/>
          </a:xfrm>
          <a:prstGeom prst="rect">
            <a:avLst/>
          </a:prstGeom>
          <a:noFill/>
        </p:spPr>
        <p:txBody>
          <a:bodyPr wrap="none" rtlCol="0">
            <a:spAutoFit/>
          </a:bodyPr>
          <a:lstStyle/>
          <a:p>
            <a:pPr algn="l"/>
            <a:r>
              <a:rPr kumimoji="1" lang="en-JP" sz="1400" dirty="0">
                <a:solidFill>
                  <a:schemeClr val="accent3"/>
                </a:solidFill>
                <a:latin typeface="Meiryo" panose="020B0604030504040204" pitchFamily="34" charset="-128"/>
                <a:ea typeface="Meiryo" panose="020B0604030504040204" pitchFamily="34" charset="-128"/>
                <a:cs typeface="Amazon Ember" panose="020B0603020204020204" pitchFamily="34" charset="0"/>
              </a:rPr>
              <a:t>アカウント階層構造の例</a:t>
            </a:r>
          </a:p>
        </p:txBody>
      </p:sp>
    </p:spTree>
    <p:extLst>
      <p:ext uri="{BB962C8B-B14F-4D97-AF65-F5344CB8AC3E}">
        <p14:creationId xmlns:p14="http://schemas.microsoft.com/office/powerpoint/2010/main" val="2054001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dirty="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 Roles Anywhere</a:t>
            </a:r>
            <a:endParaRPr lang="ja-JP" altLang="en-US" sz="2800" b="0" dirty="0">
              <a:gradFill>
                <a:gsLst>
                  <a:gs pos="0">
                    <a:schemeClr val="tx1">
                      <a:lumMod val="75000"/>
                    </a:schemeClr>
                  </a:gs>
                  <a:gs pos="100000">
                    <a:schemeClr val="tx1">
                      <a:lumMod val="75000"/>
                    </a:schemeClr>
                  </a:gs>
                </a:gsLst>
                <a:lin ang="16200000" scaled="0"/>
              </a:gradFill>
            </a:endParaRPr>
          </a:p>
        </p:txBody>
      </p:sp>
      <p:cxnSp>
        <p:nvCxnSpPr>
          <p:cNvPr id="2" name="直線コネクタ 16">
            <a:extLst>
              <a:ext uri="{FF2B5EF4-FFF2-40B4-BE49-F238E27FC236}">
                <a16:creationId xmlns:a16="http://schemas.microsoft.com/office/drawing/2014/main" id="{6D971689-991F-376A-51F1-EDF5AC42B41A}"/>
              </a:ext>
            </a:extLst>
          </p:cNvPr>
          <p:cNvCxnSpPr>
            <a:cxnSpLocks/>
            <a:stCxn id="11" idx="2"/>
            <a:endCxn id="44" idx="0"/>
          </p:cNvCxnSpPr>
          <p:nvPr/>
        </p:nvCxnSpPr>
        <p:spPr>
          <a:xfrm flipH="1">
            <a:off x="5186754" y="2475536"/>
            <a:ext cx="2" cy="630126"/>
          </a:xfrm>
          <a:prstGeom prst="straightConnector1">
            <a:avLst/>
          </a:prstGeom>
          <a:ln w="19050">
            <a:solidFill>
              <a:srgbClr val="7030A0"/>
            </a:solidFill>
            <a:prstDash val="sys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3" name="Graphic 24">
            <a:extLst>
              <a:ext uri="{FF2B5EF4-FFF2-40B4-BE49-F238E27FC236}">
                <a16:creationId xmlns:a16="http://schemas.microsoft.com/office/drawing/2014/main" id="{CE7BE805-218A-3B75-11E3-ACB386CF5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342" y="2179656"/>
            <a:ext cx="469761" cy="46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Graphic 23">
            <a:extLst>
              <a:ext uri="{FF2B5EF4-FFF2-40B4-BE49-F238E27FC236}">
                <a16:creationId xmlns:a16="http://schemas.microsoft.com/office/drawing/2014/main" id="{F76464C0-8052-6589-9A7C-B39030AB5904}"/>
              </a:ext>
            </a:extLst>
          </p:cNvPr>
          <p:cNvPicPr>
            <a:picLocks noChangeAspect="1" noChangeArrowheads="1"/>
          </p:cNvPicPr>
          <p:nvPr/>
        </p:nvPicPr>
        <p:blipFill>
          <a:blip r:embed="rId4">
            <a:extLst>
              <a:ext uri="{96DAC541-7B7A-43D3-8B79-37D633B846F1}">
                <asvg:svgBlip xmlns:asvg="http://schemas.microsoft.com/office/drawing/2016/SVG/main" r:embed="rId5"/>
              </a:ext>
            </a:extLst>
          </a:blip>
          <a:srcRect/>
          <a:stretch/>
        </p:blipFill>
        <p:spPr bwMode="auto">
          <a:xfrm flipH="1">
            <a:off x="1141199" y="2699173"/>
            <a:ext cx="469761" cy="469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12">
            <a:extLst>
              <a:ext uri="{FF2B5EF4-FFF2-40B4-BE49-F238E27FC236}">
                <a16:creationId xmlns:a16="http://schemas.microsoft.com/office/drawing/2014/main" id="{CE418290-1CC0-9D5B-0567-1BBD8CF6C0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1233" y="3584648"/>
            <a:ext cx="702819" cy="702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21">
            <a:extLst>
              <a:ext uri="{FF2B5EF4-FFF2-40B4-BE49-F238E27FC236}">
                <a16:creationId xmlns:a16="http://schemas.microsoft.com/office/drawing/2014/main" id="{4069ADAF-CE3F-6E88-D7E0-4DD505ECF1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8904" y="5048302"/>
            <a:ext cx="457064" cy="457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0">
            <a:extLst>
              <a:ext uri="{FF2B5EF4-FFF2-40B4-BE49-F238E27FC236}">
                <a16:creationId xmlns:a16="http://schemas.microsoft.com/office/drawing/2014/main" id="{CFCBEE9C-C267-22D5-8168-E0D5EBA7C207}"/>
              </a:ext>
            </a:extLst>
          </p:cNvPr>
          <p:cNvSpPr/>
          <p:nvPr/>
        </p:nvSpPr>
        <p:spPr>
          <a:xfrm>
            <a:off x="4192859" y="1415966"/>
            <a:ext cx="3495923" cy="1157827"/>
          </a:xfrm>
          <a:prstGeom prst="rect">
            <a:avLst/>
          </a:prstGeom>
          <a:no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err="1">
                <a:solidFill>
                  <a:schemeClr val="tx1"/>
                </a:solidFill>
                <a:latin typeface="Meiryo UI" panose="020B0604030504040204" pitchFamily="50" charset="-128"/>
                <a:ea typeface="Meiryo UI" panose="020B0604030504040204" pitchFamily="50" charset="-128"/>
              </a:rPr>
              <a:t>公開暗号</a:t>
            </a:r>
            <a:r>
              <a:rPr lang="en-US" altLang="ja-JP" sz="1200" dirty="0" err="1">
                <a:solidFill>
                  <a:schemeClr val="tx1"/>
                </a:solidFill>
                <a:latin typeface="Meiryo UI" panose="020B0604030504040204" pitchFamily="50" charset="-128"/>
                <a:ea typeface="Meiryo UI" panose="020B0604030504040204" pitchFamily="50" charset="-128"/>
              </a:rPr>
              <a:t>鍵</a:t>
            </a:r>
            <a:r>
              <a:rPr lang="en-US" sz="1200" dirty="0" err="1">
                <a:solidFill>
                  <a:schemeClr val="tx1"/>
                </a:solidFill>
                <a:latin typeface="Meiryo UI" panose="020B0604030504040204" pitchFamily="50" charset="-128"/>
                <a:ea typeface="Meiryo UI" panose="020B0604030504040204" pitchFamily="50" charset="-128"/>
              </a:rPr>
              <a:t>インフラストラクチャ</a:t>
            </a:r>
            <a:r>
              <a:rPr lang="en-US" sz="1200" dirty="0">
                <a:solidFill>
                  <a:schemeClr val="tx1"/>
                </a:solidFill>
                <a:latin typeface="Meiryo UI" panose="020B0604030504040204" pitchFamily="50" charset="-128"/>
                <a:ea typeface="Meiryo UI" panose="020B0604030504040204" pitchFamily="50" charset="-128"/>
              </a:rPr>
              <a:t>(PKI)</a:t>
            </a:r>
          </a:p>
        </p:txBody>
      </p:sp>
      <p:pic>
        <p:nvPicPr>
          <p:cNvPr id="10" name="Graphic 20">
            <a:extLst>
              <a:ext uri="{FF2B5EF4-FFF2-40B4-BE49-F238E27FC236}">
                <a16:creationId xmlns:a16="http://schemas.microsoft.com/office/drawing/2014/main" id="{86D7EA15-5EC3-B441-DD7D-EE9EDEC851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0826" y="1736016"/>
            <a:ext cx="411859" cy="411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角丸四角形 22">
            <a:extLst>
              <a:ext uri="{FF2B5EF4-FFF2-40B4-BE49-F238E27FC236}">
                <a16:creationId xmlns:a16="http://schemas.microsoft.com/office/drawing/2014/main" id="{397AFA55-D395-2257-747F-692DA089080D}"/>
              </a:ext>
            </a:extLst>
          </p:cNvPr>
          <p:cNvSpPr/>
          <p:nvPr/>
        </p:nvSpPr>
        <p:spPr>
          <a:xfrm>
            <a:off x="4698953" y="2138998"/>
            <a:ext cx="975606" cy="336538"/>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AWS Certificate Manager</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Private CA</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2" name="角丸四角形 23">
            <a:extLst>
              <a:ext uri="{FF2B5EF4-FFF2-40B4-BE49-F238E27FC236}">
                <a16:creationId xmlns:a16="http://schemas.microsoft.com/office/drawing/2014/main" id="{225D58D6-9F34-33E8-FC39-5057AD026BC9}"/>
              </a:ext>
            </a:extLst>
          </p:cNvPr>
          <p:cNvSpPr/>
          <p:nvPr/>
        </p:nvSpPr>
        <p:spPr>
          <a:xfrm>
            <a:off x="5728907" y="1778932"/>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400" b="1" dirty="0">
                <a:latin typeface="Meiryo UI" panose="020B0604030504040204" pitchFamily="50" charset="-128"/>
                <a:ea typeface="Meiryo UI" panose="020B0604030504040204" pitchFamily="50" charset="-128"/>
                <a:cs typeface="メイリオ" panose="020B0604030504040204" pitchFamily="50" charset="-128"/>
              </a:rPr>
              <a:t>or</a:t>
            </a:r>
            <a:endParaRPr lang="en-US" sz="1400" b="1"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3" name="角丸四角形 24">
            <a:extLst>
              <a:ext uri="{FF2B5EF4-FFF2-40B4-BE49-F238E27FC236}">
                <a16:creationId xmlns:a16="http://schemas.microsoft.com/office/drawing/2014/main" id="{437D41EF-DFFF-0ABE-B902-46B311752386}"/>
              </a:ext>
            </a:extLst>
          </p:cNvPr>
          <p:cNvSpPr/>
          <p:nvPr/>
        </p:nvSpPr>
        <p:spPr>
          <a:xfrm>
            <a:off x="6494160" y="222368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ユーザー固有</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CA</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4" name="角丸四角形 28">
            <a:extLst>
              <a:ext uri="{FF2B5EF4-FFF2-40B4-BE49-F238E27FC236}">
                <a16:creationId xmlns:a16="http://schemas.microsoft.com/office/drawing/2014/main" id="{09CF1157-D12F-BCED-EF35-1EEF296CB270}"/>
              </a:ext>
            </a:extLst>
          </p:cNvPr>
          <p:cNvSpPr/>
          <p:nvPr/>
        </p:nvSpPr>
        <p:spPr>
          <a:xfrm>
            <a:off x="1068518" y="318069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アプリケーション</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5" name="角丸四角形 29">
            <a:extLst>
              <a:ext uri="{FF2B5EF4-FFF2-40B4-BE49-F238E27FC236}">
                <a16:creationId xmlns:a16="http://schemas.microsoft.com/office/drawing/2014/main" id="{E476BB22-3AA9-E154-CDF6-AE92935ADBCC}"/>
              </a:ext>
            </a:extLst>
          </p:cNvPr>
          <p:cNvSpPr/>
          <p:nvPr/>
        </p:nvSpPr>
        <p:spPr>
          <a:xfrm>
            <a:off x="1080557" y="4228660"/>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ハイブリッドクラウド</a:t>
            </a:r>
            <a:br>
              <a:rPr lang="en-US" altLang="ja-JP" sz="1200" dirty="0">
                <a:latin typeface="Meiryo UI" panose="020B0604030504040204" pitchFamily="50" charset="-128"/>
                <a:ea typeface="Meiryo UI" panose="020B0604030504040204" pitchFamily="50" charset="-128"/>
                <a:cs typeface="メイリオ" panose="020B0604030504040204" pitchFamily="50" charset="-128"/>
              </a:rPr>
            </a:b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ユースケース</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6" name="角丸四角形 30">
            <a:extLst>
              <a:ext uri="{FF2B5EF4-FFF2-40B4-BE49-F238E27FC236}">
                <a16:creationId xmlns:a16="http://schemas.microsoft.com/office/drawing/2014/main" id="{55F762B2-F635-1B36-397E-C39A2BF10D88}"/>
              </a:ext>
            </a:extLst>
          </p:cNvPr>
          <p:cNvSpPr/>
          <p:nvPr/>
        </p:nvSpPr>
        <p:spPr>
          <a:xfrm>
            <a:off x="666566" y="5546323"/>
            <a:ext cx="1479391"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200">
                <a:latin typeface="Meiryo UI" panose="020B0604030504040204" pitchFamily="50" charset="-128"/>
                <a:ea typeface="Meiryo UI" panose="020B0604030504040204" pitchFamily="50" charset="-128"/>
                <a:cs typeface="メイリオ" panose="020B0604030504040204" pitchFamily="50" charset="-128"/>
              </a:rPr>
              <a:t>オンプレミス サーバー</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7" name="Rectangle 34">
            <a:extLst>
              <a:ext uri="{FF2B5EF4-FFF2-40B4-BE49-F238E27FC236}">
                <a16:creationId xmlns:a16="http://schemas.microsoft.com/office/drawing/2014/main" id="{5B379414-E691-AF7F-E714-67741AF5B755}"/>
              </a:ext>
            </a:extLst>
          </p:cNvPr>
          <p:cNvSpPr/>
          <p:nvPr/>
        </p:nvSpPr>
        <p:spPr>
          <a:xfrm>
            <a:off x="8812298" y="3464331"/>
            <a:ext cx="3151101" cy="277056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000000"/>
                </a:solidFill>
                <a:latin typeface="Meiryo UI" panose="020B0604030504040204" pitchFamily="50" charset="-128"/>
                <a:ea typeface="Meiryo UI" panose="020B0604030504040204" pitchFamily="50" charset="-128"/>
              </a:rPr>
              <a:t>AWS </a:t>
            </a:r>
            <a:r>
              <a:rPr lang="en-US" sz="1200" dirty="0" err="1">
                <a:solidFill>
                  <a:srgbClr val="000000"/>
                </a:solidFill>
                <a:latin typeface="Meiryo UI" panose="020B0604030504040204" pitchFamily="50" charset="-128"/>
                <a:ea typeface="Meiryo UI" panose="020B0604030504040204" pitchFamily="50" charset="-128"/>
              </a:rPr>
              <a:t>サービス</a:t>
            </a:r>
            <a:endParaRPr lang="en-US" sz="1200" dirty="0">
              <a:solidFill>
                <a:srgbClr val="000000"/>
              </a:solidFill>
              <a:latin typeface="Meiryo UI" panose="020B0604030504040204" pitchFamily="50" charset="-128"/>
              <a:ea typeface="Meiryo UI" panose="020B0604030504040204" pitchFamily="50" charset="-128"/>
            </a:endParaRPr>
          </a:p>
        </p:txBody>
      </p:sp>
      <p:pic>
        <p:nvPicPr>
          <p:cNvPr id="18" name="Graphic 13">
            <a:extLst>
              <a:ext uri="{FF2B5EF4-FFF2-40B4-BE49-F238E27FC236}">
                <a16:creationId xmlns:a16="http://schemas.microsoft.com/office/drawing/2014/main" id="{7C3A6EFF-1CEE-60BE-7BE4-9D9A456CEB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1521" y="3795754"/>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Graphic 28">
            <a:extLst>
              <a:ext uri="{FF2B5EF4-FFF2-40B4-BE49-F238E27FC236}">
                <a16:creationId xmlns:a16="http://schemas.microsoft.com/office/drawing/2014/main" id="{9E35269E-BF7F-567B-0642-11087BB4E4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01521" y="4597896"/>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4">
            <a:extLst>
              <a:ext uri="{FF2B5EF4-FFF2-40B4-BE49-F238E27FC236}">
                <a16:creationId xmlns:a16="http://schemas.microsoft.com/office/drawing/2014/main" id="{DD7BFD87-5453-E696-10EB-61ECCA248DA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01521" y="540809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Graphic 51">
            <a:extLst>
              <a:ext uri="{FF2B5EF4-FFF2-40B4-BE49-F238E27FC236}">
                <a16:creationId xmlns:a16="http://schemas.microsoft.com/office/drawing/2014/main" id="{D9A308EA-7980-C003-3D3D-09D25F368D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7212" y="3795754"/>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Graphic 32">
            <a:extLst>
              <a:ext uri="{FF2B5EF4-FFF2-40B4-BE49-F238E27FC236}">
                <a16:creationId xmlns:a16="http://schemas.microsoft.com/office/drawing/2014/main" id="{4A4AD8FD-C384-9C76-CE2B-CE3B0630DC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167212" y="4628209"/>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Graphic 40">
            <a:extLst>
              <a:ext uri="{FF2B5EF4-FFF2-40B4-BE49-F238E27FC236}">
                <a16:creationId xmlns:a16="http://schemas.microsoft.com/office/drawing/2014/main" id="{8C46FE00-F296-3D38-2E15-99F81845FB2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67212" y="540809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Graphic 60">
            <a:extLst>
              <a:ext uri="{FF2B5EF4-FFF2-40B4-BE49-F238E27FC236}">
                <a16:creationId xmlns:a16="http://schemas.microsoft.com/office/drawing/2014/main" id="{372EEDFC-C32C-19B7-E201-D783E968870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179409" y="3795754"/>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Graphic 31">
            <a:extLst>
              <a:ext uri="{FF2B5EF4-FFF2-40B4-BE49-F238E27FC236}">
                <a16:creationId xmlns:a16="http://schemas.microsoft.com/office/drawing/2014/main" id="{64C0E41C-0C1C-872B-FFDF-16306E84B060}"/>
              </a:ext>
            </a:extLst>
          </p:cNvPr>
          <p:cNvPicPr>
            <a:picLocks noChangeAspect="1" noChangeArrowheads="1"/>
          </p:cNvPicPr>
          <p:nvPr/>
        </p:nvPicPr>
        <p:blipFill>
          <a:blip r:embed="rId16">
            <a:extLst>
              <a:ext uri="{96DAC541-7B7A-43D3-8B79-37D633B846F1}">
                <asvg:svgBlip xmlns:asvg="http://schemas.microsoft.com/office/drawing/2016/SVG/main" r:embed="rId17"/>
              </a:ext>
            </a:extLst>
          </a:blip>
          <a:srcRect/>
          <a:stretch/>
        </p:blipFill>
        <p:spPr bwMode="auto">
          <a:xfrm>
            <a:off x="11179409" y="540809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9">
            <a:extLst>
              <a:ext uri="{FF2B5EF4-FFF2-40B4-BE49-F238E27FC236}">
                <a16:creationId xmlns:a16="http://schemas.microsoft.com/office/drawing/2014/main" id="{2CD8CA2B-4392-139A-24A8-947AC89CF4D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79409" y="4619707"/>
            <a:ext cx="487704" cy="48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角丸四角形 86">
            <a:extLst>
              <a:ext uri="{FF2B5EF4-FFF2-40B4-BE49-F238E27FC236}">
                <a16:creationId xmlns:a16="http://schemas.microsoft.com/office/drawing/2014/main" id="{2533DCD3-1570-9315-F7A4-32200BB4479E}"/>
              </a:ext>
            </a:extLst>
          </p:cNvPr>
          <p:cNvSpPr/>
          <p:nvPr/>
        </p:nvSpPr>
        <p:spPr>
          <a:xfrm>
            <a:off x="9045735" y="425986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Lambda</a:t>
            </a:r>
            <a:r>
              <a:rPr lang="ja-JP" altLang="en-US" sz="1050">
                <a:latin typeface="Meiryo UI" panose="020B0604030504040204" pitchFamily="50" charset="-128"/>
                <a:ea typeface="Meiryo UI" panose="020B0604030504040204" pitchFamily="50" charset="-128"/>
                <a:cs typeface="メイリオ" panose="020B0604030504040204" pitchFamily="50" charset="-128"/>
              </a:rPr>
              <a:t>関数</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28" name="角丸四角形 87">
            <a:extLst>
              <a:ext uri="{FF2B5EF4-FFF2-40B4-BE49-F238E27FC236}">
                <a16:creationId xmlns:a16="http://schemas.microsoft.com/office/drawing/2014/main" id="{96C5B0D2-EE2C-BE15-6B51-6F7368C82BF2}"/>
              </a:ext>
            </a:extLst>
          </p:cNvPr>
          <p:cNvSpPr/>
          <p:nvPr/>
        </p:nvSpPr>
        <p:spPr>
          <a:xfrm>
            <a:off x="9076643" y="5107412"/>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ML</a:t>
            </a:r>
            <a:r>
              <a:rPr lang="ja-JP" altLang="en-US" sz="1050">
                <a:latin typeface="Meiryo UI" panose="020B0604030504040204" pitchFamily="50" charset="-128"/>
                <a:ea typeface="Meiryo UI" panose="020B0604030504040204" pitchFamily="50" charset="-128"/>
                <a:cs typeface="メイリオ" panose="020B0604030504040204" pitchFamily="50" charset="-128"/>
              </a:rPr>
              <a:t>モデル</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0" name="角丸四角形 88">
            <a:extLst>
              <a:ext uri="{FF2B5EF4-FFF2-40B4-BE49-F238E27FC236}">
                <a16:creationId xmlns:a16="http://schemas.microsoft.com/office/drawing/2014/main" id="{841A5447-71E7-DB50-3103-C7DCA8CEC114}"/>
              </a:ext>
            </a:extLst>
          </p:cNvPr>
          <p:cNvSpPr/>
          <p:nvPr/>
        </p:nvSpPr>
        <p:spPr>
          <a:xfrm>
            <a:off x="9108333" y="5911198"/>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S3</a:t>
            </a:r>
            <a:r>
              <a:rPr lang="ja-JP" altLang="en-US" sz="1050">
                <a:latin typeface="Meiryo UI" panose="020B0604030504040204" pitchFamily="50" charset="-128"/>
                <a:ea typeface="Meiryo UI" panose="020B0604030504040204" pitchFamily="50" charset="-128"/>
                <a:cs typeface="メイリオ" panose="020B0604030504040204" pitchFamily="50" charset="-128"/>
              </a:rPr>
              <a:t>バケット</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1" name="角丸四角形 89">
            <a:extLst>
              <a:ext uri="{FF2B5EF4-FFF2-40B4-BE49-F238E27FC236}">
                <a16:creationId xmlns:a16="http://schemas.microsoft.com/office/drawing/2014/main" id="{4495E89A-DABB-6953-4A55-6013898E8896}"/>
              </a:ext>
            </a:extLst>
          </p:cNvPr>
          <p:cNvSpPr/>
          <p:nvPr/>
        </p:nvSpPr>
        <p:spPr>
          <a:xfrm>
            <a:off x="10081245" y="4263189"/>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 Access</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Analyzer</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2" name="角丸四角形 90">
            <a:extLst>
              <a:ext uri="{FF2B5EF4-FFF2-40B4-BE49-F238E27FC236}">
                <a16:creationId xmlns:a16="http://schemas.microsoft.com/office/drawing/2014/main" id="{9CBA643A-61AC-20EC-7E5C-465890BC2AD2}"/>
              </a:ext>
            </a:extLst>
          </p:cNvPr>
          <p:cNvSpPr/>
          <p:nvPr/>
        </p:nvSpPr>
        <p:spPr>
          <a:xfrm>
            <a:off x="10105025" y="511511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50">
                <a:latin typeface="Meiryo UI" panose="020B0604030504040204" pitchFamily="50" charset="-128"/>
                <a:ea typeface="Meiryo UI" panose="020B0604030504040204" pitchFamily="50" charset="-128"/>
                <a:cs typeface="メイリオ" panose="020B0604030504040204" pitchFamily="50" charset="-128"/>
              </a:rPr>
              <a:t>コンテナ</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5" name="角丸四角形 91">
            <a:extLst>
              <a:ext uri="{FF2B5EF4-FFF2-40B4-BE49-F238E27FC236}">
                <a16:creationId xmlns:a16="http://schemas.microsoft.com/office/drawing/2014/main" id="{2F1DAB64-B99D-CBA1-92E0-D38A7735937F}"/>
              </a:ext>
            </a:extLst>
          </p:cNvPr>
          <p:cNvSpPr/>
          <p:nvPr/>
        </p:nvSpPr>
        <p:spPr>
          <a:xfrm>
            <a:off x="10111094" y="5911198"/>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ECS</a:t>
            </a:r>
            <a:r>
              <a:rPr lang="ja-JP" altLang="en-US" sz="1050">
                <a:latin typeface="Meiryo UI" panose="020B0604030504040204" pitchFamily="50" charset="-128"/>
                <a:ea typeface="Meiryo UI" panose="020B0604030504040204" pitchFamily="50" charset="-128"/>
                <a:cs typeface="メイリオ" panose="020B0604030504040204" pitchFamily="50" charset="-128"/>
              </a:rPr>
              <a:t>タスク</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8" name="角丸四角形 92">
            <a:extLst>
              <a:ext uri="{FF2B5EF4-FFF2-40B4-BE49-F238E27FC236}">
                <a16:creationId xmlns:a16="http://schemas.microsoft.com/office/drawing/2014/main" id="{9FEF0FC3-8266-1073-84B0-6D7ECD63962B}"/>
              </a:ext>
            </a:extLst>
          </p:cNvPr>
          <p:cNvSpPr/>
          <p:nvPr/>
        </p:nvSpPr>
        <p:spPr>
          <a:xfrm>
            <a:off x="11087249" y="5911198"/>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sz="1050" dirty="0" err="1">
                <a:latin typeface="Meiryo UI" panose="020B0604030504040204" pitchFamily="50" charset="-128"/>
                <a:ea typeface="Meiryo UI" panose="020B0604030504040204" pitchFamily="50" charset="-128"/>
                <a:cs typeface="メイリオ" panose="020B0604030504040204" pitchFamily="50" charset="-128"/>
              </a:rPr>
              <a:t>ルートテーブル</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39" name="角丸四角形 93">
            <a:extLst>
              <a:ext uri="{FF2B5EF4-FFF2-40B4-BE49-F238E27FC236}">
                <a16:creationId xmlns:a16="http://schemas.microsoft.com/office/drawing/2014/main" id="{EC05F12F-8D4B-5067-B4EE-848F569EFE34}"/>
              </a:ext>
            </a:extLst>
          </p:cNvPr>
          <p:cNvSpPr/>
          <p:nvPr/>
        </p:nvSpPr>
        <p:spPr>
          <a:xfrm>
            <a:off x="11133407" y="5045194"/>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DynamoDB</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ja-JP" altLang="en-US" sz="1050">
                <a:latin typeface="Meiryo UI" panose="020B0604030504040204" pitchFamily="50" charset="-128"/>
                <a:ea typeface="Meiryo UI" panose="020B0604030504040204" pitchFamily="50" charset="-128"/>
                <a:cs typeface="メイリオ" panose="020B0604030504040204" pitchFamily="50" charset="-128"/>
              </a:rPr>
              <a:t>テーブル</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40" name="角丸四角形 94">
            <a:extLst>
              <a:ext uri="{FF2B5EF4-FFF2-40B4-BE49-F238E27FC236}">
                <a16:creationId xmlns:a16="http://schemas.microsoft.com/office/drawing/2014/main" id="{B40B444A-7102-B452-EB02-99DCEA67B5A2}"/>
              </a:ext>
            </a:extLst>
          </p:cNvPr>
          <p:cNvSpPr/>
          <p:nvPr/>
        </p:nvSpPr>
        <p:spPr>
          <a:xfrm>
            <a:off x="11116754" y="4230654"/>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EC2</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ja-JP" altLang="en-US" sz="1050">
                <a:latin typeface="Meiryo UI" panose="020B0604030504040204" pitchFamily="50" charset="-128"/>
                <a:ea typeface="Meiryo UI" panose="020B0604030504040204" pitchFamily="50" charset="-128"/>
                <a:cs typeface="メイリオ" panose="020B0604030504040204" pitchFamily="50" charset="-128"/>
              </a:rPr>
              <a:t>インスタンス</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pic>
        <p:nvPicPr>
          <p:cNvPr id="41" name="Graphic 11">
            <a:extLst>
              <a:ext uri="{FF2B5EF4-FFF2-40B4-BE49-F238E27FC236}">
                <a16:creationId xmlns:a16="http://schemas.microsoft.com/office/drawing/2014/main" id="{16D22F49-B3AF-F976-36AB-3C8BE257644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12298" y="3459109"/>
            <a:ext cx="372401" cy="372401"/>
          </a:xfrm>
          <a:prstGeom prst="rect">
            <a:avLst/>
          </a:prstGeom>
        </p:spPr>
      </p:pic>
      <p:sp>
        <p:nvSpPr>
          <p:cNvPr id="42" name="Rectangle 30">
            <a:extLst>
              <a:ext uri="{FF2B5EF4-FFF2-40B4-BE49-F238E27FC236}">
                <a16:creationId xmlns:a16="http://schemas.microsoft.com/office/drawing/2014/main" id="{E68951F8-6323-92F1-8D6A-53C7340D5B21}"/>
              </a:ext>
            </a:extLst>
          </p:cNvPr>
          <p:cNvSpPr/>
          <p:nvPr/>
        </p:nvSpPr>
        <p:spPr>
          <a:xfrm>
            <a:off x="4192859" y="2698179"/>
            <a:ext cx="3495923" cy="3376300"/>
          </a:xfrm>
          <a:prstGeom prst="rect">
            <a:avLst/>
          </a:prstGeom>
          <a:noFill/>
          <a:ln w="12700">
            <a:solidFill>
              <a:srgbClr val="D6232C"/>
            </a:solidFill>
          </a:ln>
        </p:spPr>
        <p:style>
          <a:lnRef idx="2">
            <a:schemeClr val="accent1">
              <a:shade val="50000"/>
            </a:schemeClr>
          </a:lnRef>
          <a:fillRef idx="1">
            <a:schemeClr val="accent1"/>
          </a:fillRef>
          <a:effectRef idx="0">
            <a:schemeClr val="accent1"/>
          </a:effectRef>
          <a:fontRef idx="minor">
            <a:schemeClr val="lt1"/>
          </a:fontRef>
        </p:style>
        <p:txBody>
          <a:bodyPr lIns="502920" tIns="91440"/>
          <a:lstStyle/>
          <a:p>
            <a:pPr>
              <a:defRPr/>
            </a:pPr>
            <a:r>
              <a:rPr lang="en-US" sz="1100" dirty="0">
                <a:solidFill>
                  <a:srgbClr val="D6232C"/>
                </a:solidFill>
                <a:latin typeface="Meiryo UI" panose="020B0604030504040204" pitchFamily="50" charset="-128"/>
                <a:ea typeface="Meiryo UI" panose="020B0604030504040204" pitchFamily="50" charset="-128"/>
                <a:cs typeface="Arial" panose="020B0604020202020204" pitchFamily="34" charset="0"/>
              </a:rPr>
              <a:t>IAM Roles Anywhere</a:t>
            </a:r>
          </a:p>
        </p:txBody>
      </p:sp>
      <p:pic>
        <p:nvPicPr>
          <p:cNvPr id="43" name="Graphic 19">
            <a:extLst>
              <a:ext uri="{FF2B5EF4-FFF2-40B4-BE49-F238E27FC236}">
                <a16:creationId xmlns:a16="http://schemas.microsoft.com/office/drawing/2014/main" id="{3F60B4AC-7EFC-B3FD-8083-B7567CD181A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92861" y="2698238"/>
            <a:ext cx="379917" cy="379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テキスト ボックス 11">
            <a:extLst>
              <a:ext uri="{FF2B5EF4-FFF2-40B4-BE49-F238E27FC236}">
                <a16:creationId xmlns:a16="http://schemas.microsoft.com/office/drawing/2014/main" id="{C52E345F-D2DF-4FEF-4484-731F98B73ACD}"/>
              </a:ext>
            </a:extLst>
          </p:cNvPr>
          <p:cNvSpPr txBox="1"/>
          <p:nvPr/>
        </p:nvSpPr>
        <p:spPr>
          <a:xfrm>
            <a:off x="4444710" y="3105662"/>
            <a:ext cx="1484088"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トラストアンカー</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A</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45" name="テキスト ボックス 11">
            <a:extLst>
              <a:ext uri="{FF2B5EF4-FFF2-40B4-BE49-F238E27FC236}">
                <a16:creationId xmlns:a16="http://schemas.microsoft.com/office/drawing/2014/main" id="{7442343B-D44D-D33A-F7DB-090F75584A56}"/>
              </a:ext>
            </a:extLst>
          </p:cNvPr>
          <p:cNvSpPr txBox="1"/>
          <p:nvPr/>
        </p:nvSpPr>
        <p:spPr>
          <a:xfrm>
            <a:off x="4581081" y="5015360"/>
            <a:ext cx="1291600"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プロファイル</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B</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pic>
        <p:nvPicPr>
          <p:cNvPr id="46" name="Graphic 49">
            <a:extLst>
              <a:ext uri="{FF2B5EF4-FFF2-40B4-BE49-F238E27FC236}">
                <a16:creationId xmlns:a16="http://schemas.microsoft.com/office/drawing/2014/main" id="{0F78C837-4502-A2EE-B804-8796D612FE7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602099" y="5525609"/>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角丸四角形 101">
            <a:extLst>
              <a:ext uri="{FF2B5EF4-FFF2-40B4-BE49-F238E27FC236}">
                <a16:creationId xmlns:a16="http://schemas.microsoft.com/office/drawing/2014/main" id="{4138A336-35F4-1C04-9FB7-4D3B3C76C53C}"/>
              </a:ext>
            </a:extLst>
          </p:cNvPr>
          <p:cNvSpPr/>
          <p:nvPr/>
        </p:nvSpPr>
        <p:spPr>
          <a:xfrm>
            <a:off x="7387091" y="6085963"/>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利用可能なロール群</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を登録</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pic>
        <p:nvPicPr>
          <p:cNvPr id="48" name="Graphic 2">
            <a:extLst>
              <a:ext uri="{FF2B5EF4-FFF2-40B4-BE49-F238E27FC236}">
                <a16:creationId xmlns:a16="http://schemas.microsoft.com/office/drawing/2014/main" id="{2004F868-A5AE-E067-FE1B-01EC9627AC0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977815" y="5680303"/>
            <a:ext cx="352068" cy="352068"/>
          </a:xfrm>
          <a:prstGeom prst="rect">
            <a:avLst/>
          </a:prstGeom>
        </p:spPr>
      </p:pic>
      <p:sp>
        <p:nvSpPr>
          <p:cNvPr id="49" name="角丸四角形 103">
            <a:extLst>
              <a:ext uri="{FF2B5EF4-FFF2-40B4-BE49-F238E27FC236}">
                <a16:creationId xmlns:a16="http://schemas.microsoft.com/office/drawing/2014/main" id="{F80E1737-F9ED-9D31-68B1-44A49682B419}"/>
              </a:ext>
            </a:extLst>
          </p:cNvPr>
          <p:cNvSpPr/>
          <p:nvPr/>
        </p:nvSpPr>
        <p:spPr>
          <a:xfrm>
            <a:off x="5992360" y="5299887"/>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一時的な</a:t>
            </a:r>
            <a:br>
              <a:rPr lang="en-US" altLang="ja-JP"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b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クレデンシャル</a:t>
            </a:r>
            <a:endParaRPr 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0" name="角丸四角形 104">
            <a:extLst>
              <a:ext uri="{FF2B5EF4-FFF2-40B4-BE49-F238E27FC236}">
                <a16:creationId xmlns:a16="http://schemas.microsoft.com/office/drawing/2014/main" id="{07E636AA-AC55-12A5-D923-0CA1E0CE330A}"/>
              </a:ext>
            </a:extLst>
          </p:cNvPr>
          <p:cNvSpPr/>
          <p:nvPr/>
        </p:nvSpPr>
        <p:spPr>
          <a:xfrm>
            <a:off x="6880935" y="5819141"/>
            <a:ext cx="651408" cy="22580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200" dirty="0">
                <a:latin typeface="Meiryo UI" panose="020B0604030504040204" pitchFamily="50" charset="-128"/>
                <a:ea typeface="Meiryo UI" panose="020B0604030504040204" pitchFamily="50" charset="-128"/>
                <a:cs typeface="メイリオ" panose="020B0604030504040204" pitchFamily="50" charset="-128"/>
              </a:rPr>
              <a:t>IAM</a:t>
            </a:r>
            <a:r>
              <a:rPr lang="ja-JP" altLang="en-US" sz="1200" dirty="0">
                <a:latin typeface="Meiryo UI" panose="020B0604030504040204" pitchFamily="50" charset="-128"/>
                <a:ea typeface="Meiryo UI" panose="020B0604030504040204" pitchFamily="50" charset="-128"/>
                <a:cs typeface="メイリオ" panose="020B0604030504040204" pitchFamily="50" charset="-128"/>
              </a:rPr>
              <a:t>ロール</a:t>
            </a:r>
            <a:endParaRPr lang="en-US" sz="1200" dirty="0">
              <a:latin typeface="Meiryo UI" panose="020B0604030504040204" pitchFamily="50" charset="-128"/>
              <a:ea typeface="Meiryo UI" panose="020B0604030504040204" pitchFamily="50" charset="-128"/>
              <a:cs typeface="メイリオ" panose="020B0604030504040204" pitchFamily="50" charset="-128"/>
            </a:endParaRPr>
          </a:p>
        </p:txBody>
      </p:sp>
      <p:cxnSp>
        <p:nvCxnSpPr>
          <p:cNvPr id="51" name="直線コネクタ 16">
            <a:extLst>
              <a:ext uri="{FF2B5EF4-FFF2-40B4-BE49-F238E27FC236}">
                <a16:creationId xmlns:a16="http://schemas.microsoft.com/office/drawing/2014/main" id="{484768C9-CDE8-C0BE-15FB-41FAA380EC92}"/>
              </a:ext>
            </a:extLst>
          </p:cNvPr>
          <p:cNvCxnSpPr>
            <a:cxnSpLocks/>
            <a:stCxn id="46" idx="3"/>
            <a:endCxn id="17" idx="1"/>
          </p:cNvCxnSpPr>
          <p:nvPr/>
        </p:nvCxnSpPr>
        <p:spPr>
          <a:xfrm flipV="1">
            <a:off x="7037629" y="4849616"/>
            <a:ext cx="1774668" cy="893758"/>
          </a:xfrm>
          <a:prstGeom prst="bentConnector3">
            <a:avLst>
              <a:gd name="adj1" fmla="val 50000"/>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52" name="角丸四角形 109">
            <a:extLst>
              <a:ext uri="{FF2B5EF4-FFF2-40B4-BE49-F238E27FC236}">
                <a16:creationId xmlns:a16="http://schemas.microsoft.com/office/drawing/2014/main" id="{97B101FA-F67D-E79F-E833-D979D4D19FB1}"/>
              </a:ext>
            </a:extLst>
          </p:cNvPr>
          <p:cNvSpPr/>
          <p:nvPr/>
        </p:nvSpPr>
        <p:spPr>
          <a:xfrm>
            <a:off x="7561909" y="4468723"/>
            <a:ext cx="1395821" cy="380675"/>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ロールの権限で</a:t>
            </a:r>
            <a:endParaRPr lang="en-US" altLang="ja-JP" sz="1050" dirty="0">
              <a:latin typeface="Meiryo UI" panose="020B0604030504040204" pitchFamily="50" charset="-128"/>
              <a:ea typeface="Meiryo UI" panose="020B0604030504040204" pitchFamily="50" charset="-128"/>
              <a:cs typeface="メイリオ" panose="020B0604030504040204" pitchFamily="50" charset="-128"/>
            </a:endParaRPr>
          </a:p>
          <a:p>
            <a:pPr algn="ct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リソースへアクセス</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cxnSp>
        <p:nvCxnSpPr>
          <p:cNvPr id="53" name="直線コネクタ 16">
            <a:extLst>
              <a:ext uri="{FF2B5EF4-FFF2-40B4-BE49-F238E27FC236}">
                <a16:creationId xmlns:a16="http://schemas.microsoft.com/office/drawing/2014/main" id="{D85732D0-A9F7-42A1-8808-7120EB4FF0AA}"/>
              </a:ext>
            </a:extLst>
          </p:cNvPr>
          <p:cNvCxnSpPr>
            <a:cxnSpLocks/>
            <a:stCxn id="60" idx="0"/>
            <a:endCxn id="44" idx="2"/>
          </p:cNvCxnSpPr>
          <p:nvPr/>
        </p:nvCxnSpPr>
        <p:spPr>
          <a:xfrm flipH="1" flipV="1">
            <a:off x="5186755" y="3458712"/>
            <a:ext cx="1" cy="202807"/>
          </a:xfrm>
          <a:prstGeom prst="straightConnector1">
            <a:avLst/>
          </a:prstGeom>
          <a:ln w="9525">
            <a:solidFill>
              <a:schemeClr val="accent2"/>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4" name="直線コネクタ 16">
            <a:extLst>
              <a:ext uri="{FF2B5EF4-FFF2-40B4-BE49-F238E27FC236}">
                <a16:creationId xmlns:a16="http://schemas.microsoft.com/office/drawing/2014/main" id="{E4963A3C-6B63-CD3B-7AA9-0F3244668209}"/>
              </a:ext>
            </a:extLst>
          </p:cNvPr>
          <p:cNvCxnSpPr>
            <a:cxnSpLocks/>
            <a:stCxn id="63" idx="2"/>
            <a:endCxn id="46" idx="0"/>
          </p:cNvCxnSpPr>
          <p:nvPr/>
        </p:nvCxnSpPr>
        <p:spPr>
          <a:xfrm flipH="1">
            <a:off x="6819864" y="5018651"/>
            <a:ext cx="5540" cy="506958"/>
          </a:xfrm>
          <a:prstGeom prst="straightConnector1">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55" name="四角形吹き出し 119">
            <a:extLst>
              <a:ext uri="{FF2B5EF4-FFF2-40B4-BE49-F238E27FC236}">
                <a16:creationId xmlns:a16="http://schemas.microsoft.com/office/drawing/2014/main" id="{5C813F2F-8CEF-8E33-CBD1-0BEFCC48B8D3}"/>
              </a:ext>
            </a:extLst>
          </p:cNvPr>
          <p:cNvSpPr/>
          <p:nvPr/>
        </p:nvSpPr>
        <p:spPr bwMode="auto">
          <a:xfrm>
            <a:off x="7458192" y="2602466"/>
            <a:ext cx="1258727" cy="488224"/>
          </a:xfrm>
          <a:prstGeom prst="wedgeRectCallout">
            <a:avLst>
              <a:gd name="adj1" fmla="val -33018"/>
              <a:gd name="adj2" fmla="val 78815"/>
            </a:avLst>
          </a:prstGeom>
          <a:solidFill>
            <a:schemeClr val="tx1">
              <a:lumMod val="10000"/>
              <a:lumOff val="90000"/>
            </a:schemeClr>
          </a:solidFill>
          <a:ln w="25400" cap="flat" cmpd="sng" algn="ctr">
            <a:solidFill>
              <a:srgbClr val="0070C0"/>
            </a:solid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algn="ctr" defTabSz="932398" fontAlgn="base">
              <a:lnSpc>
                <a:spcPct val="90000"/>
              </a:lnSpc>
              <a:spcBef>
                <a:spcPct val="0"/>
              </a:spcBef>
              <a:spcAft>
                <a:spcPct val="0"/>
              </a:spcAft>
            </a:pPr>
            <a:r>
              <a:rPr kumimoji="1" lang="en-US" altLang="ja-JP" sz="1100" kern="0" dirty="0">
                <a:solidFill>
                  <a:srgbClr val="FF0000"/>
                </a:solidFill>
                <a:latin typeface="Meiryo UI" panose="020B0604030504040204" pitchFamily="50" charset="-128"/>
                <a:ea typeface="Meiryo UI" panose="020B0604030504040204" pitchFamily="50" charset="-128"/>
              </a:rPr>
              <a:t>CA</a:t>
            </a:r>
            <a:r>
              <a:rPr kumimoji="1" lang="ja-JP" altLang="en-US" sz="1100" kern="0">
                <a:solidFill>
                  <a:srgbClr val="FF0000"/>
                </a:solidFill>
                <a:latin typeface="Meiryo UI" panose="020B0604030504040204" pitchFamily="50" charset="-128"/>
                <a:ea typeface="Meiryo UI" panose="020B0604030504040204" pitchFamily="50" charset="-128"/>
              </a:rPr>
              <a:t>証明書を登録</a:t>
            </a:r>
            <a:endParaRPr kumimoji="1" lang="en-US" altLang="ja-JP" sz="1100" kern="0" dirty="0">
              <a:solidFill>
                <a:srgbClr val="FF0000"/>
              </a:solidFill>
              <a:latin typeface="Meiryo UI" panose="020B0604030504040204" pitchFamily="50" charset="-128"/>
              <a:ea typeface="Meiryo UI" panose="020B0604030504040204" pitchFamily="50" charset="-128"/>
            </a:endParaRPr>
          </a:p>
          <a:p>
            <a:pPr algn="ctr" defTabSz="932398" fontAlgn="base">
              <a:lnSpc>
                <a:spcPct val="90000"/>
              </a:lnSpc>
              <a:spcBef>
                <a:spcPct val="0"/>
              </a:spcBef>
              <a:spcAft>
                <a:spcPct val="0"/>
              </a:spcAft>
            </a:pPr>
            <a:r>
              <a:rPr kumimoji="1" lang="en-US" altLang="ja-JP" sz="1100" kern="0" dirty="0">
                <a:solidFill>
                  <a:srgbClr val="FF0000"/>
                </a:solidFill>
                <a:latin typeface="Meiryo UI" panose="020B0604030504040204" pitchFamily="50" charset="-128"/>
                <a:ea typeface="Meiryo UI" panose="020B0604030504040204" pitchFamily="50" charset="-128"/>
              </a:rPr>
              <a:t>(</a:t>
            </a:r>
            <a:r>
              <a:rPr kumimoji="1" lang="ja-JP" altLang="en-US" sz="1100" kern="0">
                <a:solidFill>
                  <a:srgbClr val="FF0000"/>
                </a:solidFill>
                <a:latin typeface="Meiryo UI" panose="020B0604030504040204" pitchFamily="50" charset="-128"/>
                <a:ea typeface="Meiryo UI" panose="020B0604030504040204" pitchFamily="50" charset="-128"/>
              </a:rPr>
              <a:t>リージョン毎</a:t>
            </a:r>
            <a:r>
              <a:rPr kumimoji="1" lang="en-US" altLang="ja-JP" sz="1100" kern="0" dirty="0">
                <a:solidFill>
                  <a:srgbClr val="FF0000"/>
                </a:solidFill>
                <a:latin typeface="Meiryo UI" panose="020B0604030504040204" pitchFamily="50" charset="-128"/>
                <a:ea typeface="Meiryo UI" panose="020B0604030504040204" pitchFamily="50" charset="-128"/>
              </a:rPr>
              <a:t>)</a:t>
            </a:r>
            <a:endParaRPr kumimoji="1" lang="ja-JP" altLang="en-US" sz="1100" kern="0">
              <a:solidFill>
                <a:srgbClr val="FF0000"/>
              </a:solidFill>
              <a:latin typeface="Meiryo UI" panose="020B0604030504040204" pitchFamily="50" charset="-128"/>
              <a:ea typeface="Meiryo UI" panose="020B0604030504040204" pitchFamily="50" charset="-128"/>
            </a:endParaRPr>
          </a:p>
        </p:txBody>
      </p:sp>
      <p:cxnSp>
        <p:nvCxnSpPr>
          <p:cNvPr id="56" name="直線コネクタ 16">
            <a:extLst>
              <a:ext uri="{FF2B5EF4-FFF2-40B4-BE49-F238E27FC236}">
                <a16:creationId xmlns:a16="http://schemas.microsoft.com/office/drawing/2014/main" id="{0327F1E8-69DA-9C8E-D1DF-D918E1D5B0C9}"/>
              </a:ext>
            </a:extLst>
          </p:cNvPr>
          <p:cNvCxnSpPr>
            <a:cxnSpLocks/>
            <a:stCxn id="46" idx="2"/>
            <a:endCxn id="48" idx="2"/>
          </p:cNvCxnSpPr>
          <p:nvPr/>
        </p:nvCxnSpPr>
        <p:spPr>
          <a:xfrm rot="5400000">
            <a:off x="6451241" y="5663748"/>
            <a:ext cx="71232" cy="666015"/>
          </a:xfrm>
          <a:prstGeom prst="curvedConnector3">
            <a:avLst>
              <a:gd name="adj1" fmla="val 420923"/>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7" name="直線コネクタ 16">
            <a:extLst>
              <a:ext uri="{FF2B5EF4-FFF2-40B4-BE49-F238E27FC236}">
                <a16:creationId xmlns:a16="http://schemas.microsoft.com/office/drawing/2014/main" id="{6E0546CA-3857-51A2-9575-8F54BEB6C057}"/>
              </a:ext>
            </a:extLst>
          </p:cNvPr>
          <p:cNvCxnSpPr>
            <a:cxnSpLocks/>
            <a:stCxn id="64" idx="3"/>
            <a:endCxn id="60" idx="1"/>
          </p:cNvCxnSpPr>
          <p:nvPr/>
        </p:nvCxnSpPr>
        <p:spPr>
          <a:xfrm>
            <a:off x="2010228" y="2539561"/>
            <a:ext cx="2543789" cy="1298484"/>
          </a:xfrm>
          <a:prstGeom prst="straightConnector1">
            <a:avLst/>
          </a:prstGeom>
          <a:ln w="9525">
            <a:solidFill>
              <a:srgbClr val="FF0000"/>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58" name="直線コネクタ 16">
            <a:extLst>
              <a:ext uri="{FF2B5EF4-FFF2-40B4-BE49-F238E27FC236}">
                <a16:creationId xmlns:a16="http://schemas.microsoft.com/office/drawing/2014/main" id="{EDD75037-02DA-832F-7138-776F08021F3A}"/>
              </a:ext>
            </a:extLst>
          </p:cNvPr>
          <p:cNvCxnSpPr>
            <a:cxnSpLocks/>
            <a:stCxn id="66" idx="3"/>
            <a:endCxn id="63" idx="1"/>
          </p:cNvCxnSpPr>
          <p:nvPr/>
        </p:nvCxnSpPr>
        <p:spPr>
          <a:xfrm flipV="1">
            <a:off x="1969747" y="4842126"/>
            <a:ext cx="4209857" cy="265784"/>
          </a:xfrm>
          <a:prstGeom prst="straightConnector1">
            <a:avLst/>
          </a:prstGeom>
          <a:ln w="9525">
            <a:solidFill>
              <a:schemeClr val="accent6"/>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59" name="角丸四角形 140">
            <a:extLst>
              <a:ext uri="{FF2B5EF4-FFF2-40B4-BE49-F238E27FC236}">
                <a16:creationId xmlns:a16="http://schemas.microsoft.com/office/drawing/2014/main" id="{333D9A16-F595-E117-C571-D6E3EA9F819A}"/>
              </a:ext>
            </a:extLst>
          </p:cNvPr>
          <p:cNvSpPr/>
          <p:nvPr/>
        </p:nvSpPr>
        <p:spPr>
          <a:xfrm>
            <a:off x="7833618" y="1513935"/>
            <a:ext cx="3852245" cy="622083"/>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0" tIns="34290" rIns="0" bIns="34290" numCol="1" spcCol="0" rtlCol="0" fromWordArt="0" anchor="t" anchorCtr="0" forceAA="0" compatLnSpc="1">
            <a:prstTxWarp prst="textNoShape">
              <a:avLst/>
            </a:prstTxWarp>
            <a:noAutofit/>
          </a:bodyPr>
          <a:lstStyle/>
          <a:p>
            <a:pPr marL="227004" indent="-227004"/>
            <a:r>
              <a:rPr lang="en-US" altLang="ja-JP" sz="1050" dirty="0">
                <a:latin typeface="Meiryo UI" panose="020B0604030504040204" pitchFamily="50" charset="-128"/>
                <a:ea typeface="Meiryo UI" panose="020B0604030504040204" pitchFamily="50" charset="-128"/>
                <a:cs typeface="メイリオ" panose="020B0604030504040204" pitchFamily="50" charset="-128"/>
              </a:rPr>
              <a:t>※ </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グローバルサービスである</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と異なり、</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IAM Roles Anywhere</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はリージョン毎で提供されるサービス</a:t>
            </a:r>
            <a:br>
              <a:rPr lang="en-US" altLang="ja-JP" sz="1050" dirty="0">
                <a:latin typeface="Meiryo UI" panose="020B0604030504040204" pitchFamily="50" charset="-128"/>
                <a:ea typeface="Meiryo UI" panose="020B0604030504040204" pitchFamily="50" charset="-128"/>
                <a:cs typeface="メイリオ" panose="020B0604030504040204" pitchFamily="50" charset="-128"/>
              </a:rPr>
            </a:br>
            <a:r>
              <a:rPr lang="en-US" sz="1050" dirty="0">
                <a:latin typeface="Meiryo UI" panose="020B0604030504040204" pitchFamily="50" charset="-128"/>
                <a:ea typeface="Meiryo UI" panose="020B0604030504040204" pitchFamily="50" charset="-128"/>
                <a:cs typeface="メイリオ" panose="020B0604030504040204" pitchFamily="50" charset="-128"/>
              </a:rPr>
              <a:t>(</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東京リージョン、大阪リージョンいずれでも対応</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a:t>
            </a:r>
            <a:endParaRPr lang="en-US" sz="105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60" name="テキスト ボックス 11">
            <a:extLst>
              <a:ext uri="{FF2B5EF4-FFF2-40B4-BE49-F238E27FC236}">
                <a16:creationId xmlns:a16="http://schemas.microsoft.com/office/drawing/2014/main" id="{2D48C6EE-EE11-8C87-A0AD-C29AF2227544}"/>
              </a:ext>
            </a:extLst>
          </p:cNvPr>
          <p:cNvSpPr txBox="1"/>
          <p:nvPr/>
        </p:nvSpPr>
        <p:spPr>
          <a:xfrm>
            <a:off x="4554017" y="3661519"/>
            <a:ext cx="1265477"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プロファイル</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A</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sp>
        <p:nvSpPr>
          <p:cNvPr id="61" name="テキスト ボックス 11">
            <a:extLst>
              <a:ext uri="{FF2B5EF4-FFF2-40B4-BE49-F238E27FC236}">
                <a16:creationId xmlns:a16="http://schemas.microsoft.com/office/drawing/2014/main" id="{7CE4461F-03C8-7EE3-531D-6F24E480839A}"/>
              </a:ext>
            </a:extLst>
          </p:cNvPr>
          <p:cNvSpPr txBox="1"/>
          <p:nvPr/>
        </p:nvSpPr>
        <p:spPr>
          <a:xfrm>
            <a:off x="6077820" y="3116792"/>
            <a:ext cx="1484088"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トラストアンカー</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B</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cxnSp>
        <p:nvCxnSpPr>
          <p:cNvPr id="62" name="直線コネクタ 16">
            <a:extLst>
              <a:ext uri="{FF2B5EF4-FFF2-40B4-BE49-F238E27FC236}">
                <a16:creationId xmlns:a16="http://schemas.microsoft.com/office/drawing/2014/main" id="{EA2C763B-0C6D-1016-D16C-5ACB9CA51F5F}"/>
              </a:ext>
            </a:extLst>
          </p:cNvPr>
          <p:cNvCxnSpPr>
            <a:cxnSpLocks/>
            <a:stCxn id="13" idx="2"/>
            <a:endCxn id="61" idx="0"/>
          </p:cNvCxnSpPr>
          <p:nvPr/>
        </p:nvCxnSpPr>
        <p:spPr>
          <a:xfrm>
            <a:off x="6819864" y="2449488"/>
            <a:ext cx="0" cy="667304"/>
          </a:xfrm>
          <a:prstGeom prst="straightConnector1">
            <a:avLst/>
          </a:prstGeom>
          <a:ln w="19050">
            <a:solidFill>
              <a:schemeClr val="accent6"/>
            </a:solidFill>
            <a:prstDash val="sys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3" name="テキスト ボックス 11">
            <a:extLst>
              <a:ext uri="{FF2B5EF4-FFF2-40B4-BE49-F238E27FC236}">
                <a16:creationId xmlns:a16="http://schemas.microsoft.com/office/drawing/2014/main" id="{23AC2422-B8F8-C993-462A-AA51D04270F3}"/>
              </a:ext>
            </a:extLst>
          </p:cNvPr>
          <p:cNvSpPr txBox="1"/>
          <p:nvPr/>
        </p:nvSpPr>
        <p:spPr>
          <a:xfrm>
            <a:off x="6179604" y="4665601"/>
            <a:ext cx="1291600" cy="353050"/>
          </a:xfrm>
          <a:prstGeom prst="roundRect">
            <a:avLst>
              <a:gd name="adj" fmla="val 50000"/>
            </a:avLst>
          </a:prstGeom>
          <a:solidFill>
            <a:schemeClr val="tx1">
              <a:lumMod val="10000"/>
              <a:lumOff val="90000"/>
            </a:schemeClr>
          </a:solidFill>
          <a:ln>
            <a:solidFill>
              <a:schemeClr val="tx1">
                <a:lumMod val="75000"/>
                <a:lumOff val="25000"/>
              </a:schemeClr>
            </a:solidFill>
          </a:ln>
        </p:spPr>
        <p:txBody>
          <a:bodyPr wrap="none" lIns="36000" tIns="36000" rIns="36000" bIns="36000" rtlCol="0" anchor="ctr">
            <a:noAutofit/>
          </a:bodyPr>
          <a:lstStyle/>
          <a:p>
            <a:pPr algn="ctr"/>
            <a:r>
              <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rPr>
              <a:t> プロファイル</a:t>
            </a:r>
            <a:r>
              <a:rPr kumimoji="1" lang="en-US" altLang="ja-JP" sz="1400" b="1" dirty="0">
                <a:solidFill>
                  <a:schemeClr val="tx1">
                    <a:lumMod val="90000"/>
                    <a:lumOff val="10000"/>
                  </a:schemeClr>
                </a:solidFill>
                <a:latin typeface="Meiryo UI" panose="020B0604030504040204" pitchFamily="50" charset="-128"/>
                <a:ea typeface="Meiryo UI" panose="020B0604030504040204" pitchFamily="50" charset="-128"/>
              </a:rPr>
              <a:t>C</a:t>
            </a:r>
            <a:endParaRPr kumimoji="1" lang="ja-JP" altLang="en-US" sz="1400" b="1" dirty="0">
              <a:solidFill>
                <a:schemeClr val="tx1">
                  <a:lumMod val="90000"/>
                  <a:lumOff val="10000"/>
                </a:schemeClr>
              </a:solidFill>
              <a:latin typeface="Meiryo UI" panose="020B0604030504040204" pitchFamily="50" charset="-128"/>
              <a:ea typeface="Meiryo UI" panose="020B0604030504040204" pitchFamily="50" charset="-128"/>
            </a:endParaRPr>
          </a:p>
        </p:txBody>
      </p:sp>
      <p:pic>
        <p:nvPicPr>
          <p:cNvPr id="64" name="グラフィックス 32" descr="証明書">
            <a:extLst>
              <a:ext uri="{FF2B5EF4-FFF2-40B4-BE49-F238E27FC236}">
                <a16:creationId xmlns:a16="http://schemas.microsoft.com/office/drawing/2014/main" id="{00D53DEF-E32E-892F-6F27-2B5A2F73CB2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610959" y="2339926"/>
            <a:ext cx="399268" cy="399268"/>
          </a:xfrm>
          <a:prstGeom prst="rect">
            <a:avLst/>
          </a:prstGeom>
        </p:spPr>
      </p:pic>
      <p:pic>
        <p:nvPicPr>
          <p:cNvPr id="65" name="グラフィックス 34" descr="銀行">
            <a:extLst>
              <a:ext uri="{FF2B5EF4-FFF2-40B4-BE49-F238E27FC236}">
                <a16:creationId xmlns:a16="http://schemas.microsoft.com/office/drawing/2014/main" id="{C6BCAD06-64C4-858D-D3F5-95F4AC0DFD0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539354" y="1660806"/>
            <a:ext cx="567086" cy="567086"/>
          </a:xfrm>
          <a:prstGeom prst="rect">
            <a:avLst/>
          </a:prstGeom>
        </p:spPr>
      </p:pic>
      <p:pic>
        <p:nvPicPr>
          <p:cNvPr id="66" name="グラフィックス 108" descr="証明書">
            <a:extLst>
              <a:ext uri="{FF2B5EF4-FFF2-40B4-BE49-F238E27FC236}">
                <a16:creationId xmlns:a16="http://schemas.microsoft.com/office/drawing/2014/main" id="{51ACA2A9-F688-17BE-073B-354D5CB4E96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570479" y="4908276"/>
            <a:ext cx="399268" cy="399268"/>
          </a:xfrm>
          <a:prstGeom prst="rect">
            <a:avLst/>
          </a:prstGeom>
        </p:spPr>
      </p:pic>
      <p:pic>
        <p:nvPicPr>
          <p:cNvPr id="67" name="Graphic 49">
            <a:extLst>
              <a:ext uri="{FF2B5EF4-FFF2-40B4-BE49-F238E27FC236}">
                <a16:creationId xmlns:a16="http://schemas.microsoft.com/office/drawing/2014/main" id="{290588C0-9847-2784-E6E0-3BD08B3C90B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41022" y="4276110"/>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8" name="直線コネクタ 16">
            <a:extLst>
              <a:ext uri="{FF2B5EF4-FFF2-40B4-BE49-F238E27FC236}">
                <a16:creationId xmlns:a16="http://schemas.microsoft.com/office/drawing/2014/main" id="{B145584F-3EAC-F6DE-EC86-BE1E4973F9FB}"/>
              </a:ext>
            </a:extLst>
          </p:cNvPr>
          <p:cNvCxnSpPr>
            <a:cxnSpLocks/>
            <a:stCxn id="63" idx="0"/>
            <a:endCxn id="61" idx="2"/>
          </p:cNvCxnSpPr>
          <p:nvPr/>
        </p:nvCxnSpPr>
        <p:spPr>
          <a:xfrm flipH="1" flipV="1">
            <a:off x="6819864" y="3469843"/>
            <a:ext cx="5540" cy="1195759"/>
          </a:xfrm>
          <a:prstGeom prst="straightConnector1">
            <a:avLst/>
          </a:prstGeom>
          <a:ln w="19050">
            <a:solidFill>
              <a:schemeClr val="accent6"/>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pic>
        <p:nvPicPr>
          <p:cNvPr id="69" name="グラフィックス 131" descr="証明書">
            <a:extLst>
              <a:ext uri="{FF2B5EF4-FFF2-40B4-BE49-F238E27FC236}">
                <a16:creationId xmlns:a16="http://schemas.microsoft.com/office/drawing/2014/main" id="{BF66CB2A-4F7E-5350-4AD5-13420A834B0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558095" y="3600128"/>
            <a:ext cx="399268" cy="399268"/>
          </a:xfrm>
          <a:prstGeom prst="rect">
            <a:avLst/>
          </a:prstGeom>
        </p:spPr>
      </p:pic>
      <p:pic>
        <p:nvPicPr>
          <p:cNvPr id="70" name="Graphic 49">
            <a:extLst>
              <a:ext uri="{FF2B5EF4-FFF2-40B4-BE49-F238E27FC236}">
                <a16:creationId xmlns:a16="http://schemas.microsoft.com/office/drawing/2014/main" id="{FFD8CF23-C4CF-89E5-B08A-BE5F1FD8412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06439" y="5610870"/>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1" name="直線コネクタ 16">
            <a:extLst>
              <a:ext uri="{FF2B5EF4-FFF2-40B4-BE49-F238E27FC236}">
                <a16:creationId xmlns:a16="http://schemas.microsoft.com/office/drawing/2014/main" id="{D96F5E48-2793-7B60-F941-F3865C8C8492}"/>
              </a:ext>
            </a:extLst>
          </p:cNvPr>
          <p:cNvCxnSpPr>
            <a:cxnSpLocks/>
            <a:stCxn id="60" idx="2"/>
            <a:endCxn id="67" idx="0"/>
          </p:cNvCxnSpPr>
          <p:nvPr/>
        </p:nvCxnSpPr>
        <p:spPr>
          <a:xfrm flipH="1">
            <a:off x="5058787" y="4014570"/>
            <a:ext cx="127968" cy="261541"/>
          </a:xfrm>
          <a:prstGeom prst="straightConnector1">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2" name="直線コネクタ 16">
            <a:extLst>
              <a:ext uri="{FF2B5EF4-FFF2-40B4-BE49-F238E27FC236}">
                <a16:creationId xmlns:a16="http://schemas.microsoft.com/office/drawing/2014/main" id="{C43C773B-86B5-C86D-FCCA-5EF63BBEDF89}"/>
              </a:ext>
            </a:extLst>
          </p:cNvPr>
          <p:cNvCxnSpPr>
            <a:cxnSpLocks/>
            <a:stCxn id="45" idx="2"/>
            <a:endCxn id="70" idx="0"/>
          </p:cNvCxnSpPr>
          <p:nvPr/>
        </p:nvCxnSpPr>
        <p:spPr>
          <a:xfrm flipH="1">
            <a:off x="5224205" y="5368410"/>
            <a:ext cx="2677" cy="242460"/>
          </a:xfrm>
          <a:prstGeom prst="straightConnector1">
            <a:avLst/>
          </a:prstGeom>
          <a:ln w="19050">
            <a:solidFill>
              <a:schemeClr val="bg1">
                <a:lumMod val="50000"/>
              </a:schemeClr>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3" name="直線コネクタ 16">
            <a:extLst>
              <a:ext uri="{FF2B5EF4-FFF2-40B4-BE49-F238E27FC236}">
                <a16:creationId xmlns:a16="http://schemas.microsoft.com/office/drawing/2014/main" id="{A2800AF3-9146-4021-F29A-5E1A50C71BE2}"/>
              </a:ext>
            </a:extLst>
          </p:cNvPr>
          <p:cNvCxnSpPr>
            <a:cxnSpLocks/>
            <a:stCxn id="67" idx="2"/>
            <a:endCxn id="75" idx="2"/>
          </p:cNvCxnSpPr>
          <p:nvPr/>
        </p:nvCxnSpPr>
        <p:spPr>
          <a:xfrm rot="5400000" flipH="1">
            <a:off x="4586368" y="4239221"/>
            <a:ext cx="352616" cy="592225"/>
          </a:xfrm>
          <a:prstGeom prst="curvedConnector3">
            <a:avLst>
              <a:gd name="adj1" fmla="val -64830"/>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74" name="角丸四角形 103">
            <a:extLst>
              <a:ext uri="{FF2B5EF4-FFF2-40B4-BE49-F238E27FC236}">
                <a16:creationId xmlns:a16="http://schemas.microsoft.com/office/drawing/2014/main" id="{90B1AC59-BA46-8528-C938-146B9E147A7D}"/>
              </a:ext>
            </a:extLst>
          </p:cNvPr>
          <p:cNvSpPr/>
          <p:nvPr/>
        </p:nvSpPr>
        <p:spPr>
          <a:xfrm>
            <a:off x="3856975" y="3978627"/>
            <a:ext cx="583282" cy="26182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none" lIns="0" tIns="34290" rIns="0" bIns="34290" numCol="1" spcCol="0" rtlCol="0" fromWordArt="0" anchor="t" anchorCtr="0" forceAA="0" compatLnSpc="1">
            <a:prstTxWarp prst="textNoShape">
              <a:avLst/>
            </a:prstTxWarp>
            <a:noAutofit/>
          </a:bodyPr>
          <a:lstStyle/>
          <a:p>
            <a:pPr algn="ct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一時的な</a:t>
            </a:r>
            <a:br>
              <a:rPr lang="en-US" altLang="ja-JP"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br>
            <a:r>
              <a:rPr lang="ja-JP" alt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rPr>
              <a:t>クレデンシャル</a:t>
            </a:r>
            <a:endParaRPr lang="en-US" sz="1000" dirty="0">
              <a:solidFill>
                <a:schemeClr val="tx1"/>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75" name="Graphic 2">
            <a:extLst>
              <a:ext uri="{FF2B5EF4-FFF2-40B4-BE49-F238E27FC236}">
                <a16:creationId xmlns:a16="http://schemas.microsoft.com/office/drawing/2014/main" id="{7791A108-91B2-0005-26E8-5021C0F8945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306428" y="4038756"/>
            <a:ext cx="320268" cy="320268"/>
          </a:xfrm>
          <a:prstGeom prst="rect">
            <a:avLst/>
          </a:prstGeom>
        </p:spPr>
      </p:pic>
      <p:cxnSp>
        <p:nvCxnSpPr>
          <p:cNvPr id="76" name="直線コネクタ 16">
            <a:extLst>
              <a:ext uri="{FF2B5EF4-FFF2-40B4-BE49-F238E27FC236}">
                <a16:creationId xmlns:a16="http://schemas.microsoft.com/office/drawing/2014/main" id="{B6274D75-D7AB-F239-9CF6-B4FDF7B233C0}"/>
              </a:ext>
            </a:extLst>
          </p:cNvPr>
          <p:cNvCxnSpPr>
            <a:cxnSpLocks/>
            <a:stCxn id="48" idx="2"/>
            <a:endCxn id="7" idx="3"/>
          </p:cNvCxnSpPr>
          <p:nvPr/>
        </p:nvCxnSpPr>
        <p:spPr>
          <a:xfrm rot="5400000" flipH="1">
            <a:off x="3517140" y="3395662"/>
            <a:ext cx="755537" cy="4517882"/>
          </a:xfrm>
          <a:prstGeom prst="curvedConnector4">
            <a:avLst>
              <a:gd name="adj1" fmla="val -25214"/>
              <a:gd name="adj2" fmla="val 51948"/>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77" name="直線コネクタ 16">
            <a:extLst>
              <a:ext uri="{FF2B5EF4-FFF2-40B4-BE49-F238E27FC236}">
                <a16:creationId xmlns:a16="http://schemas.microsoft.com/office/drawing/2014/main" id="{16D0F3E9-FB8F-6A4A-59EA-38E38A1E08CA}"/>
              </a:ext>
            </a:extLst>
          </p:cNvPr>
          <p:cNvCxnSpPr>
            <a:cxnSpLocks/>
            <a:stCxn id="75" idx="2"/>
          </p:cNvCxnSpPr>
          <p:nvPr/>
        </p:nvCxnSpPr>
        <p:spPr>
          <a:xfrm rot="5400000" flipH="1">
            <a:off x="1987804" y="1880268"/>
            <a:ext cx="2023193" cy="2934323"/>
          </a:xfrm>
          <a:prstGeom prst="curvedConnector4">
            <a:avLst>
              <a:gd name="adj1" fmla="val -11299"/>
              <a:gd name="adj2" fmla="val 52729"/>
            </a:avLst>
          </a:prstGeom>
          <a:ln w="19050">
            <a:solidFill>
              <a:schemeClr val="accent1"/>
            </a:solidFill>
            <a:prstDash val="sysDash"/>
            <a:headEnd type="none"/>
            <a:tailEnd type="arrow" w="med" len="med"/>
          </a:ln>
          <a:effectLst/>
        </p:spPr>
        <p:style>
          <a:lnRef idx="2">
            <a:schemeClr val="accent1"/>
          </a:lnRef>
          <a:fillRef idx="0">
            <a:schemeClr val="accent1"/>
          </a:fillRef>
          <a:effectRef idx="1">
            <a:schemeClr val="accent1"/>
          </a:effectRef>
          <a:fontRef idx="minor">
            <a:schemeClr val="tx1"/>
          </a:fontRef>
        </p:style>
      </p:cxnSp>
      <p:sp>
        <p:nvSpPr>
          <p:cNvPr id="78" name="四角形吹き出し 135">
            <a:extLst>
              <a:ext uri="{FF2B5EF4-FFF2-40B4-BE49-F238E27FC236}">
                <a16:creationId xmlns:a16="http://schemas.microsoft.com/office/drawing/2014/main" id="{E61871A8-71E0-97E2-E9A7-21204F2B7746}"/>
              </a:ext>
            </a:extLst>
          </p:cNvPr>
          <p:cNvSpPr/>
          <p:nvPr/>
        </p:nvSpPr>
        <p:spPr bwMode="auto">
          <a:xfrm>
            <a:off x="2213723" y="5265755"/>
            <a:ext cx="1901829" cy="686308"/>
          </a:xfrm>
          <a:prstGeom prst="wedgeRectCallout">
            <a:avLst>
              <a:gd name="adj1" fmla="val -67976"/>
              <a:gd name="adj2" fmla="val -34866"/>
            </a:avLst>
          </a:prstGeom>
          <a:solidFill>
            <a:schemeClr val="tx1">
              <a:lumMod val="10000"/>
              <a:lumOff val="90000"/>
            </a:schemeClr>
          </a:solid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r>
              <a:rPr kumimoji="1" lang="ja-JP" altLang="en-US" sz="1200" kern="0" dirty="0">
                <a:solidFill>
                  <a:srgbClr val="0432FF"/>
                </a:solidFill>
                <a:latin typeface="Meiryo UI" panose="020B0604030504040204" pitchFamily="50" charset="-128"/>
                <a:ea typeface="Meiryo UI" panose="020B0604030504040204" pitchFamily="50" charset="-128"/>
              </a:rPr>
              <a:t>サーバー</a:t>
            </a:r>
            <a:r>
              <a:rPr kumimoji="1" lang="en-US" altLang="ja-JP" sz="1200" kern="0" dirty="0">
                <a:solidFill>
                  <a:srgbClr val="0432FF"/>
                </a:solidFill>
                <a:latin typeface="Meiryo UI" panose="020B0604030504040204" pitchFamily="50" charset="-128"/>
                <a:ea typeface="Meiryo UI" panose="020B0604030504040204" pitchFamily="50" charset="-128"/>
              </a:rPr>
              <a:t>X.509</a:t>
            </a:r>
            <a:r>
              <a:rPr kumimoji="1" lang="ja-JP" altLang="en-US" sz="1200" kern="0" dirty="0">
                <a:solidFill>
                  <a:srgbClr val="0432FF"/>
                </a:solidFill>
                <a:latin typeface="Meiryo UI" panose="020B0604030504040204" pitchFamily="50" charset="-128"/>
                <a:ea typeface="Meiryo UI" panose="020B0604030504040204" pitchFamily="50" charset="-128"/>
              </a:rPr>
              <a:t>証明書を提示 </a:t>
            </a:r>
            <a:r>
              <a:rPr kumimoji="1" lang="en-US" altLang="ja-JP" sz="1200" kern="0" dirty="0">
                <a:solidFill>
                  <a:srgbClr val="0432FF"/>
                </a:solidFill>
                <a:latin typeface="Meiryo UI" panose="020B0604030504040204" pitchFamily="50" charset="-128"/>
                <a:ea typeface="Meiryo UI" panose="020B0604030504040204" pitchFamily="50" charset="-128"/>
              </a:rPr>
              <a:t>&amp; </a:t>
            </a:r>
            <a:r>
              <a:rPr kumimoji="1" lang="ja-JP" altLang="en-US" sz="1200" kern="0" dirty="0">
                <a:solidFill>
                  <a:srgbClr val="0432FF"/>
                </a:solidFill>
                <a:latin typeface="Meiryo UI" panose="020B0604030504040204" pitchFamily="50" charset="-128"/>
                <a:ea typeface="Meiryo UI" panose="020B0604030504040204" pitchFamily="50" charset="-128"/>
              </a:rPr>
              <a:t>プロファイルと取得したい</a:t>
            </a:r>
            <a:r>
              <a:rPr kumimoji="1" lang="en-US" altLang="ja-JP" sz="1200" kern="0" dirty="0">
                <a:solidFill>
                  <a:srgbClr val="0432FF"/>
                </a:solidFill>
                <a:latin typeface="Meiryo UI" panose="020B0604030504040204" pitchFamily="50" charset="-128"/>
                <a:ea typeface="Meiryo UI" panose="020B0604030504040204" pitchFamily="50" charset="-128"/>
              </a:rPr>
              <a:t>IAM</a:t>
            </a:r>
            <a:r>
              <a:rPr kumimoji="1" lang="ja-JP" altLang="en-US" sz="1200" kern="0" dirty="0">
                <a:solidFill>
                  <a:srgbClr val="0432FF"/>
                </a:solidFill>
                <a:latin typeface="Meiryo UI" panose="020B0604030504040204" pitchFamily="50" charset="-128"/>
                <a:ea typeface="Meiryo UI" panose="020B0604030504040204" pitchFamily="50" charset="-128"/>
              </a:rPr>
              <a:t>ロールを指定</a:t>
            </a:r>
          </a:p>
        </p:txBody>
      </p:sp>
      <p:sp>
        <p:nvSpPr>
          <p:cNvPr id="79" name="四角形吹き出し 135">
            <a:extLst>
              <a:ext uri="{FF2B5EF4-FFF2-40B4-BE49-F238E27FC236}">
                <a16:creationId xmlns:a16="http://schemas.microsoft.com/office/drawing/2014/main" id="{D248BA37-15F9-9CF1-506F-FDCC6CDDBDA3}"/>
              </a:ext>
            </a:extLst>
          </p:cNvPr>
          <p:cNvSpPr/>
          <p:nvPr/>
        </p:nvSpPr>
        <p:spPr bwMode="auto">
          <a:xfrm>
            <a:off x="2155164" y="1785043"/>
            <a:ext cx="1901829" cy="686308"/>
          </a:xfrm>
          <a:prstGeom prst="wedgeRectCallout">
            <a:avLst>
              <a:gd name="adj1" fmla="val -70561"/>
              <a:gd name="adj2" fmla="val 23872"/>
            </a:avLst>
          </a:prstGeom>
          <a:solidFill>
            <a:schemeClr val="tx1">
              <a:lumMod val="10000"/>
              <a:lumOff val="90000"/>
            </a:schemeClr>
          </a:solid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r>
              <a:rPr kumimoji="1" lang="ja-JP" altLang="en-US" sz="1200" kern="0" dirty="0">
                <a:solidFill>
                  <a:srgbClr val="0432FF"/>
                </a:solidFill>
                <a:latin typeface="Meiryo UI" panose="020B0604030504040204" pitchFamily="50" charset="-128"/>
                <a:ea typeface="Meiryo UI" panose="020B0604030504040204" pitchFamily="50" charset="-128"/>
              </a:rPr>
              <a:t>サーバー</a:t>
            </a:r>
            <a:r>
              <a:rPr kumimoji="1" lang="en-US" altLang="ja-JP" sz="1200" kern="0" dirty="0">
                <a:solidFill>
                  <a:srgbClr val="0432FF"/>
                </a:solidFill>
                <a:latin typeface="Meiryo UI" panose="020B0604030504040204" pitchFamily="50" charset="-128"/>
                <a:ea typeface="Meiryo UI" panose="020B0604030504040204" pitchFamily="50" charset="-128"/>
              </a:rPr>
              <a:t>X.509</a:t>
            </a:r>
            <a:r>
              <a:rPr kumimoji="1" lang="ja-JP" altLang="en-US" sz="1200" kern="0" dirty="0">
                <a:solidFill>
                  <a:srgbClr val="0432FF"/>
                </a:solidFill>
                <a:latin typeface="Meiryo UI" panose="020B0604030504040204" pitchFamily="50" charset="-128"/>
                <a:ea typeface="Meiryo UI" panose="020B0604030504040204" pitchFamily="50" charset="-128"/>
              </a:rPr>
              <a:t>証明書を提示 </a:t>
            </a:r>
            <a:r>
              <a:rPr kumimoji="1" lang="en-US" altLang="ja-JP" sz="1200" kern="0" dirty="0">
                <a:solidFill>
                  <a:srgbClr val="0432FF"/>
                </a:solidFill>
                <a:latin typeface="Meiryo UI" panose="020B0604030504040204" pitchFamily="50" charset="-128"/>
                <a:ea typeface="Meiryo UI" panose="020B0604030504040204" pitchFamily="50" charset="-128"/>
              </a:rPr>
              <a:t>&amp; </a:t>
            </a:r>
            <a:r>
              <a:rPr kumimoji="1" lang="ja-JP" altLang="en-US" sz="1200" kern="0" dirty="0">
                <a:solidFill>
                  <a:srgbClr val="0432FF"/>
                </a:solidFill>
                <a:latin typeface="Meiryo UI" panose="020B0604030504040204" pitchFamily="50" charset="-128"/>
                <a:ea typeface="Meiryo UI" panose="020B0604030504040204" pitchFamily="50" charset="-128"/>
              </a:rPr>
              <a:t>プロファイルと取得したい</a:t>
            </a:r>
            <a:r>
              <a:rPr kumimoji="1" lang="en-US" altLang="ja-JP" sz="1200" kern="0" dirty="0">
                <a:solidFill>
                  <a:srgbClr val="0432FF"/>
                </a:solidFill>
                <a:latin typeface="Meiryo UI" panose="020B0604030504040204" pitchFamily="50" charset="-128"/>
                <a:ea typeface="Meiryo UI" panose="020B0604030504040204" pitchFamily="50" charset="-128"/>
              </a:rPr>
              <a:t>IAM</a:t>
            </a:r>
            <a:r>
              <a:rPr kumimoji="1" lang="ja-JP" altLang="en-US" sz="1200" kern="0" dirty="0">
                <a:solidFill>
                  <a:srgbClr val="0432FF"/>
                </a:solidFill>
                <a:latin typeface="Meiryo UI" panose="020B0604030504040204" pitchFamily="50" charset="-128"/>
                <a:ea typeface="Meiryo UI" panose="020B0604030504040204" pitchFamily="50" charset="-128"/>
              </a:rPr>
              <a:t>ロールを指定</a:t>
            </a:r>
          </a:p>
        </p:txBody>
      </p:sp>
      <p:pic>
        <p:nvPicPr>
          <p:cNvPr id="80" name="Graphic 49">
            <a:extLst>
              <a:ext uri="{FF2B5EF4-FFF2-40B4-BE49-F238E27FC236}">
                <a16:creationId xmlns:a16="http://schemas.microsoft.com/office/drawing/2014/main" id="{C2F3C078-BC38-5B22-936E-C5D60FA19AD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02660" y="4267609"/>
            <a:ext cx="435530" cy="435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グラフィックス 9" descr="鍵">
            <a:extLst>
              <a:ext uri="{FF2B5EF4-FFF2-40B4-BE49-F238E27FC236}">
                <a16:creationId xmlns:a16="http://schemas.microsoft.com/office/drawing/2014/main" id="{45576E75-9DCF-39B7-4BE5-7A2A832B1EC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646805" y="2647969"/>
            <a:ext cx="347427" cy="347427"/>
          </a:xfrm>
          <a:prstGeom prst="rect">
            <a:avLst/>
          </a:prstGeom>
        </p:spPr>
      </p:pic>
      <p:pic>
        <p:nvPicPr>
          <p:cNvPr id="82" name="グラフィックス 111" descr="鍵">
            <a:extLst>
              <a:ext uri="{FF2B5EF4-FFF2-40B4-BE49-F238E27FC236}">
                <a16:creationId xmlns:a16="http://schemas.microsoft.com/office/drawing/2014/main" id="{30257CA0-B1F7-C36D-4D30-C94677737B3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629102" y="3897129"/>
            <a:ext cx="347427" cy="347427"/>
          </a:xfrm>
          <a:prstGeom prst="rect">
            <a:avLst/>
          </a:prstGeom>
        </p:spPr>
      </p:pic>
      <p:pic>
        <p:nvPicPr>
          <p:cNvPr id="83" name="グラフィックス 112" descr="鍵">
            <a:extLst>
              <a:ext uri="{FF2B5EF4-FFF2-40B4-BE49-F238E27FC236}">
                <a16:creationId xmlns:a16="http://schemas.microsoft.com/office/drawing/2014/main" id="{24742BD4-29F3-BA8D-D08E-991B581E6A7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609937" y="5234727"/>
            <a:ext cx="347427" cy="347427"/>
          </a:xfrm>
          <a:prstGeom prst="rect">
            <a:avLst/>
          </a:prstGeom>
        </p:spPr>
      </p:pic>
      <p:sp>
        <p:nvSpPr>
          <p:cNvPr id="84" name="object 4">
            <a:extLst>
              <a:ext uri="{FF2B5EF4-FFF2-40B4-BE49-F238E27FC236}">
                <a16:creationId xmlns:a16="http://schemas.microsoft.com/office/drawing/2014/main" id="{178CF270-E064-DDBB-C2D3-B4F406324328}"/>
              </a:ext>
            </a:extLst>
          </p:cNvPr>
          <p:cNvSpPr/>
          <p:nvPr/>
        </p:nvSpPr>
        <p:spPr>
          <a:xfrm>
            <a:off x="291570" y="723652"/>
            <a:ext cx="11346513" cy="684906"/>
          </a:xfrm>
          <a:custGeom>
            <a:avLst/>
            <a:gdLst/>
            <a:ahLst/>
            <a:cxnLst/>
            <a:rect l="l" t="t" r="r" b="b"/>
            <a:pathLst>
              <a:path w="9144000" h="1188720">
                <a:moveTo>
                  <a:pt x="0" y="1188720"/>
                </a:moveTo>
                <a:lnTo>
                  <a:pt x="9144000" y="1188720"/>
                </a:lnTo>
                <a:lnTo>
                  <a:pt x="9144000" y="0"/>
                </a:lnTo>
                <a:lnTo>
                  <a:pt x="0" y="0"/>
                </a:lnTo>
                <a:lnTo>
                  <a:pt x="0" y="1188720"/>
                </a:lnTo>
                <a:close/>
              </a:path>
            </a:pathLst>
          </a:custGeom>
          <a:noFill/>
        </p:spPr>
        <p:txBody>
          <a:bodyPr wrap="square" lIns="0" tIns="0" rIns="0" bIns="0" rtlCol="0" anchor="ctr" anchorCtr="0"/>
          <a:lstStyle/>
          <a:p>
            <a:r>
              <a:rPr lang="en-US" altLang="ja-JP" sz="1667" dirty="0">
                <a:latin typeface="Meiryo" panose="020B0604030504040204" pitchFamily="34" charset="-128"/>
                <a:ea typeface="Meiryo" panose="020B0604030504040204" pitchFamily="34" charset="-128"/>
              </a:rPr>
              <a:t>AWS</a:t>
            </a:r>
            <a:r>
              <a:rPr lang="ja-JP" altLang="en-US" sz="1667" dirty="0">
                <a:latin typeface="Meiryo" panose="020B0604030504040204" pitchFamily="34" charset="-128"/>
                <a:ea typeface="Meiryo" panose="020B0604030504040204" pitchFamily="34" charset="-128"/>
              </a:rPr>
              <a:t>外リソース</a:t>
            </a:r>
            <a:r>
              <a:rPr lang="en-US" altLang="ja-JP" sz="1667" dirty="0">
                <a:latin typeface="Meiryo" panose="020B0604030504040204" pitchFamily="34" charset="-128"/>
                <a:ea typeface="Meiryo" panose="020B0604030504040204" pitchFamily="34" charset="-128"/>
              </a:rPr>
              <a:t>(</a:t>
            </a:r>
            <a:r>
              <a:rPr lang="ja-JP" altLang="en-US" sz="1667" dirty="0">
                <a:latin typeface="Meiryo" panose="020B0604030504040204" pitchFamily="34" charset="-128"/>
                <a:ea typeface="Meiryo" panose="020B0604030504040204" pitchFamily="34" charset="-128"/>
              </a:rPr>
              <a:t>オンプレミスサーバー等</a:t>
            </a:r>
            <a:r>
              <a:rPr lang="en-US" altLang="ja-JP" sz="1667" dirty="0">
                <a:latin typeface="Meiryo" panose="020B0604030504040204" pitchFamily="34" charset="-128"/>
                <a:ea typeface="Meiryo" panose="020B0604030504040204" pitchFamily="34" charset="-128"/>
              </a:rPr>
              <a:t>)</a:t>
            </a:r>
            <a:r>
              <a:rPr lang="ja-JP" altLang="en-US" sz="1667" dirty="0">
                <a:latin typeface="Meiryo" panose="020B0604030504040204" pitchFamily="34" charset="-128"/>
                <a:ea typeface="Meiryo" panose="020B0604030504040204" pitchFamily="34" charset="-128"/>
              </a:rPr>
              <a:t>から、</a:t>
            </a:r>
            <a:r>
              <a:rPr lang="en-US" altLang="ja-JP" sz="1667" dirty="0">
                <a:latin typeface="Meiryo" panose="020B0604030504040204" pitchFamily="34" charset="-128"/>
                <a:ea typeface="Meiryo" panose="020B0604030504040204" pitchFamily="34" charset="-128"/>
              </a:rPr>
              <a:t> X.509 </a:t>
            </a:r>
            <a:r>
              <a:rPr lang="ja-JP" altLang="en-US" sz="1667" dirty="0">
                <a:latin typeface="Meiryo" panose="020B0604030504040204" pitchFamily="34" charset="-128"/>
                <a:ea typeface="Meiryo" panose="020B0604030504040204" pitchFamily="34" charset="-128"/>
              </a:rPr>
              <a:t>デジタル証明書を利用して </a:t>
            </a:r>
            <a:r>
              <a:rPr lang="en-US" altLang="ja-JP" sz="1667" dirty="0">
                <a:latin typeface="Meiryo" panose="020B0604030504040204" pitchFamily="34" charset="-128"/>
                <a:ea typeface="Meiryo" panose="020B0604030504040204" pitchFamily="34" charset="-128"/>
              </a:rPr>
              <a:t>AWS </a:t>
            </a:r>
            <a:r>
              <a:rPr lang="ja-JP" altLang="en-US" sz="1667" dirty="0">
                <a:latin typeface="Meiryo" panose="020B0604030504040204" pitchFamily="34" charset="-128"/>
                <a:ea typeface="Meiryo" panose="020B0604030504040204" pitchFamily="34" charset="-128"/>
              </a:rPr>
              <a:t>の一時的な認証情報を取得 </a:t>
            </a:r>
            <a:r>
              <a:rPr lang="en-US" altLang="ja-JP" sz="1667" dirty="0">
                <a:latin typeface="Meiryo" panose="020B0604030504040204" pitchFamily="34" charset="-128"/>
                <a:ea typeface="Meiryo" panose="020B0604030504040204" pitchFamily="34" charset="-128"/>
              </a:rPr>
              <a:t>(= IAM </a:t>
            </a:r>
            <a:r>
              <a:rPr lang="ja-JP" altLang="en-US" sz="1667" dirty="0">
                <a:latin typeface="Meiryo" panose="020B0604030504040204" pitchFamily="34" charset="-128"/>
                <a:ea typeface="Meiryo" panose="020B0604030504040204" pitchFamily="34" charset="-128"/>
              </a:rPr>
              <a:t>クレデンシャルを利用せずに外部環境からアクセス可能</a:t>
            </a:r>
            <a:r>
              <a:rPr lang="en-US" altLang="ja-JP" sz="1667" dirty="0">
                <a:latin typeface="Meiryo" panose="020B0604030504040204" pitchFamily="34" charset="-128"/>
                <a:ea typeface="Meiryo" panose="020B0604030504040204" pitchFamily="34" charset="-128"/>
              </a:rPr>
              <a:t>) </a:t>
            </a:r>
            <a:r>
              <a:rPr lang="ja-JP" altLang="en-US" sz="1667" dirty="0">
                <a:latin typeface="Meiryo" panose="020B0604030504040204" pitchFamily="34" charset="-128"/>
                <a:ea typeface="Meiryo" panose="020B0604030504040204" pitchFamily="34" charset="-128"/>
              </a:rPr>
              <a:t>できる機能</a:t>
            </a:r>
            <a:endParaRPr lang="en-US" altLang="ja-JP" sz="1667" dirty="0">
              <a:latin typeface="Meiryo" panose="020B0604030504040204" pitchFamily="34" charset="-128"/>
              <a:ea typeface="Meiryo" panose="020B0604030504040204" pitchFamily="34" charset="-128"/>
            </a:endParaRPr>
          </a:p>
        </p:txBody>
      </p:sp>
      <p:sp>
        <p:nvSpPr>
          <p:cNvPr id="85" name="テキスト ボックス 8">
            <a:extLst>
              <a:ext uri="{FF2B5EF4-FFF2-40B4-BE49-F238E27FC236}">
                <a16:creationId xmlns:a16="http://schemas.microsoft.com/office/drawing/2014/main" id="{314F1FC6-05FA-400F-AE79-AD27ACF0E671}"/>
              </a:ext>
            </a:extLst>
          </p:cNvPr>
          <p:cNvSpPr txBox="1"/>
          <p:nvPr/>
        </p:nvSpPr>
        <p:spPr>
          <a:xfrm>
            <a:off x="4192030" y="6460099"/>
            <a:ext cx="6244769" cy="400110"/>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What is AWS Identity and Access Management Roles Anywhere?</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hlinkClick r:id="" action="ppaction://noaction"/>
            </a:endParaRPr>
          </a:p>
          <a:p>
            <a:r>
              <a:rPr kumimoji="1" lang="en-US" altLang="ja-JP" sz="1000" dirty="0">
                <a:latin typeface="Meiryo" panose="020B0604030504040204" pitchFamily="34" charset="-128"/>
                <a:ea typeface="Meiryo" panose="020B0604030504040204" pitchFamily="34" charset="-128"/>
                <a:cs typeface="Amazon Ember" panose="020B0603020204020204" pitchFamily="34" charset="0"/>
                <a:hlinkClick r:id="" action="ppaction://noaction"/>
              </a:rPr>
              <a:t>https://docs.aws.amazon.com/rolesanywhere/latest/userguide/introduction.html</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endParaRPr>
          </a:p>
        </p:txBody>
      </p:sp>
      <p:sp>
        <p:nvSpPr>
          <p:cNvPr id="8" name="テキスト ボックス 7">
            <a:extLst>
              <a:ext uri="{FF2B5EF4-FFF2-40B4-BE49-F238E27FC236}">
                <a16:creationId xmlns:a16="http://schemas.microsoft.com/office/drawing/2014/main" id="{3DC847E3-6018-48F0-E252-2562DB4319E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20927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dirty="0">
                <a:solidFill>
                  <a:srgbClr val="16191F"/>
                </a:solidFill>
                <a:latin typeface="Amazon Ember" panose="020B0603020204020204" pitchFamily="34" charset="0"/>
              </a:rPr>
              <a:t>5 </a:t>
            </a:r>
            <a:r>
              <a:rPr lang="ja-JP" altLang="en-US" sz="2800" b="0">
                <a:solidFill>
                  <a:srgbClr val="16191F"/>
                </a:solidFill>
                <a:latin typeface="Amazon Ember" panose="020B0603020204020204" pitchFamily="34" charset="0"/>
              </a:rPr>
              <a:t>定期的に認証情報を監査およびローテーションする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長期間にわたって同じ認証情報（例: アクセスキー＋シークレットアクセスキー）を使用すること、認証情報の漏洩によるなりすましのリスクが増加するため、可能な限り長期的認証情報の利用を避ける必要がある（SEC02-BP02を参照のこと）</a:t>
            </a:r>
          </a:p>
          <a:p>
            <a:pPr marL="285750" indent="-285750">
              <a:buFont typeface="Arial" panose="020B0604020202020204" pitchFamily="34" charset="0"/>
              <a:buChar char="•"/>
            </a:pPr>
            <a:r>
              <a:rPr lang="en-JP" sz="1400" dirty="0"/>
              <a:t>やむをえずに長期的認証情報を利用する場合は、多要素認証(MFA) を利用するとともに、定期的なローテーションを行う。</a:t>
            </a:r>
          </a:p>
          <a:p>
            <a:pPr marL="285750" indent="-285750">
              <a:buFont typeface="Arial" panose="020B0604020202020204" pitchFamily="34" charset="0"/>
              <a:buChar char="•"/>
            </a:pPr>
            <a:r>
              <a:rPr lang="en-JP" sz="1400" dirty="0"/>
              <a:t>正しい認証方式が行われているか、定期的に監査する。</a:t>
            </a:r>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r>
              <a:rPr lang="en-US" sz="1400" dirty="0" err="1"/>
              <a:t>認証情報の定期的な監査を行なっているか</a:t>
            </a:r>
            <a:endParaRPr lang="en-US" sz="1400" dirty="0"/>
          </a:p>
          <a:p>
            <a:pPr marL="882362" lvl="1" indent="-285750">
              <a:buFont typeface="Arial" panose="020B0604020202020204" pitchFamily="34" charset="0"/>
              <a:buChar char="•"/>
            </a:pPr>
            <a:r>
              <a:rPr lang="en-US" sz="1066" dirty="0" err="1"/>
              <a:t>IAM認証情報レポートの定期的な監査を行なうなど</a:t>
            </a:r>
            <a:endParaRPr lang="en-US" sz="1066" dirty="0"/>
          </a:p>
          <a:p>
            <a:pPr marL="285750" indent="-285750">
              <a:buFont typeface="Arial" panose="020B0604020202020204" pitchFamily="34" charset="0"/>
              <a:buChar char="•"/>
            </a:pPr>
            <a:r>
              <a:rPr lang="ja-JP" altLang="en-US" sz="1400"/>
              <a:t>過度なアクセスの検出とアラートを行なっているか</a:t>
            </a:r>
            <a:endParaRPr lang="en-US" altLang="ja-JP" sz="1400" dirty="0"/>
          </a:p>
          <a:p>
            <a:pPr marL="882362" lvl="1" indent="-285750">
              <a:buFont typeface="Arial" panose="020B0604020202020204" pitchFamily="34" charset="0"/>
              <a:buChar char="•"/>
            </a:pPr>
            <a:r>
              <a:rPr lang="en-US" sz="1233" dirty="0"/>
              <a:t>Amazon CloudWatch</a:t>
            </a:r>
            <a:r>
              <a:rPr lang="ja-JP" altLang="en-US" sz="1233"/>
              <a:t>により、特定の</a:t>
            </a:r>
            <a:r>
              <a:rPr lang="en-US" altLang="ja-JP" sz="1233" dirty="0"/>
              <a:t>AWS</a:t>
            </a:r>
            <a:r>
              <a:rPr lang="ja-JP" altLang="en-US" sz="1233"/>
              <a:t> </a:t>
            </a:r>
            <a:r>
              <a:rPr lang="en-US" altLang="ja-JP" sz="1233" dirty="0"/>
              <a:t>API</a:t>
            </a:r>
            <a:r>
              <a:rPr lang="ja-JP" altLang="en-US" sz="1233"/>
              <a:t>の呼び出しを監視</a:t>
            </a:r>
            <a:endParaRPr lang="en-US" altLang="ja-JP" sz="1233" dirty="0"/>
          </a:p>
          <a:p>
            <a:pPr marL="882362" lvl="1" indent="-285750">
              <a:buFont typeface="Arial" panose="020B0604020202020204" pitchFamily="34" charset="0"/>
              <a:buChar char="•"/>
            </a:pPr>
            <a:r>
              <a:rPr lang="en-US" altLang="ja-JP" sz="1233" dirty="0"/>
              <a:t>Amazon </a:t>
            </a:r>
            <a:r>
              <a:rPr lang="en-US" altLang="ja-JP" sz="1233" dirty="0" err="1"/>
              <a:t>GurdDuty</a:t>
            </a:r>
            <a:r>
              <a:rPr lang="en-US" altLang="ja-JP" sz="1233" dirty="0"/>
              <a:t> </a:t>
            </a:r>
            <a:r>
              <a:rPr lang="ja-JP" altLang="en-US" sz="1233"/>
              <a:t>により、想定外のアクティビティに対するアラート</a:t>
            </a:r>
            <a:endParaRPr lang="en-JP" sz="1233" dirty="0"/>
          </a:p>
          <a:p>
            <a:pPr marL="285750" indent="-285750">
              <a:buFont typeface="Arial" panose="020B0604020202020204" pitchFamily="34" charset="0"/>
              <a:buChar char="•"/>
            </a:pPr>
            <a:r>
              <a:rPr lang="en-JP" sz="1400" dirty="0"/>
              <a:t>AWS Cofigにより、MFAが有効になっているかを監査する</a:t>
            </a:r>
          </a:p>
          <a:p>
            <a:pPr marL="285750" indent="-285750">
              <a:buFont typeface="Arial" panose="020B0604020202020204" pitchFamily="34" charset="0"/>
              <a:buChar char="•"/>
            </a:pPr>
            <a:r>
              <a:rPr lang="en-JP" sz="1400" dirty="0"/>
              <a:t>長期的アクセスキーを使用している場合、定期的にローテーションを行う</a:t>
            </a:r>
          </a:p>
          <a:p>
            <a:pPr marL="882362" lvl="1" indent="-285750">
              <a:buFont typeface="Arial" panose="020B0604020202020204" pitchFamily="34" charset="0"/>
              <a:buChar char="•"/>
            </a:pPr>
            <a:r>
              <a:rPr lang="en-JP" sz="1233" dirty="0"/>
              <a:t>参考</a:t>
            </a:r>
            <a:r>
              <a:rPr lang="en-US" altLang="ja-JP" sz="1233" dirty="0"/>
              <a:t>:</a:t>
            </a:r>
            <a:r>
              <a:rPr lang="ja-JP" altLang="en-US" sz="1233"/>
              <a:t> </a:t>
            </a:r>
            <a:r>
              <a:rPr lang="en-US" altLang="ja-JP" sz="1233" dirty="0">
                <a:hlinkClick r:id="rId2"/>
              </a:rPr>
              <a:t>https://docs.aws.amazon.com/ja_jp/IAM/latest/UserGuide/id_credentials_access-keys.html#Using_RotateAccessKey</a:t>
            </a:r>
            <a:endParaRPr lang="en-US" altLang="ja-JP" sz="1233" dirty="0"/>
          </a:p>
          <a:p>
            <a:pPr marL="882362" lvl="1" indent="-285750">
              <a:buFont typeface="Arial" panose="020B0604020202020204" pitchFamily="34" charset="0"/>
              <a:buChar char="•"/>
            </a:pPr>
            <a:endParaRPr lang="en-JP" sz="1233" dirty="0"/>
          </a:p>
          <a:p>
            <a:endParaRPr lang="en-JP" sz="1400" dirty="0"/>
          </a:p>
          <a:p>
            <a:endParaRPr lang="en-JP" dirty="0"/>
          </a:p>
        </p:txBody>
      </p:sp>
    </p:spTree>
    <p:extLst>
      <p:ext uri="{BB962C8B-B14F-4D97-AF65-F5344CB8AC3E}">
        <p14:creationId xmlns:p14="http://schemas.microsoft.com/office/powerpoint/2010/main" val="2315716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49053" y="153249"/>
            <a:ext cx="11400600" cy="726923"/>
          </a:xfrm>
          <a:prstGeom prst="rect">
            <a:avLst/>
          </a:prstGeom>
        </p:spPr>
        <p:txBody>
          <a:bodyPr vert="horz" lIns="24000" tIns="24000" rIns="24000" bIns="24000" rtlCol="0" anchor="ctr" anchorCtr="0">
            <a:noAutofit/>
          </a:bodyPr>
          <a:lstStyle/>
          <a:p>
            <a:pPr lvl="0"/>
            <a:r>
              <a:rPr lang="ja-JP" altLang="en-US" sz="2800" b="0" dirty="0">
                <a:gradFill>
                  <a:gsLst>
                    <a:gs pos="0">
                      <a:schemeClr val="tx1">
                        <a:lumMod val="75000"/>
                      </a:schemeClr>
                    </a:gs>
                    <a:gs pos="100000">
                      <a:schemeClr val="tx1">
                        <a:lumMod val="75000"/>
                      </a:schemeClr>
                    </a:gs>
                  </a:gsLst>
                  <a:lin ang="16200000" scaled="0"/>
                </a:gradFill>
              </a:rPr>
              <a:t>参考：認証情報レポート機能による</a:t>
            </a:r>
            <a:r>
              <a:rPr lang="en-US" altLang="ja-JP" sz="2800" b="0" dirty="0">
                <a:gradFill>
                  <a:gsLst>
                    <a:gs pos="0">
                      <a:schemeClr val="tx1">
                        <a:lumMod val="75000"/>
                      </a:schemeClr>
                    </a:gs>
                    <a:gs pos="100000">
                      <a:schemeClr val="tx1">
                        <a:lumMod val="75000"/>
                      </a:schemeClr>
                    </a:gs>
                  </a:gsLst>
                  <a:lin ang="16200000" scaled="0"/>
                </a:gradFill>
              </a:rPr>
              <a:t>IAM</a:t>
            </a:r>
            <a:r>
              <a:rPr lang="ja-JP" altLang="en-US" sz="2800" b="0" dirty="0">
                <a:gradFill>
                  <a:gsLst>
                    <a:gs pos="0">
                      <a:schemeClr val="tx1">
                        <a:lumMod val="75000"/>
                      </a:schemeClr>
                    </a:gs>
                    <a:gs pos="100000">
                      <a:schemeClr val="tx1">
                        <a:lumMod val="75000"/>
                      </a:schemeClr>
                    </a:gs>
                  </a:gsLst>
                  <a:lin ang="16200000" scaled="0"/>
                </a:gradFill>
              </a:rPr>
              <a:t>利用状況のレポート作成</a:t>
            </a:r>
          </a:p>
        </p:txBody>
      </p:sp>
      <p:pic>
        <p:nvPicPr>
          <p:cNvPr id="3" name="図 2">
            <a:extLst>
              <a:ext uri="{FF2B5EF4-FFF2-40B4-BE49-F238E27FC236}">
                <a16:creationId xmlns:a16="http://schemas.microsoft.com/office/drawing/2014/main" id="{94B5711D-5F2A-452A-8B67-8C78E108392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134045" y="1173646"/>
            <a:ext cx="9057955" cy="4847498"/>
          </a:xfrm>
          <a:prstGeom prst="rect">
            <a:avLst/>
          </a:prstGeom>
        </p:spPr>
      </p:pic>
      <p:sp>
        <p:nvSpPr>
          <p:cNvPr id="19" name="コンテンツ プレースホルダー 3">
            <a:extLst>
              <a:ext uri="{FF2B5EF4-FFF2-40B4-BE49-F238E27FC236}">
                <a16:creationId xmlns:a16="http://schemas.microsoft.com/office/drawing/2014/main" id="{7D205A56-EB7A-428B-8503-28E313CCEB20}"/>
              </a:ext>
            </a:extLst>
          </p:cNvPr>
          <p:cNvSpPr txBox="1">
            <a:spLocks/>
          </p:cNvSpPr>
          <p:nvPr/>
        </p:nvSpPr>
        <p:spPr>
          <a:xfrm>
            <a:off x="6565579" y="2909692"/>
            <a:ext cx="4707728" cy="286282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normAutofit/>
          </a:bodyPr>
          <a:lstStyle>
            <a:lvl1pPr marL="342900" indent="-342900" algn="l" defTabSz="457200" rtl="0" eaLnBrk="1" latinLnBrk="0" hangingPunct="1">
              <a:spcBef>
                <a:spcPct val="20000"/>
              </a:spcBef>
              <a:buFont typeface="Arial"/>
              <a:buChar char="•"/>
              <a:defRPr sz="28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1pPr>
            <a:lvl2pPr marL="742950" indent="-285750" algn="l" defTabSz="457200" rtl="0" eaLnBrk="1" latinLnBrk="0" hangingPunct="1">
              <a:spcBef>
                <a:spcPct val="20000"/>
              </a:spcBef>
              <a:buFont typeface="Arial"/>
              <a:buChar char="–"/>
              <a:defRPr sz="20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2pPr>
            <a:lvl3pPr marL="1143000" indent="-228600" algn="l" defTabSz="457200" rtl="0" eaLnBrk="1" latinLnBrk="0" hangingPunct="1">
              <a:spcBef>
                <a:spcPct val="20000"/>
              </a:spcBef>
              <a:buFont typeface="Arial"/>
              <a:buChar char="•"/>
              <a:defRPr sz="18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3pPr>
            <a:lvl4pPr marL="1600200" indent="-228600" algn="l" defTabSz="457200" rtl="0" eaLnBrk="1" latinLnBrk="0" hangingPunct="1">
              <a:spcBef>
                <a:spcPct val="20000"/>
              </a:spcBef>
              <a:buFont typeface="Arial"/>
              <a:buChar char="–"/>
              <a:defRPr sz="16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4pPr>
            <a:lvl5pPr marL="2057400" indent="-228600" algn="l" defTabSz="457200" rtl="0" eaLnBrk="1" latinLnBrk="0" hangingPunct="1">
              <a:spcBef>
                <a:spcPct val="20000"/>
              </a:spcBef>
              <a:buFont typeface="Arial"/>
              <a:buChar char="»"/>
              <a:defRPr sz="1600" b="0" i="0" kern="1200">
                <a:solidFill>
                  <a:srgbClr val="595A5D"/>
                </a:solidFill>
                <a:latin typeface="メイリオ" panose="020B0604030504040204" pitchFamily="50" charset="-128"/>
                <a:ea typeface="メイリオ" panose="020B0604030504040204" pitchFamily="50" charset="-128"/>
                <a:cs typeface="メイリオ" panose="020B0604030504040204" pitchFamily="50"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レポートに含まれる項目（</a:t>
            </a:r>
            <a:r>
              <a:rPr lang="en-US" altLang="ja-JP"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CSV</a:t>
            </a:r>
            <a:r>
              <a:rPr lang="ja-JP" altLang="en-US"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形式）</a:t>
            </a:r>
            <a:endParaRPr lang="en-US" altLang="ja-JP" sz="1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spcBef>
                <a:spcPts val="400"/>
              </a:spcBef>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ユーザーの作成日時</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最後にパスワードが使われた日時</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最後にパスワードが変更された日時</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MFA</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を利用しているか</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が</a:t>
            </a: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Active</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か</a:t>
            </a:r>
            <a:endPar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のローテートした日時</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を最後に使用した日時</a:t>
            </a:r>
          </a:p>
          <a:p>
            <a:pPr marL="119995" indent="-119995">
              <a:lnSpc>
                <a:spcPct val="110000"/>
              </a:lnSpc>
            </a:pP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Access Key</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を最後に利用した</a:t>
            </a: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サービス</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証明書は</a:t>
            </a:r>
            <a:r>
              <a:rPr lang="en-US" altLang="ja-JP"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Active</a:t>
            </a: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か</a:t>
            </a:r>
          </a:p>
          <a:p>
            <a:pPr marL="119995" indent="-119995">
              <a:lnSpc>
                <a:spcPct val="110000"/>
              </a:lnSpc>
            </a:pPr>
            <a:r>
              <a:rPr lang="ja-JP" altLang="en-US" sz="11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証明書のローテートした日時</a:t>
            </a:r>
          </a:p>
        </p:txBody>
      </p:sp>
      <p:cxnSp>
        <p:nvCxnSpPr>
          <p:cNvPr id="5" name="直線矢印コネクタ 4">
            <a:extLst>
              <a:ext uri="{FF2B5EF4-FFF2-40B4-BE49-F238E27FC236}">
                <a16:creationId xmlns:a16="http://schemas.microsoft.com/office/drawing/2014/main" id="{60476F4F-4F22-48E8-AEF7-363C9CB06D33}"/>
              </a:ext>
            </a:extLst>
          </p:cNvPr>
          <p:cNvCxnSpPr>
            <a:cxnSpLocks/>
          </p:cNvCxnSpPr>
          <p:nvPr/>
        </p:nvCxnSpPr>
        <p:spPr>
          <a:xfrm flipH="1" flipV="1">
            <a:off x="6439437" y="2489916"/>
            <a:ext cx="326265" cy="291920"/>
          </a:xfrm>
          <a:prstGeom prst="straightConnector1">
            <a:avLst/>
          </a:prstGeom>
          <a:ln w="571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正方形/長方形 8">
            <a:extLst>
              <a:ext uri="{FF2B5EF4-FFF2-40B4-BE49-F238E27FC236}">
                <a16:creationId xmlns:a16="http://schemas.microsoft.com/office/drawing/2014/main" id="{DE5DAE5A-74DA-4C46-B1E5-C8252384B86C}"/>
              </a:ext>
            </a:extLst>
          </p:cNvPr>
          <p:cNvSpPr/>
          <p:nvPr/>
        </p:nvSpPr>
        <p:spPr>
          <a:xfrm>
            <a:off x="326571" y="1415142"/>
            <a:ext cx="2802710" cy="460600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認証情報レポートで</a:t>
            </a:r>
            <a:b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わかること</a:t>
            </a: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レポート（</a:t>
            </a: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CSV</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形式）により詳細な</a:t>
            </a: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ユーザー（アクセスキーなどを含む）の利用状況がわかる</a:t>
            </a: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最後のログイン日時などもわかる</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p:txBody>
      </p:sp>
      <p:sp>
        <p:nvSpPr>
          <p:cNvPr id="2" name="テキスト ボックス 1">
            <a:extLst>
              <a:ext uri="{FF2B5EF4-FFF2-40B4-BE49-F238E27FC236}">
                <a16:creationId xmlns:a16="http://schemas.microsoft.com/office/drawing/2014/main" id="{08891FF9-3D04-007F-0C31-C8C97097F78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SEC02-BP05</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650082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ID</a:t>
            </a:r>
            <a:r>
              <a:rPr lang="ja-JP" altLang="en-US" sz="2400"/>
              <a:t>管理</a:t>
            </a:r>
            <a:br>
              <a:rPr lang="en-JP" sz="2400" dirty="0"/>
            </a:br>
            <a:r>
              <a:rPr lang="en-US" sz="2800" b="0" i="0" dirty="0">
                <a:solidFill>
                  <a:srgbClr val="16191F"/>
                </a:solidFill>
                <a:effectLst/>
                <a:latin typeface="Amazon Ember" panose="020B0603020204020204" pitchFamily="34" charset="0"/>
              </a:rPr>
              <a:t>SEC02-BP0</a:t>
            </a:r>
            <a:r>
              <a:rPr lang="en-US" altLang="ja-JP" sz="2800" b="0" i="0" dirty="0">
                <a:solidFill>
                  <a:srgbClr val="16191F"/>
                </a:solidFill>
                <a:effectLst/>
                <a:latin typeface="Amazon Ember" panose="020B0603020204020204" pitchFamily="34" charset="0"/>
              </a:rPr>
              <a:t>6 </a:t>
            </a:r>
            <a:r>
              <a:rPr lang="ja-JP" altLang="en-US" sz="2800" b="0" i="0">
                <a:solidFill>
                  <a:srgbClr val="16191F"/>
                </a:solidFill>
                <a:effectLst/>
                <a:latin typeface="Amazon Ember" panose="020B0603020204020204" pitchFamily="34" charset="0"/>
              </a:rPr>
              <a:t>ユーザーグループと属性を活用する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多数のユーザーの権限を正しく管理するために、グループや属性による管理を検討する。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p>
          <a:p>
            <a:pPr marL="285750" indent="-285750">
              <a:buFont typeface="Arial" panose="020B0604020202020204" pitchFamily="34" charset="0"/>
              <a:buChar char="•"/>
            </a:pPr>
            <a:endParaRPr lang="en-JP" sz="1233" dirty="0"/>
          </a:p>
          <a:p>
            <a:pPr marL="285750" indent="-285750">
              <a:buFont typeface="Arial" panose="020B0604020202020204" pitchFamily="34" charset="0"/>
              <a:buChar char="•"/>
            </a:pPr>
            <a:r>
              <a:rPr lang="en-US" altLang="ja-JP" sz="1400" dirty="0"/>
              <a:t>SSO</a:t>
            </a:r>
            <a:r>
              <a:rPr lang="ja-JP" altLang="en-US" sz="1400"/>
              <a:t>において、</a:t>
            </a:r>
            <a:r>
              <a:rPr lang="en-JP" sz="1400" dirty="0"/>
              <a:t>ユーザーを</a:t>
            </a:r>
            <a:r>
              <a:rPr lang="en-US" altLang="ja-JP" sz="1400" dirty="0"/>
              <a:t>ID</a:t>
            </a:r>
            <a:r>
              <a:rPr lang="ja-JP" altLang="en-US" sz="1400"/>
              <a:t>プロバイダーが定義したグループに分けることで、ユーザーや部署によるアクセス制御を実現する。</a:t>
            </a:r>
            <a:endParaRPr lang="en-US" altLang="ja-JP" sz="1400" dirty="0"/>
          </a:p>
          <a:p>
            <a:pPr marL="285750" indent="-285750">
              <a:buFont typeface="Arial" panose="020B0604020202020204" pitchFamily="34" charset="0"/>
              <a:buChar char="•"/>
            </a:pPr>
            <a:r>
              <a:rPr lang="ja-JP" altLang="en-US" sz="1400"/>
              <a:t>必要に応じて属性ベースのアクセス制御を併用し、組織横断型のプロジェクト単位のアクセス制御を検討する。</a:t>
            </a:r>
            <a:endParaRPr lang="en-JP" sz="1400" dirty="0"/>
          </a:p>
          <a:p>
            <a:endParaRPr lang="en-JP" sz="1400" dirty="0"/>
          </a:p>
          <a:p>
            <a:endParaRPr lang="en-JP" dirty="0"/>
          </a:p>
        </p:txBody>
      </p:sp>
    </p:spTree>
    <p:extLst>
      <p:ext uri="{BB962C8B-B14F-4D97-AF65-F5344CB8AC3E}">
        <p14:creationId xmlns:p14="http://schemas.microsoft.com/office/powerpoint/2010/main" val="8089446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正方形/長方形 93">
            <a:extLst>
              <a:ext uri="{FF2B5EF4-FFF2-40B4-BE49-F238E27FC236}">
                <a16:creationId xmlns:a16="http://schemas.microsoft.com/office/drawing/2014/main" id="{7711BB43-38AC-4BF9-B42A-E4F9F3A4FC72}"/>
              </a:ext>
            </a:extLst>
          </p:cNvPr>
          <p:cNvSpPr/>
          <p:nvPr/>
        </p:nvSpPr>
        <p:spPr>
          <a:xfrm>
            <a:off x="6404834" y="3136971"/>
            <a:ext cx="5478159" cy="3252256"/>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a:latin typeface="Meiryo" panose="020B0604030504040204" pitchFamily="34" charset="-128"/>
              <a:ea typeface="Meiryo" panose="020B0604030504040204" pitchFamily="34" charset="-128"/>
            </a:endParaRPr>
          </a:p>
        </p:txBody>
      </p:sp>
      <p:sp>
        <p:nvSpPr>
          <p:cNvPr id="38"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ja-JP" altLang="en-US" sz="2800" b="0"/>
              <a:t>参考</a:t>
            </a:r>
            <a:r>
              <a:rPr lang="en-US" altLang="ja-JP" sz="2800" b="0" dirty="0"/>
              <a:t>: </a:t>
            </a:r>
            <a:r>
              <a:rPr lang="ja-JP" altLang="en-US" sz="2800" b="0"/>
              <a:t>ロールベース</a:t>
            </a:r>
            <a:r>
              <a:rPr lang="ja-JP" altLang="en-US" sz="2800" b="0" dirty="0"/>
              <a:t>と属性ベースのアクセスコントロールモデル</a:t>
            </a:r>
            <a:endParaRPr lang="en-US" sz="2800" b="0" dirty="0"/>
          </a:p>
        </p:txBody>
      </p:sp>
      <p:sp>
        <p:nvSpPr>
          <p:cNvPr id="3" name="テキスト プレースホルダー 2">
            <a:extLst>
              <a:ext uri="{FF2B5EF4-FFF2-40B4-BE49-F238E27FC236}">
                <a16:creationId xmlns:a16="http://schemas.microsoft.com/office/drawing/2014/main" id="{71ADE897-DC98-ED4A-86BE-73C6AA1A7851}"/>
              </a:ext>
            </a:extLst>
          </p:cNvPr>
          <p:cNvSpPr>
            <a:spLocks noGrp="1"/>
          </p:cNvSpPr>
          <p:nvPr>
            <p:ph idx="1"/>
          </p:nvPr>
        </p:nvSpPr>
        <p:spPr>
          <a:xfrm>
            <a:off x="602578" y="879107"/>
            <a:ext cx="11280414" cy="5261845"/>
          </a:xfrm>
        </p:spPr>
        <p:txBody>
          <a:bodyPr/>
          <a:lstStyle/>
          <a:p>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基本となる</a:t>
            </a:r>
            <a:r>
              <a:rPr kumimoji="1" lang="ja-JP" altLang="en-US" b="1" dirty="0">
                <a:solidFill>
                  <a:schemeClr val="tx1">
                    <a:lumMod val="75000"/>
                  </a:schemeClr>
                </a:solidFill>
                <a:latin typeface="メイリオ" panose="020B0604030504040204" pitchFamily="50" charset="-128"/>
                <a:ea typeface="メイリオ" panose="020B0604030504040204" pitchFamily="50" charset="-128"/>
                <a:cs typeface="Meiryo" charset="-128"/>
              </a:rPr>
              <a:t>ロールベースのアクセスコントロールモデル</a:t>
            </a:r>
            <a:r>
              <a:rPr kumimoji="1" lang="en-US" altLang="ja-JP" b="1" dirty="0">
                <a:solidFill>
                  <a:schemeClr val="tx1">
                    <a:lumMod val="75000"/>
                  </a:schemeClr>
                </a:solidFill>
                <a:latin typeface="メイリオ" panose="020B0604030504040204" pitchFamily="50" charset="-128"/>
                <a:ea typeface="メイリオ" panose="020B0604030504040204" pitchFamily="50" charset="-128"/>
                <a:cs typeface="Meiryo" charset="-128"/>
              </a:rPr>
              <a:t>(RBAC)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に</a:t>
            </a:r>
            <a:r>
              <a:rPr kumimoji="1" lang="ja-JP" altLang="en-US" b="1" dirty="0">
                <a:solidFill>
                  <a:schemeClr val="tx1">
                    <a:lumMod val="75000"/>
                  </a:schemeClr>
                </a:solidFill>
                <a:latin typeface="メイリオ" panose="020B0604030504040204" pitchFamily="50" charset="-128"/>
                <a:ea typeface="メイリオ" panose="020B0604030504040204" pitchFamily="50" charset="-128"/>
                <a:cs typeface="Meiryo" charset="-128"/>
              </a:rPr>
              <a:t>属性ベースのアクセスコントロールモデル</a:t>
            </a:r>
            <a:r>
              <a:rPr kumimoji="1" lang="en-US" altLang="ja-JP" b="1" dirty="0">
                <a:solidFill>
                  <a:schemeClr val="tx1">
                    <a:lumMod val="75000"/>
                  </a:schemeClr>
                </a:solidFill>
                <a:latin typeface="メイリオ" panose="020B0604030504040204" pitchFamily="50" charset="-128"/>
                <a:ea typeface="メイリオ" panose="020B0604030504040204" pitchFamily="50" charset="-128"/>
                <a:cs typeface="Meiryo" charset="-128"/>
              </a:rPr>
              <a:t>(ABAC)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を追加で適用することでポリシーやロールの数を削減することができる</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285739" indent="-285739">
              <a:buFont typeface="Arial" panose="020B0604020202020204" pitchFamily="34" charset="0"/>
              <a:buChar char="•"/>
            </a:pPr>
            <a:r>
              <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rPr>
              <a:t>RBAC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：基本となるユーザーのロールに応じたアクセス制御</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642913" lvl="1" indent="-285739">
              <a:buFont typeface="Wingdings" pitchFamily="2" charset="2"/>
              <a:buChar char="ü"/>
            </a:pPr>
            <a:r>
              <a:rPr kumimoji="1" lang="en-US" altLang="ja-JP" sz="1667" dirty="0">
                <a:solidFill>
                  <a:schemeClr val="tx1">
                    <a:lumMod val="75000"/>
                  </a:schemeClr>
                </a:solidFill>
                <a:latin typeface="メイリオ" panose="020B0604030504040204" pitchFamily="50" charset="-128"/>
                <a:ea typeface="メイリオ" panose="020B0604030504040204" pitchFamily="50" charset="-128"/>
                <a:cs typeface="Meiryo" charset="-128"/>
              </a:rPr>
              <a:t>RBAC</a:t>
            </a: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では役割が追加されるたびにポリシー、ロールの追加が必要となる</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285739" indent="-285739">
              <a:buFont typeface="Arial" panose="020B0604020202020204" pitchFamily="34" charset="0"/>
              <a:buChar char="•"/>
            </a:pPr>
            <a:r>
              <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rPr>
              <a:t>ABAC</a:t>
            </a:r>
            <a:r>
              <a:rPr kumimoji="1" lang="ja-JP" altLang="en-US" dirty="0">
                <a:solidFill>
                  <a:schemeClr val="tx1">
                    <a:lumMod val="75000"/>
                  </a:schemeClr>
                </a:solidFill>
                <a:latin typeface="メイリオ" panose="020B0604030504040204" pitchFamily="50" charset="-128"/>
                <a:ea typeface="メイリオ" panose="020B0604030504040204" pitchFamily="50" charset="-128"/>
                <a:cs typeface="Meiryo" charset="-128"/>
              </a:rPr>
              <a:t>：タグをつかった属性ベースのアクセス制御</a:t>
            </a:r>
            <a:endParaRPr kumimoji="1" lang="en-US" altLang="ja-JP"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642913" lvl="1" indent="-285739">
              <a:buFont typeface="Wingdings" pitchFamily="2" charset="2"/>
              <a:buChar char="ü"/>
            </a:pP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一部リソースで</a:t>
            </a:r>
            <a:r>
              <a:rPr kumimoji="1" lang="en-US" altLang="ja-JP" sz="1667" dirty="0">
                <a:solidFill>
                  <a:schemeClr val="tx1">
                    <a:lumMod val="75000"/>
                  </a:schemeClr>
                </a:solidFill>
                <a:latin typeface="メイリオ" panose="020B0604030504040204" pitchFamily="50" charset="-128"/>
                <a:ea typeface="メイリオ" panose="020B0604030504040204" pitchFamily="50" charset="-128"/>
                <a:cs typeface="Meiryo" charset="-128"/>
              </a:rPr>
              <a:t>ABAC</a:t>
            </a: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が利用できない点に注意（</a:t>
            </a:r>
            <a:r>
              <a:rPr kumimoji="1" lang="en-US" altLang="ja-JP"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AWS</a:t>
            </a:r>
            <a:r>
              <a:rPr kumimoji="1" lang="ja-JP" altLang="en-US"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 </a:t>
            </a:r>
            <a:r>
              <a:rPr kumimoji="1" lang="en-US" altLang="ja-JP"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IAM</a:t>
            </a:r>
            <a:r>
              <a:rPr kumimoji="1" lang="ja-JP" altLang="en-US" sz="1667" dirty="0">
                <a:solidFill>
                  <a:srgbClr val="0070C0"/>
                </a:solidFill>
                <a:latin typeface="メイリオ" panose="020B0604030504040204" pitchFamily="50" charset="-128"/>
                <a:ea typeface="メイリオ" panose="020B0604030504040204" pitchFamily="50" charset="-128"/>
                <a:cs typeface="Meiryo" charset="-128"/>
                <a:hlinkClick r:id="rId3">
                  <a:extLst>
                    <a:ext uri="{A12FA001-AC4F-418D-AE19-62706E023703}">
                      <ahyp:hlinkClr xmlns:ahyp="http://schemas.microsoft.com/office/drawing/2018/hyperlinkcolor" val="tx"/>
                    </a:ext>
                  </a:extLst>
                </a:hlinkClick>
              </a:rPr>
              <a:t>と連携するサービス</a:t>
            </a:r>
            <a:r>
              <a:rPr kumimoji="1" lang="ja-JP" altLang="en-US" sz="1667" dirty="0">
                <a:solidFill>
                  <a:schemeClr val="tx1">
                    <a:lumMod val="75000"/>
                  </a:schemeClr>
                </a:solidFill>
                <a:latin typeface="メイリオ" panose="020B0604030504040204" pitchFamily="50" charset="-128"/>
                <a:ea typeface="メイリオ" panose="020B0604030504040204" pitchFamily="50" charset="-128"/>
                <a:cs typeface="Meiryo" charset="-128"/>
              </a:rPr>
              <a:t>）</a:t>
            </a:r>
            <a:endParaRPr kumimoji="1" lang="en-US" altLang="ja-JP" sz="1667" dirty="0">
              <a:solidFill>
                <a:schemeClr val="tx1">
                  <a:lumMod val="75000"/>
                </a:schemeClr>
              </a:solidFill>
              <a:latin typeface="メイリオ" panose="020B0604030504040204" pitchFamily="50" charset="-128"/>
              <a:ea typeface="メイリオ" panose="020B0604030504040204" pitchFamily="50" charset="-128"/>
              <a:cs typeface="Meiryo" charset="-128"/>
            </a:endParaRPr>
          </a:p>
          <a:p>
            <a:pPr marL="285739" indent="-285739">
              <a:buFont typeface="Arial" panose="020B0604020202020204" pitchFamily="34" charset="0"/>
              <a:buChar char="•"/>
            </a:pPr>
            <a:endParaRPr lang="en-US" altLang="ja-JP" dirty="0">
              <a:latin typeface="メイリオ" panose="020B0604030504040204" pitchFamily="50" charset="-128"/>
              <a:ea typeface="メイリオ" panose="020B0604030504040204" pitchFamily="50" charset="-128"/>
            </a:endParaRPr>
          </a:p>
        </p:txBody>
      </p:sp>
      <p:pic>
        <p:nvPicPr>
          <p:cNvPr id="59" name="Graphic 135" descr="Graphic 135">
            <a:extLst>
              <a:ext uri="{FF2B5EF4-FFF2-40B4-BE49-F238E27FC236}">
                <a16:creationId xmlns:a16="http://schemas.microsoft.com/office/drawing/2014/main" id="{0AF5205D-6980-48ED-8850-063BDA1C21A0}"/>
              </a:ext>
            </a:extLst>
          </p:cNvPr>
          <p:cNvPicPr>
            <a:picLocks noChangeAspect="1"/>
          </p:cNvPicPr>
          <p:nvPr/>
        </p:nvPicPr>
        <p:blipFill>
          <a:blip r:embed="rId4"/>
          <a:stretch>
            <a:fillRect/>
          </a:stretch>
        </p:blipFill>
        <p:spPr>
          <a:xfrm>
            <a:off x="10648544" y="3556273"/>
            <a:ext cx="481124" cy="481124"/>
          </a:xfrm>
          <a:prstGeom prst="rect">
            <a:avLst/>
          </a:prstGeom>
          <a:ln w="12700">
            <a:miter lim="400000"/>
          </a:ln>
        </p:spPr>
      </p:pic>
      <p:pic>
        <p:nvPicPr>
          <p:cNvPr id="60" name="Graphic 135" descr="Graphic 135">
            <a:extLst>
              <a:ext uri="{FF2B5EF4-FFF2-40B4-BE49-F238E27FC236}">
                <a16:creationId xmlns:a16="http://schemas.microsoft.com/office/drawing/2014/main" id="{03CB30B3-1F61-494A-94FE-A56337112A3E}"/>
              </a:ext>
            </a:extLst>
          </p:cNvPr>
          <p:cNvPicPr>
            <a:picLocks noChangeAspect="1"/>
          </p:cNvPicPr>
          <p:nvPr/>
        </p:nvPicPr>
        <p:blipFill>
          <a:blip r:embed="rId4"/>
          <a:stretch>
            <a:fillRect/>
          </a:stretch>
        </p:blipFill>
        <p:spPr>
          <a:xfrm>
            <a:off x="10011028" y="4395983"/>
            <a:ext cx="481124" cy="481124"/>
          </a:xfrm>
          <a:prstGeom prst="rect">
            <a:avLst/>
          </a:prstGeom>
          <a:ln w="12700">
            <a:miter lim="400000"/>
          </a:ln>
        </p:spPr>
      </p:pic>
      <p:pic>
        <p:nvPicPr>
          <p:cNvPr id="61" name="Graphic 135" descr="Graphic 135">
            <a:extLst>
              <a:ext uri="{FF2B5EF4-FFF2-40B4-BE49-F238E27FC236}">
                <a16:creationId xmlns:a16="http://schemas.microsoft.com/office/drawing/2014/main" id="{8B7D71EC-9401-476F-98F2-C8F335DA8557}"/>
              </a:ext>
            </a:extLst>
          </p:cNvPr>
          <p:cNvPicPr>
            <a:picLocks noChangeAspect="1"/>
          </p:cNvPicPr>
          <p:nvPr/>
        </p:nvPicPr>
        <p:blipFill>
          <a:blip r:embed="rId4"/>
          <a:stretch>
            <a:fillRect/>
          </a:stretch>
        </p:blipFill>
        <p:spPr>
          <a:xfrm>
            <a:off x="10655586" y="4395982"/>
            <a:ext cx="481124" cy="481124"/>
          </a:xfrm>
          <a:prstGeom prst="rect">
            <a:avLst/>
          </a:prstGeom>
          <a:ln w="12700">
            <a:miter lim="400000"/>
          </a:ln>
        </p:spPr>
      </p:pic>
      <p:pic>
        <p:nvPicPr>
          <p:cNvPr id="62" name="Graphic 135" descr="Graphic 135">
            <a:extLst>
              <a:ext uri="{FF2B5EF4-FFF2-40B4-BE49-F238E27FC236}">
                <a16:creationId xmlns:a16="http://schemas.microsoft.com/office/drawing/2014/main" id="{CB7106F3-B370-4DDA-BC36-03216DC12319}"/>
              </a:ext>
            </a:extLst>
          </p:cNvPr>
          <p:cNvPicPr>
            <a:picLocks noChangeAspect="1"/>
          </p:cNvPicPr>
          <p:nvPr/>
        </p:nvPicPr>
        <p:blipFill>
          <a:blip r:embed="rId4"/>
          <a:stretch>
            <a:fillRect/>
          </a:stretch>
        </p:blipFill>
        <p:spPr>
          <a:xfrm>
            <a:off x="10465445" y="5465884"/>
            <a:ext cx="430703" cy="430703"/>
          </a:xfrm>
          <a:prstGeom prst="rect">
            <a:avLst/>
          </a:prstGeom>
          <a:ln w="12700">
            <a:miter lim="400000"/>
          </a:ln>
        </p:spPr>
      </p:pic>
      <p:pic>
        <p:nvPicPr>
          <p:cNvPr id="63" name="Graphic 135" descr="Graphic 135">
            <a:extLst>
              <a:ext uri="{FF2B5EF4-FFF2-40B4-BE49-F238E27FC236}">
                <a16:creationId xmlns:a16="http://schemas.microsoft.com/office/drawing/2014/main" id="{4A25FC6A-ED9E-4BF7-ABA2-F0BC6087435A}"/>
              </a:ext>
            </a:extLst>
          </p:cNvPr>
          <p:cNvPicPr>
            <a:picLocks noChangeAspect="1"/>
          </p:cNvPicPr>
          <p:nvPr/>
        </p:nvPicPr>
        <p:blipFill>
          <a:blip r:embed="rId4"/>
          <a:stretch>
            <a:fillRect/>
          </a:stretch>
        </p:blipFill>
        <p:spPr>
          <a:xfrm>
            <a:off x="9945455" y="5474859"/>
            <a:ext cx="430703" cy="430703"/>
          </a:xfrm>
          <a:prstGeom prst="rect">
            <a:avLst/>
          </a:prstGeom>
          <a:ln w="12700">
            <a:miter lim="400000"/>
          </a:ln>
        </p:spPr>
      </p:pic>
      <p:pic>
        <p:nvPicPr>
          <p:cNvPr id="69" name="Graphic 59" descr="Graphic 59">
            <a:extLst>
              <a:ext uri="{FF2B5EF4-FFF2-40B4-BE49-F238E27FC236}">
                <a16:creationId xmlns:a16="http://schemas.microsoft.com/office/drawing/2014/main" id="{22899996-155C-4CE0-B3B4-013EAAEF7539}"/>
              </a:ext>
            </a:extLst>
          </p:cNvPr>
          <p:cNvPicPr>
            <a:picLocks noChangeAspect="1"/>
          </p:cNvPicPr>
          <p:nvPr/>
        </p:nvPicPr>
        <p:blipFill>
          <a:blip r:embed="rId5"/>
          <a:stretch>
            <a:fillRect/>
          </a:stretch>
        </p:blipFill>
        <p:spPr>
          <a:xfrm>
            <a:off x="8317963" y="3748919"/>
            <a:ext cx="1121300" cy="1333042"/>
          </a:xfrm>
          <a:prstGeom prst="rect">
            <a:avLst/>
          </a:prstGeom>
          <a:ln w="12700">
            <a:miter lim="400000"/>
          </a:ln>
        </p:spPr>
      </p:pic>
      <p:grpSp>
        <p:nvGrpSpPr>
          <p:cNvPr id="71" name="Group 116">
            <a:extLst>
              <a:ext uri="{FF2B5EF4-FFF2-40B4-BE49-F238E27FC236}">
                <a16:creationId xmlns:a16="http://schemas.microsoft.com/office/drawing/2014/main" id="{EBD4BB46-205B-46D4-9258-969881D06E93}"/>
              </a:ext>
            </a:extLst>
          </p:cNvPr>
          <p:cNvGrpSpPr/>
          <p:nvPr/>
        </p:nvGrpSpPr>
        <p:grpSpPr>
          <a:xfrm>
            <a:off x="9960686" y="4335036"/>
            <a:ext cx="1481291" cy="584732"/>
            <a:chOff x="0" y="-1"/>
            <a:chExt cx="2127614" cy="839864"/>
          </a:xfrm>
        </p:grpSpPr>
        <p:grpSp>
          <p:nvGrpSpPr>
            <p:cNvPr id="72" name="Group 117">
              <a:extLst>
                <a:ext uri="{FF2B5EF4-FFF2-40B4-BE49-F238E27FC236}">
                  <a16:creationId xmlns:a16="http://schemas.microsoft.com/office/drawing/2014/main" id="{45EBA829-B012-49EE-8C70-F8A5F7669BFF}"/>
                </a:ext>
              </a:extLst>
            </p:cNvPr>
            <p:cNvGrpSpPr/>
            <p:nvPr/>
          </p:nvGrpSpPr>
          <p:grpSpPr>
            <a:xfrm>
              <a:off x="566084" y="82780"/>
              <a:ext cx="1339165" cy="237267"/>
              <a:chOff x="19927" y="49619"/>
              <a:chExt cx="1339163" cy="237266"/>
            </a:xfrm>
          </p:grpSpPr>
          <p:sp>
            <p:nvSpPr>
              <p:cNvPr id="74" name="Pentagon 120">
                <a:extLst>
                  <a:ext uri="{FF2B5EF4-FFF2-40B4-BE49-F238E27FC236}">
                    <a16:creationId xmlns:a16="http://schemas.microsoft.com/office/drawing/2014/main" id="{4EAABE2B-1B2B-415C-A8B8-FE6D23274B48}"/>
                  </a:ext>
                </a:extLst>
              </p:cNvPr>
              <p:cNvSpPr/>
              <p:nvPr/>
            </p:nvSpPr>
            <p:spPr>
              <a:xfrm rot="8850953">
                <a:off x="19927" y="101174"/>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B05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75" name="Pentagon 122">
                <a:extLst>
                  <a:ext uri="{FF2B5EF4-FFF2-40B4-BE49-F238E27FC236}">
                    <a16:creationId xmlns:a16="http://schemas.microsoft.com/office/drawing/2014/main" id="{2C064141-3929-440F-A4B5-DDDF357A84CF}"/>
                  </a:ext>
                </a:extLst>
              </p:cNvPr>
              <p:cNvSpPr/>
              <p:nvPr/>
            </p:nvSpPr>
            <p:spPr>
              <a:xfrm rot="8850953">
                <a:off x="976352" y="49619"/>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B05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dirty="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grpSp>
        <p:sp>
          <p:nvSpPr>
            <p:cNvPr id="73" name="Rectangle 118">
              <a:extLst>
                <a:ext uri="{FF2B5EF4-FFF2-40B4-BE49-F238E27FC236}">
                  <a16:creationId xmlns:a16="http://schemas.microsoft.com/office/drawing/2014/main" id="{C2DAADDD-A1F1-4964-8EEB-F33C9E726060}"/>
                </a:ext>
              </a:extLst>
            </p:cNvPr>
            <p:cNvSpPr/>
            <p:nvPr/>
          </p:nvSpPr>
          <p:spPr>
            <a:xfrm>
              <a:off x="0" y="-1"/>
              <a:ext cx="2127614" cy="839864"/>
            </a:xfrm>
            <a:prstGeom prst="rect">
              <a:avLst/>
            </a:prstGeom>
            <a:noFill/>
            <a:ln w="19050" cap="flat">
              <a:solidFill>
                <a:srgbClr val="00B05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pic>
        <p:nvPicPr>
          <p:cNvPr id="79" name="Graphic 135" descr="Graphic 135">
            <a:extLst>
              <a:ext uri="{FF2B5EF4-FFF2-40B4-BE49-F238E27FC236}">
                <a16:creationId xmlns:a16="http://schemas.microsoft.com/office/drawing/2014/main" id="{1AD7CE79-098C-430F-B2BB-B66691B3BBC9}"/>
              </a:ext>
            </a:extLst>
          </p:cNvPr>
          <p:cNvPicPr>
            <a:picLocks noChangeAspect="1"/>
          </p:cNvPicPr>
          <p:nvPr/>
        </p:nvPicPr>
        <p:blipFill>
          <a:blip r:embed="rId4"/>
          <a:stretch>
            <a:fillRect/>
          </a:stretch>
        </p:blipFill>
        <p:spPr>
          <a:xfrm>
            <a:off x="10985437" y="5456406"/>
            <a:ext cx="430703" cy="430703"/>
          </a:xfrm>
          <a:prstGeom prst="rect">
            <a:avLst/>
          </a:prstGeom>
          <a:ln w="12700">
            <a:miter lim="400000"/>
          </a:ln>
        </p:spPr>
      </p:pic>
      <p:sp>
        <p:nvSpPr>
          <p:cNvPr id="80" name="Rectangle 127">
            <a:extLst>
              <a:ext uri="{FF2B5EF4-FFF2-40B4-BE49-F238E27FC236}">
                <a16:creationId xmlns:a16="http://schemas.microsoft.com/office/drawing/2014/main" id="{4B7C601A-1570-493C-826E-509C6BD3C056}"/>
              </a:ext>
            </a:extLst>
          </p:cNvPr>
          <p:cNvSpPr/>
          <p:nvPr/>
        </p:nvSpPr>
        <p:spPr>
          <a:xfrm>
            <a:off x="9923663" y="5329578"/>
            <a:ext cx="1481290" cy="634727"/>
          </a:xfrm>
          <a:prstGeom prst="rect">
            <a:avLst/>
          </a:prstGeom>
          <a:ln w="19050">
            <a:solidFill>
              <a:srgbClr val="0090D0"/>
            </a:solidFill>
            <a:prstDash val="dash"/>
          </a:ln>
        </p:spPr>
        <p:txBody>
          <a:bodyPr lIns="121920" tIns="121920" rIns="121920" bIns="121920" anchor="ct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nvGrpSpPr>
          <p:cNvPr id="82" name="Group 129">
            <a:extLst>
              <a:ext uri="{FF2B5EF4-FFF2-40B4-BE49-F238E27FC236}">
                <a16:creationId xmlns:a16="http://schemas.microsoft.com/office/drawing/2014/main" id="{A968AF39-CD5E-43D3-8D41-CA37B4A4AA03}"/>
              </a:ext>
            </a:extLst>
          </p:cNvPr>
          <p:cNvGrpSpPr/>
          <p:nvPr/>
        </p:nvGrpSpPr>
        <p:grpSpPr>
          <a:xfrm>
            <a:off x="10096886" y="5356553"/>
            <a:ext cx="1296113" cy="260193"/>
            <a:chOff x="0" y="0"/>
            <a:chExt cx="1861638" cy="373720"/>
          </a:xfrm>
        </p:grpSpPr>
        <p:sp>
          <p:nvSpPr>
            <p:cNvPr id="83" name="Pentagon 132">
              <a:extLst>
                <a:ext uri="{FF2B5EF4-FFF2-40B4-BE49-F238E27FC236}">
                  <a16:creationId xmlns:a16="http://schemas.microsoft.com/office/drawing/2014/main" id="{11CE9BFC-D2DB-4B5D-8FE6-90C7BE54FF47}"/>
                </a:ext>
              </a:extLst>
            </p:cNvPr>
            <p:cNvSpPr/>
            <p:nvPr/>
          </p:nvSpPr>
          <p:spPr>
            <a:xfrm rot="8850953">
              <a:off x="19927" y="88249"/>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A8F9"/>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dirty="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84" name="Pentagon 133">
              <a:extLst>
                <a:ext uri="{FF2B5EF4-FFF2-40B4-BE49-F238E27FC236}">
                  <a16:creationId xmlns:a16="http://schemas.microsoft.com/office/drawing/2014/main" id="{96A28BB0-A72A-4194-A240-F5CE796F2936}"/>
                </a:ext>
              </a:extLst>
            </p:cNvPr>
            <p:cNvSpPr/>
            <p:nvPr/>
          </p:nvSpPr>
          <p:spPr>
            <a:xfrm rot="8850953">
              <a:off x="789830" y="99761"/>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A8F9"/>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85" name="Pentagon 134">
              <a:extLst>
                <a:ext uri="{FF2B5EF4-FFF2-40B4-BE49-F238E27FC236}">
                  <a16:creationId xmlns:a16="http://schemas.microsoft.com/office/drawing/2014/main" id="{96AD7084-0533-4D38-A815-69136ABDC7A4}"/>
                </a:ext>
              </a:extLst>
            </p:cNvPr>
            <p:cNvSpPr/>
            <p:nvPr/>
          </p:nvSpPr>
          <p:spPr>
            <a:xfrm rot="8850953">
              <a:off x="1458974" y="99761"/>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00A8F9"/>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grpSp>
      <p:grpSp>
        <p:nvGrpSpPr>
          <p:cNvPr id="86" name="Group 135">
            <a:extLst>
              <a:ext uri="{FF2B5EF4-FFF2-40B4-BE49-F238E27FC236}">
                <a16:creationId xmlns:a16="http://schemas.microsoft.com/office/drawing/2014/main" id="{23643227-3638-4204-9D21-8A59D442BC59}"/>
              </a:ext>
            </a:extLst>
          </p:cNvPr>
          <p:cNvGrpSpPr/>
          <p:nvPr/>
        </p:nvGrpSpPr>
        <p:grpSpPr>
          <a:xfrm>
            <a:off x="9877054" y="3443116"/>
            <a:ext cx="1481290" cy="641184"/>
            <a:chOff x="0" y="0"/>
            <a:chExt cx="2127613" cy="920946"/>
          </a:xfrm>
        </p:grpSpPr>
        <p:grpSp>
          <p:nvGrpSpPr>
            <p:cNvPr id="87" name="Group 136">
              <a:extLst>
                <a:ext uri="{FF2B5EF4-FFF2-40B4-BE49-F238E27FC236}">
                  <a16:creationId xmlns:a16="http://schemas.microsoft.com/office/drawing/2014/main" id="{7D15AAE4-507C-48AA-A167-E9EC7A4F485B}"/>
                </a:ext>
              </a:extLst>
            </p:cNvPr>
            <p:cNvGrpSpPr/>
            <p:nvPr/>
          </p:nvGrpSpPr>
          <p:grpSpPr>
            <a:xfrm>
              <a:off x="258879" y="61497"/>
              <a:ext cx="1539063" cy="768553"/>
              <a:chOff x="0" y="0"/>
              <a:chExt cx="1539061" cy="768551"/>
            </a:xfrm>
          </p:grpSpPr>
          <p:pic>
            <p:nvPicPr>
              <p:cNvPr id="89" name="Graphic 135" descr="Graphic 135">
                <a:extLst>
                  <a:ext uri="{FF2B5EF4-FFF2-40B4-BE49-F238E27FC236}">
                    <a16:creationId xmlns:a16="http://schemas.microsoft.com/office/drawing/2014/main" id="{EA100ED1-C3FF-43D5-9C20-94D6488290C2}"/>
                  </a:ext>
                </a:extLst>
              </p:cNvPr>
              <p:cNvPicPr>
                <a:picLocks noChangeAspect="1"/>
              </p:cNvPicPr>
              <p:nvPr/>
            </p:nvPicPr>
            <p:blipFill>
              <a:blip r:embed="rId4"/>
              <a:stretch>
                <a:fillRect/>
              </a:stretch>
            </p:blipFill>
            <p:spPr>
              <a:xfrm>
                <a:off x="0" y="77502"/>
                <a:ext cx="691050" cy="691050"/>
              </a:xfrm>
              <a:prstGeom prst="rect">
                <a:avLst/>
              </a:prstGeom>
              <a:ln w="12700" cap="flat">
                <a:noFill/>
                <a:miter lim="400000"/>
              </a:ln>
              <a:effectLst/>
            </p:spPr>
          </p:pic>
          <p:sp>
            <p:nvSpPr>
              <p:cNvPr id="90" name="Pentagon 140">
                <a:extLst>
                  <a:ext uri="{FF2B5EF4-FFF2-40B4-BE49-F238E27FC236}">
                    <a16:creationId xmlns:a16="http://schemas.microsoft.com/office/drawing/2014/main" id="{228FB553-7952-45C8-9E8D-0BE3AA3CC0B8}"/>
                  </a:ext>
                </a:extLst>
              </p:cNvPr>
              <p:cNvSpPr/>
              <p:nvPr/>
            </p:nvSpPr>
            <p:spPr>
              <a:xfrm rot="8850953">
                <a:off x="339862" y="88249"/>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FF000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91" name="Pentagon 141">
                <a:extLst>
                  <a:ext uri="{FF2B5EF4-FFF2-40B4-BE49-F238E27FC236}">
                    <a16:creationId xmlns:a16="http://schemas.microsoft.com/office/drawing/2014/main" id="{D5BE00AB-6796-4264-9CC2-4901E4FC7999}"/>
                  </a:ext>
                </a:extLst>
              </p:cNvPr>
              <p:cNvSpPr/>
              <p:nvPr/>
            </p:nvSpPr>
            <p:spPr>
              <a:xfrm rot="8850953">
                <a:off x="1136397" y="99713"/>
                <a:ext cx="382738" cy="1857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360" y="0"/>
                    </a:lnTo>
                    <a:lnTo>
                      <a:pt x="21600" y="10800"/>
                    </a:lnTo>
                    <a:lnTo>
                      <a:pt x="16360" y="21600"/>
                    </a:lnTo>
                    <a:lnTo>
                      <a:pt x="0" y="21600"/>
                    </a:lnTo>
                    <a:close/>
                  </a:path>
                </a:pathLst>
              </a:custGeom>
              <a:solidFill>
                <a:srgbClr val="FF0000"/>
              </a:solidFill>
              <a:ln w="12700" cap="flat">
                <a:noFill/>
                <a:miter lim="400000"/>
              </a:ln>
              <a:effectLst/>
            </p:spPr>
            <p:txBody>
              <a:bodyPr wrap="square" lIns="121920" tIns="121920" rIns="121920" bIns="121920" numCol="1" anchor="t">
                <a:noAutofit/>
              </a:bodyPr>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grpSp>
        <p:sp>
          <p:nvSpPr>
            <p:cNvPr id="88" name="Rectangle 137">
              <a:extLst>
                <a:ext uri="{FF2B5EF4-FFF2-40B4-BE49-F238E27FC236}">
                  <a16:creationId xmlns:a16="http://schemas.microsoft.com/office/drawing/2014/main" id="{9C93EFB2-E6AC-421B-A68A-9E41DDE5A4C3}"/>
                </a:ext>
              </a:extLst>
            </p:cNvPr>
            <p:cNvSpPr/>
            <p:nvPr/>
          </p:nvSpPr>
          <p:spPr>
            <a:xfrm>
              <a:off x="0" y="0"/>
              <a:ext cx="2127614" cy="920947"/>
            </a:xfrm>
            <a:prstGeom prst="rect">
              <a:avLst/>
            </a:prstGeom>
            <a:noFill/>
            <a:ln w="19050" cap="flat">
              <a:solidFill>
                <a:srgbClr val="FF000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sp>
        <p:nvSpPr>
          <p:cNvPr id="98" name="Text Placeholder 4">
            <a:extLst>
              <a:ext uri="{FF2B5EF4-FFF2-40B4-BE49-F238E27FC236}">
                <a16:creationId xmlns:a16="http://schemas.microsoft.com/office/drawing/2014/main" id="{6FDA8FC2-8744-4EC3-B2E2-74016B4E21E1}"/>
              </a:ext>
            </a:extLst>
          </p:cNvPr>
          <p:cNvSpPr txBox="1"/>
          <p:nvPr/>
        </p:nvSpPr>
        <p:spPr>
          <a:xfrm>
            <a:off x="10280037" y="5976935"/>
            <a:ext cx="892877"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リソース</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pic>
        <p:nvPicPr>
          <p:cNvPr id="111" name="図 110">
            <a:extLst>
              <a:ext uri="{FF2B5EF4-FFF2-40B4-BE49-F238E27FC236}">
                <a16:creationId xmlns:a16="http://schemas.microsoft.com/office/drawing/2014/main" id="{B3BAE06B-ADD5-4B5A-B04E-32BC68FE266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52363" y="5318610"/>
            <a:ext cx="411468" cy="624000"/>
          </a:xfrm>
          <a:prstGeom prst="rect">
            <a:avLst/>
          </a:prstGeom>
        </p:spPr>
      </p:pic>
      <p:pic>
        <p:nvPicPr>
          <p:cNvPr id="112" name="図 111">
            <a:extLst>
              <a:ext uri="{FF2B5EF4-FFF2-40B4-BE49-F238E27FC236}">
                <a16:creationId xmlns:a16="http://schemas.microsoft.com/office/drawing/2014/main" id="{3E3062B6-7E8C-45FE-8918-EF8F1F79061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51927" y="3464238"/>
            <a:ext cx="371612" cy="624000"/>
          </a:xfrm>
          <a:prstGeom prst="rect">
            <a:avLst/>
          </a:prstGeom>
        </p:spPr>
      </p:pic>
      <p:sp>
        <p:nvSpPr>
          <p:cNvPr id="114" name="正方形/長方形 113">
            <a:extLst>
              <a:ext uri="{FF2B5EF4-FFF2-40B4-BE49-F238E27FC236}">
                <a16:creationId xmlns:a16="http://schemas.microsoft.com/office/drawing/2014/main" id="{13DB3830-C1E8-4B99-9735-ECB2B4958FA0}"/>
              </a:ext>
            </a:extLst>
          </p:cNvPr>
          <p:cNvSpPr/>
          <p:nvPr/>
        </p:nvSpPr>
        <p:spPr>
          <a:xfrm>
            <a:off x="1562334" y="6475323"/>
            <a:ext cx="8694342" cy="400110"/>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属性ベースのアクセスコントロール</a:t>
            </a:r>
            <a:r>
              <a:rPr lang="en-US" altLang="ja-JP" sz="1000" dirty="0">
                <a:latin typeface="Meiryo UI" panose="020B0604030504040204" pitchFamily="50" charset="-128"/>
                <a:ea typeface="Meiryo UI" panose="020B0604030504040204" pitchFamily="50" charset="-128"/>
              </a:rPr>
              <a:t>:</a:t>
            </a:r>
            <a:r>
              <a:rPr lang="en-US" altLang="ja-JP" sz="1000" dirty="0">
                <a:solidFill>
                  <a:srgbClr val="0070C0"/>
                </a:solidFill>
                <a:latin typeface="Meiryo UI" panose="020B0604030504040204" pitchFamily="50" charset="-128"/>
                <a:ea typeface="Meiryo UI" panose="020B0604030504040204" pitchFamily="50" charset="-128"/>
                <a:hlinkClick r:id="rId8">
                  <a:extLst>
                    <a:ext uri="{A12FA001-AC4F-418D-AE19-62706E023703}">
                      <ahyp:hlinkClr xmlns:ahyp="http://schemas.microsoft.com/office/drawing/2018/hyperlinkcolor" val="tx"/>
                    </a:ext>
                  </a:extLst>
                </a:hlinkClick>
              </a:rPr>
              <a:t>https://docs.aws.amazon.com/ja_jp/singlesignon/latest/userguide/abac.html</a:t>
            </a:r>
            <a:endParaRPr lang="en-US" altLang="ja-JP" sz="1000" dirty="0">
              <a:solidFill>
                <a:srgbClr val="0070C0"/>
              </a:solidFill>
              <a:latin typeface="Meiryo UI" panose="020B0604030504040204" pitchFamily="50" charset="-128"/>
              <a:ea typeface="Meiryo UI" panose="020B0604030504040204" pitchFamily="50" charset="-128"/>
            </a:endParaRPr>
          </a:p>
          <a:p>
            <a:r>
              <a:rPr lang="en-US" altLang="ja-JP" sz="1000" dirty="0">
                <a:latin typeface="Meiryo UI" panose="020B0604030504040204" pitchFamily="50" charset="-128"/>
                <a:ea typeface="Meiryo UI" panose="020B0604030504040204" pitchFamily="50" charset="-128"/>
              </a:rPr>
              <a:t>AWS</a:t>
            </a:r>
            <a:r>
              <a:rPr lang="ja-JP" altLang="en-US" sz="1000" dirty="0">
                <a:latin typeface="Meiryo UI" panose="020B0604030504040204" pitchFamily="50" charset="-128"/>
                <a:ea typeface="Meiryo UI" panose="020B0604030504040204" pitchFamily="50" charset="-128"/>
              </a:rPr>
              <a:t> </a:t>
            </a:r>
            <a:r>
              <a:rPr lang="en-US" altLang="ja-JP" sz="1000" dirty="0">
                <a:latin typeface="Meiryo UI" panose="020B0604030504040204" pitchFamily="50" charset="-128"/>
                <a:ea typeface="Meiryo UI" panose="020B0604030504040204" pitchFamily="50" charset="-128"/>
              </a:rPr>
              <a:t>IAM </a:t>
            </a:r>
            <a:r>
              <a:rPr lang="ja-JP" altLang="en-US" sz="1000" dirty="0">
                <a:latin typeface="Meiryo UI" panose="020B0604030504040204" pitchFamily="50" charset="-128"/>
                <a:ea typeface="Meiryo UI" panose="020B0604030504040204" pitchFamily="50" charset="-128"/>
              </a:rPr>
              <a:t>と連携するサービス</a:t>
            </a:r>
            <a:r>
              <a:rPr lang="en-US" altLang="ja-JP" sz="1000" dirty="0">
                <a:latin typeface="Meiryo UI" panose="020B0604030504040204" pitchFamily="50" charset="-128"/>
                <a:ea typeface="Meiryo UI" panose="020B0604030504040204" pitchFamily="50" charset="-128"/>
              </a:rPr>
              <a:t>: </a:t>
            </a:r>
            <a:r>
              <a:rPr lang="en-US" altLang="ja-JP" sz="1000" dirty="0">
                <a:solidFill>
                  <a:srgbClr val="4F81BD"/>
                </a:solidFill>
                <a:latin typeface="Meiryo UI" panose="020B0604030504040204" pitchFamily="50" charset="-128"/>
                <a:ea typeface="Meiryo UI" panose="020B0604030504040204" pitchFamily="50" charset="-128"/>
                <a:hlinkClick r:id="rId3">
                  <a:extLst>
                    <a:ext uri="{A12FA001-AC4F-418D-AE19-62706E023703}">
                      <ahyp:hlinkClr xmlns:ahyp="http://schemas.microsoft.com/office/drawing/2018/hyperlinkcolor" val="tx"/>
                    </a:ext>
                  </a:extLst>
                </a:hlinkClick>
              </a:rPr>
              <a:t>https://docs.aws.amazon.com/ja_jp/IAM/latest/UserGuide/reference_aws-services-that-work-with-iam.html</a:t>
            </a:r>
            <a:endParaRPr lang="ja-JP" altLang="en-US" sz="1000" dirty="0">
              <a:latin typeface="Meiryo UI" panose="020B0604030504040204" pitchFamily="50" charset="-128"/>
              <a:ea typeface="Meiryo UI" panose="020B0604030504040204" pitchFamily="50" charset="-128"/>
            </a:endParaRPr>
          </a:p>
        </p:txBody>
      </p:sp>
      <p:pic>
        <p:nvPicPr>
          <p:cNvPr id="58" name="図 57">
            <a:extLst>
              <a:ext uri="{FF2B5EF4-FFF2-40B4-BE49-F238E27FC236}">
                <a16:creationId xmlns:a16="http://schemas.microsoft.com/office/drawing/2014/main" id="{C166874D-08C1-440D-BE69-51D35E002C0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675043" y="4447015"/>
            <a:ext cx="395669" cy="624001"/>
          </a:xfrm>
          <a:prstGeom prst="rect">
            <a:avLst/>
          </a:prstGeom>
        </p:spPr>
      </p:pic>
      <p:sp>
        <p:nvSpPr>
          <p:cNvPr id="115" name="Text Placeholder 4">
            <a:extLst>
              <a:ext uri="{FF2B5EF4-FFF2-40B4-BE49-F238E27FC236}">
                <a16:creationId xmlns:a16="http://schemas.microsoft.com/office/drawing/2014/main" id="{C09B639A-B7F4-4ADA-997C-0283A8F17450}"/>
              </a:ext>
            </a:extLst>
          </p:cNvPr>
          <p:cNvSpPr txBox="1"/>
          <p:nvPr/>
        </p:nvSpPr>
        <p:spPr>
          <a:xfrm>
            <a:off x="10005792" y="3106069"/>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FF0000"/>
                </a:solidFill>
                <a:latin typeface="メイリオ" panose="020B0604030504040204" pitchFamily="50" charset="-128"/>
                <a:ea typeface="メイリオ" panose="020B0604030504040204" pitchFamily="50" charset="-128"/>
              </a:rPr>
              <a:t>Project=Red</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16" name="Text Placeholder 4">
            <a:extLst>
              <a:ext uri="{FF2B5EF4-FFF2-40B4-BE49-F238E27FC236}">
                <a16:creationId xmlns:a16="http://schemas.microsoft.com/office/drawing/2014/main" id="{CBB5490D-DB46-4021-8029-7156BB23841E}"/>
              </a:ext>
            </a:extLst>
          </p:cNvPr>
          <p:cNvSpPr txBox="1"/>
          <p:nvPr/>
        </p:nvSpPr>
        <p:spPr>
          <a:xfrm>
            <a:off x="10006384" y="3994919"/>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B050"/>
                </a:solidFill>
                <a:latin typeface="メイリオ" panose="020B0604030504040204" pitchFamily="50" charset="-128"/>
                <a:ea typeface="メイリオ" panose="020B0604030504040204" pitchFamily="50" charset="-128"/>
              </a:rPr>
              <a:t>Project=Green</a:t>
            </a:r>
          </a:p>
        </p:txBody>
      </p:sp>
      <p:sp>
        <p:nvSpPr>
          <p:cNvPr id="117" name="Text Placeholder 4">
            <a:extLst>
              <a:ext uri="{FF2B5EF4-FFF2-40B4-BE49-F238E27FC236}">
                <a16:creationId xmlns:a16="http://schemas.microsoft.com/office/drawing/2014/main" id="{BCE531C0-FF8A-47AD-BB10-61234B5B1B2C}"/>
              </a:ext>
            </a:extLst>
          </p:cNvPr>
          <p:cNvSpPr txBox="1"/>
          <p:nvPr/>
        </p:nvSpPr>
        <p:spPr>
          <a:xfrm>
            <a:off x="10046784" y="5008605"/>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7DBC"/>
                </a:solidFill>
                <a:latin typeface="メイリオ" panose="020B0604030504040204" pitchFamily="50" charset="-128"/>
                <a:ea typeface="メイリオ" panose="020B0604030504040204" pitchFamily="50" charset="-128"/>
              </a:rPr>
              <a:t>Project=Blue</a:t>
            </a:r>
          </a:p>
        </p:txBody>
      </p:sp>
      <p:sp>
        <p:nvSpPr>
          <p:cNvPr id="124" name="Pentagon 55">
            <a:extLst>
              <a:ext uri="{FF2B5EF4-FFF2-40B4-BE49-F238E27FC236}">
                <a16:creationId xmlns:a16="http://schemas.microsoft.com/office/drawing/2014/main" id="{ECBC7815-46EF-4ACA-9CC6-59584743DBC4}"/>
              </a:ext>
            </a:extLst>
          </p:cNvPr>
          <p:cNvSpPr/>
          <p:nvPr/>
        </p:nvSpPr>
        <p:spPr>
          <a:xfrm rot="8850953">
            <a:off x="8828166" y="3970232"/>
            <a:ext cx="351919" cy="1942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637" y="0"/>
                </a:lnTo>
                <a:lnTo>
                  <a:pt x="21600" y="10800"/>
                </a:lnTo>
                <a:lnTo>
                  <a:pt x="15637" y="21600"/>
                </a:lnTo>
                <a:lnTo>
                  <a:pt x="0" y="21600"/>
                </a:lnTo>
                <a:close/>
              </a:path>
            </a:pathLst>
          </a:custGeom>
          <a:solidFill>
            <a:srgbClr val="FF000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125" name="Pentagon 72">
            <a:extLst>
              <a:ext uri="{FF2B5EF4-FFF2-40B4-BE49-F238E27FC236}">
                <a16:creationId xmlns:a16="http://schemas.microsoft.com/office/drawing/2014/main" id="{9395C289-19B6-4FD0-BB9F-7555F7806994}"/>
              </a:ext>
            </a:extLst>
          </p:cNvPr>
          <p:cNvSpPr/>
          <p:nvPr/>
        </p:nvSpPr>
        <p:spPr>
          <a:xfrm rot="8850953">
            <a:off x="8825461" y="4675595"/>
            <a:ext cx="369929" cy="193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965" y="0"/>
                </a:lnTo>
                <a:lnTo>
                  <a:pt x="21600" y="10800"/>
                </a:lnTo>
                <a:lnTo>
                  <a:pt x="15965" y="21600"/>
                </a:lnTo>
                <a:lnTo>
                  <a:pt x="0" y="21600"/>
                </a:lnTo>
                <a:close/>
              </a:path>
            </a:pathLst>
          </a:custGeom>
          <a:solidFill>
            <a:srgbClr val="00A8F9"/>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126" name="Pentagon 124">
            <a:extLst>
              <a:ext uri="{FF2B5EF4-FFF2-40B4-BE49-F238E27FC236}">
                <a16:creationId xmlns:a16="http://schemas.microsoft.com/office/drawing/2014/main" id="{2E502E70-96D2-46E2-8D08-E08ED5485086}"/>
              </a:ext>
            </a:extLst>
          </p:cNvPr>
          <p:cNvSpPr/>
          <p:nvPr/>
        </p:nvSpPr>
        <p:spPr>
          <a:xfrm rot="8850953">
            <a:off x="8823102" y="4312413"/>
            <a:ext cx="375078" cy="1907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107" y="0"/>
                </a:lnTo>
                <a:lnTo>
                  <a:pt x="21600" y="10800"/>
                </a:lnTo>
                <a:lnTo>
                  <a:pt x="16107" y="21600"/>
                </a:lnTo>
                <a:lnTo>
                  <a:pt x="0" y="21600"/>
                </a:lnTo>
                <a:close/>
              </a:path>
            </a:pathLst>
          </a:custGeom>
          <a:solidFill>
            <a:srgbClr val="00B05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128" name="吹き出し: 四角形 127">
            <a:extLst>
              <a:ext uri="{FF2B5EF4-FFF2-40B4-BE49-F238E27FC236}">
                <a16:creationId xmlns:a16="http://schemas.microsoft.com/office/drawing/2014/main" id="{68F08CC7-E803-4B30-9853-7FAE64907820}"/>
              </a:ext>
            </a:extLst>
          </p:cNvPr>
          <p:cNvSpPr/>
          <p:nvPr/>
        </p:nvSpPr>
        <p:spPr>
          <a:xfrm>
            <a:off x="8108219" y="5191843"/>
            <a:ext cx="1540788" cy="578363"/>
          </a:xfrm>
          <a:prstGeom prst="wedgeRectCallout">
            <a:avLst>
              <a:gd name="adj1" fmla="val -6738"/>
              <a:gd name="adj2" fmla="val -93935"/>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１つのポリシーで制御できる</a:t>
            </a:r>
          </a:p>
        </p:txBody>
      </p:sp>
      <p:sp>
        <p:nvSpPr>
          <p:cNvPr id="129" name="Text Placeholder 4">
            <a:extLst>
              <a:ext uri="{FF2B5EF4-FFF2-40B4-BE49-F238E27FC236}">
                <a16:creationId xmlns:a16="http://schemas.microsoft.com/office/drawing/2014/main" id="{95437B9A-B1BF-440D-A836-D7D5A17DC9C2}"/>
              </a:ext>
            </a:extLst>
          </p:cNvPr>
          <p:cNvSpPr txBox="1"/>
          <p:nvPr/>
        </p:nvSpPr>
        <p:spPr>
          <a:xfrm>
            <a:off x="8300245" y="3019335"/>
            <a:ext cx="1119916" cy="305348"/>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3000" tIns="121920" rIns="121920" bIns="121920" anchor="ctr">
            <a:noAutofit/>
          </a:bodyPr>
          <a:lstStyle>
            <a:lvl1pPr defTabSz="914400">
              <a:lnSpc>
                <a:spcPct val="90000"/>
              </a:lnSpc>
              <a:spcBef>
                <a:spcPts val="1000"/>
              </a:spcBef>
              <a:defRPr sz="1600" b="1">
                <a:solidFill>
                  <a:srgbClr val="FFFFFF"/>
                </a:solidFill>
              </a:defRPr>
            </a:lvl1pPr>
          </a:lstStyle>
          <a:p>
            <a:pPr hangingPunct="0"/>
            <a:r>
              <a:rPr lang="en-US" altLang="ja-JP" sz="2333" kern="0" dirty="0">
                <a:solidFill>
                  <a:schemeClr val="accent1"/>
                </a:solidFill>
                <a:latin typeface="メイリオ" panose="020B0604030504040204" pitchFamily="50" charset="-128"/>
                <a:ea typeface="メイリオ" panose="020B0604030504040204" pitchFamily="50" charset="-128"/>
                <a:cs typeface="Amazon Ember"/>
                <a:sym typeface="Amazon Ember"/>
              </a:rPr>
              <a:t>ABAC</a:t>
            </a:r>
            <a:endParaRPr sz="2333" kern="0" dirty="0">
              <a:solidFill>
                <a:schemeClr val="accent1"/>
              </a:solidFill>
              <a:latin typeface="メイリオ" panose="020B0604030504040204" pitchFamily="50" charset="-128"/>
              <a:ea typeface="メイリオ" panose="020B0604030504040204" pitchFamily="50" charset="-128"/>
              <a:cs typeface="Amazon Ember"/>
              <a:sym typeface="Amazon Ember"/>
            </a:endParaRPr>
          </a:p>
        </p:txBody>
      </p:sp>
      <p:pic>
        <p:nvPicPr>
          <p:cNvPr id="130" name="Graphic 135" descr="Graphic 135">
            <a:extLst>
              <a:ext uri="{FF2B5EF4-FFF2-40B4-BE49-F238E27FC236}">
                <a16:creationId xmlns:a16="http://schemas.microsoft.com/office/drawing/2014/main" id="{2BE8640E-C4E5-4FDD-9D08-F09BF1D34F12}"/>
              </a:ext>
            </a:extLst>
          </p:cNvPr>
          <p:cNvPicPr>
            <a:picLocks noChangeAspect="1"/>
          </p:cNvPicPr>
          <p:nvPr/>
        </p:nvPicPr>
        <p:blipFill>
          <a:blip r:embed="rId4"/>
          <a:stretch>
            <a:fillRect/>
          </a:stretch>
        </p:blipFill>
        <p:spPr>
          <a:xfrm>
            <a:off x="4568131" y="3607842"/>
            <a:ext cx="481124" cy="481124"/>
          </a:xfrm>
          <a:prstGeom prst="rect">
            <a:avLst/>
          </a:prstGeom>
          <a:ln w="12700">
            <a:miter lim="400000"/>
          </a:ln>
        </p:spPr>
      </p:pic>
      <p:pic>
        <p:nvPicPr>
          <p:cNvPr id="131" name="Graphic 135" descr="Graphic 135">
            <a:extLst>
              <a:ext uri="{FF2B5EF4-FFF2-40B4-BE49-F238E27FC236}">
                <a16:creationId xmlns:a16="http://schemas.microsoft.com/office/drawing/2014/main" id="{808A87DA-F8DC-44FD-AA3B-2D7CB929C0A7}"/>
              </a:ext>
            </a:extLst>
          </p:cNvPr>
          <p:cNvPicPr>
            <a:picLocks noChangeAspect="1"/>
          </p:cNvPicPr>
          <p:nvPr/>
        </p:nvPicPr>
        <p:blipFill>
          <a:blip r:embed="rId4"/>
          <a:stretch>
            <a:fillRect/>
          </a:stretch>
        </p:blipFill>
        <p:spPr>
          <a:xfrm>
            <a:off x="3930615" y="4508708"/>
            <a:ext cx="481124" cy="481124"/>
          </a:xfrm>
          <a:prstGeom prst="rect">
            <a:avLst/>
          </a:prstGeom>
          <a:ln w="12700">
            <a:miter lim="400000"/>
          </a:ln>
        </p:spPr>
      </p:pic>
      <p:pic>
        <p:nvPicPr>
          <p:cNvPr id="132" name="Graphic 135" descr="Graphic 135">
            <a:extLst>
              <a:ext uri="{FF2B5EF4-FFF2-40B4-BE49-F238E27FC236}">
                <a16:creationId xmlns:a16="http://schemas.microsoft.com/office/drawing/2014/main" id="{8FA36389-36A7-4A35-9105-C081AAAA8F00}"/>
              </a:ext>
            </a:extLst>
          </p:cNvPr>
          <p:cNvPicPr>
            <a:picLocks noChangeAspect="1"/>
          </p:cNvPicPr>
          <p:nvPr/>
        </p:nvPicPr>
        <p:blipFill>
          <a:blip r:embed="rId4"/>
          <a:stretch>
            <a:fillRect/>
          </a:stretch>
        </p:blipFill>
        <p:spPr>
          <a:xfrm>
            <a:off x="4575173" y="4508707"/>
            <a:ext cx="481124" cy="481124"/>
          </a:xfrm>
          <a:prstGeom prst="rect">
            <a:avLst/>
          </a:prstGeom>
          <a:ln w="12700">
            <a:miter lim="400000"/>
          </a:ln>
        </p:spPr>
      </p:pic>
      <p:pic>
        <p:nvPicPr>
          <p:cNvPr id="133" name="Graphic 135" descr="Graphic 135">
            <a:extLst>
              <a:ext uri="{FF2B5EF4-FFF2-40B4-BE49-F238E27FC236}">
                <a16:creationId xmlns:a16="http://schemas.microsoft.com/office/drawing/2014/main" id="{6E983BC5-35C8-4A80-98DC-97D3BD70B184}"/>
              </a:ext>
            </a:extLst>
          </p:cNvPr>
          <p:cNvPicPr>
            <a:picLocks noChangeAspect="1"/>
          </p:cNvPicPr>
          <p:nvPr/>
        </p:nvPicPr>
        <p:blipFill>
          <a:blip r:embed="rId4"/>
          <a:stretch>
            <a:fillRect/>
          </a:stretch>
        </p:blipFill>
        <p:spPr>
          <a:xfrm>
            <a:off x="4385032" y="5472877"/>
            <a:ext cx="430703" cy="430703"/>
          </a:xfrm>
          <a:prstGeom prst="rect">
            <a:avLst/>
          </a:prstGeom>
          <a:ln w="12700">
            <a:miter lim="400000"/>
          </a:ln>
        </p:spPr>
      </p:pic>
      <p:pic>
        <p:nvPicPr>
          <p:cNvPr id="134" name="Graphic 135" descr="Graphic 135">
            <a:extLst>
              <a:ext uri="{FF2B5EF4-FFF2-40B4-BE49-F238E27FC236}">
                <a16:creationId xmlns:a16="http://schemas.microsoft.com/office/drawing/2014/main" id="{9C3C602B-14CB-48F3-8C8A-83AAE4D1BBD4}"/>
              </a:ext>
            </a:extLst>
          </p:cNvPr>
          <p:cNvPicPr>
            <a:picLocks noChangeAspect="1"/>
          </p:cNvPicPr>
          <p:nvPr/>
        </p:nvPicPr>
        <p:blipFill>
          <a:blip r:embed="rId4"/>
          <a:stretch>
            <a:fillRect/>
          </a:stretch>
        </p:blipFill>
        <p:spPr>
          <a:xfrm>
            <a:off x="3865042" y="5481852"/>
            <a:ext cx="430703" cy="430703"/>
          </a:xfrm>
          <a:prstGeom prst="rect">
            <a:avLst/>
          </a:prstGeom>
          <a:ln w="12700">
            <a:miter lim="400000"/>
          </a:ln>
        </p:spPr>
      </p:pic>
      <p:pic>
        <p:nvPicPr>
          <p:cNvPr id="136" name="Graphic 59" descr="Graphic 59">
            <a:extLst>
              <a:ext uri="{FF2B5EF4-FFF2-40B4-BE49-F238E27FC236}">
                <a16:creationId xmlns:a16="http://schemas.microsoft.com/office/drawing/2014/main" id="{A6DBCF2A-A375-427E-A627-54E0660A5475}"/>
              </a:ext>
            </a:extLst>
          </p:cNvPr>
          <p:cNvPicPr>
            <a:picLocks noChangeAspect="1"/>
          </p:cNvPicPr>
          <p:nvPr/>
        </p:nvPicPr>
        <p:blipFill>
          <a:blip r:embed="rId5"/>
          <a:stretch>
            <a:fillRect/>
          </a:stretch>
        </p:blipFill>
        <p:spPr>
          <a:xfrm>
            <a:off x="2793339" y="3571937"/>
            <a:ext cx="580463" cy="493203"/>
          </a:xfrm>
          <a:prstGeom prst="rect">
            <a:avLst/>
          </a:prstGeom>
          <a:ln w="12700">
            <a:miter lim="400000"/>
          </a:ln>
        </p:spPr>
      </p:pic>
      <p:sp>
        <p:nvSpPr>
          <p:cNvPr id="139" name="Rectangle 118">
            <a:extLst>
              <a:ext uri="{FF2B5EF4-FFF2-40B4-BE49-F238E27FC236}">
                <a16:creationId xmlns:a16="http://schemas.microsoft.com/office/drawing/2014/main" id="{6ABDB1A4-D69E-43D7-8F1C-14A064BA616A}"/>
              </a:ext>
            </a:extLst>
          </p:cNvPr>
          <p:cNvSpPr/>
          <p:nvPr/>
        </p:nvSpPr>
        <p:spPr>
          <a:xfrm>
            <a:off x="3843250" y="4457069"/>
            <a:ext cx="1481291" cy="584732"/>
          </a:xfrm>
          <a:prstGeom prst="rect">
            <a:avLst/>
          </a:prstGeom>
          <a:noFill/>
          <a:ln w="19050" cap="flat">
            <a:solidFill>
              <a:srgbClr val="00B05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pic>
        <p:nvPicPr>
          <p:cNvPr id="144" name="Graphic 135" descr="Graphic 135">
            <a:extLst>
              <a:ext uri="{FF2B5EF4-FFF2-40B4-BE49-F238E27FC236}">
                <a16:creationId xmlns:a16="http://schemas.microsoft.com/office/drawing/2014/main" id="{846CAE24-FE56-4BFD-A45B-32038D83E816}"/>
              </a:ext>
            </a:extLst>
          </p:cNvPr>
          <p:cNvPicPr>
            <a:picLocks noChangeAspect="1"/>
          </p:cNvPicPr>
          <p:nvPr/>
        </p:nvPicPr>
        <p:blipFill>
          <a:blip r:embed="rId4"/>
          <a:stretch>
            <a:fillRect/>
          </a:stretch>
        </p:blipFill>
        <p:spPr>
          <a:xfrm>
            <a:off x="4905024" y="5463399"/>
            <a:ext cx="430703" cy="430703"/>
          </a:xfrm>
          <a:prstGeom prst="rect">
            <a:avLst/>
          </a:prstGeom>
          <a:ln w="12700">
            <a:miter lim="400000"/>
          </a:ln>
        </p:spPr>
      </p:pic>
      <p:sp>
        <p:nvSpPr>
          <p:cNvPr id="145" name="Rectangle 127">
            <a:extLst>
              <a:ext uri="{FF2B5EF4-FFF2-40B4-BE49-F238E27FC236}">
                <a16:creationId xmlns:a16="http://schemas.microsoft.com/office/drawing/2014/main" id="{69D70921-B0C8-49E1-A87A-3E51667071B2}"/>
              </a:ext>
            </a:extLst>
          </p:cNvPr>
          <p:cNvSpPr/>
          <p:nvPr/>
        </p:nvSpPr>
        <p:spPr>
          <a:xfrm>
            <a:off x="3843250" y="5336571"/>
            <a:ext cx="1481290" cy="634727"/>
          </a:xfrm>
          <a:prstGeom prst="rect">
            <a:avLst/>
          </a:prstGeom>
          <a:ln w="19050">
            <a:solidFill>
              <a:srgbClr val="0090D0"/>
            </a:solidFill>
            <a:prstDash val="dash"/>
          </a:ln>
        </p:spPr>
        <p:txBody>
          <a:bodyPr lIns="121920" tIns="121920" rIns="121920" bIns="121920" anchor="ct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nvGrpSpPr>
          <p:cNvPr id="150" name="Group 135">
            <a:extLst>
              <a:ext uri="{FF2B5EF4-FFF2-40B4-BE49-F238E27FC236}">
                <a16:creationId xmlns:a16="http://schemas.microsoft.com/office/drawing/2014/main" id="{4C5DD75A-C548-4DD1-94D9-93D0CC476E78}"/>
              </a:ext>
            </a:extLst>
          </p:cNvPr>
          <p:cNvGrpSpPr/>
          <p:nvPr/>
        </p:nvGrpSpPr>
        <p:grpSpPr>
          <a:xfrm>
            <a:off x="3796641" y="3494685"/>
            <a:ext cx="1481291" cy="641185"/>
            <a:chOff x="0" y="0"/>
            <a:chExt cx="2127614" cy="920947"/>
          </a:xfrm>
        </p:grpSpPr>
        <p:pic>
          <p:nvPicPr>
            <p:cNvPr id="153" name="Graphic 135" descr="Graphic 135">
              <a:extLst>
                <a:ext uri="{FF2B5EF4-FFF2-40B4-BE49-F238E27FC236}">
                  <a16:creationId xmlns:a16="http://schemas.microsoft.com/office/drawing/2014/main" id="{FCDDA30A-85E1-43BE-8A80-73564A8F34A6}"/>
                </a:ext>
              </a:extLst>
            </p:cNvPr>
            <p:cNvPicPr>
              <a:picLocks noChangeAspect="1"/>
            </p:cNvPicPr>
            <p:nvPr/>
          </p:nvPicPr>
          <p:blipFill>
            <a:blip r:embed="rId4"/>
            <a:stretch>
              <a:fillRect/>
            </a:stretch>
          </p:blipFill>
          <p:spPr>
            <a:xfrm>
              <a:off x="258879" y="138999"/>
              <a:ext cx="691050" cy="691052"/>
            </a:xfrm>
            <a:prstGeom prst="rect">
              <a:avLst/>
            </a:prstGeom>
            <a:ln w="12700" cap="flat">
              <a:noFill/>
              <a:miter lim="400000"/>
            </a:ln>
            <a:effectLst/>
          </p:spPr>
        </p:pic>
        <p:sp>
          <p:nvSpPr>
            <p:cNvPr id="152" name="Rectangle 137">
              <a:extLst>
                <a:ext uri="{FF2B5EF4-FFF2-40B4-BE49-F238E27FC236}">
                  <a16:creationId xmlns:a16="http://schemas.microsoft.com/office/drawing/2014/main" id="{4E239B83-E1CE-4E49-BDAC-B478BC01C00B}"/>
                </a:ext>
              </a:extLst>
            </p:cNvPr>
            <p:cNvSpPr/>
            <p:nvPr/>
          </p:nvSpPr>
          <p:spPr>
            <a:xfrm>
              <a:off x="0" y="0"/>
              <a:ext cx="2127614" cy="920947"/>
            </a:xfrm>
            <a:prstGeom prst="rect">
              <a:avLst/>
            </a:prstGeom>
            <a:noFill/>
            <a:ln w="19050" cap="flat">
              <a:solidFill>
                <a:srgbClr val="FF0000"/>
              </a:solidFill>
              <a:prstDash val="dash"/>
              <a:round/>
            </a:ln>
            <a:effectLst/>
          </p:spPr>
          <p:txBody>
            <a:bodyPr wrap="square" lIns="121920" tIns="121920" rIns="121920" bIns="121920" numCol="1" anchor="ctr">
              <a:noAutofit/>
            </a:bodyPr>
            <a:lstStyle/>
            <a:p>
              <a:pPr algn="ctr" hangingPunct="0">
                <a:defRPr sz="3300"/>
              </a:pPr>
              <a:endParaRPr sz="2667" kern="0">
                <a:solidFill>
                  <a:srgbClr val="000000"/>
                </a:solidFill>
                <a:latin typeface="メイリオ" panose="020B0604030504040204" pitchFamily="50" charset="-128"/>
                <a:ea typeface="メイリオ" panose="020B0604030504040204" pitchFamily="50" charset="-128"/>
                <a:cs typeface="Amazon Ember"/>
                <a:sym typeface="Amazon Ember"/>
              </a:endParaRPr>
            </a:p>
          </p:txBody>
        </p:sp>
      </p:grpSp>
      <p:pic>
        <p:nvPicPr>
          <p:cNvPr id="156" name="図 155">
            <a:extLst>
              <a:ext uri="{FF2B5EF4-FFF2-40B4-BE49-F238E27FC236}">
                <a16:creationId xmlns:a16="http://schemas.microsoft.com/office/drawing/2014/main" id="{76F65FE8-9E51-4519-B0B5-4AA66B09414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2883" y="5336571"/>
            <a:ext cx="411468" cy="624000"/>
          </a:xfrm>
          <a:prstGeom prst="rect">
            <a:avLst/>
          </a:prstGeom>
        </p:spPr>
      </p:pic>
      <p:pic>
        <p:nvPicPr>
          <p:cNvPr id="157" name="図 156">
            <a:extLst>
              <a:ext uri="{FF2B5EF4-FFF2-40B4-BE49-F238E27FC236}">
                <a16:creationId xmlns:a16="http://schemas.microsoft.com/office/drawing/2014/main" id="{7AB978CB-6012-4299-89D2-74E83BB2C11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71513" y="3523423"/>
            <a:ext cx="371612" cy="624000"/>
          </a:xfrm>
          <a:prstGeom prst="rect">
            <a:avLst/>
          </a:prstGeom>
        </p:spPr>
      </p:pic>
      <p:pic>
        <p:nvPicPr>
          <p:cNvPr id="158" name="図 157">
            <a:extLst>
              <a:ext uri="{FF2B5EF4-FFF2-40B4-BE49-F238E27FC236}">
                <a16:creationId xmlns:a16="http://schemas.microsoft.com/office/drawing/2014/main" id="{0575BAE6-68F4-4AF4-A202-6633E7EAFF3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89211" y="4439960"/>
            <a:ext cx="395669" cy="624001"/>
          </a:xfrm>
          <a:prstGeom prst="rect">
            <a:avLst/>
          </a:prstGeom>
        </p:spPr>
      </p:pic>
      <p:sp>
        <p:nvSpPr>
          <p:cNvPr id="159" name="Text Placeholder 4">
            <a:extLst>
              <a:ext uri="{FF2B5EF4-FFF2-40B4-BE49-F238E27FC236}">
                <a16:creationId xmlns:a16="http://schemas.microsoft.com/office/drawing/2014/main" id="{70EFA205-84A7-4DD9-82F9-2BD75EA0CB82}"/>
              </a:ext>
            </a:extLst>
          </p:cNvPr>
          <p:cNvSpPr txBox="1"/>
          <p:nvPr/>
        </p:nvSpPr>
        <p:spPr>
          <a:xfrm>
            <a:off x="216665" y="3252390"/>
            <a:ext cx="2382583"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ja-JP" altLang="en-US" sz="1167" b="1" dirty="0">
                <a:solidFill>
                  <a:srgbClr val="FF0000"/>
                </a:solidFill>
                <a:latin typeface="メイリオ" panose="020B0604030504040204" pitchFamily="50" charset="-128"/>
                <a:ea typeface="メイリオ" panose="020B0604030504040204" pitchFamily="50" charset="-128"/>
              </a:rPr>
              <a:t>役割＝プロジェクト</a:t>
            </a:r>
            <a:r>
              <a:rPr lang="en-US" altLang="ja-JP" sz="1167" b="1" dirty="0">
                <a:solidFill>
                  <a:srgbClr val="FF0000"/>
                </a:solidFill>
                <a:latin typeface="メイリオ" panose="020B0604030504040204" pitchFamily="50" charset="-128"/>
                <a:ea typeface="メイリオ" panose="020B0604030504040204" pitchFamily="50" charset="-128"/>
              </a:rPr>
              <a:t>Red</a:t>
            </a:r>
            <a:r>
              <a:rPr lang="ja-JP" altLang="en-US" sz="1167" b="1" dirty="0">
                <a:solidFill>
                  <a:srgbClr val="FF0000"/>
                </a:solidFill>
                <a:latin typeface="メイリオ" panose="020B0604030504040204" pitchFamily="50" charset="-128"/>
                <a:ea typeface="メイリオ" panose="020B0604030504040204" pitchFamily="50" charset="-128"/>
              </a:rPr>
              <a:t>開発者</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60" name="Text Placeholder 4">
            <a:extLst>
              <a:ext uri="{FF2B5EF4-FFF2-40B4-BE49-F238E27FC236}">
                <a16:creationId xmlns:a16="http://schemas.microsoft.com/office/drawing/2014/main" id="{11ACB681-7256-4D4C-B766-DE4C9BF0E6EC}"/>
              </a:ext>
            </a:extLst>
          </p:cNvPr>
          <p:cNvSpPr txBox="1"/>
          <p:nvPr/>
        </p:nvSpPr>
        <p:spPr>
          <a:xfrm>
            <a:off x="223859" y="4148039"/>
            <a:ext cx="2716615"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ja-JP" altLang="en-US" sz="1167" b="1" dirty="0">
                <a:solidFill>
                  <a:srgbClr val="00B050"/>
                </a:solidFill>
                <a:latin typeface="メイリオ" panose="020B0604030504040204" pitchFamily="50" charset="-128"/>
                <a:ea typeface="メイリオ" panose="020B0604030504040204" pitchFamily="50" charset="-128"/>
              </a:rPr>
              <a:t>役割＝プロジェクト</a:t>
            </a:r>
            <a:r>
              <a:rPr lang="en-US" altLang="ja-JP" sz="1167" b="1" dirty="0">
                <a:solidFill>
                  <a:srgbClr val="00B050"/>
                </a:solidFill>
                <a:latin typeface="メイリオ" panose="020B0604030504040204" pitchFamily="50" charset="-128"/>
                <a:ea typeface="メイリオ" panose="020B0604030504040204" pitchFamily="50" charset="-128"/>
              </a:rPr>
              <a:t>Green</a:t>
            </a:r>
            <a:r>
              <a:rPr lang="ja-JP" altLang="en-US" sz="1167" b="1" dirty="0">
                <a:solidFill>
                  <a:srgbClr val="00B050"/>
                </a:solidFill>
                <a:latin typeface="メイリオ" panose="020B0604030504040204" pitchFamily="50" charset="-128"/>
                <a:ea typeface="メイリオ" panose="020B0604030504040204" pitchFamily="50" charset="-128"/>
              </a:rPr>
              <a:t>開発者</a:t>
            </a:r>
            <a:endParaRPr lang="en-US" altLang="ja-JP" sz="1167" b="1" dirty="0">
              <a:solidFill>
                <a:srgbClr val="00B050"/>
              </a:solidFill>
              <a:latin typeface="メイリオ" panose="020B0604030504040204" pitchFamily="50" charset="-128"/>
              <a:ea typeface="メイリオ" panose="020B0604030504040204" pitchFamily="50" charset="-128"/>
            </a:endParaRPr>
          </a:p>
        </p:txBody>
      </p:sp>
      <p:sp>
        <p:nvSpPr>
          <p:cNvPr id="161" name="Text Placeholder 4">
            <a:extLst>
              <a:ext uri="{FF2B5EF4-FFF2-40B4-BE49-F238E27FC236}">
                <a16:creationId xmlns:a16="http://schemas.microsoft.com/office/drawing/2014/main" id="{887A5429-1B6C-4171-9DC5-D26AFE8A188B}"/>
              </a:ext>
            </a:extLst>
          </p:cNvPr>
          <p:cNvSpPr txBox="1"/>
          <p:nvPr/>
        </p:nvSpPr>
        <p:spPr>
          <a:xfrm>
            <a:off x="244736" y="5025224"/>
            <a:ext cx="2446843"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ja-JP" altLang="en-US" sz="1167" b="1" dirty="0">
                <a:solidFill>
                  <a:srgbClr val="007DBC"/>
                </a:solidFill>
                <a:latin typeface="メイリオ" panose="020B0604030504040204" pitchFamily="50" charset="-128"/>
                <a:ea typeface="メイリオ" panose="020B0604030504040204" pitchFamily="50" charset="-128"/>
              </a:rPr>
              <a:t>役割＝プロジェクト</a:t>
            </a:r>
            <a:r>
              <a:rPr lang="en-US" altLang="ja-JP" sz="1167" b="1" dirty="0">
                <a:solidFill>
                  <a:srgbClr val="007DBC"/>
                </a:solidFill>
                <a:latin typeface="メイリオ" panose="020B0604030504040204" pitchFamily="50" charset="-128"/>
                <a:ea typeface="メイリオ" panose="020B0604030504040204" pitchFamily="50" charset="-128"/>
              </a:rPr>
              <a:t>Blue</a:t>
            </a:r>
            <a:r>
              <a:rPr lang="ja-JP" altLang="en-US" sz="1167" b="1" dirty="0">
                <a:solidFill>
                  <a:srgbClr val="007DBC"/>
                </a:solidFill>
                <a:latin typeface="メイリオ" panose="020B0604030504040204" pitchFamily="50" charset="-128"/>
                <a:ea typeface="メイリオ" panose="020B0604030504040204" pitchFamily="50" charset="-128"/>
              </a:rPr>
              <a:t>開発者</a:t>
            </a:r>
            <a:endParaRPr lang="en-US" altLang="ja-JP" sz="1167" b="1" dirty="0">
              <a:solidFill>
                <a:srgbClr val="007DBC"/>
              </a:solidFill>
              <a:latin typeface="メイリオ" panose="020B0604030504040204" pitchFamily="50" charset="-128"/>
              <a:ea typeface="メイリオ" panose="020B0604030504040204" pitchFamily="50" charset="-128"/>
            </a:endParaRPr>
          </a:p>
        </p:txBody>
      </p:sp>
      <p:sp>
        <p:nvSpPr>
          <p:cNvPr id="162" name="Text Placeholder 4">
            <a:extLst>
              <a:ext uri="{FF2B5EF4-FFF2-40B4-BE49-F238E27FC236}">
                <a16:creationId xmlns:a16="http://schemas.microsoft.com/office/drawing/2014/main" id="{A5D76383-9004-44BB-974C-BCC4BDC97C4B}"/>
              </a:ext>
            </a:extLst>
          </p:cNvPr>
          <p:cNvSpPr txBox="1"/>
          <p:nvPr/>
        </p:nvSpPr>
        <p:spPr>
          <a:xfrm>
            <a:off x="3933950" y="3178637"/>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FF0000"/>
                </a:solidFill>
                <a:latin typeface="メイリオ" panose="020B0604030504040204" pitchFamily="50" charset="-128"/>
                <a:ea typeface="メイリオ" panose="020B0604030504040204" pitchFamily="50" charset="-128"/>
              </a:rPr>
              <a:t>Project=Red</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63" name="Text Placeholder 4">
            <a:extLst>
              <a:ext uri="{FF2B5EF4-FFF2-40B4-BE49-F238E27FC236}">
                <a16:creationId xmlns:a16="http://schemas.microsoft.com/office/drawing/2014/main" id="{1CFBE81A-A9B1-473E-B38E-2FFF501D33BE}"/>
              </a:ext>
            </a:extLst>
          </p:cNvPr>
          <p:cNvSpPr txBox="1"/>
          <p:nvPr/>
        </p:nvSpPr>
        <p:spPr>
          <a:xfrm>
            <a:off x="3924142" y="4142565"/>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B050"/>
                </a:solidFill>
                <a:latin typeface="メイリオ" panose="020B0604030504040204" pitchFamily="50" charset="-128"/>
                <a:ea typeface="メイリオ" panose="020B0604030504040204" pitchFamily="50" charset="-128"/>
              </a:rPr>
              <a:t>Project=Green</a:t>
            </a:r>
          </a:p>
        </p:txBody>
      </p:sp>
      <p:sp>
        <p:nvSpPr>
          <p:cNvPr id="164" name="Text Placeholder 4">
            <a:extLst>
              <a:ext uri="{FF2B5EF4-FFF2-40B4-BE49-F238E27FC236}">
                <a16:creationId xmlns:a16="http://schemas.microsoft.com/office/drawing/2014/main" id="{CD51CFED-A348-43F7-A73B-35B0B73FBBA6}"/>
              </a:ext>
            </a:extLst>
          </p:cNvPr>
          <p:cNvSpPr txBox="1"/>
          <p:nvPr/>
        </p:nvSpPr>
        <p:spPr>
          <a:xfrm>
            <a:off x="3957583" y="4998095"/>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7DBC"/>
                </a:solidFill>
                <a:latin typeface="メイリオ" panose="020B0604030504040204" pitchFamily="50" charset="-128"/>
                <a:ea typeface="メイリオ" panose="020B0604030504040204" pitchFamily="50" charset="-128"/>
              </a:rPr>
              <a:t>Project=Blue</a:t>
            </a:r>
          </a:p>
        </p:txBody>
      </p:sp>
      <p:sp>
        <p:nvSpPr>
          <p:cNvPr id="168" name="吹き出し: 四角形 167">
            <a:extLst>
              <a:ext uri="{FF2B5EF4-FFF2-40B4-BE49-F238E27FC236}">
                <a16:creationId xmlns:a16="http://schemas.microsoft.com/office/drawing/2014/main" id="{90695597-ECD9-42B2-8B63-BEC97444D4BE}"/>
              </a:ext>
            </a:extLst>
          </p:cNvPr>
          <p:cNvSpPr/>
          <p:nvPr/>
        </p:nvSpPr>
        <p:spPr>
          <a:xfrm>
            <a:off x="1413037" y="6037241"/>
            <a:ext cx="2263426" cy="329729"/>
          </a:xfrm>
          <a:prstGeom prst="wedgeRectCallout">
            <a:avLst>
              <a:gd name="adj1" fmla="val 23589"/>
              <a:gd name="adj2" fmla="val -116609"/>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400" dirty="0">
                <a:latin typeface="Meiryo" panose="020B0604030504040204" pitchFamily="34" charset="-128"/>
                <a:ea typeface="Meiryo" panose="020B0604030504040204" pitchFamily="34" charset="-128"/>
              </a:rPr>
              <a:t>役割毎に別々のポリシー</a:t>
            </a:r>
          </a:p>
        </p:txBody>
      </p:sp>
      <p:pic>
        <p:nvPicPr>
          <p:cNvPr id="170" name="Graphic 59" descr="Graphic 59">
            <a:extLst>
              <a:ext uri="{FF2B5EF4-FFF2-40B4-BE49-F238E27FC236}">
                <a16:creationId xmlns:a16="http://schemas.microsoft.com/office/drawing/2014/main" id="{A71BADC4-F8D5-4F78-95C8-945E56376B5C}"/>
              </a:ext>
            </a:extLst>
          </p:cNvPr>
          <p:cNvPicPr>
            <a:picLocks noChangeAspect="1"/>
          </p:cNvPicPr>
          <p:nvPr/>
        </p:nvPicPr>
        <p:blipFill>
          <a:blip r:embed="rId5"/>
          <a:stretch>
            <a:fillRect/>
          </a:stretch>
        </p:blipFill>
        <p:spPr>
          <a:xfrm>
            <a:off x="2805722" y="4498956"/>
            <a:ext cx="580463" cy="493203"/>
          </a:xfrm>
          <a:prstGeom prst="rect">
            <a:avLst/>
          </a:prstGeom>
          <a:ln w="12700">
            <a:miter lim="400000"/>
          </a:ln>
        </p:spPr>
      </p:pic>
      <p:pic>
        <p:nvPicPr>
          <p:cNvPr id="171" name="Graphic 59" descr="Graphic 59">
            <a:extLst>
              <a:ext uri="{FF2B5EF4-FFF2-40B4-BE49-F238E27FC236}">
                <a16:creationId xmlns:a16="http://schemas.microsoft.com/office/drawing/2014/main" id="{CF602A0A-120F-44C2-8AF9-43A15F69ABF5}"/>
              </a:ext>
            </a:extLst>
          </p:cNvPr>
          <p:cNvPicPr>
            <a:picLocks noChangeAspect="1"/>
          </p:cNvPicPr>
          <p:nvPr/>
        </p:nvPicPr>
        <p:blipFill>
          <a:blip r:embed="rId5"/>
          <a:stretch>
            <a:fillRect/>
          </a:stretch>
        </p:blipFill>
        <p:spPr>
          <a:xfrm>
            <a:off x="2812151" y="5398507"/>
            <a:ext cx="580463" cy="493203"/>
          </a:xfrm>
          <a:prstGeom prst="rect">
            <a:avLst/>
          </a:prstGeom>
          <a:ln w="12700">
            <a:miter lim="400000"/>
          </a:ln>
        </p:spPr>
      </p:pic>
      <p:cxnSp>
        <p:nvCxnSpPr>
          <p:cNvPr id="4" name="直線コネクタ 3">
            <a:extLst>
              <a:ext uri="{FF2B5EF4-FFF2-40B4-BE49-F238E27FC236}">
                <a16:creationId xmlns:a16="http://schemas.microsoft.com/office/drawing/2014/main" id="{EFF72F83-757A-4B29-A354-480824FB5FE1}"/>
              </a:ext>
            </a:extLst>
          </p:cNvPr>
          <p:cNvCxnSpPr>
            <a:stCxn id="157" idx="3"/>
            <a:endCxn id="136" idx="1"/>
          </p:cNvCxnSpPr>
          <p:nvPr/>
        </p:nvCxnSpPr>
        <p:spPr>
          <a:xfrm flipV="1">
            <a:off x="943125" y="3818539"/>
            <a:ext cx="1850213" cy="16884"/>
          </a:xfrm>
          <a:prstGeom prst="line">
            <a:avLst/>
          </a:prstGeom>
        </p:spPr>
        <p:style>
          <a:lnRef idx="1">
            <a:schemeClr val="dk1"/>
          </a:lnRef>
          <a:fillRef idx="0">
            <a:schemeClr val="dk1"/>
          </a:fillRef>
          <a:effectRef idx="0">
            <a:schemeClr val="dk1"/>
          </a:effectRef>
          <a:fontRef idx="minor">
            <a:schemeClr val="tx1"/>
          </a:fontRef>
        </p:style>
      </p:cxnSp>
      <p:cxnSp>
        <p:nvCxnSpPr>
          <p:cNvPr id="172" name="直線コネクタ 171">
            <a:extLst>
              <a:ext uri="{FF2B5EF4-FFF2-40B4-BE49-F238E27FC236}">
                <a16:creationId xmlns:a16="http://schemas.microsoft.com/office/drawing/2014/main" id="{3EE22EDB-2A4E-4B0B-A4E0-8F1E3234D2AE}"/>
              </a:ext>
            </a:extLst>
          </p:cNvPr>
          <p:cNvCxnSpPr>
            <a:cxnSpLocks/>
            <a:stCxn id="158" idx="3"/>
            <a:endCxn id="170" idx="1"/>
          </p:cNvCxnSpPr>
          <p:nvPr/>
        </p:nvCxnSpPr>
        <p:spPr>
          <a:xfrm flipV="1">
            <a:off x="984880" y="4745558"/>
            <a:ext cx="1820842" cy="6403"/>
          </a:xfrm>
          <a:prstGeom prst="line">
            <a:avLst/>
          </a:prstGeom>
        </p:spPr>
        <p:style>
          <a:lnRef idx="1">
            <a:schemeClr val="dk1"/>
          </a:lnRef>
          <a:fillRef idx="0">
            <a:schemeClr val="dk1"/>
          </a:fillRef>
          <a:effectRef idx="0">
            <a:schemeClr val="dk1"/>
          </a:effectRef>
          <a:fontRef idx="minor">
            <a:schemeClr val="tx1"/>
          </a:fontRef>
        </p:style>
      </p:cxnSp>
      <p:cxnSp>
        <p:nvCxnSpPr>
          <p:cNvPr id="173" name="直線コネクタ 172">
            <a:extLst>
              <a:ext uri="{FF2B5EF4-FFF2-40B4-BE49-F238E27FC236}">
                <a16:creationId xmlns:a16="http://schemas.microsoft.com/office/drawing/2014/main" id="{864F08DA-66E0-491D-AB31-CAD5BD99FACD}"/>
              </a:ext>
            </a:extLst>
          </p:cNvPr>
          <p:cNvCxnSpPr>
            <a:cxnSpLocks/>
            <a:stCxn id="156" idx="3"/>
            <a:endCxn id="171" idx="1"/>
          </p:cNvCxnSpPr>
          <p:nvPr/>
        </p:nvCxnSpPr>
        <p:spPr>
          <a:xfrm flipV="1">
            <a:off x="1014351" y="5645109"/>
            <a:ext cx="1797800" cy="3463"/>
          </a:xfrm>
          <a:prstGeom prst="line">
            <a:avLst/>
          </a:prstGeom>
        </p:spPr>
        <p:style>
          <a:lnRef idx="1">
            <a:schemeClr val="dk1"/>
          </a:lnRef>
          <a:fillRef idx="0">
            <a:schemeClr val="dk1"/>
          </a:fillRef>
          <a:effectRef idx="0">
            <a:schemeClr val="dk1"/>
          </a:effectRef>
          <a:fontRef idx="minor">
            <a:schemeClr val="tx1"/>
          </a:fontRef>
        </p:style>
      </p:cxnSp>
      <p:cxnSp>
        <p:nvCxnSpPr>
          <p:cNvPr id="174" name="直線コネクタ 173">
            <a:extLst>
              <a:ext uri="{FF2B5EF4-FFF2-40B4-BE49-F238E27FC236}">
                <a16:creationId xmlns:a16="http://schemas.microsoft.com/office/drawing/2014/main" id="{7D0CACC6-2EA1-4050-8431-8D406CDB0B28}"/>
              </a:ext>
            </a:extLst>
          </p:cNvPr>
          <p:cNvCxnSpPr>
            <a:cxnSpLocks/>
            <a:stCxn id="136" idx="3"/>
            <a:endCxn id="152" idx="1"/>
          </p:cNvCxnSpPr>
          <p:nvPr/>
        </p:nvCxnSpPr>
        <p:spPr>
          <a:xfrm flipV="1">
            <a:off x="3373802" y="3815278"/>
            <a:ext cx="422839" cy="3261"/>
          </a:xfrm>
          <a:prstGeom prst="line">
            <a:avLst/>
          </a:prstGeom>
        </p:spPr>
        <p:style>
          <a:lnRef idx="1">
            <a:schemeClr val="dk1"/>
          </a:lnRef>
          <a:fillRef idx="0">
            <a:schemeClr val="dk1"/>
          </a:fillRef>
          <a:effectRef idx="0">
            <a:schemeClr val="dk1"/>
          </a:effectRef>
          <a:fontRef idx="minor">
            <a:schemeClr val="tx1"/>
          </a:fontRef>
        </p:style>
      </p:cxnSp>
      <p:cxnSp>
        <p:nvCxnSpPr>
          <p:cNvPr id="175" name="直線コネクタ 174">
            <a:extLst>
              <a:ext uri="{FF2B5EF4-FFF2-40B4-BE49-F238E27FC236}">
                <a16:creationId xmlns:a16="http://schemas.microsoft.com/office/drawing/2014/main" id="{2D075601-7EF2-4919-BFA0-825FD24DA755}"/>
              </a:ext>
            </a:extLst>
          </p:cNvPr>
          <p:cNvCxnSpPr>
            <a:cxnSpLocks/>
            <a:stCxn id="170" idx="3"/>
            <a:endCxn id="139" idx="1"/>
          </p:cNvCxnSpPr>
          <p:nvPr/>
        </p:nvCxnSpPr>
        <p:spPr>
          <a:xfrm>
            <a:off x="3386185" y="4745558"/>
            <a:ext cx="457065" cy="3878"/>
          </a:xfrm>
          <a:prstGeom prst="line">
            <a:avLst/>
          </a:prstGeom>
        </p:spPr>
        <p:style>
          <a:lnRef idx="1">
            <a:schemeClr val="dk1"/>
          </a:lnRef>
          <a:fillRef idx="0">
            <a:schemeClr val="dk1"/>
          </a:fillRef>
          <a:effectRef idx="0">
            <a:schemeClr val="dk1"/>
          </a:effectRef>
          <a:fontRef idx="minor">
            <a:schemeClr val="tx1"/>
          </a:fontRef>
        </p:style>
      </p:cxnSp>
      <p:cxnSp>
        <p:nvCxnSpPr>
          <p:cNvPr id="176" name="直線コネクタ 175">
            <a:extLst>
              <a:ext uri="{FF2B5EF4-FFF2-40B4-BE49-F238E27FC236}">
                <a16:creationId xmlns:a16="http://schemas.microsoft.com/office/drawing/2014/main" id="{B4E49A34-A01E-43CB-AB8D-D52B67F509FD}"/>
              </a:ext>
            </a:extLst>
          </p:cNvPr>
          <p:cNvCxnSpPr>
            <a:cxnSpLocks/>
            <a:stCxn id="171" idx="3"/>
            <a:endCxn id="145" idx="1"/>
          </p:cNvCxnSpPr>
          <p:nvPr/>
        </p:nvCxnSpPr>
        <p:spPr>
          <a:xfrm>
            <a:off x="3392615" y="5645109"/>
            <a:ext cx="450636" cy="8826"/>
          </a:xfrm>
          <a:prstGeom prst="line">
            <a:avLst/>
          </a:prstGeom>
        </p:spPr>
        <p:style>
          <a:lnRef idx="1">
            <a:schemeClr val="dk1"/>
          </a:lnRef>
          <a:fillRef idx="0">
            <a:schemeClr val="dk1"/>
          </a:fillRef>
          <a:effectRef idx="0">
            <a:schemeClr val="dk1"/>
          </a:effectRef>
          <a:fontRef idx="minor">
            <a:schemeClr val="tx1"/>
          </a:fontRef>
        </p:style>
      </p:cxnSp>
      <p:cxnSp>
        <p:nvCxnSpPr>
          <p:cNvPr id="177" name="直線コネクタ 176">
            <a:extLst>
              <a:ext uri="{FF2B5EF4-FFF2-40B4-BE49-F238E27FC236}">
                <a16:creationId xmlns:a16="http://schemas.microsoft.com/office/drawing/2014/main" id="{26E86E94-DAB2-4CA4-B04A-5335C00CF068}"/>
              </a:ext>
            </a:extLst>
          </p:cNvPr>
          <p:cNvCxnSpPr>
            <a:cxnSpLocks/>
            <a:stCxn id="58" idx="3"/>
            <a:endCxn id="69" idx="1"/>
          </p:cNvCxnSpPr>
          <p:nvPr/>
        </p:nvCxnSpPr>
        <p:spPr>
          <a:xfrm flipV="1">
            <a:off x="7070712" y="4415440"/>
            <a:ext cx="1247252" cy="343576"/>
          </a:xfrm>
          <a:prstGeom prst="line">
            <a:avLst/>
          </a:prstGeom>
        </p:spPr>
        <p:style>
          <a:lnRef idx="1">
            <a:schemeClr val="dk1"/>
          </a:lnRef>
          <a:fillRef idx="0">
            <a:schemeClr val="dk1"/>
          </a:fillRef>
          <a:effectRef idx="0">
            <a:schemeClr val="dk1"/>
          </a:effectRef>
          <a:fontRef idx="minor">
            <a:schemeClr val="tx1"/>
          </a:fontRef>
        </p:style>
      </p:cxnSp>
      <p:cxnSp>
        <p:nvCxnSpPr>
          <p:cNvPr id="178" name="直線コネクタ 177">
            <a:extLst>
              <a:ext uri="{FF2B5EF4-FFF2-40B4-BE49-F238E27FC236}">
                <a16:creationId xmlns:a16="http://schemas.microsoft.com/office/drawing/2014/main" id="{BDD894C7-44B2-4041-AE65-3E25502F2ADF}"/>
              </a:ext>
            </a:extLst>
          </p:cNvPr>
          <p:cNvCxnSpPr>
            <a:cxnSpLocks/>
            <a:stCxn id="111" idx="3"/>
            <a:endCxn id="69" idx="1"/>
          </p:cNvCxnSpPr>
          <p:nvPr/>
        </p:nvCxnSpPr>
        <p:spPr>
          <a:xfrm flipV="1">
            <a:off x="7063831" y="4415440"/>
            <a:ext cx="1254133" cy="1215170"/>
          </a:xfrm>
          <a:prstGeom prst="line">
            <a:avLst/>
          </a:prstGeom>
        </p:spPr>
        <p:style>
          <a:lnRef idx="1">
            <a:schemeClr val="dk1"/>
          </a:lnRef>
          <a:fillRef idx="0">
            <a:schemeClr val="dk1"/>
          </a:fillRef>
          <a:effectRef idx="0">
            <a:schemeClr val="dk1"/>
          </a:effectRef>
          <a:fontRef idx="minor">
            <a:schemeClr val="tx1"/>
          </a:fontRef>
        </p:style>
      </p:cxnSp>
      <p:cxnSp>
        <p:nvCxnSpPr>
          <p:cNvPr id="179" name="直線コネクタ 178">
            <a:extLst>
              <a:ext uri="{FF2B5EF4-FFF2-40B4-BE49-F238E27FC236}">
                <a16:creationId xmlns:a16="http://schemas.microsoft.com/office/drawing/2014/main" id="{24D2076A-968A-40F4-94AE-1979E446661B}"/>
              </a:ext>
            </a:extLst>
          </p:cNvPr>
          <p:cNvCxnSpPr>
            <a:cxnSpLocks/>
            <a:stCxn id="112" idx="3"/>
            <a:endCxn id="69" idx="1"/>
          </p:cNvCxnSpPr>
          <p:nvPr/>
        </p:nvCxnSpPr>
        <p:spPr>
          <a:xfrm>
            <a:off x="7023538" y="3776238"/>
            <a:ext cx="1294425" cy="639202"/>
          </a:xfrm>
          <a:prstGeom prst="line">
            <a:avLst/>
          </a:prstGeom>
        </p:spPr>
        <p:style>
          <a:lnRef idx="1">
            <a:schemeClr val="dk1"/>
          </a:lnRef>
          <a:fillRef idx="0">
            <a:schemeClr val="dk1"/>
          </a:fillRef>
          <a:effectRef idx="0">
            <a:schemeClr val="dk1"/>
          </a:effectRef>
          <a:fontRef idx="minor">
            <a:schemeClr val="tx1"/>
          </a:fontRef>
        </p:style>
      </p:cxnSp>
      <p:sp>
        <p:nvSpPr>
          <p:cNvPr id="96" name="Text Placeholder 4">
            <a:extLst>
              <a:ext uri="{FF2B5EF4-FFF2-40B4-BE49-F238E27FC236}">
                <a16:creationId xmlns:a16="http://schemas.microsoft.com/office/drawing/2014/main" id="{BA01516B-28E8-4428-AC88-9C484517E3F2}"/>
              </a:ext>
            </a:extLst>
          </p:cNvPr>
          <p:cNvSpPr txBox="1"/>
          <p:nvPr/>
        </p:nvSpPr>
        <p:spPr>
          <a:xfrm>
            <a:off x="6355429" y="4149391"/>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B050"/>
                </a:solidFill>
                <a:latin typeface="メイリオ" panose="020B0604030504040204" pitchFamily="50" charset="-128"/>
                <a:ea typeface="メイリオ" panose="020B0604030504040204" pitchFamily="50" charset="-128"/>
              </a:rPr>
              <a:t>Project=Green</a:t>
            </a:r>
          </a:p>
        </p:txBody>
      </p:sp>
      <p:sp>
        <p:nvSpPr>
          <p:cNvPr id="76" name="Pentagon 72">
            <a:extLst>
              <a:ext uri="{FF2B5EF4-FFF2-40B4-BE49-F238E27FC236}">
                <a16:creationId xmlns:a16="http://schemas.microsoft.com/office/drawing/2014/main" id="{A6751324-28B6-45E6-A5A6-97B0CB1D4F1B}"/>
              </a:ext>
            </a:extLst>
          </p:cNvPr>
          <p:cNvSpPr/>
          <p:nvPr/>
        </p:nvSpPr>
        <p:spPr>
          <a:xfrm rot="8850953">
            <a:off x="6906444" y="5327886"/>
            <a:ext cx="369929" cy="193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965" y="0"/>
                </a:lnTo>
                <a:lnTo>
                  <a:pt x="21600" y="10800"/>
                </a:lnTo>
                <a:lnTo>
                  <a:pt x="15965" y="21600"/>
                </a:lnTo>
                <a:lnTo>
                  <a:pt x="0" y="21600"/>
                </a:lnTo>
                <a:close/>
              </a:path>
            </a:pathLst>
          </a:custGeom>
          <a:solidFill>
            <a:srgbClr val="00A8F9"/>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77" name="Pentagon 124">
            <a:extLst>
              <a:ext uri="{FF2B5EF4-FFF2-40B4-BE49-F238E27FC236}">
                <a16:creationId xmlns:a16="http://schemas.microsoft.com/office/drawing/2014/main" id="{E732AD57-3A9C-4491-9CA8-95D289A0EB72}"/>
              </a:ext>
            </a:extLst>
          </p:cNvPr>
          <p:cNvSpPr/>
          <p:nvPr/>
        </p:nvSpPr>
        <p:spPr>
          <a:xfrm rot="8850953">
            <a:off x="6949625" y="4499750"/>
            <a:ext cx="375078" cy="1907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107" y="0"/>
                </a:lnTo>
                <a:lnTo>
                  <a:pt x="21600" y="10800"/>
                </a:lnTo>
                <a:lnTo>
                  <a:pt x="16107" y="21600"/>
                </a:lnTo>
                <a:lnTo>
                  <a:pt x="0" y="21600"/>
                </a:lnTo>
                <a:close/>
              </a:path>
            </a:pathLst>
          </a:custGeom>
          <a:solidFill>
            <a:srgbClr val="00B05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67" name="Pentagon 55">
            <a:extLst>
              <a:ext uri="{FF2B5EF4-FFF2-40B4-BE49-F238E27FC236}">
                <a16:creationId xmlns:a16="http://schemas.microsoft.com/office/drawing/2014/main" id="{8B48DABF-4B68-4E35-A708-03449AD2F06F}"/>
              </a:ext>
            </a:extLst>
          </p:cNvPr>
          <p:cNvSpPr/>
          <p:nvPr/>
        </p:nvSpPr>
        <p:spPr>
          <a:xfrm rot="8850953">
            <a:off x="6927249" y="3538322"/>
            <a:ext cx="351919" cy="1942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637" y="0"/>
                </a:lnTo>
                <a:lnTo>
                  <a:pt x="21600" y="10800"/>
                </a:lnTo>
                <a:lnTo>
                  <a:pt x="15637" y="21600"/>
                </a:lnTo>
                <a:lnTo>
                  <a:pt x="0" y="21600"/>
                </a:lnTo>
                <a:close/>
              </a:path>
            </a:pathLst>
          </a:custGeom>
          <a:solidFill>
            <a:srgbClr val="FF0000"/>
          </a:solidFill>
          <a:ln w="12700">
            <a:miter lim="400000"/>
          </a:ln>
        </p:spPr>
        <p:txBody>
          <a:bodyPr lIns="121920" tIns="121920" rIns="121920" bIns="121920"/>
          <a:lstStyle/>
          <a:p>
            <a:pPr algn="ctr" defTabSz="777027" hangingPunct="0">
              <a:lnSpc>
                <a:spcPct val="90000"/>
              </a:lnSpc>
              <a:defRPr sz="2400">
                <a:gradFill flip="none" rotWithShape="1">
                  <a:gsLst>
                    <a:gs pos="0">
                      <a:srgbClr val="FFFFFF"/>
                    </a:gs>
                    <a:gs pos="100000">
                      <a:srgbClr val="FFFFFF"/>
                    </a:gs>
                  </a:gsLst>
                  <a:lin ang="5400000" scaled="0"/>
                </a:gradFill>
              </a:defRPr>
            </a:pPr>
            <a:endParaRPr sz="1667" kern="0">
              <a:gradFill flip="none" rotWithShape="1">
                <a:gsLst>
                  <a:gs pos="0">
                    <a:srgbClr val="FFFFFF"/>
                  </a:gs>
                  <a:gs pos="100000">
                    <a:srgbClr val="FFFFFF"/>
                  </a:gs>
                </a:gsLst>
                <a:lin ang="5400000" scaled="0"/>
              </a:gradFill>
              <a:latin typeface="メイリオ" panose="020B0604030504040204" pitchFamily="50" charset="-128"/>
              <a:ea typeface="メイリオ" panose="020B0604030504040204" pitchFamily="50" charset="-128"/>
              <a:cs typeface="Amazon Ember"/>
              <a:sym typeface="Amazon Ember"/>
            </a:endParaRPr>
          </a:p>
        </p:txBody>
      </p:sp>
      <p:sp>
        <p:nvSpPr>
          <p:cNvPr id="95" name="Text Placeholder 4">
            <a:extLst>
              <a:ext uri="{FF2B5EF4-FFF2-40B4-BE49-F238E27FC236}">
                <a16:creationId xmlns:a16="http://schemas.microsoft.com/office/drawing/2014/main" id="{C5DBF578-BD95-4004-AE09-1363D36BA847}"/>
              </a:ext>
            </a:extLst>
          </p:cNvPr>
          <p:cNvSpPr txBox="1"/>
          <p:nvPr/>
        </p:nvSpPr>
        <p:spPr>
          <a:xfrm>
            <a:off x="6363064" y="3198838"/>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FF0000"/>
                </a:solidFill>
                <a:latin typeface="メイリオ" panose="020B0604030504040204" pitchFamily="50" charset="-128"/>
                <a:ea typeface="メイリオ" panose="020B0604030504040204" pitchFamily="50" charset="-128"/>
              </a:rPr>
              <a:t>Project=Red</a:t>
            </a:r>
            <a:endParaRPr sz="1167" b="1" dirty="0">
              <a:solidFill>
                <a:srgbClr val="FF0000"/>
              </a:solidFill>
              <a:latin typeface="メイリオ" panose="020B0604030504040204" pitchFamily="50" charset="-128"/>
              <a:ea typeface="メイリオ" panose="020B0604030504040204" pitchFamily="50" charset="-128"/>
            </a:endParaRPr>
          </a:p>
        </p:txBody>
      </p:sp>
      <p:sp>
        <p:nvSpPr>
          <p:cNvPr id="113" name="Text Placeholder 4">
            <a:extLst>
              <a:ext uri="{FF2B5EF4-FFF2-40B4-BE49-F238E27FC236}">
                <a16:creationId xmlns:a16="http://schemas.microsoft.com/office/drawing/2014/main" id="{9293EB68-B604-4767-A0AC-35298FD1C7A8}"/>
              </a:ext>
            </a:extLst>
          </p:cNvPr>
          <p:cNvSpPr txBox="1"/>
          <p:nvPr/>
        </p:nvSpPr>
        <p:spPr>
          <a:xfrm>
            <a:off x="6323687" y="5017011"/>
            <a:ext cx="1480288"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p>
            <a:pPr defTabSz="761970">
              <a:lnSpc>
                <a:spcPct val="90000"/>
              </a:lnSpc>
              <a:spcBef>
                <a:spcPts val="833"/>
              </a:spcBef>
              <a:defRPr sz="1600" b="1">
                <a:solidFill>
                  <a:srgbClr val="FFFFFF"/>
                </a:solidFill>
              </a:defRPr>
            </a:pPr>
            <a:r>
              <a:rPr lang="en-US" altLang="ja-JP" sz="1167" b="1" dirty="0">
                <a:solidFill>
                  <a:srgbClr val="007DBC"/>
                </a:solidFill>
                <a:latin typeface="メイリオ" panose="020B0604030504040204" pitchFamily="50" charset="-128"/>
                <a:ea typeface="メイリオ" panose="020B0604030504040204" pitchFamily="50" charset="-128"/>
              </a:rPr>
              <a:t>Project=Blue</a:t>
            </a:r>
          </a:p>
        </p:txBody>
      </p:sp>
      <p:sp>
        <p:nvSpPr>
          <p:cNvPr id="180" name="Text Placeholder 4">
            <a:extLst>
              <a:ext uri="{FF2B5EF4-FFF2-40B4-BE49-F238E27FC236}">
                <a16:creationId xmlns:a16="http://schemas.microsoft.com/office/drawing/2014/main" id="{D8E49984-E7A5-4B3B-8A05-3BE4ED0D0B15}"/>
              </a:ext>
            </a:extLst>
          </p:cNvPr>
          <p:cNvSpPr txBox="1"/>
          <p:nvPr/>
        </p:nvSpPr>
        <p:spPr>
          <a:xfrm>
            <a:off x="4198713" y="5981340"/>
            <a:ext cx="892877" cy="412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リソース</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181" name="Text Placeholder 4">
            <a:extLst>
              <a:ext uri="{FF2B5EF4-FFF2-40B4-BE49-F238E27FC236}">
                <a16:creationId xmlns:a16="http://schemas.microsoft.com/office/drawing/2014/main" id="{F25BFEF7-AC08-48F7-A949-36B28635D206}"/>
              </a:ext>
            </a:extLst>
          </p:cNvPr>
          <p:cNvSpPr txBox="1"/>
          <p:nvPr/>
        </p:nvSpPr>
        <p:spPr>
          <a:xfrm>
            <a:off x="389118" y="5943448"/>
            <a:ext cx="963218" cy="574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ユーザー</a:t>
            </a:r>
            <a:r>
              <a:rPr lang="en-US" altLang="ja-JP" sz="1167" kern="0" dirty="0">
                <a:solidFill>
                  <a:srgbClr val="0E2735"/>
                </a:solidFill>
                <a:latin typeface="メイリオ" panose="020B0604030504040204" pitchFamily="50" charset="-128"/>
                <a:ea typeface="メイリオ" panose="020B0604030504040204" pitchFamily="50" charset="-128"/>
                <a:cs typeface="Amazon Ember"/>
                <a:sym typeface="Amazon Ember"/>
              </a:rPr>
              <a:t>/</a:t>
            </a:r>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グループ</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cxnSp>
        <p:nvCxnSpPr>
          <p:cNvPr id="182" name="直線コネクタ 181">
            <a:extLst>
              <a:ext uri="{FF2B5EF4-FFF2-40B4-BE49-F238E27FC236}">
                <a16:creationId xmlns:a16="http://schemas.microsoft.com/office/drawing/2014/main" id="{F4E8E486-BB46-491B-A831-6FCF2898C535}"/>
              </a:ext>
            </a:extLst>
          </p:cNvPr>
          <p:cNvCxnSpPr>
            <a:cxnSpLocks/>
            <a:stCxn id="88" idx="1"/>
            <a:endCxn id="69" idx="3"/>
          </p:cNvCxnSpPr>
          <p:nvPr/>
        </p:nvCxnSpPr>
        <p:spPr>
          <a:xfrm flipH="1">
            <a:off x="9439264" y="3763708"/>
            <a:ext cx="437791" cy="651732"/>
          </a:xfrm>
          <a:prstGeom prst="line">
            <a:avLst/>
          </a:prstGeom>
        </p:spPr>
        <p:style>
          <a:lnRef idx="1">
            <a:schemeClr val="dk1"/>
          </a:lnRef>
          <a:fillRef idx="0">
            <a:schemeClr val="dk1"/>
          </a:fillRef>
          <a:effectRef idx="0">
            <a:schemeClr val="dk1"/>
          </a:effectRef>
          <a:fontRef idx="minor">
            <a:schemeClr val="tx1"/>
          </a:fontRef>
        </p:style>
      </p:cxnSp>
      <p:cxnSp>
        <p:nvCxnSpPr>
          <p:cNvPr id="183" name="直線コネクタ 182">
            <a:extLst>
              <a:ext uri="{FF2B5EF4-FFF2-40B4-BE49-F238E27FC236}">
                <a16:creationId xmlns:a16="http://schemas.microsoft.com/office/drawing/2014/main" id="{556F7DAE-FABE-40FB-A888-9121F6B76FBC}"/>
              </a:ext>
            </a:extLst>
          </p:cNvPr>
          <p:cNvCxnSpPr>
            <a:cxnSpLocks/>
            <a:stCxn id="80" idx="1"/>
            <a:endCxn id="69" idx="3"/>
          </p:cNvCxnSpPr>
          <p:nvPr/>
        </p:nvCxnSpPr>
        <p:spPr>
          <a:xfrm flipH="1" flipV="1">
            <a:off x="9439263" y="4415440"/>
            <a:ext cx="484400" cy="1231502"/>
          </a:xfrm>
          <a:prstGeom prst="line">
            <a:avLst/>
          </a:prstGeom>
        </p:spPr>
        <p:style>
          <a:lnRef idx="1">
            <a:schemeClr val="dk1"/>
          </a:lnRef>
          <a:fillRef idx="0">
            <a:schemeClr val="dk1"/>
          </a:fillRef>
          <a:effectRef idx="0">
            <a:schemeClr val="dk1"/>
          </a:effectRef>
          <a:fontRef idx="minor">
            <a:schemeClr val="tx1"/>
          </a:fontRef>
        </p:style>
      </p:cxnSp>
      <p:cxnSp>
        <p:nvCxnSpPr>
          <p:cNvPr id="184" name="直線コネクタ 183">
            <a:extLst>
              <a:ext uri="{FF2B5EF4-FFF2-40B4-BE49-F238E27FC236}">
                <a16:creationId xmlns:a16="http://schemas.microsoft.com/office/drawing/2014/main" id="{F8F63C16-99C6-4C92-88B9-A894FACB6A6E}"/>
              </a:ext>
            </a:extLst>
          </p:cNvPr>
          <p:cNvCxnSpPr>
            <a:cxnSpLocks/>
            <a:stCxn id="73" idx="1"/>
          </p:cNvCxnSpPr>
          <p:nvPr/>
        </p:nvCxnSpPr>
        <p:spPr>
          <a:xfrm flipH="1" flipV="1">
            <a:off x="9439264" y="4433370"/>
            <a:ext cx="521423" cy="194032"/>
          </a:xfrm>
          <a:prstGeom prst="line">
            <a:avLst/>
          </a:prstGeom>
        </p:spPr>
        <p:style>
          <a:lnRef idx="1">
            <a:schemeClr val="dk1"/>
          </a:lnRef>
          <a:fillRef idx="0">
            <a:schemeClr val="dk1"/>
          </a:fillRef>
          <a:effectRef idx="0">
            <a:schemeClr val="dk1"/>
          </a:effectRef>
          <a:fontRef idx="minor">
            <a:schemeClr val="tx1"/>
          </a:fontRef>
        </p:style>
      </p:cxnSp>
      <p:sp>
        <p:nvSpPr>
          <p:cNvPr id="92" name="Text Placeholder 4">
            <a:extLst>
              <a:ext uri="{FF2B5EF4-FFF2-40B4-BE49-F238E27FC236}">
                <a16:creationId xmlns:a16="http://schemas.microsoft.com/office/drawing/2014/main" id="{80DCDEFE-6B8B-426C-A7A0-773F10E7EF52}"/>
              </a:ext>
            </a:extLst>
          </p:cNvPr>
          <p:cNvSpPr txBox="1"/>
          <p:nvPr/>
        </p:nvSpPr>
        <p:spPr>
          <a:xfrm>
            <a:off x="6423931" y="5961495"/>
            <a:ext cx="963218" cy="5740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ユーザー</a:t>
            </a:r>
            <a:r>
              <a:rPr lang="en-US" altLang="ja-JP" sz="1167" kern="0" dirty="0">
                <a:solidFill>
                  <a:srgbClr val="0E2735"/>
                </a:solidFill>
                <a:latin typeface="メイリオ" panose="020B0604030504040204" pitchFamily="50" charset="-128"/>
                <a:ea typeface="メイリオ" panose="020B0604030504040204" pitchFamily="50" charset="-128"/>
                <a:cs typeface="Amazon Ember"/>
                <a:sym typeface="Amazon Ember"/>
              </a:rPr>
              <a:t>/</a:t>
            </a:r>
            <a:r>
              <a:rPr lang="ja-JP" altLang="en-US" sz="1167" kern="0" dirty="0">
                <a:solidFill>
                  <a:srgbClr val="0E2735"/>
                </a:solidFill>
                <a:latin typeface="メイリオ" panose="020B0604030504040204" pitchFamily="50" charset="-128"/>
                <a:ea typeface="メイリオ" panose="020B0604030504040204" pitchFamily="50" charset="-128"/>
                <a:cs typeface="Amazon Ember"/>
                <a:sym typeface="Amazon Ember"/>
              </a:rPr>
              <a:t>グループ</a:t>
            </a:r>
            <a:endParaRPr sz="11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93" name="吹き出し: 四角形 92">
            <a:extLst>
              <a:ext uri="{FF2B5EF4-FFF2-40B4-BE49-F238E27FC236}">
                <a16:creationId xmlns:a16="http://schemas.microsoft.com/office/drawing/2014/main" id="{859770C6-3B2F-45AC-BE9B-E585FA6AD131}"/>
              </a:ext>
            </a:extLst>
          </p:cNvPr>
          <p:cNvSpPr/>
          <p:nvPr/>
        </p:nvSpPr>
        <p:spPr>
          <a:xfrm>
            <a:off x="7534797" y="5924457"/>
            <a:ext cx="1669932" cy="335033"/>
          </a:xfrm>
          <a:prstGeom prst="wedgeRectCallout">
            <a:avLst>
              <a:gd name="adj1" fmla="val -60624"/>
              <a:gd name="adj2" fmla="val -190223"/>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人に属性を付与</a:t>
            </a:r>
          </a:p>
        </p:txBody>
      </p:sp>
      <p:sp>
        <p:nvSpPr>
          <p:cNvPr id="2" name="正方形/長方形 1">
            <a:extLst>
              <a:ext uri="{FF2B5EF4-FFF2-40B4-BE49-F238E27FC236}">
                <a16:creationId xmlns:a16="http://schemas.microsoft.com/office/drawing/2014/main" id="{22E2A032-1A6C-4474-AA23-4A7BD4483315}"/>
              </a:ext>
            </a:extLst>
          </p:cNvPr>
          <p:cNvSpPr/>
          <p:nvPr/>
        </p:nvSpPr>
        <p:spPr>
          <a:xfrm>
            <a:off x="244736" y="3136972"/>
            <a:ext cx="5478159" cy="3265491"/>
          </a:xfrm>
          <a:prstGeom prst="rect">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a:latin typeface="Meiryo" panose="020B0604030504040204" pitchFamily="34" charset="-128"/>
              <a:ea typeface="Meiryo" panose="020B0604030504040204" pitchFamily="34" charset="-128"/>
            </a:endParaRPr>
          </a:p>
        </p:txBody>
      </p:sp>
      <p:sp>
        <p:nvSpPr>
          <p:cNvPr id="169" name="Text Placeholder 4">
            <a:extLst>
              <a:ext uri="{FF2B5EF4-FFF2-40B4-BE49-F238E27FC236}">
                <a16:creationId xmlns:a16="http://schemas.microsoft.com/office/drawing/2014/main" id="{FCC34FC6-ED63-4515-90DF-4C065F319F16}"/>
              </a:ext>
            </a:extLst>
          </p:cNvPr>
          <p:cNvSpPr txBox="1"/>
          <p:nvPr/>
        </p:nvSpPr>
        <p:spPr>
          <a:xfrm>
            <a:off x="2428290" y="2984911"/>
            <a:ext cx="1119916" cy="412293"/>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3000" tIns="121920" rIns="121920" bIns="121920" anchor="ctr">
            <a:noAutofit/>
          </a:bodyPr>
          <a:lstStyle>
            <a:lvl1pPr defTabSz="914400">
              <a:lnSpc>
                <a:spcPct val="90000"/>
              </a:lnSpc>
              <a:spcBef>
                <a:spcPts val="1000"/>
              </a:spcBef>
              <a:defRPr sz="1600" b="1">
                <a:solidFill>
                  <a:srgbClr val="FFFFFF"/>
                </a:solidFill>
              </a:defRPr>
            </a:lvl1pPr>
          </a:lstStyle>
          <a:p>
            <a:pPr hangingPunct="0"/>
            <a:r>
              <a:rPr lang="en-US" altLang="ja-JP" sz="2333" kern="0" dirty="0">
                <a:solidFill>
                  <a:schemeClr val="accent1"/>
                </a:solidFill>
                <a:latin typeface="メイリオ" panose="020B0604030504040204" pitchFamily="50" charset="-128"/>
                <a:ea typeface="メイリオ" panose="020B0604030504040204" pitchFamily="50" charset="-128"/>
                <a:cs typeface="Amazon Ember"/>
                <a:sym typeface="Amazon Ember"/>
              </a:rPr>
              <a:t>RBAC</a:t>
            </a:r>
            <a:endParaRPr sz="2333" kern="0" dirty="0">
              <a:solidFill>
                <a:schemeClr val="accent1"/>
              </a:solidFill>
              <a:latin typeface="メイリオ" panose="020B0604030504040204" pitchFamily="50" charset="-128"/>
              <a:ea typeface="メイリオ" panose="020B0604030504040204" pitchFamily="50" charset="-128"/>
              <a:cs typeface="Amazon Ember"/>
              <a:sym typeface="Amazon Ember"/>
            </a:endParaRPr>
          </a:p>
        </p:txBody>
      </p:sp>
      <p:sp>
        <p:nvSpPr>
          <p:cNvPr id="5" name="テキスト ボックス 4">
            <a:extLst>
              <a:ext uri="{FF2B5EF4-FFF2-40B4-BE49-F238E27FC236}">
                <a16:creationId xmlns:a16="http://schemas.microsoft.com/office/drawing/2014/main" id="{8CF5E084-443B-3D58-4F9D-36429963166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475250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ja-JP" altLang="en-US" b="0"/>
              <a:t>参考</a:t>
            </a:r>
            <a:r>
              <a:rPr lang="en-US" altLang="ja-JP" b="0" dirty="0"/>
              <a:t>:</a:t>
            </a:r>
            <a:r>
              <a:rPr lang="ja-JP" altLang="en-US" b="0"/>
              <a:t> 属性</a:t>
            </a:r>
            <a:r>
              <a:rPr lang="ja-JP" altLang="en-US" b="0" dirty="0"/>
              <a:t>ベースのアクセスコントロールモデル</a:t>
            </a:r>
            <a:endParaRPr lang="en-US" b="0" dirty="0">
              <a:latin typeface="メイリオ" panose="020B0604030504040204" pitchFamily="50" charset="-128"/>
              <a:ea typeface="メイリオ" panose="020B0604030504040204" pitchFamily="50" charset="-128"/>
            </a:endParaRPr>
          </a:p>
        </p:txBody>
      </p:sp>
      <p:sp>
        <p:nvSpPr>
          <p:cNvPr id="2" name="テキスト プレースホルダー 1">
            <a:extLst>
              <a:ext uri="{FF2B5EF4-FFF2-40B4-BE49-F238E27FC236}">
                <a16:creationId xmlns:a16="http://schemas.microsoft.com/office/drawing/2014/main" id="{3C04729C-DEF5-9341-B7EC-0CC726B58147}"/>
              </a:ext>
            </a:extLst>
          </p:cNvPr>
          <p:cNvSpPr>
            <a:spLocks noGrp="1"/>
          </p:cNvSpPr>
          <p:nvPr>
            <p:ph idx="1"/>
          </p:nvPr>
        </p:nvSpPr>
        <p:spPr>
          <a:xfrm>
            <a:off x="651326" y="881462"/>
            <a:ext cx="11715749" cy="5261845"/>
          </a:xfrm>
        </p:spPr>
        <p:txBody>
          <a:bodyPr/>
          <a:lstStyle/>
          <a:p>
            <a:r>
              <a:rPr lang="ja-JP" altLang="en-US" dirty="0">
                <a:latin typeface="メイリオ" panose="020B0604030504040204" pitchFamily="50" charset="-128"/>
                <a:ea typeface="メイリオ" panose="020B0604030504040204" pitchFamily="50" charset="-128"/>
              </a:rPr>
              <a:t>属性ベースのアクセスコントロールモデルでは以下により制御を行う</a:t>
            </a:r>
            <a:endParaRPr lang="en-US" altLang="ja-JP" dirty="0">
              <a:latin typeface="メイリオ" panose="020B0604030504040204" pitchFamily="50" charset="-128"/>
              <a:ea typeface="メイリオ" panose="020B0604030504040204" pitchFamily="50" charset="-128"/>
            </a:endParaRPr>
          </a:p>
          <a:p>
            <a:pPr marL="380985" indent="-380985">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プリンシパルタグ：アクションの主体となる</a:t>
            </a:r>
            <a:r>
              <a:rPr lang="ja-JP" altLang="en-US" b="1" dirty="0">
                <a:latin typeface="メイリオ" panose="020B0604030504040204" pitchFamily="50" charset="-128"/>
                <a:ea typeface="メイリオ" panose="020B0604030504040204" pitchFamily="50" charset="-128"/>
              </a:rPr>
              <a:t>ユーザーやロールに付与するタグ</a:t>
            </a:r>
            <a:endParaRPr lang="en-US" altLang="ja-JP" b="1" dirty="0">
              <a:latin typeface="メイリオ" panose="020B0604030504040204" pitchFamily="50" charset="-128"/>
              <a:ea typeface="メイリオ" panose="020B0604030504040204" pitchFamily="50" charset="-128"/>
            </a:endParaRPr>
          </a:p>
          <a:p>
            <a:pPr marL="380985" indent="-380985">
              <a:buFont typeface="Arial" panose="020B0604020202020204" pitchFamily="34" charset="0"/>
              <a:buChar char="•"/>
            </a:pPr>
            <a:r>
              <a:rPr lang="ja-JP" altLang="en-US" dirty="0">
                <a:latin typeface="メイリオ" panose="020B0604030504040204" pitchFamily="50" charset="-128"/>
                <a:ea typeface="メイリオ" panose="020B0604030504040204" pitchFamily="50" charset="-128"/>
              </a:rPr>
              <a:t>リソースタグ：アクションの操作対象となる</a:t>
            </a:r>
            <a:r>
              <a:rPr lang="ja-JP" altLang="en-US" b="1" dirty="0">
                <a:latin typeface="メイリオ" panose="020B0604030504040204" pitchFamily="50" charset="-128"/>
                <a:ea typeface="メイリオ" panose="020B0604030504040204" pitchFamily="50" charset="-128"/>
              </a:rPr>
              <a:t>リソースに付与するタグ</a:t>
            </a:r>
            <a:endParaRPr lang="en-US" altLang="ja-JP" b="1" dirty="0">
              <a:latin typeface="メイリオ" panose="020B0604030504040204" pitchFamily="50" charset="-128"/>
              <a:ea typeface="メイリオ" panose="020B0604030504040204" pitchFamily="50" charset="-128"/>
            </a:endParaRPr>
          </a:p>
          <a:p>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p:txBody>
      </p:sp>
      <p:sp>
        <p:nvSpPr>
          <p:cNvPr id="24" name="TextBox 23"/>
          <p:cNvSpPr txBox="1"/>
          <p:nvPr/>
        </p:nvSpPr>
        <p:spPr>
          <a:xfrm>
            <a:off x="4038615" y="2250537"/>
            <a:ext cx="2680718" cy="784830"/>
          </a:xfrm>
          <a:prstGeom prst="rect">
            <a:avLst/>
          </a:prstGeom>
          <a:noFill/>
        </p:spPr>
        <p:txBody>
          <a:bodyPr wrap="square" rtlCol="0">
            <a:spAutoFit/>
          </a:bodyPr>
          <a:lstStyle/>
          <a:p>
            <a:r>
              <a:rPr lang="en-US" sz="1500" dirty="0">
                <a:solidFill>
                  <a:schemeClr val="bg2">
                    <a:lumMod val="10000"/>
                  </a:schemeClr>
                </a:solidFill>
                <a:latin typeface="メイリオ" panose="020B0604030504040204" pitchFamily="50" charset="-128"/>
                <a:ea typeface="メイリオ" panose="020B0604030504040204" pitchFamily="50" charset="-128"/>
              </a:rPr>
              <a:t>UserID = </a:t>
            </a:r>
            <a:r>
              <a:rPr lang="en-US" altLang="ja-JP" sz="1500" dirty="0">
                <a:solidFill>
                  <a:schemeClr val="bg2">
                    <a:lumMod val="10000"/>
                  </a:schemeClr>
                </a:solidFill>
                <a:latin typeface="メイリオ" panose="020B0604030504040204" pitchFamily="50" charset="-128"/>
                <a:ea typeface="メイリオ" panose="020B0604030504040204" pitchFamily="50" charset="-128"/>
              </a:rPr>
              <a:t>Nancy</a:t>
            </a:r>
            <a:endParaRPr lang="en-US" sz="1500" dirty="0">
              <a:solidFill>
                <a:schemeClr val="bg2">
                  <a:lumMod val="10000"/>
                </a:schemeClr>
              </a:solidFill>
              <a:latin typeface="メイリオ" panose="020B0604030504040204" pitchFamily="50" charset="-128"/>
              <a:ea typeface="メイリオ" panose="020B0604030504040204" pitchFamily="50" charset="-128"/>
            </a:endParaRPr>
          </a:p>
          <a:p>
            <a:r>
              <a:rPr lang="en-US" sz="1500" dirty="0">
                <a:solidFill>
                  <a:schemeClr val="bg2">
                    <a:lumMod val="10000"/>
                  </a:schemeClr>
                </a:solidFill>
                <a:latin typeface="メイリオ" panose="020B0604030504040204" pitchFamily="50" charset="-128"/>
                <a:ea typeface="メイリオ" panose="020B0604030504040204" pitchFamily="50" charset="-128"/>
              </a:rPr>
              <a:t>Team   = Engineering</a:t>
            </a:r>
          </a:p>
          <a:p>
            <a:r>
              <a:rPr lang="en-US" sz="1500" dirty="0">
                <a:solidFill>
                  <a:srgbClr val="00B050"/>
                </a:solidFill>
                <a:latin typeface="メイリオ" panose="020B0604030504040204" pitchFamily="50" charset="-128"/>
                <a:ea typeface="メイリオ" panose="020B0604030504040204" pitchFamily="50" charset="-128"/>
              </a:rPr>
              <a:t>Project = Green</a:t>
            </a:r>
          </a:p>
        </p:txBody>
      </p:sp>
      <p:sp>
        <p:nvSpPr>
          <p:cNvPr id="25" name="TextBox 24"/>
          <p:cNvSpPr txBox="1"/>
          <p:nvPr/>
        </p:nvSpPr>
        <p:spPr>
          <a:xfrm>
            <a:off x="7249621" y="2216900"/>
            <a:ext cx="3385356" cy="784830"/>
          </a:xfrm>
          <a:prstGeom prst="rect">
            <a:avLst/>
          </a:prstGeom>
          <a:noFill/>
        </p:spPr>
        <p:txBody>
          <a:bodyPr wrap="square" rtlCol="0">
            <a:spAutoFit/>
          </a:bodyPr>
          <a:lstStyle/>
          <a:p>
            <a:r>
              <a:rPr lang="en-US" altLang="ja-JP" sz="1500" dirty="0">
                <a:solidFill>
                  <a:srgbClr val="00B050"/>
                </a:solidFill>
                <a:latin typeface="メイリオ" panose="020B0604030504040204" pitchFamily="50" charset="-128"/>
                <a:ea typeface="メイリオ" panose="020B0604030504040204" pitchFamily="50" charset="-128"/>
              </a:rPr>
              <a:t>Project  = Green</a:t>
            </a:r>
            <a:endParaRPr lang="en-US" sz="1500" dirty="0">
              <a:solidFill>
                <a:schemeClr val="bg2">
                  <a:lumMod val="10000"/>
                </a:schemeClr>
              </a:solidFill>
              <a:latin typeface="メイリオ" panose="020B0604030504040204" pitchFamily="50" charset="-128"/>
              <a:ea typeface="メイリオ" panose="020B0604030504040204" pitchFamily="50" charset="-128"/>
            </a:endParaRPr>
          </a:p>
          <a:p>
            <a:r>
              <a:rPr lang="en-US" sz="1500" dirty="0">
                <a:solidFill>
                  <a:schemeClr val="bg2">
                    <a:lumMod val="10000"/>
                  </a:schemeClr>
                </a:solidFill>
                <a:latin typeface="メイリオ" panose="020B0604030504040204" pitchFamily="50" charset="-128"/>
                <a:ea typeface="メイリオ" panose="020B0604030504040204" pitchFamily="50" charset="-128"/>
              </a:rPr>
              <a:t>Env   = Development</a:t>
            </a:r>
          </a:p>
          <a:p>
            <a:r>
              <a:rPr lang="en-US" sz="1500" dirty="0">
                <a:solidFill>
                  <a:schemeClr val="bg2">
                    <a:lumMod val="10000"/>
                  </a:schemeClr>
                </a:solidFill>
                <a:latin typeface="メイリオ" panose="020B0604030504040204" pitchFamily="50" charset="-128"/>
                <a:ea typeface="メイリオ" panose="020B0604030504040204" pitchFamily="50" charset="-128"/>
              </a:rPr>
              <a:t>CreatedBy = </a:t>
            </a:r>
            <a:r>
              <a:rPr lang="en-US" altLang="ja-JP" sz="1500" dirty="0">
                <a:solidFill>
                  <a:schemeClr val="bg2">
                    <a:lumMod val="10000"/>
                  </a:schemeClr>
                </a:solidFill>
                <a:latin typeface="メイリオ" panose="020B0604030504040204" pitchFamily="50" charset="-128"/>
                <a:ea typeface="メイリオ" panose="020B0604030504040204" pitchFamily="50" charset="-128"/>
              </a:rPr>
              <a:t>Nancy</a:t>
            </a:r>
          </a:p>
        </p:txBody>
      </p:sp>
      <p:sp>
        <p:nvSpPr>
          <p:cNvPr id="26" name="TextBox 25"/>
          <p:cNvSpPr txBox="1"/>
          <p:nvPr/>
        </p:nvSpPr>
        <p:spPr>
          <a:xfrm>
            <a:off x="1293854" y="2157614"/>
            <a:ext cx="1772093" cy="348878"/>
          </a:xfrm>
          <a:prstGeom prst="rect">
            <a:avLst/>
          </a:prstGeom>
          <a:noFill/>
        </p:spPr>
        <p:txBody>
          <a:bodyPr wrap="square" rtlCol="0">
            <a:spAutoFit/>
          </a:bodyPr>
          <a:lstStyle/>
          <a:p>
            <a:r>
              <a:rPr lang="ja-JP" altLang="en-US" sz="1667" b="1" dirty="0">
                <a:solidFill>
                  <a:srgbClr val="000000"/>
                </a:solidFill>
                <a:latin typeface="メイリオ" panose="020B0604030504040204" pitchFamily="50" charset="-128"/>
                <a:ea typeface="メイリオ" panose="020B0604030504040204" pitchFamily="50" charset="-128"/>
              </a:rPr>
              <a:t>属性の例</a:t>
            </a:r>
            <a:endParaRPr lang="en-US" sz="1667" b="1" dirty="0">
              <a:solidFill>
                <a:srgbClr val="000000"/>
              </a:solidFill>
              <a:latin typeface="メイリオ" panose="020B0604030504040204" pitchFamily="50" charset="-128"/>
              <a:ea typeface="メイリオ" panose="020B0604030504040204" pitchFamily="50" charset="-128"/>
            </a:endParaRPr>
          </a:p>
        </p:txBody>
      </p:sp>
      <p:pic>
        <p:nvPicPr>
          <p:cNvPr id="10" name="Graphic 26">
            <a:extLst>
              <a:ext uri="{FF2B5EF4-FFF2-40B4-BE49-F238E27FC236}">
                <a16:creationId xmlns:a16="http://schemas.microsoft.com/office/drawing/2014/main" id="{BBD7C71B-F0DC-0B45-9339-F7956850A7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4447" y="2170683"/>
            <a:ext cx="820111" cy="820111"/>
          </a:xfrm>
          <a:prstGeom prst="rect">
            <a:avLst/>
          </a:prstGeom>
        </p:spPr>
      </p:pic>
      <p:pic>
        <p:nvPicPr>
          <p:cNvPr id="9" name="図 8">
            <a:extLst>
              <a:ext uri="{FF2B5EF4-FFF2-40B4-BE49-F238E27FC236}">
                <a16:creationId xmlns:a16="http://schemas.microsoft.com/office/drawing/2014/main" id="{053634BA-737D-405A-A38F-ADD08E27916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27151" y="2216900"/>
            <a:ext cx="520019" cy="820111"/>
          </a:xfrm>
          <a:prstGeom prst="rect">
            <a:avLst/>
          </a:prstGeom>
        </p:spPr>
      </p:pic>
      <p:sp>
        <p:nvSpPr>
          <p:cNvPr id="11" name="Text Placeholder 4">
            <a:extLst>
              <a:ext uri="{FF2B5EF4-FFF2-40B4-BE49-F238E27FC236}">
                <a16:creationId xmlns:a16="http://schemas.microsoft.com/office/drawing/2014/main" id="{99BA755B-38BB-45E3-8DB4-CAA69B1F84BC}"/>
              </a:ext>
            </a:extLst>
          </p:cNvPr>
          <p:cNvSpPr txBox="1"/>
          <p:nvPr/>
        </p:nvSpPr>
        <p:spPr>
          <a:xfrm>
            <a:off x="2719591" y="3076724"/>
            <a:ext cx="2819833" cy="483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667" kern="0" dirty="0">
                <a:solidFill>
                  <a:srgbClr val="0E2735"/>
                </a:solidFill>
                <a:latin typeface="メイリオ" panose="020B0604030504040204" pitchFamily="50" charset="-128"/>
                <a:ea typeface="メイリオ" panose="020B0604030504040204" pitchFamily="50" charset="-128"/>
                <a:cs typeface="Amazon Ember"/>
                <a:sym typeface="Amazon Ember"/>
              </a:rPr>
              <a:t>プリンシパルタグ</a:t>
            </a:r>
            <a:endParaRPr sz="16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12" name="Text Placeholder 4">
            <a:extLst>
              <a:ext uri="{FF2B5EF4-FFF2-40B4-BE49-F238E27FC236}">
                <a16:creationId xmlns:a16="http://schemas.microsoft.com/office/drawing/2014/main" id="{CFAEC849-5929-41C5-B17B-0F52F6E7B691}"/>
              </a:ext>
            </a:extLst>
          </p:cNvPr>
          <p:cNvSpPr txBox="1"/>
          <p:nvPr/>
        </p:nvSpPr>
        <p:spPr>
          <a:xfrm>
            <a:off x="5994464" y="3053616"/>
            <a:ext cx="2420187" cy="4835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20" tIns="121920" rIns="121920" bIns="121920">
            <a:spAutoFit/>
          </a:bodyPr>
          <a:lstStyle>
            <a:lvl1pPr defTabSz="914400">
              <a:lnSpc>
                <a:spcPct val="90000"/>
              </a:lnSpc>
              <a:spcBef>
                <a:spcPts val="1000"/>
              </a:spcBef>
              <a:defRPr sz="1600" b="1">
                <a:solidFill>
                  <a:srgbClr val="FFFFFF"/>
                </a:solidFill>
              </a:defRPr>
            </a:lvl1pPr>
          </a:lstStyle>
          <a:p>
            <a:pPr hangingPunct="0"/>
            <a:r>
              <a:rPr lang="ja-JP" altLang="en-US" sz="1667" kern="0" dirty="0">
                <a:solidFill>
                  <a:srgbClr val="0E2735"/>
                </a:solidFill>
                <a:latin typeface="メイリオ" panose="020B0604030504040204" pitchFamily="50" charset="-128"/>
                <a:ea typeface="メイリオ" panose="020B0604030504040204" pitchFamily="50" charset="-128"/>
                <a:cs typeface="Amazon Ember"/>
                <a:sym typeface="Amazon Ember"/>
              </a:rPr>
              <a:t>リソースタグ</a:t>
            </a:r>
            <a:endParaRPr sz="1667" kern="0" dirty="0">
              <a:solidFill>
                <a:srgbClr val="0E2735"/>
              </a:solidFill>
              <a:latin typeface="メイリオ" panose="020B0604030504040204" pitchFamily="50" charset="-128"/>
              <a:ea typeface="メイリオ" panose="020B0604030504040204" pitchFamily="50" charset="-128"/>
              <a:cs typeface="Amazon Ember"/>
              <a:sym typeface="Amazon Ember"/>
            </a:endParaRPr>
          </a:p>
        </p:txBody>
      </p:sp>
      <p:sp>
        <p:nvSpPr>
          <p:cNvPr id="17" name="Rectangle 4">
            <a:extLst>
              <a:ext uri="{FF2B5EF4-FFF2-40B4-BE49-F238E27FC236}">
                <a16:creationId xmlns:a16="http://schemas.microsoft.com/office/drawing/2014/main" id="{A8ACC86F-872A-DA1F-8A1E-5E3900C0DBB9}"/>
              </a:ext>
            </a:extLst>
          </p:cNvPr>
          <p:cNvSpPr/>
          <p:nvPr/>
        </p:nvSpPr>
        <p:spPr>
          <a:xfrm>
            <a:off x="2333372" y="3914904"/>
            <a:ext cx="7791570" cy="2247538"/>
          </a:xfrm>
          <a:prstGeom prst="rect">
            <a:avLst/>
          </a:prstGeom>
          <a:solidFill>
            <a:schemeClr val="bg1"/>
          </a:solidFill>
          <a:effectLst/>
        </p:spPr>
        <p:style>
          <a:lnRef idx="1">
            <a:schemeClr val="dk1"/>
          </a:lnRef>
          <a:fillRef idx="2">
            <a:schemeClr val="dk1"/>
          </a:fillRef>
          <a:effectRef idx="1">
            <a:schemeClr val="dk1"/>
          </a:effectRef>
          <a:fontRef idx="minor">
            <a:schemeClr val="dk1"/>
          </a:fontRef>
        </p:style>
        <p:txBody>
          <a:bodyPr wrap="square">
            <a:spAutoFit/>
          </a:bodyPr>
          <a:lstStyle/>
          <a:p>
            <a:r>
              <a:rPr lang="en-US" sz="1167" dirty="0">
                <a:solidFill>
                  <a:srgbClr val="000000"/>
                </a:solidFill>
                <a:latin typeface="Meiryo" panose="020B0604030504040204" pitchFamily="34" charset="-128"/>
                <a:ea typeface="Meiryo" panose="020B0604030504040204" pitchFamily="34" charset="-128"/>
              </a:rPr>
              <a:t>{</a:t>
            </a:r>
          </a:p>
          <a:p>
            <a:r>
              <a:rPr lang="en-US" sz="1167" dirty="0">
                <a:solidFill>
                  <a:srgbClr val="000000"/>
                </a:solidFill>
                <a:latin typeface="Meiryo" panose="020B0604030504040204" pitchFamily="34" charset="-128"/>
                <a:ea typeface="Meiryo" panose="020B0604030504040204" pitchFamily="34" charset="-128"/>
              </a:rPr>
              <a:t>"Effect": "Allow",</a:t>
            </a:r>
          </a:p>
          <a:p>
            <a:r>
              <a:rPr lang="en-US" sz="1167" dirty="0">
                <a:solidFill>
                  <a:srgbClr val="000000"/>
                </a:solidFill>
                <a:latin typeface="Meiryo" panose="020B0604030504040204" pitchFamily="34" charset="-128"/>
                <a:ea typeface="Meiryo" panose="020B0604030504040204" pitchFamily="34" charset="-128"/>
              </a:rPr>
              <a:t>"Action": [ </a:t>
            </a:r>
          </a:p>
          <a:p>
            <a:r>
              <a:rPr lang="en-US" altLang="ja-JP" sz="1167" dirty="0">
                <a:solidFill>
                  <a:srgbClr val="000000"/>
                </a:solidFill>
                <a:latin typeface="Meiryo" panose="020B0604030504040204" pitchFamily="34" charset="-128"/>
                <a:ea typeface="Meiryo" panose="020B0604030504040204" pitchFamily="34" charset="-128"/>
              </a:rPr>
              <a:t>"</a:t>
            </a:r>
            <a:r>
              <a:rPr lang="en-US" sz="1167" dirty="0" err="1">
                <a:solidFill>
                  <a:srgbClr val="000000"/>
                </a:solidFill>
                <a:latin typeface="Meiryo" panose="020B0604030504040204" pitchFamily="34" charset="-128"/>
                <a:ea typeface="Meiryo" panose="020B0604030504040204" pitchFamily="34" charset="-128"/>
              </a:rPr>
              <a:t>secretsmanager:GetResourcePolicy</a:t>
            </a:r>
            <a:r>
              <a:rPr lang="en-US" altLang="ja-JP" sz="1167" dirty="0">
                <a:solidFill>
                  <a:srgbClr val="000000"/>
                </a:solidFill>
                <a:latin typeface="Meiryo" panose="020B0604030504040204" pitchFamily="34" charset="-128"/>
                <a:ea typeface="Meiryo" panose="020B0604030504040204" pitchFamily="34" charset="-128"/>
              </a:rPr>
              <a:t>"</a:t>
            </a:r>
            <a:r>
              <a:rPr lang="en-US" sz="1167" dirty="0">
                <a:solidFill>
                  <a:srgbClr val="000000"/>
                </a:solidFill>
                <a:latin typeface="Meiryo" panose="020B0604030504040204" pitchFamily="34" charset="-128"/>
                <a:ea typeface="Meiryo" panose="020B0604030504040204" pitchFamily="34" charset="-128"/>
              </a:rPr>
              <a:t>,</a:t>
            </a:r>
          </a:p>
          <a:p>
            <a:r>
              <a:rPr lang="ja-JP" altLang="en-US" sz="1167">
                <a:solidFill>
                  <a:srgbClr val="000000"/>
                </a:solidFill>
                <a:latin typeface="Meiryo" panose="020B0604030504040204" pitchFamily="34" charset="-128"/>
                <a:ea typeface="Meiryo" panose="020B0604030504040204" pitchFamily="34" charset="-128"/>
              </a:rPr>
              <a:t>   </a:t>
            </a:r>
            <a:r>
              <a:rPr lang="en-US" altLang="ja-JP" sz="1167" dirty="0">
                <a:solidFill>
                  <a:srgbClr val="000000"/>
                </a:solidFill>
                <a:latin typeface="Meiryo" panose="020B0604030504040204" pitchFamily="34" charset="-128"/>
                <a:ea typeface="Meiryo" panose="020B0604030504040204" pitchFamily="34" charset="-128"/>
              </a:rPr>
              <a:t>(</a:t>
            </a:r>
            <a:r>
              <a:rPr lang="ja-JP" altLang="en-US" sz="1167" dirty="0">
                <a:solidFill>
                  <a:srgbClr val="000000"/>
                </a:solidFill>
                <a:latin typeface="Meiryo" panose="020B0604030504040204" pitchFamily="34" charset="-128"/>
                <a:ea typeface="Meiryo" panose="020B0604030504040204" pitchFamily="34" charset="-128"/>
              </a:rPr>
              <a:t>途中省略</a:t>
            </a:r>
            <a:r>
              <a:rPr lang="en-US" altLang="ja-JP" sz="1167" dirty="0">
                <a:solidFill>
                  <a:srgbClr val="000000"/>
                </a:solidFill>
                <a:latin typeface="Meiryo" panose="020B0604030504040204" pitchFamily="34" charset="-128"/>
                <a:ea typeface="Meiryo" panose="020B0604030504040204" pitchFamily="34" charset="-128"/>
              </a:rPr>
              <a:t>)</a:t>
            </a:r>
            <a:br>
              <a:rPr lang="en-US" sz="1167" dirty="0">
                <a:solidFill>
                  <a:srgbClr val="000000"/>
                </a:solidFill>
                <a:latin typeface="Meiryo" panose="020B0604030504040204" pitchFamily="34" charset="-128"/>
                <a:ea typeface="Meiryo" panose="020B0604030504040204" pitchFamily="34" charset="-128"/>
              </a:rPr>
            </a:br>
            <a:r>
              <a:rPr lang="en-US" sz="1167" dirty="0">
                <a:solidFill>
                  <a:srgbClr val="000000"/>
                </a:solidFill>
                <a:latin typeface="Meiryo" panose="020B0604030504040204" pitchFamily="34" charset="-128"/>
                <a:ea typeface="Meiryo" panose="020B0604030504040204" pitchFamily="34" charset="-128"/>
              </a:rPr>
              <a:t>"secretsmanager:UpdateSecret" ],</a:t>
            </a:r>
          </a:p>
          <a:p>
            <a:r>
              <a:rPr lang="en-US" sz="1167" dirty="0">
                <a:solidFill>
                  <a:srgbClr val="000000"/>
                </a:solidFill>
                <a:latin typeface="Meiryo" panose="020B0604030504040204" pitchFamily="34" charset="-128"/>
                <a:ea typeface="Meiryo" panose="020B0604030504040204" pitchFamily="34" charset="-128"/>
              </a:rPr>
              <a:t>"Resource": "*",</a:t>
            </a:r>
          </a:p>
          <a:p>
            <a:r>
              <a:rPr lang="en-US" sz="1167" dirty="0">
                <a:solidFill>
                  <a:srgbClr val="000000"/>
                </a:solidFill>
                <a:latin typeface="Meiryo" panose="020B0604030504040204" pitchFamily="34" charset="-128"/>
                <a:ea typeface="Meiryo" panose="020B0604030504040204" pitchFamily="34" charset="-128"/>
              </a:rPr>
              <a:t>"Condition": {</a:t>
            </a:r>
          </a:p>
          <a:p>
            <a:r>
              <a:rPr lang="en-US" sz="1167" dirty="0">
                <a:solidFill>
                  <a:srgbClr val="000000"/>
                </a:solidFill>
                <a:latin typeface="Meiryo" panose="020B0604030504040204" pitchFamily="34" charset="-128"/>
                <a:ea typeface="Meiryo" panose="020B0604030504040204" pitchFamily="34" charset="-128"/>
              </a:rPr>
              <a:t>"StringEquals": {</a:t>
            </a:r>
          </a:p>
          <a:p>
            <a:r>
              <a:rPr lang="en-US" sz="1167" b="1" dirty="0">
                <a:solidFill>
                  <a:schemeClr val="accent1"/>
                </a:solidFill>
                <a:latin typeface="Meiryo" panose="020B0604030504040204" pitchFamily="34" charset="-128"/>
                <a:ea typeface="Meiryo" panose="020B0604030504040204" pitchFamily="34" charset="-128"/>
              </a:rPr>
              <a:t>"secretsmanager:</a:t>
            </a:r>
            <a:r>
              <a:rPr lang="en-US" sz="1167" b="1" dirty="0">
                <a:solidFill>
                  <a:srgbClr val="FF0000"/>
                </a:solidFill>
                <a:latin typeface="Meiryo" panose="020B0604030504040204" pitchFamily="34" charset="-128"/>
                <a:ea typeface="Meiryo" panose="020B0604030504040204" pitchFamily="34" charset="-128"/>
              </a:rPr>
              <a:t>ResourceTag</a:t>
            </a:r>
            <a:r>
              <a:rPr lang="en-US" sz="1167" b="1" dirty="0">
                <a:solidFill>
                  <a:schemeClr val="accent1"/>
                </a:solidFill>
                <a:latin typeface="Meiryo" panose="020B0604030504040204" pitchFamily="34" charset="-128"/>
                <a:ea typeface="Meiryo" panose="020B0604030504040204" pitchFamily="34" charset="-128"/>
              </a:rPr>
              <a:t>/</a:t>
            </a:r>
            <a:r>
              <a:rPr lang="en-US" sz="1167" b="1" dirty="0">
                <a:solidFill>
                  <a:srgbClr val="00B050"/>
                </a:solidFill>
                <a:latin typeface="Meiryo" panose="020B0604030504040204" pitchFamily="34" charset="-128"/>
                <a:ea typeface="Meiryo" panose="020B0604030504040204" pitchFamily="34" charset="-128"/>
              </a:rPr>
              <a:t>project</a:t>
            </a:r>
            <a:r>
              <a:rPr lang="en-US" sz="1167" b="1" dirty="0">
                <a:solidFill>
                  <a:schemeClr val="accent1"/>
                </a:solidFill>
                <a:latin typeface="Meiryo" panose="020B0604030504040204" pitchFamily="34" charset="-128"/>
                <a:ea typeface="Meiryo" panose="020B0604030504040204" pitchFamily="34" charset="-128"/>
              </a:rPr>
              <a:t>": "${aws:</a:t>
            </a:r>
            <a:r>
              <a:rPr lang="en-US" sz="1167" b="1" dirty="0">
                <a:solidFill>
                  <a:srgbClr val="FF0000"/>
                </a:solidFill>
                <a:latin typeface="Meiryo" panose="020B0604030504040204" pitchFamily="34" charset="-128"/>
                <a:ea typeface="Meiryo" panose="020B0604030504040204" pitchFamily="34" charset="-128"/>
              </a:rPr>
              <a:t>PrincipalTag</a:t>
            </a:r>
            <a:r>
              <a:rPr lang="en-US" sz="1167" b="1" dirty="0">
                <a:solidFill>
                  <a:schemeClr val="accent1"/>
                </a:solidFill>
                <a:latin typeface="Meiryo" panose="020B0604030504040204" pitchFamily="34" charset="-128"/>
                <a:ea typeface="Meiryo" panose="020B0604030504040204" pitchFamily="34" charset="-128"/>
              </a:rPr>
              <a:t>/</a:t>
            </a:r>
            <a:r>
              <a:rPr lang="en-US" sz="1167" b="1" dirty="0">
                <a:solidFill>
                  <a:srgbClr val="00B050"/>
                </a:solidFill>
                <a:latin typeface="Meiryo" panose="020B0604030504040204" pitchFamily="34" charset="-128"/>
                <a:ea typeface="Meiryo" panose="020B0604030504040204" pitchFamily="34" charset="-128"/>
              </a:rPr>
              <a:t>project</a:t>
            </a:r>
            <a:r>
              <a:rPr lang="en-US" sz="1167" b="1" dirty="0">
                <a:solidFill>
                  <a:schemeClr val="accent1"/>
                </a:solidFill>
                <a:latin typeface="Meiryo" panose="020B0604030504040204" pitchFamily="34" charset="-128"/>
                <a:ea typeface="Meiryo" panose="020B0604030504040204" pitchFamily="34" charset="-128"/>
              </a:rPr>
              <a:t>}"</a:t>
            </a:r>
          </a:p>
          <a:p>
            <a:r>
              <a:rPr lang="en-US" sz="1167" dirty="0">
                <a:solidFill>
                  <a:srgbClr val="000000"/>
                </a:solidFill>
                <a:latin typeface="Meiryo" panose="020B0604030504040204" pitchFamily="34" charset="-128"/>
                <a:ea typeface="Meiryo" panose="020B0604030504040204" pitchFamily="34" charset="-128"/>
              </a:rPr>
              <a:t> }</a:t>
            </a:r>
          </a:p>
          <a:p>
            <a:r>
              <a:rPr lang="en-US" sz="1167" dirty="0">
                <a:solidFill>
                  <a:srgbClr val="000000"/>
                </a:solidFill>
                <a:latin typeface="Meiryo" panose="020B0604030504040204" pitchFamily="34" charset="-128"/>
                <a:ea typeface="Meiryo" panose="020B0604030504040204" pitchFamily="34" charset="-128"/>
              </a:rPr>
              <a:t>}</a:t>
            </a:r>
          </a:p>
        </p:txBody>
      </p:sp>
      <p:sp>
        <p:nvSpPr>
          <p:cNvPr id="18" name="テキスト ボックス 17">
            <a:extLst>
              <a:ext uri="{FF2B5EF4-FFF2-40B4-BE49-F238E27FC236}">
                <a16:creationId xmlns:a16="http://schemas.microsoft.com/office/drawing/2014/main" id="{8341E25A-3097-5A5A-69FE-C42574F9856C}"/>
              </a:ext>
            </a:extLst>
          </p:cNvPr>
          <p:cNvSpPr txBox="1"/>
          <p:nvPr/>
        </p:nvSpPr>
        <p:spPr>
          <a:xfrm>
            <a:off x="1597613" y="3589581"/>
            <a:ext cx="5979850" cy="323165"/>
          </a:xfrm>
          <a:prstGeom prst="rect">
            <a:avLst/>
          </a:prstGeom>
          <a:noFill/>
        </p:spPr>
        <p:txBody>
          <a:bodyPr wrap="square" rtlCol="0">
            <a:spAutoFit/>
          </a:bodyPr>
          <a:lstStyle/>
          <a:p>
            <a:r>
              <a:rPr kumimoji="1" lang="ja-JP" altLang="en-US" sz="1500" dirty="0">
                <a:solidFill>
                  <a:srgbClr val="000000"/>
                </a:solidFill>
                <a:latin typeface="Meiryo" panose="020B0604030504040204" pitchFamily="34" charset="-128"/>
                <a:ea typeface="Meiryo" panose="020B0604030504040204" pitchFamily="34" charset="-128"/>
              </a:rPr>
              <a:t>プリンシパルタグ</a:t>
            </a:r>
            <a:r>
              <a:rPr kumimoji="1" lang="en-US" altLang="ja-JP" sz="1500" dirty="0">
                <a:solidFill>
                  <a:srgbClr val="000000"/>
                </a:solidFill>
                <a:latin typeface="Meiryo" panose="020B0604030504040204" pitchFamily="34" charset="-128"/>
                <a:ea typeface="Meiryo" panose="020B0604030504040204" pitchFamily="34" charset="-128"/>
              </a:rPr>
              <a:t>/</a:t>
            </a:r>
            <a:r>
              <a:rPr kumimoji="1" lang="ja-JP" altLang="en-US" sz="1500" dirty="0">
                <a:solidFill>
                  <a:srgbClr val="000000"/>
                </a:solidFill>
                <a:latin typeface="Meiryo" panose="020B0604030504040204" pitchFamily="34" charset="-128"/>
                <a:ea typeface="Meiryo" panose="020B0604030504040204" pitchFamily="34" charset="-128"/>
              </a:rPr>
              <a:t>リソースタグを用いたポリシーの例</a:t>
            </a:r>
          </a:p>
        </p:txBody>
      </p:sp>
      <p:sp>
        <p:nvSpPr>
          <p:cNvPr id="19" name="吹き出し: 四角形 3">
            <a:extLst>
              <a:ext uri="{FF2B5EF4-FFF2-40B4-BE49-F238E27FC236}">
                <a16:creationId xmlns:a16="http://schemas.microsoft.com/office/drawing/2014/main" id="{68F4C51E-1A75-7596-3C20-54DAA1059C8D}"/>
              </a:ext>
            </a:extLst>
          </p:cNvPr>
          <p:cNvSpPr/>
          <p:nvPr/>
        </p:nvSpPr>
        <p:spPr>
          <a:xfrm>
            <a:off x="5836420" y="4836409"/>
            <a:ext cx="5156461" cy="518054"/>
          </a:xfrm>
          <a:prstGeom prst="wedgeRectCallout">
            <a:avLst>
              <a:gd name="adj1" fmla="val -36550"/>
              <a:gd name="adj2" fmla="val 77763"/>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プリンシパルタグとリソースタグの「</a:t>
            </a:r>
            <a:r>
              <a:rPr kumimoji="1" lang="en-US" altLang="ja-JP" sz="1500" dirty="0">
                <a:latin typeface="Meiryo" panose="020B0604030504040204" pitchFamily="34" charset="-128"/>
                <a:ea typeface="Meiryo" panose="020B0604030504040204" pitchFamily="34" charset="-128"/>
              </a:rPr>
              <a:t>Project</a:t>
            </a:r>
            <a:r>
              <a:rPr kumimoji="1" lang="ja-JP" altLang="en-US" sz="1500" dirty="0">
                <a:latin typeface="Meiryo" panose="020B0604030504040204" pitchFamily="34" charset="-128"/>
                <a:ea typeface="Meiryo" panose="020B0604030504040204" pitchFamily="34" charset="-128"/>
              </a:rPr>
              <a:t>」の値が</a:t>
            </a:r>
            <a:endParaRPr kumimoji="1" lang="en-US" altLang="ja-JP" sz="1500" dirty="0">
              <a:latin typeface="Meiryo" panose="020B0604030504040204" pitchFamily="34" charset="-128"/>
              <a:ea typeface="Meiryo" panose="020B0604030504040204" pitchFamily="34" charset="-128"/>
            </a:endParaRPr>
          </a:p>
          <a:p>
            <a:pPr algn="ctr"/>
            <a:r>
              <a:rPr kumimoji="1" lang="ja-JP" altLang="en-US" sz="1500" dirty="0">
                <a:latin typeface="Meiryo" panose="020B0604030504040204" pitchFamily="34" charset="-128"/>
                <a:ea typeface="Meiryo" panose="020B0604030504040204" pitchFamily="34" charset="-128"/>
              </a:rPr>
              <a:t>等しいリソースのみ操作が可能</a:t>
            </a:r>
          </a:p>
        </p:txBody>
      </p:sp>
      <p:sp>
        <p:nvSpPr>
          <p:cNvPr id="20" name="吹き出し: 四角形 5">
            <a:extLst>
              <a:ext uri="{FF2B5EF4-FFF2-40B4-BE49-F238E27FC236}">
                <a16:creationId xmlns:a16="http://schemas.microsoft.com/office/drawing/2014/main" id="{F7921AA8-4E33-EFB9-5F01-41F7312DEA31}"/>
              </a:ext>
            </a:extLst>
          </p:cNvPr>
          <p:cNvSpPr/>
          <p:nvPr/>
        </p:nvSpPr>
        <p:spPr>
          <a:xfrm>
            <a:off x="4038615" y="5976538"/>
            <a:ext cx="5807025" cy="658875"/>
          </a:xfrm>
          <a:prstGeom prst="wedgeRectCallout">
            <a:avLst>
              <a:gd name="adj1" fmla="val 18826"/>
              <a:gd name="adj2" fmla="val -9155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1500" dirty="0">
                <a:latin typeface="Meiryo" panose="020B0604030504040204" pitchFamily="34" charset="-128"/>
                <a:ea typeface="Meiryo" panose="020B0604030504040204" pitchFamily="34" charset="-128"/>
              </a:rPr>
              <a:t>例えば、ユーザ </a:t>
            </a:r>
            <a:r>
              <a:rPr kumimoji="1" lang="en-US" altLang="ja-JP" sz="1500" dirty="0">
                <a:latin typeface="Meiryo" panose="020B0604030504040204" pitchFamily="34" charset="-128"/>
                <a:ea typeface="Meiryo" panose="020B0604030504040204" pitchFamily="34" charset="-128"/>
              </a:rPr>
              <a:t>Nancy</a:t>
            </a:r>
            <a:r>
              <a:rPr kumimoji="1" lang="ja-JP" altLang="en-US" sz="1500" dirty="0">
                <a:latin typeface="Meiryo" panose="020B0604030504040204" pitchFamily="34" charset="-128"/>
                <a:ea typeface="Meiryo" panose="020B0604030504040204" pitchFamily="34" charset="-128"/>
              </a:rPr>
              <a:t>の</a:t>
            </a:r>
            <a:r>
              <a:rPr kumimoji="1" lang="en-US" altLang="ja-JP" sz="1500" dirty="0">
                <a:latin typeface="Meiryo" panose="020B0604030504040204" pitchFamily="34" charset="-128"/>
                <a:ea typeface="Meiryo" panose="020B0604030504040204" pitchFamily="34" charset="-128"/>
              </a:rPr>
              <a:t>Project</a:t>
            </a:r>
            <a:r>
              <a:rPr kumimoji="1" lang="ja-JP" altLang="en-US" sz="1500" dirty="0">
                <a:latin typeface="Meiryo" panose="020B0604030504040204" pitchFamily="34" charset="-128"/>
                <a:ea typeface="Meiryo" panose="020B0604030504040204" pitchFamily="34" charset="-128"/>
              </a:rPr>
              <a:t>タグ値が </a:t>
            </a:r>
            <a:r>
              <a:rPr kumimoji="1" lang="en-US" altLang="ja-JP" sz="1500" u="sng" dirty="0">
                <a:latin typeface="Meiryo" panose="020B0604030504040204" pitchFamily="34" charset="-128"/>
                <a:ea typeface="Meiryo" panose="020B0604030504040204" pitchFamily="34" charset="-128"/>
              </a:rPr>
              <a:t>Green</a:t>
            </a:r>
            <a:r>
              <a:rPr kumimoji="1" lang="ja-JP" altLang="en-US" sz="1500" u="sng" dirty="0">
                <a:latin typeface="Meiryo" panose="020B0604030504040204" pitchFamily="34" charset="-128"/>
                <a:ea typeface="Meiryo" panose="020B0604030504040204" pitchFamily="34" charset="-128"/>
              </a:rPr>
              <a:t> </a:t>
            </a:r>
            <a:r>
              <a:rPr kumimoji="1" lang="ja-JP" altLang="en-US" sz="1500" dirty="0">
                <a:latin typeface="Meiryo" panose="020B0604030504040204" pitchFamily="34" charset="-128"/>
                <a:ea typeface="Meiryo" panose="020B0604030504040204" pitchFamily="34" charset="-128"/>
              </a:rPr>
              <a:t>の場合</a:t>
            </a:r>
            <a:endParaRPr kumimoji="1" lang="en-US" altLang="ja-JP" sz="1500" dirty="0">
              <a:latin typeface="Meiryo" panose="020B0604030504040204" pitchFamily="34" charset="-128"/>
              <a:ea typeface="Meiryo" panose="020B0604030504040204" pitchFamily="34" charset="-128"/>
            </a:endParaRPr>
          </a:p>
          <a:p>
            <a:pPr algn="ctr"/>
            <a:r>
              <a:rPr kumimoji="1" lang="ja-JP" altLang="en-US" sz="1500" dirty="0">
                <a:latin typeface="Meiryo" panose="020B0604030504040204" pitchFamily="34" charset="-128"/>
                <a:ea typeface="Meiryo" panose="020B0604030504040204" pitchFamily="34" charset="-128"/>
              </a:rPr>
              <a:t>リソースの</a:t>
            </a:r>
            <a:r>
              <a:rPr kumimoji="1" lang="en-US" altLang="ja-JP" sz="1500" dirty="0">
                <a:latin typeface="Meiryo" panose="020B0604030504040204" pitchFamily="34" charset="-128"/>
                <a:ea typeface="Meiryo" panose="020B0604030504040204" pitchFamily="34" charset="-128"/>
              </a:rPr>
              <a:t>Project</a:t>
            </a:r>
            <a:r>
              <a:rPr kumimoji="1" lang="ja-JP" altLang="en-US" sz="1500" dirty="0">
                <a:latin typeface="Meiryo" panose="020B0604030504040204" pitchFamily="34" charset="-128"/>
                <a:ea typeface="Meiryo" panose="020B0604030504040204" pitchFamily="34" charset="-128"/>
              </a:rPr>
              <a:t>タグ値が </a:t>
            </a:r>
            <a:r>
              <a:rPr kumimoji="1" lang="en-US" altLang="ja-JP" sz="1500" u="sng" dirty="0">
                <a:latin typeface="Meiryo" panose="020B0604030504040204" pitchFamily="34" charset="-128"/>
                <a:ea typeface="Meiryo" panose="020B0604030504040204" pitchFamily="34" charset="-128"/>
              </a:rPr>
              <a:t>Green</a:t>
            </a:r>
            <a:r>
              <a:rPr kumimoji="1" lang="ja-JP" altLang="en-US" sz="1500" dirty="0">
                <a:latin typeface="Meiryo" panose="020B0604030504040204" pitchFamily="34" charset="-128"/>
                <a:ea typeface="Meiryo" panose="020B0604030504040204" pitchFamily="34" charset="-128"/>
              </a:rPr>
              <a:t> のリソースへ</a:t>
            </a:r>
            <a:endParaRPr kumimoji="1" lang="en-US" altLang="ja-JP" sz="1500" dirty="0">
              <a:latin typeface="Meiryo" panose="020B0604030504040204" pitchFamily="34" charset="-128"/>
              <a:ea typeface="Meiryo" panose="020B0604030504040204" pitchFamily="34" charset="-128"/>
            </a:endParaRPr>
          </a:p>
          <a:p>
            <a:pPr algn="ctr"/>
            <a:r>
              <a:rPr kumimoji="1" lang="ja-JP" altLang="en-US" sz="1500" dirty="0">
                <a:latin typeface="Meiryo" panose="020B0604030504040204" pitchFamily="34" charset="-128"/>
                <a:ea typeface="Meiryo" panose="020B0604030504040204" pitchFamily="34" charset="-128"/>
              </a:rPr>
              <a:t>アクセスができる</a:t>
            </a:r>
          </a:p>
        </p:txBody>
      </p:sp>
      <p:sp>
        <p:nvSpPr>
          <p:cNvPr id="4" name="テキスト ボックス 3">
            <a:extLst>
              <a:ext uri="{FF2B5EF4-FFF2-40B4-BE49-F238E27FC236}">
                <a16:creationId xmlns:a16="http://schemas.microsoft.com/office/drawing/2014/main" id="{AEC0B459-7C38-A15C-120E-D4FE2E6F9DD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SEC02-BP06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65834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sz="2800" b="0" dirty="0">
                <a:solidFill>
                  <a:srgbClr val="16191F"/>
                </a:solidFill>
                <a:latin typeface="Amazon Ember" panose="020B0603020204020204" pitchFamily="34" charset="0"/>
              </a:rPr>
              <a:t>1</a:t>
            </a:r>
            <a:r>
              <a:rPr lang="en-US" altLang="ja-JP" sz="2800" b="0" i="0" dirty="0">
                <a:solidFill>
                  <a:srgbClr val="16191F"/>
                </a:solidFill>
                <a:effectLst/>
                <a:latin typeface="Amazon Ember" panose="020B0603020204020204" pitchFamily="34" charset="0"/>
              </a:rPr>
              <a:t> </a:t>
            </a:r>
            <a:r>
              <a:rPr lang="ja-JP" altLang="en-US" sz="2800" b="0" i="0">
                <a:solidFill>
                  <a:srgbClr val="16191F"/>
                </a:solidFill>
                <a:effectLst/>
                <a:latin typeface="Amazon Ember" panose="020B0603020204020204" pitchFamily="34" charset="0"/>
              </a:rPr>
              <a:t>アクセス要件を定義する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ワークロード内の各コンポーネントにアクセスできるユーザーや内容を明確に定義し、適切な認証・認可の方法を選択する。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ユーザの役割に従って、どのようなアクセス権限が必要かを明確に定めているか</a:t>
            </a:r>
            <a:r>
              <a:rPr lang="en-US" sz="1400" dirty="0"/>
              <a:t>。</a:t>
            </a:r>
          </a:p>
          <a:p>
            <a:pPr marL="285750" indent="-285750">
              <a:buFont typeface="Arial" panose="020B0604020202020204" pitchFamily="34" charset="0"/>
              <a:buChar char="•"/>
            </a:pPr>
            <a:r>
              <a:rPr lang="en-US" sz="1400" dirty="0" err="1"/>
              <a:t>各ユーザーにアドホックにアクセス権限を与えていないか</a:t>
            </a:r>
            <a:r>
              <a:rPr lang="en-US" sz="1400" dirty="0"/>
              <a:t>。</a:t>
            </a:r>
          </a:p>
          <a:p>
            <a:pPr marL="882362" lvl="1" indent="-285750">
              <a:buFont typeface="Arial" panose="020B0604020202020204" pitchFamily="34" charset="0"/>
              <a:buChar char="•"/>
            </a:pPr>
            <a:r>
              <a:rPr lang="en-US" sz="1233" dirty="0" err="1"/>
              <a:t>ユーザーの認証については、IDフェデレーション</a:t>
            </a:r>
            <a:r>
              <a:rPr lang="en-US" sz="1233" dirty="0"/>
              <a:t> / </a:t>
            </a:r>
            <a:r>
              <a:rPr lang="en-US" sz="1233" dirty="0" err="1"/>
              <a:t>SSOにより一元化する</a:t>
            </a:r>
            <a:r>
              <a:rPr lang="en-US" sz="1233" dirty="0"/>
              <a:t>。</a:t>
            </a:r>
          </a:p>
          <a:p>
            <a:pPr marL="882362" lvl="1"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1400" dirty="0" err="1"/>
              <a:t>社員の異動や退職に伴うアクセス要件の変更に対して、アクセス権限が更新されるようになっているか</a:t>
            </a:r>
            <a:r>
              <a:rPr lang="en-US" sz="1400" dirty="0"/>
              <a:t>。</a:t>
            </a:r>
          </a:p>
          <a:p>
            <a:endParaRPr lang="en-JP" sz="1400" dirty="0"/>
          </a:p>
          <a:p>
            <a:endParaRPr lang="en-JP" dirty="0"/>
          </a:p>
        </p:txBody>
      </p:sp>
    </p:spTree>
    <p:extLst>
      <p:ext uri="{BB962C8B-B14F-4D97-AF65-F5344CB8AC3E}">
        <p14:creationId xmlns:p14="http://schemas.microsoft.com/office/powerpoint/2010/main" val="2088404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2 </a:t>
            </a:r>
            <a:r>
              <a:rPr lang="ja-JP" altLang="en-US" sz="2800" b="0" i="0">
                <a:solidFill>
                  <a:srgbClr val="16191F"/>
                </a:solidFill>
                <a:effectLst/>
                <a:latin typeface="Amazon Ember" panose="020B0603020204020204" pitchFamily="34" charset="0"/>
              </a:rPr>
              <a:t>最小特権のアクセスを付与する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特定の条件下で特定のリソースに対する特定のアクションを実行するために必要となるアクセス許可のみを付与する。</a:t>
            </a:r>
            <a:endParaRPr lang="en-US" altLang="ja-JP" sz="1400" dirty="0"/>
          </a:p>
          <a:p>
            <a:pPr marL="285750" indent="-285750">
              <a:buFont typeface="Arial" panose="020B0604020202020204" pitchFamily="34" charset="0"/>
              <a:buChar char="•"/>
            </a:pPr>
            <a:r>
              <a:rPr lang="en-US" altLang="ja-JP" sz="1400" dirty="0"/>
              <a:t>AWS</a:t>
            </a:r>
            <a:r>
              <a:rPr lang="ja-JP" altLang="en-US" sz="1400"/>
              <a:t>環境において必要な役割を洗い出し、グループや属性を利用して設定する。個々のユーザーのアクセス許可を個別に定義しない。</a:t>
            </a:r>
            <a:endParaRPr lang="en-JP" sz="1400" dirty="0"/>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デフォルトでユーザーに管理者権限を付与していないか</a:t>
            </a:r>
            <a:endParaRPr lang="en-US" sz="1400" dirty="0"/>
          </a:p>
          <a:p>
            <a:pPr marL="285750" indent="-285750">
              <a:buFont typeface="Arial" panose="020B0604020202020204" pitchFamily="34" charset="0"/>
              <a:buChar char="•"/>
            </a:pPr>
            <a:r>
              <a:rPr lang="en-US" sz="1400" dirty="0" err="1"/>
              <a:t>ルートユーザーを日常業務に使用していないか</a:t>
            </a:r>
            <a:endParaRPr lang="en-US" sz="1400" dirty="0"/>
          </a:p>
          <a:p>
            <a:pPr marL="285750" indent="-285750">
              <a:buFont typeface="Arial" panose="020B0604020202020204" pitchFamily="34" charset="0"/>
              <a:buChar char="•"/>
            </a:pPr>
            <a:r>
              <a:rPr lang="en-US" sz="1400" dirty="0" err="1"/>
              <a:t>過度に強力な権限を持ったユーザーを作っていないか（業務を遂行する上で必要がない権限まで付与するようなポリシ</a:t>
            </a:r>
            <a:r>
              <a:rPr lang="en-US" sz="1400" dirty="0"/>
              <a:t>ー）</a:t>
            </a:r>
          </a:p>
          <a:p>
            <a:pPr marL="285750" indent="-285750">
              <a:buFont typeface="Arial" panose="020B0604020202020204" pitchFamily="34" charset="0"/>
              <a:buChar char="•"/>
            </a:pPr>
            <a:r>
              <a:rPr lang="en-US" sz="1400" dirty="0" err="1"/>
              <a:t>定期的にアクセス権限をレビューしているか</a:t>
            </a:r>
            <a:endParaRPr lang="en-US" sz="1400" dirty="0"/>
          </a:p>
          <a:p>
            <a:pPr marL="882362" lvl="1" indent="-285750">
              <a:buFont typeface="Arial" panose="020B0604020202020204" pitchFamily="34" charset="0"/>
              <a:buChar char="•"/>
            </a:pPr>
            <a:r>
              <a:rPr lang="en-US" sz="1233" dirty="0" err="1"/>
              <a:t>ユーザーアクセスを定期的にレビューして、不要なアクセス権限を削除する</a:t>
            </a:r>
            <a:endParaRPr lang="en-US" sz="1233" dirty="0"/>
          </a:p>
          <a:p>
            <a:pPr marL="882362" lvl="1" indent="-285750">
              <a:buFont typeface="Arial" panose="020B0604020202020204" pitchFamily="34" charset="0"/>
              <a:buChar char="•"/>
            </a:pPr>
            <a:r>
              <a:rPr lang="en-US" sz="1233" dirty="0"/>
              <a:t>AWS Config </a:t>
            </a:r>
            <a:r>
              <a:rPr lang="en-US" sz="1233" dirty="0" err="1"/>
              <a:t>および</a:t>
            </a:r>
            <a:r>
              <a:rPr lang="ja-JP" altLang="en-US" sz="1233"/>
              <a:t> </a:t>
            </a:r>
            <a:r>
              <a:rPr lang="en-US" altLang="ja-JP" sz="1233" dirty="0"/>
              <a:t>IAM Access Analyzer </a:t>
            </a:r>
            <a:r>
              <a:rPr lang="ja-JP" altLang="en-US" sz="1233"/>
              <a:t>の利用を検討する</a:t>
            </a:r>
            <a:endParaRPr lang="en-US" altLang="ja-JP" sz="1233" dirty="0"/>
          </a:p>
          <a:p>
            <a:pPr marL="285750" indent="-285750">
              <a:buFont typeface="Arial" panose="020B0604020202020204" pitchFamily="34" charset="0"/>
              <a:buChar char="•"/>
            </a:pPr>
            <a:r>
              <a:rPr lang="en-US" sz="1400" dirty="0" err="1"/>
              <a:t>マシンによるアクセスについては、必要最小限の権限を付与されたIAMロールによって権限が制御されているか</a:t>
            </a:r>
            <a:r>
              <a:rPr lang="en-US" sz="1400" dirty="0"/>
              <a:t>？</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32228147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03F70-044D-724A-B653-5B911DB3D6CB}"/>
              </a:ext>
            </a:extLst>
          </p:cNvPr>
          <p:cNvSpPr>
            <a:spLocks noGrp="1"/>
          </p:cNvSpPr>
          <p:nvPr>
            <p:ph type="title"/>
          </p:nvPr>
        </p:nvSpPr>
        <p:spPr/>
        <p:txBody>
          <a:bodyPr/>
          <a:lstStyle/>
          <a:p>
            <a:r>
              <a:rPr lang="ja-JP" altLang="en-US" sz="2800" b="0"/>
              <a:t>参考</a:t>
            </a:r>
            <a:r>
              <a:rPr lang="en-US" altLang="ja-JP" sz="2800" b="0" dirty="0"/>
              <a:t>: IAM</a:t>
            </a:r>
            <a:r>
              <a:rPr lang="ja-JP" altLang="en-US" sz="2800" b="0"/>
              <a:t>の運用開始準備～権限付与</a:t>
            </a:r>
          </a:p>
        </p:txBody>
      </p:sp>
      <p:sp>
        <p:nvSpPr>
          <p:cNvPr id="5" name="スライド番号プレースホルダー 4"/>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58</a:t>
            </a:fld>
            <a:endParaRPr lang="en-US" dirty="0"/>
          </a:p>
        </p:txBody>
      </p:sp>
      <p:sp>
        <p:nvSpPr>
          <p:cNvPr id="26" name="正方形/長方形 3">
            <a:extLst>
              <a:ext uri="{FF2B5EF4-FFF2-40B4-BE49-F238E27FC236}">
                <a16:creationId xmlns:a16="http://schemas.microsoft.com/office/drawing/2014/main" id="{EFA91B27-185B-4F4A-838E-F71D18A983F1}"/>
              </a:ext>
            </a:extLst>
          </p:cNvPr>
          <p:cNvSpPr/>
          <p:nvPr/>
        </p:nvSpPr>
        <p:spPr>
          <a:xfrm>
            <a:off x="266702" y="1084887"/>
            <a:ext cx="11696698" cy="72692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285739" indent="-285739" defTabSz="914363">
              <a:buFont typeface="Arial" panose="020B0604020202020204" pitchFamily="34" charset="0"/>
              <a:buChar char="•"/>
              <a:defRPr/>
            </a:pPr>
            <a:r>
              <a:rPr kumimoji="1" lang="en-US" altLang="ja-JP" sz="2000" dirty="0">
                <a:solidFill>
                  <a:srgbClr val="232F3D"/>
                </a:solidFill>
                <a:latin typeface="Meiryo" panose="020B0604030504040204" pitchFamily="34" charset="-128"/>
                <a:ea typeface="Meiryo" panose="020B0604030504040204" pitchFamily="34" charset="-128"/>
              </a:rPr>
              <a:t>AWS</a:t>
            </a:r>
            <a:r>
              <a:rPr kumimoji="1" lang="ja-JP" altLang="en-US" sz="2000" dirty="0">
                <a:solidFill>
                  <a:srgbClr val="232F3D"/>
                </a:solidFill>
                <a:latin typeface="Meiryo" panose="020B0604030504040204" pitchFamily="34" charset="-128"/>
                <a:ea typeface="Meiryo" panose="020B0604030504040204" pitchFamily="34" charset="-128"/>
              </a:rPr>
              <a:t>利用者の</a:t>
            </a:r>
            <a:r>
              <a:rPr kumimoji="1" lang="ja-JP" altLang="en-US" sz="2000">
                <a:solidFill>
                  <a:srgbClr val="232F3D"/>
                </a:solidFill>
                <a:latin typeface="Meiryo" panose="020B0604030504040204" pitchFamily="34" charset="-128"/>
                <a:ea typeface="Meiryo" panose="020B0604030504040204" pitchFamily="34" charset="-128"/>
              </a:rPr>
              <a:t>役割と権限の付与方針を検討し、方針に沿って権限</a:t>
            </a:r>
            <a:r>
              <a:rPr kumimoji="1" lang="ja-JP" altLang="en-US" sz="2000" dirty="0">
                <a:solidFill>
                  <a:srgbClr val="232F3D"/>
                </a:solidFill>
                <a:latin typeface="Meiryo" panose="020B0604030504040204" pitchFamily="34" charset="-128"/>
                <a:ea typeface="Meiryo" panose="020B0604030504040204" pitchFamily="34" charset="-128"/>
              </a:rPr>
              <a:t>を作成</a:t>
            </a:r>
            <a:r>
              <a:rPr kumimoji="1" lang="ja-JP" altLang="en-US" sz="2000">
                <a:solidFill>
                  <a:srgbClr val="232F3D"/>
                </a:solidFill>
                <a:latin typeface="Meiryo" panose="020B0604030504040204" pitchFamily="34" charset="-128"/>
                <a:ea typeface="Meiryo" panose="020B0604030504040204" pitchFamily="34" charset="-128"/>
              </a:rPr>
              <a:t>・付与</a:t>
            </a:r>
            <a:endParaRPr kumimoji="1" lang="en-US" altLang="ja-JP" sz="2000" dirty="0">
              <a:solidFill>
                <a:srgbClr val="232F3D"/>
              </a:solidFill>
              <a:latin typeface="Meiryo" panose="020B0604030504040204" pitchFamily="34" charset="-128"/>
              <a:ea typeface="Meiryo" panose="020B0604030504040204" pitchFamily="34" charset="-128"/>
            </a:endParaRPr>
          </a:p>
          <a:p>
            <a:pPr marL="285739" indent="-285739" defTabSz="914363">
              <a:buFont typeface="Arial" panose="020B0604020202020204" pitchFamily="34" charset="0"/>
              <a:buChar char="•"/>
              <a:defRPr/>
            </a:pPr>
            <a:r>
              <a:rPr kumimoji="1" lang="ja-JP" altLang="en-US" sz="2000">
                <a:solidFill>
                  <a:srgbClr val="232F3D"/>
                </a:solidFill>
                <a:latin typeface="Meiryo" panose="020B0604030504040204" pitchFamily="34" charset="-128"/>
                <a:ea typeface="Meiryo" panose="020B0604030504040204" pitchFamily="34" charset="-128"/>
              </a:rPr>
              <a:t>各役割の</a:t>
            </a:r>
            <a:r>
              <a:rPr kumimoji="1" lang="en-US" altLang="ja-JP" sz="2000" dirty="0">
                <a:solidFill>
                  <a:srgbClr val="232F3D"/>
                </a:solidFill>
                <a:latin typeface="Meiryo" panose="020B0604030504040204" pitchFamily="34" charset="-128"/>
                <a:ea typeface="Meiryo" panose="020B0604030504040204" pitchFamily="34" charset="-128"/>
              </a:rPr>
              <a:t>AWS</a:t>
            </a:r>
            <a:r>
              <a:rPr kumimoji="1" lang="ja-JP" altLang="en-US" sz="2000">
                <a:solidFill>
                  <a:srgbClr val="232F3D"/>
                </a:solidFill>
                <a:latin typeface="Meiryo" panose="020B0604030504040204" pitchFamily="34" charset="-128"/>
                <a:ea typeface="Meiryo" panose="020B0604030504040204" pitchFamily="34" charset="-128"/>
              </a:rPr>
              <a:t>利用者が</a:t>
            </a:r>
            <a:r>
              <a:rPr kumimoji="1" lang="en-US" altLang="ja-JP" sz="2000" dirty="0">
                <a:solidFill>
                  <a:srgbClr val="232F3D"/>
                </a:solidFill>
                <a:latin typeface="Meiryo" panose="020B0604030504040204" pitchFamily="34" charset="-128"/>
                <a:ea typeface="Meiryo" panose="020B0604030504040204" pitchFamily="34" charset="-128"/>
              </a:rPr>
              <a:t>AWS</a:t>
            </a:r>
            <a:r>
              <a:rPr kumimoji="1" lang="ja-JP" altLang="en-US" sz="2000">
                <a:solidFill>
                  <a:srgbClr val="232F3D"/>
                </a:solidFill>
                <a:latin typeface="Meiryo" panose="020B0604030504040204" pitchFamily="34" charset="-128"/>
                <a:ea typeface="Meiryo" panose="020B0604030504040204" pitchFamily="34" charset="-128"/>
              </a:rPr>
              <a:t>環境に対して何を行うのか明確にし、権限を「実装」し「付与」する</a:t>
            </a:r>
          </a:p>
        </p:txBody>
      </p:sp>
      <p:sp>
        <p:nvSpPr>
          <p:cNvPr id="27" name="テキスト ボックス 26">
            <a:extLst>
              <a:ext uri="{FF2B5EF4-FFF2-40B4-BE49-F238E27FC236}">
                <a16:creationId xmlns:a16="http://schemas.microsoft.com/office/drawing/2014/main" id="{FDCC493F-7243-BB4A-B7DF-D48FCD320D42}"/>
              </a:ext>
            </a:extLst>
          </p:cNvPr>
          <p:cNvSpPr txBox="1"/>
          <p:nvPr/>
        </p:nvSpPr>
        <p:spPr>
          <a:xfrm>
            <a:off x="2670179" y="3937795"/>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役割毎に作業を明確化し、</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AWS</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サービスに対する操作ポイントを整理する</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28" name="TextBox 22">
            <a:extLst>
              <a:ext uri="{FF2B5EF4-FFF2-40B4-BE49-F238E27FC236}">
                <a16:creationId xmlns:a16="http://schemas.microsoft.com/office/drawing/2014/main" id="{5C13C2F0-AE35-E449-BA1F-3B42A47F9457}"/>
              </a:ext>
            </a:extLst>
          </p:cNvPr>
          <p:cNvSpPr txBox="1"/>
          <p:nvPr/>
        </p:nvSpPr>
        <p:spPr>
          <a:xfrm>
            <a:off x="2790495" y="3569095"/>
            <a:ext cx="1870598"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ja-JP" altLang="en-US" sz="1667">
                <a:solidFill>
                  <a:srgbClr val="1D516C"/>
                </a:solidFill>
                <a:latin typeface="Meiryo" panose="020B0604030504040204" pitchFamily="34" charset="-128"/>
                <a:ea typeface="Meiryo" panose="020B0604030504040204" pitchFamily="34" charset="-128"/>
              </a:rPr>
              <a:t>作業の明確化</a:t>
            </a:r>
            <a:endParaRPr lang="en-US" altLang="ja-JP" sz="1667" dirty="0">
              <a:solidFill>
                <a:srgbClr val="1D516C"/>
              </a:solidFill>
              <a:latin typeface="Meiryo" panose="020B0604030504040204" pitchFamily="34" charset="-128"/>
              <a:ea typeface="Meiryo" panose="020B0604030504040204" pitchFamily="34" charset="-128"/>
            </a:endParaRPr>
          </a:p>
        </p:txBody>
      </p:sp>
      <p:sp>
        <p:nvSpPr>
          <p:cNvPr id="29" name="TextBox 23">
            <a:extLst>
              <a:ext uri="{FF2B5EF4-FFF2-40B4-BE49-F238E27FC236}">
                <a16:creationId xmlns:a16="http://schemas.microsoft.com/office/drawing/2014/main" id="{559BF012-DA9C-224B-B7A2-B13D23AF102B}"/>
              </a:ext>
            </a:extLst>
          </p:cNvPr>
          <p:cNvSpPr txBox="1"/>
          <p:nvPr/>
        </p:nvSpPr>
        <p:spPr>
          <a:xfrm>
            <a:off x="3264012"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STEP2</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0" name="テキスト ボックス 6">
            <a:extLst>
              <a:ext uri="{FF2B5EF4-FFF2-40B4-BE49-F238E27FC236}">
                <a16:creationId xmlns:a16="http://schemas.microsoft.com/office/drawing/2014/main" id="{CA36D2FF-3827-8840-B02B-D01BFDB3D427}"/>
              </a:ext>
            </a:extLst>
          </p:cNvPr>
          <p:cNvSpPr txBox="1"/>
          <p:nvPr/>
        </p:nvSpPr>
        <p:spPr>
          <a:xfrm>
            <a:off x="5092195" y="3931108"/>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役割を</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グループ</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(or 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ロール</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と</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して作成</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31" name="TextBox 22">
            <a:extLst>
              <a:ext uri="{FF2B5EF4-FFF2-40B4-BE49-F238E27FC236}">
                <a16:creationId xmlns:a16="http://schemas.microsoft.com/office/drawing/2014/main" id="{606E9897-6955-6C41-98A7-50A8519C2D4B}"/>
              </a:ext>
            </a:extLst>
          </p:cNvPr>
          <p:cNvSpPr txBox="1"/>
          <p:nvPr/>
        </p:nvSpPr>
        <p:spPr>
          <a:xfrm>
            <a:off x="5207783" y="3569095"/>
            <a:ext cx="1887696" cy="369332"/>
          </a:xfrm>
          <a:prstGeom prst="rect">
            <a:avLst/>
          </a:prstGeom>
          <a:noFill/>
          <a:ln>
            <a:noFill/>
          </a:ln>
        </p:spPr>
        <p:txBody>
          <a:bodyPr wrap="none" rtlCol="0">
            <a:noAutofit/>
          </a:bodyPr>
          <a:lstStyle/>
          <a:p>
            <a:pPr algn="ct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IAM</a:t>
            </a:r>
            <a:r>
              <a:rPr lang="ja-JP" alt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rPr>
              <a:t>グループ･ロール作成</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2" name="TextBox 23">
            <a:extLst>
              <a:ext uri="{FF2B5EF4-FFF2-40B4-BE49-F238E27FC236}">
                <a16:creationId xmlns:a16="http://schemas.microsoft.com/office/drawing/2014/main" id="{4C59D668-0A00-1248-A07A-E9E6320B9519}"/>
              </a:ext>
            </a:extLst>
          </p:cNvPr>
          <p:cNvSpPr txBox="1"/>
          <p:nvPr/>
        </p:nvSpPr>
        <p:spPr>
          <a:xfrm>
            <a:off x="5757171"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STEP3</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3" name="テキスト ボックス 6">
            <a:extLst>
              <a:ext uri="{FF2B5EF4-FFF2-40B4-BE49-F238E27FC236}">
                <a16:creationId xmlns:a16="http://schemas.microsoft.com/office/drawing/2014/main" id="{5CB24A0E-C473-2F42-A95E-7B556CCAC338}"/>
              </a:ext>
            </a:extLst>
          </p:cNvPr>
          <p:cNvSpPr txBox="1"/>
          <p:nvPr/>
        </p:nvSpPr>
        <p:spPr>
          <a:xfrm>
            <a:off x="7507090" y="3942160"/>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ポリシー作成</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algn="l" defTabSz="609561">
              <a:defRPr/>
            </a:pP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グループ</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(or IAM</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ロール</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a:t>
            </a: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へのアタッチ</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34" name="TextBox 22">
            <a:extLst>
              <a:ext uri="{FF2B5EF4-FFF2-40B4-BE49-F238E27FC236}">
                <a16:creationId xmlns:a16="http://schemas.microsoft.com/office/drawing/2014/main" id="{642EB55C-945F-6546-B7F0-D006E55521C1}"/>
              </a:ext>
            </a:extLst>
          </p:cNvPr>
          <p:cNvSpPr txBox="1"/>
          <p:nvPr/>
        </p:nvSpPr>
        <p:spPr>
          <a:xfrm>
            <a:off x="7570023" y="3587019"/>
            <a:ext cx="1887696"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en-US" altLang="ja-JP" sz="1667" dirty="0">
                <a:solidFill>
                  <a:srgbClr val="1D516C"/>
                </a:solidFill>
                <a:latin typeface="Meiryo" panose="020B0604030504040204" pitchFamily="34" charset="-128"/>
                <a:ea typeface="Meiryo" panose="020B0604030504040204" pitchFamily="34" charset="-128"/>
              </a:rPr>
              <a:t>IAM</a:t>
            </a:r>
            <a:r>
              <a:rPr lang="ja-JP" altLang="en-US" sz="1667" dirty="0">
                <a:solidFill>
                  <a:srgbClr val="1D516C"/>
                </a:solidFill>
                <a:latin typeface="Meiryo" panose="020B0604030504040204" pitchFamily="34" charset="-128"/>
                <a:ea typeface="Meiryo" panose="020B0604030504040204" pitchFamily="34" charset="-128"/>
              </a:rPr>
              <a:t>ポリシー作成</a:t>
            </a:r>
            <a:endParaRPr lang="en-US" altLang="ja-JP" sz="1667" dirty="0">
              <a:solidFill>
                <a:srgbClr val="1D516C"/>
              </a:solidFill>
              <a:latin typeface="Meiryo" panose="020B0604030504040204" pitchFamily="34" charset="-128"/>
              <a:ea typeface="Meiryo" panose="020B0604030504040204" pitchFamily="34" charset="-128"/>
            </a:endParaRPr>
          </a:p>
        </p:txBody>
      </p:sp>
      <p:sp>
        <p:nvSpPr>
          <p:cNvPr id="35" name="TextBox 23">
            <a:extLst>
              <a:ext uri="{FF2B5EF4-FFF2-40B4-BE49-F238E27FC236}">
                <a16:creationId xmlns:a16="http://schemas.microsoft.com/office/drawing/2014/main" id="{3897BF3E-53CC-734C-B19C-868A55B48040}"/>
              </a:ext>
            </a:extLst>
          </p:cNvPr>
          <p:cNvSpPr txBox="1"/>
          <p:nvPr/>
        </p:nvSpPr>
        <p:spPr>
          <a:xfrm>
            <a:off x="8220494"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STEP4</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7" name="TextBox 22">
            <a:extLst>
              <a:ext uri="{FF2B5EF4-FFF2-40B4-BE49-F238E27FC236}">
                <a16:creationId xmlns:a16="http://schemas.microsoft.com/office/drawing/2014/main" id="{F99F963E-B2A1-4740-A877-AB39D715ACBD}"/>
              </a:ext>
            </a:extLst>
          </p:cNvPr>
          <p:cNvSpPr txBox="1"/>
          <p:nvPr/>
        </p:nvSpPr>
        <p:spPr>
          <a:xfrm>
            <a:off x="379765" y="3558295"/>
            <a:ext cx="1887696"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en-US" sz="1667" dirty="0" err="1">
                <a:solidFill>
                  <a:srgbClr val="1D516C"/>
                </a:solidFill>
                <a:latin typeface="Meiryo" panose="020B0604030504040204" pitchFamily="34" charset="-128"/>
                <a:ea typeface="Meiryo" panose="020B0604030504040204" pitchFamily="34" charset="-128"/>
              </a:rPr>
              <a:t>権限付与方針の検討</a:t>
            </a:r>
            <a:endParaRPr lang="en-US" sz="1667" dirty="0">
              <a:solidFill>
                <a:srgbClr val="1D516C"/>
              </a:solidFill>
              <a:latin typeface="Meiryo" panose="020B0604030504040204" pitchFamily="34" charset="-128"/>
              <a:ea typeface="Meiryo" panose="020B0604030504040204" pitchFamily="34" charset="-128"/>
            </a:endParaRPr>
          </a:p>
        </p:txBody>
      </p:sp>
      <p:sp>
        <p:nvSpPr>
          <p:cNvPr id="38" name="TextBox 23">
            <a:extLst>
              <a:ext uri="{FF2B5EF4-FFF2-40B4-BE49-F238E27FC236}">
                <a16:creationId xmlns:a16="http://schemas.microsoft.com/office/drawing/2014/main" id="{4DF53BE9-4003-B747-BE0F-D33DD0C97DFC}"/>
              </a:ext>
            </a:extLst>
          </p:cNvPr>
          <p:cNvSpPr txBox="1"/>
          <p:nvPr/>
        </p:nvSpPr>
        <p:spPr>
          <a:xfrm>
            <a:off x="869155"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STEP1</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39" name="Isosceles Triangle 1">
            <a:extLst>
              <a:ext uri="{FF2B5EF4-FFF2-40B4-BE49-F238E27FC236}">
                <a16:creationId xmlns:a16="http://schemas.microsoft.com/office/drawing/2014/main" id="{092716E8-7268-EF46-80C1-0B78E87071FB}"/>
              </a:ext>
            </a:extLst>
          </p:cNvPr>
          <p:cNvSpPr/>
          <p:nvPr/>
        </p:nvSpPr>
        <p:spPr>
          <a:xfrm rot="5400000">
            <a:off x="2057083"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0" name="Isosceles Triangle 1">
            <a:extLst>
              <a:ext uri="{FF2B5EF4-FFF2-40B4-BE49-F238E27FC236}">
                <a16:creationId xmlns:a16="http://schemas.microsoft.com/office/drawing/2014/main" id="{278BD10D-46CB-3645-AFE2-9DF7B9D9A70D}"/>
              </a:ext>
            </a:extLst>
          </p:cNvPr>
          <p:cNvSpPr/>
          <p:nvPr/>
        </p:nvSpPr>
        <p:spPr>
          <a:xfrm rot="5400000">
            <a:off x="4471976"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1" name="Isosceles Triangle 1">
            <a:extLst>
              <a:ext uri="{FF2B5EF4-FFF2-40B4-BE49-F238E27FC236}">
                <a16:creationId xmlns:a16="http://schemas.microsoft.com/office/drawing/2014/main" id="{82253FF5-C889-2A4C-84E5-7E652D9CF897}"/>
              </a:ext>
            </a:extLst>
          </p:cNvPr>
          <p:cNvSpPr/>
          <p:nvPr/>
        </p:nvSpPr>
        <p:spPr>
          <a:xfrm rot="5400000">
            <a:off x="6886871"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2" name="テキスト ボックス 6">
            <a:extLst>
              <a:ext uri="{FF2B5EF4-FFF2-40B4-BE49-F238E27FC236}">
                <a16:creationId xmlns:a16="http://schemas.microsoft.com/office/drawing/2014/main" id="{E4067AA5-CE4C-3849-9387-39EF706B50CB}"/>
              </a:ext>
            </a:extLst>
          </p:cNvPr>
          <p:cNvSpPr txBox="1"/>
          <p:nvPr/>
        </p:nvSpPr>
        <p:spPr>
          <a:xfrm>
            <a:off x="9898228" y="3942160"/>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ユーザー作成と</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algn="l" defTabSz="609561">
              <a:defRPr/>
            </a:pP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グループへの追加、</a:t>
            </a:r>
            <a:r>
              <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IAM</a:t>
            </a:r>
            <a:r>
              <a:rPr lang="ja-JP" altLang="en-US"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ロールとの対応付け</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43" name="Isosceles Triangle 1">
            <a:extLst>
              <a:ext uri="{FF2B5EF4-FFF2-40B4-BE49-F238E27FC236}">
                <a16:creationId xmlns:a16="http://schemas.microsoft.com/office/drawing/2014/main" id="{3BBDC7C9-3948-224D-B96D-B45135BB6196}"/>
              </a:ext>
            </a:extLst>
          </p:cNvPr>
          <p:cNvSpPr/>
          <p:nvPr/>
        </p:nvSpPr>
        <p:spPr>
          <a:xfrm rot="5400000">
            <a:off x="9301764" y="4457892"/>
            <a:ext cx="872273" cy="247805"/>
          </a:xfrm>
          <a:prstGeom prst="triangl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609561">
              <a:defRPr/>
            </a:pPr>
            <a:endParaRPr lang="en-US" sz="1333">
              <a:solidFill>
                <a:srgbClr val="FFFFFF"/>
              </a:solidFill>
              <a:latin typeface="Meiryo" panose="020B0604030504040204" pitchFamily="34" charset="-128"/>
              <a:ea typeface="Meiryo" panose="020B0604030504040204" pitchFamily="34" charset="-128"/>
            </a:endParaRPr>
          </a:p>
        </p:txBody>
      </p:sp>
      <p:sp>
        <p:nvSpPr>
          <p:cNvPr id="44" name="TextBox 22">
            <a:extLst>
              <a:ext uri="{FF2B5EF4-FFF2-40B4-BE49-F238E27FC236}">
                <a16:creationId xmlns:a16="http://schemas.microsoft.com/office/drawing/2014/main" id="{52F3A28B-1179-7148-8BE8-3D48DA51A2B8}"/>
              </a:ext>
            </a:extLst>
          </p:cNvPr>
          <p:cNvSpPr txBox="1"/>
          <p:nvPr/>
        </p:nvSpPr>
        <p:spPr>
          <a:xfrm>
            <a:off x="9995285" y="3558295"/>
            <a:ext cx="1887696" cy="369332"/>
          </a:xfrm>
          <a:prstGeom prst="rect">
            <a:avLst/>
          </a:prstGeom>
          <a:noFill/>
          <a:ln>
            <a:noFill/>
          </a:ln>
        </p:spPr>
        <p:txBody>
          <a:bodyPr wrap="none" rtlCol="0">
            <a:noAutofit/>
          </a:bodyPr>
          <a:lstStyle>
            <a:defPPr>
              <a:defRPr lang="en-US"/>
            </a:defPPr>
            <a:lvl1pPr>
              <a:defRPr sz="1200">
                <a:latin typeface="Meiryo" panose="020B0604030504040204" pitchFamily="50" charset="-128"/>
                <a:ea typeface="Meiryo" panose="020B0604030504040204" pitchFamily="50" charset="-128"/>
                <a:cs typeface="Meiryo" panose="020B0604030504040204" pitchFamily="50" charset="-128"/>
              </a:defRPr>
            </a:lvl1pPr>
          </a:lstStyle>
          <a:p>
            <a:pPr algn="ctr" defTabSz="609561">
              <a:defRPr/>
            </a:pPr>
            <a:r>
              <a:rPr lang="en-US" altLang="ja-JP" sz="1667" dirty="0">
                <a:solidFill>
                  <a:srgbClr val="1D516C"/>
                </a:solidFill>
                <a:latin typeface="Meiryo" panose="020B0604030504040204" pitchFamily="34" charset="-128"/>
                <a:ea typeface="Meiryo" panose="020B0604030504040204" pitchFamily="34" charset="-128"/>
              </a:rPr>
              <a:t>IAM</a:t>
            </a:r>
            <a:r>
              <a:rPr lang="ja-JP" altLang="en-US" sz="1667" dirty="0">
                <a:solidFill>
                  <a:srgbClr val="1D516C"/>
                </a:solidFill>
                <a:latin typeface="Meiryo" panose="020B0604030504040204" pitchFamily="34" charset="-128"/>
                <a:ea typeface="Meiryo" panose="020B0604030504040204" pitchFamily="34" charset="-128"/>
              </a:rPr>
              <a:t>ユーザー作成</a:t>
            </a:r>
            <a:endParaRPr lang="en-US" altLang="ja-JP" sz="1667" dirty="0">
              <a:solidFill>
                <a:srgbClr val="1D516C"/>
              </a:solidFill>
              <a:latin typeface="Meiryo" panose="020B0604030504040204" pitchFamily="34" charset="-128"/>
              <a:ea typeface="Meiryo" panose="020B0604030504040204" pitchFamily="34" charset="-128"/>
            </a:endParaRPr>
          </a:p>
        </p:txBody>
      </p:sp>
      <p:sp>
        <p:nvSpPr>
          <p:cNvPr id="45" name="TextBox 23">
            <a:extLst>
              <a:ext uri="{FF2B5EF4-FFF2-40B4-BE49-F238E27FC236}">
                <a16:creationId xmlns:a16="http://schemas.microsoft.com/office/drawing/2014/main" id="{477C00A0-87F9-5248-9EF2-DAF2A381B5A3}"/>
              </a:ext>
            </a:extLst>
          </p:cNvPr>
          <p:cNvSpPr txBox="1"/>
          <p:nvPr/>
        </p:nvSpPr>
        <p:spPr>
          <a:xfrm>
            <a:off x="10497561" y="3212437"/>
            <a:ext cx="848309" cy="348878"/>
          </a:xfrm>
          <a:prstGeom prst="rect">
            <a:avLst/>
          </a:prstGeom>
          <a:noFill/>
          <a:ln>
            <a:noFill/>
          </a:ln>
        </p:spPr>
        <p:txBody>
          <a:bodyPr wrap="none" rtlCol="0">
            <a:spAutoFit/>
          </a:bodyPr>
          <a:lstStyle/>
          <a:p>
            <a:pPr defTabSz="609561">
              <a:defRPr/>
            </a:pPr>
            <a:r>
              <a:rPr lang="en-US" altLang="ja-JP" sz="1667" dirty="0">
                <a:solidFill>
                  <a:srgbClr val="1D516C"/>
                </a:solidFill>
                <a:latin typeface="Meiryo" panose="020B0604030504040204" pitchFamily="34" charset="-128"/>
                <a:ea typeface="Meiryo" panose="020B0604030504040204" pitchFamily="34" charset="-128"/>
                <a:cs typeface="Meiryo" panose="020B0604030504040204" pitchFamily="50" charset="-128"/>
              </a:rPr>
              <a:t>STEP5</a:t>
            </a:r>
            <a:endParaRPr lang="en-US" sz="1667" dirty="0">
              <a:solidFill>
                <a:srgbClr val="1D516C"/>
              </a:solidFill>
              <a:latin typeface="Meiryo" panose="020B0604030504040204" pitchFamily="34" charset="-128"/>
              <a:ea typeface="Meiryo" panose="020B0604030504040204" pitchFamily="34" charset="-128"/>
              <a:cs typeface="Meiryo" panose="020B0604030504040204" pitchFamily="50" charset="-128"/>
            </a:endParaRPr>
          </a:p>
        </p:txBody>
      </p:sp>
      <p:sp>
        <p:nvSpPr>
          <p:cNvPr id="46" name="テキスト ボックス 6">
            <a:extLst>
              <a:ext uri="{FF2B5EF4-FFF2-40B4-BE49-F238E27FC236}">
                <a16:creationId xmlns:a16="http://schemas.microsoft.com/office/drawing/2014/main" id="{5DA5A223-DB2A-0D49-81F4-34C8062E1D1D}"/>
              </a:ext>
            </a:extLst>
          </p:cNvPr>
          <p:cNvSpPr txBox="1"/>
          <p:nvPr/>
        </p:nvSpPr>
        <p:spPr>
          <a:xfrm>
            <a:off x="266702" y="3931108"/>
            <a:ext cx="2046725" cy="130345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algn="ctr">
              <a:defRPr sz="1200">
                <a:gradFill>
                  <a:gsLst>
                    <a:gs pos="100000">
                      <a:schemeClr val="bg1"/>
                    </a:gs>
                    <a:gs pos="100000">
                      <a:schemeClr val="tx1">
                        <a:lumMod val="85000"/>
                        <a:lumOff val="15000"/>
                      </a:schemeClr>
                    </a:gs>
                  </a:gsLst>
                  <a:lin ang="16200000" scaled="1"/>
                </a:gradFill>
                <a:latin typeface="メイリオ" panose="020B0604030504040204" pitchFamily="50" charset="-128"/>
                <a:ea typeface="メイリオ" panose="020B0604030504040204" pitchFamily="50" charset="-128"/>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609561">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権限付与方針の検討</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marL="228591" indent="-228591" algn="l" defTabSz="609561">
              <a:buFont typeface="Arial" panose="020B0604020202020204" pitchFamily="34" charset="0"/>
              <a:buChar char="•"/>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役割の定義</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a:p>
            <a:pPr marL="228591" indent="-228591" algn="l" defTabSz="609561">
              <a:buFont typeface="Arial" panose="020B0604020202020204" pitchFamily="34" charset="0"/>
              <a:buChar char="•"/>
              <a:defRPr/>
            </a:pPr>
            <a:r>
              <a:rPr lang="ja-JP" altLang="en-US" sz="1333" b="1">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rPr>
              <a:t>ポリシー設定方針</a:t>
            </a:r>
            <a:endParaRPr lang="en-US" altLang="ja-JP" sz="1333" b="1" dirty="0">
              <a:gradFill>
                <a:gsLst>
                  <a:gs pos="100000">
                    <a:srgbClr val="FFFFFF"/>
                  </a:gs>
                  <a:gs pos="100000">
                    <a:srgbClr val="1D516C">
                      <a:lumMod val="85000"/>
                      <a:lumOff val="15000"/>
                    </a:srgbClr>
                  </a:gs>
                </a:gsLst>
                <a:lin ang="16200000" scaled="1"/>
              </a:gradFill>
              <a:latin typeface="Meiryo" panose="020B0604030504040204" pitchFamily="34" charset="-128"/>
              <a:ea typeface="Meiryo" panose="020B0604030504040204" pitchFamily="34" charset="-128"/>
              <a:cs typeface="Meiryo" panose="020B0604030504040204" pitchFamily="50" charset="-128"/>
            </a:endParaRPr>
          </a:p>
        </p:txBody>
      </p:sp>
      <p:sp>
        <p:nvSpPr>
          <p:cNvPr id="4" name="フリーフォーム 3">
            <a:extLst>
              <a:ext uri="{FF2B5EF4-FFF2-40B4-BE49-F238E27FC236}">
                <a16:creationId xmlns:a16="http://schemas.microsoft.com/office/drawing/2014/main" id="{C0225265-4476-A04C-B504-20CEE8183144}"/>
              </a:ext>
            </a:extLst>
          </p:cNvPr>
          <p:cNvSpPr/>
          <p:nvPr/>
        </p:nvSpPr>
        <p:spPr>
          <a:xfrm>
            <a:off x="6252239" y="5034937"/>
            <a:ext cx="2313214" cy="426369"/>
          </a:xfrm>
          <a:custGeom>
            <a:avLst/>
            <a:gdLst>
              <a:gd name="connsiteX0" fmla="*/ 2775857 w 2775857"/>
              <a:gd name="connsiteY0" fmla="*/ 10886 h 511638"/>
              <a:gd name="connsiteX1" fmla="*/ 1338943 w 2775857"/>
              <a:gd name="connsiteY1" fmla="*/ 511629 h 511638"/>
              <a:gd name="connsiteX2" fmla="*/ 0 w 2775857"/>
              <a:gd name="connsiteY2" fmla="*/ 0 h 511638"/>
              <a:gd name="connsiteX0" fmla="*/ 2775857 w 2775857"/>
              <a:gd name="connsiteY0" fmla="*/ 10886 h 511643"/>
              <a:gd name="connsiteX1" fmla="*/ 1338943 w 2775857"/>
              <a:gd name="connsiteY1" fmla="*/ 511629 h 511643"/>
              <a:gd name="connsiteX2" fmla="*/ 0 w 2775857"/>
              <a:gd name="connsiteY2" fmla="*/ 0 h 511643"/>
              <a:gd name="connsiteX0" fmla="*/ 2775857 w 2775857"/>
              <a:gd name="connsiteY0" fmla="*/ 10886 h 511643"/>
              <a:gd name="connsiteX1" fmla="*/ 1338943 w 2775857"/>
              <a:gd name="connsiteY1" fmla="*/ 511629 h 511643"/>
              <a:gd name="connsiteX2" fmla="*/ 0 w 2775857"/>
              <a:gd name="connsiteY2" fmla="*/ 0 h 511643"/>
            </a:gdLst>
            <a:ahLst/>
            <a:cxnLst>
              <a:cxn ang="0">
                <a:pos x="connsiteX0" y="connsiteY0"/>
              </a:cxn>
              <a:cxn ang="0">
                <a:pos x="connsiteX1" y="connsiteY1"/>
              </a:cxn>
              <a:cxn ang="0">
                <a:pos x="connsiteX2" y="connsiteY2"/>
              </a:cxn>
            </a:cxnLst>
            <a:rect l="l" t="t" r="r" b="b"/>
            <a:pathLst>
              <a:path w="2775857" h="511643">
                <a:moveTo>
                  <a:pt x="2775857" y="10886"/>
                </a:moveTo>
                <a:cubicBezTo>
                  <a:pt x="2310492" y="349250"/>
                  <a:pt x="1801586" y="513443"/>
                  <a:pt x="1338943" y="511629"/>
                </a:cubicBezTo>
                <a:cubicBezTo>
                  <a:pt x="876300" y="509815"/>
                  <a:pt x="351065" y="331107"/>
                  <a:pt x="0" y="0"/>
                </a:cubicBezTo>
              </a:path>
            </a:pathLst>
          </a:custGeom>
          <a:noFill/>
          <a:ln w="31750">
            <a:solidFill>
              <a:srgbClr val="FF9900"/>
            </a:solidFill>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500"/>
          </a:p>
        </p:txBody>
      </p:sp>
      <p:sp>
        <p:nvSpPr>
          <p:cNvPr id="8" name="四角形吹き出し 7">
            <a:extLst>
              <a:ext uri="{FF2B5EF4-FFF2-40B4-BE49-F238E27FC236}">
                <a16:creationId xmlns:a16="http://schemas.microsoft.com/office/drawing/2014/main" id="{0B1495BE-3650-9949-8574-4B5AE2051628}"/>
              </a:ext>
            </a:extLst>
          </p:cNvPr>
          <p:cNvSpPr/>
          <p:nvPr/>
        </p:nvSpPr>
        <p:spPr>
          <a:xfrm>
            <a:off x="8530453" y="5224057"/>
            <a:ext cx="1651000" cy="426369"/>
          </a:xfrm>
          <a:prstGeom prst="wedgeRectCallout">
            <a:avLst>
              <a:gd name="adj1" fmla="val -60943"/>
              <a:gd name="adj2" fmla="val -48006"/>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kumimoji="1" lang="ja-JP" altLang="en-US" sz="1167">
                <a:solidFill>
                  <a:srgbClr val="FF0000"/>
                </a:solidFill>
                <a:latin typeface="Meiryo" panose="020B0604030504040204" pitchFamily="34" charset="-128"/>
                <a:ea typeface="Meiryo" panose="020B0604030504040204" pitchFamily="34" charset="-128"/>
              </a:rPr>
              <a:t>適宜グループ</a:t>
            </a:r>
            <a:r>
              <a:rPr kumimoji="1" lang="en-US" altLang="ja-JP" sz="1167" dirty="0">
                <a:solidFill>
                  <a:srgbClr val="FF0000"/>
                </a:solidFill>
                <a:latin typeface="Meiryo" panose="020B0604030504040204" pitchFamily="34" charset="-128"/>
                <a:ea typeface="Meiryo" panose="020B0604030504040204" pitchFamily="34" charset="-128"/>
              </a:rPr>
              <a:t>/</a:t>
            </a:r>
            <a:r>
              <a:rPr kumimoji="1" lang="ja-JP" altLang="en-US" sz="1167">
                <a:solidFill>
                  <a:srgbClr val="FF0000"/>
                </a:solidFill>
                <a:latin typeface="Meiryo" panose="020B0604030504040204" pitchFamily="34" charset="-128"/>
                <a:ea typeface="Meiryo" panose="020B0604030504040204" pitchFamily="34" charset="-128"/>
              </a:rPr>
              <a:t>ロールの分割・統合</a:t>
            </a:r>
          </a:p>
        </p:txBody>
      </p:sp>
      <p:grpSp>
        <p:nvGrpSpPr>
          <p:cNvPr id="16" name="グループ化 15">
            <a:extLst>
              <a:ext uri="{FF2B5EF4-FFF2-40B4-BE49-F238E27FC236}">
                <a16:creationId xmlns:a16="http://schemas.microsoft.com/office/drawing/2014/main" id="{7358BC3E-B5FE-FC48-9427-EC394D597E5E}"/>
              </a:ext>
            </a:extLst>
          </p:cNvPr>
          <p:cNvGrpSpPr/>
          <p:nvPr/>
        </p:nvGrpSpPr>
        <p:grpSpPr>
          <a:xfrm>
            <a:off x="7380490" y="1918275"/>
            <a:ext cx="1921091" cy="1107271"/>
            <a:chOff x="8856588" y="2759130"/>
            <a:chExt cx="2305309" cy="1328725"/>
          </a:xfrm>
        </p:grpSpPr>
        <p:pic>
          <p:nvPicPr>
            <p:cNvPr id="50" name="図 49">
              <a:extLst>
                <a:ext uri="{FF2B5EF4-FFF2-40B4-BE49-F238E27FC236}">
                  <a16:creationId xmlns:a16="http://schemas.microsoft.com/office/drawing/2014/main" id="{9F8104E0-C7EE-7544-94F2-78097E16A40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856588" y="2800072"/>
              <a:ext cx="2305309" cy="1287783"/>
            </a:xfrm>
            <a:prstGeom prst="rect">
              <a:avLst/>
            </a:prstGeom>
          </p:spPr>
        </p:pic>
        <p:pic>
          <p:nvPicPr>
            <p:cNvPr id="51" name="図 50">
              <a:extLst>
                <a:ext uri="{FF2B5EF4-FFF2-40B4-BE49-F238E27FC236}">
                  <a16:creationId xmlns:a16="http://schemas.microsoft.com/office/drawing/2014/main" id="{433AEB77-823F-484E-8F97-D63ED69564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75303" y="2759130"/>
              <a:ext cx="477254" cy="628650"/>
            </a:xfrm>
            <a:prstGeom prst="rect">
              <a:avLst/>
            </a:prstGeom>
          </p:spPr>
        </p:pic>
      </p:grpSp>
      <p:grpSp>
        <p:nvGrpSpPr>
          <p:cNvPr id="14" name="グループ化 13">
            <a:extLst>
              <a:ext uri="{FF2B5EF4-FFF2-40B4-BE49-F238E27FC236}">
                <a16:creationId xmlns:a16="http://schemas.microsoft.com/office/drawing/2014/main" id="{6B858A01-341C-B149-9B53-16DF4CA2A863}"/>
              </a:ext>
            </a:extLst>
          </p:cNvPr>
          <p:cNvGrpSpPr/>
          <p:nvPr/>
        </p:nvGrpSpPr>
        <p:grpSpPr>
          <a:xfrm>
            <a:off x="2937838" y="1918275"/>
            <a:ext cx="1282648" cy="1294162"/>
            <a:chOff x="3525405" y="2759130"/>
            <a:chExt cx="1539177" cy="1552994"/>
          </a:xfrm>
        </p:grpSpPr>
        <p:pic>
          <p:nvPicPr>
            <p:cNvPr id="48" name="図 47">
              <a:extLst>
                <a:ext uri="{FF2B5EF4-FFF2-40B4-BE49-F238E27FC236}">
                  <a16:creationId xmlns:a16="http://schemas.microsoft.com/office/drawing/2014/main" id="{04A98758-179A-A445-9F48-97E3E95417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47267" y="2759130"/>
              <a:ext cx="1417315" cy="1552994"/>
            </a:xfrm>
            <a:prstGeom prst="rect">
              <a:avLst/>
            </a:prstGeom>
          </p:spPr>
        </p:pic>
        <p:pic>
          <p:nvPicPr>
            <p:cNvPr id="57" name="図 56">
              <a:extLst>
                <a:ext uri="{FF2B5EF4-FFF2-40B4-BE49-F238E27FC236}">
                  <a16:creationId xmlns:a16="http://schemas.microsoft.com/office/drawing/2014/main" id="{51CC52D9-A369-4E40-9625-78513C1FAF7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25405" y="2785073"/>
              <a:ext cx="477254" cy="628650"/>
            </a:xfrm>
            <a:prstGeom prst="rect">
              <a:avLst/>
            </a:prstGeom>
          </p:spPr>
        </p:pic>
      </p:grpSp>
      <p:grpSp>
        <p:nvGrpSpPr>
          <p:cNvPr id="15" name="グループ化 14">
            <a:extLst>
              <a:ext uri="{FF2B5EF4-FFF2-40B4-BE49-F238E27FC236}">
                <a16:creationId xmlns:a16="http://schemas.microsoft.com/office/drawing/2014/main" id="{74F652D9-C287-0041-815E-01052C044D12}"/>
              </a:ext>
            </a:extLst>
          </p:cNvPr>
          <p:cNvGrpSpPr/>
          <p:nvPr/>
        </p:nvGrpSpPr>
        <p:grpSpPr>
          <a:xfrm>
            <a:off x="5026588" y="1947257"/>
            <a:ext cx="2390062" cy="1130612"/>
            <a:chOff x="6031906" y="2793909"/>
            <a:chExt cx="2868074" cy="1356734"/>
          </a:xfrm>
        </p:grpSpPr>
        <p:pic>
          <p:nvPicPr>
            <p:cNvPr id="55" name="図 54">
              <a:extLst>
                <a:ext uri="{FF2B5EF4-FFF2-40B4-BE49-F238E27FC236}">
                  <a16:creationId xmlns:a16="http://schemas.microsoft.com/office/drawing/2014/main" id="{3CBEAF98-7848-3846-AAC2-5AC242CCFBB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31906" y="2832880"/>
              <a:ext cx="2868074" cy="1317763"/>
            </a:xfrm>
            <a:prstGeom prst="rect">
              <a:avLst/>
            </a:prstGeom>
          </p:spPr>
        </p:pic>
        <p:pic>
          <p:nvPicPr>
            <p:cNvPr id="49" name="図 48">
              <a:extLst>
                <a:ext uri="{FF2B5EF4-FFF2-40B4-BE49-F238E27FC236}">
                  <a16:creationId xmlns:a16="http://schemas.microsoft.com/office/drawing/2014/main" id="{2728E5BB-56DE-9A41-B573-A5D785FF257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53494" y="2793909"/>
              <a:ext cx="477845" cy="628650"/>
            </a:xfrm>
            <a:prstGeom prst="rect">
              <a:avLst/>
            </a:prstGeom>
          </p:spPr>
        </p:pic>
      </p:grpSp>
      <p:grpSp>
        <p:nvGrpSpPr>
          <p:cNvPr id="13" name="グループ化 12">
            <a:extLst>
              <a:ext uri="{FF2B5EF4-FFF2-40B4-BE49-F238E27FC236}">
                <a16:creationId xmlns:a16="http://schemas.microsoft.com/office/drawing/2014/main" id="{3B203CFC-4E60-3843-82B7-CDCB07723D55}"/>
              </a:ext>
            </a:extLst>
          </p:cNvPr>
          <p:cNvGrpSpPr/>
          <p:nvPr/>
        </p:nvGrpSpPr>
        <p:grpSpPr>
          <a:xfrm>
            <a:off x="446404" y="1939894"/>
            <a:ext cx="1636367" cy="1114627"/>
            <a:chOff x="535685" y="2785073"/>
            <a:chExt cx="1963640" cy="1337552"/>
          </a:xfrm>
        </p:grpSpPr>
        <p:pic>
          <p:nvPicPr>
            <p:cNvPr id="47" name="図 46">
              <a:extLst>
                <a:ext uri="{FF2B5EF4-FFF2-40B4-BE49-F238E27FC236}">
                  <a16:creationId xmlns:a16="http://schemas.microsoft.com/office/drawing/2014/main" id="{DC6109F1-3D77-4946-9B70-942B6933023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65677" y="2800072"/>
              <a:ext cx="477254" cy="628650"/>
            </a:xfrm>
            <a:prstGeom prst="rect">
              <a:avLst/>
            </a:prstGeom>
          </p:spPr>
        </p:pic>
        <p:pic>
          <p:nvPicPr>
            <p:cNvPr id="7" name="図 6">
              <a:extLst>
                <a:ext uri="{FF2B5EF4-FFF2-40B4-BE49-F238E27FC236}">
                  <a16:creationId xmlns:a16="http://schemas.microsoft.com/office/drawing/2014/main" id="{A79497A0-6C53-9940-9932-2DAC2807BE8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35685" y="2785073"/>
              <a:ext cx="1963640" cy="1337552"/>
            </a:xfrm>
            <a:prstGeom prst="rect">
              <a:avLst/>
            </a:prstGeom>
          </p:spPr>
        </p:pic>
      </p:grpSp>
      <p:grpSp>
        <p:nvGrpSpPr>
          <p:cNvPr id="17" name="グループ化 16">
            <a:extLst>
              <a:ext uri="{FF2B5EF4-FFF2-40B4-BE49-F238E27FC236}">
                <a16:creationId xmlns:a16="http://schemas.microsoft.com/office/drawing/2014/main" id="{08D7AD7A-FAA2-1D44-AF8B-1DD7889C30B9}"/>
              </a:ext>
            </a:extLst>
          </p:cNvPr>
          <p:cNvGrpSpPr/>
          <p:nvPr/>
        </p:nvGrpSpPr>
        <p:grpSpPr>
          <a:xfrm>
            <a:off x="10246444" y="1852872"/>
            <a:ext cx="910479" cy="1294163"/>
            <a:chOff x="12295732" y="2680646"/>
            <a:chExt cx="1092575" cy="1552995"/>
          </a:xfrm>
        </p:grpSpPr>
        <p:pic>
          <p:nvPicPr>
            <p:cNvPr id="58" name="図 57">
              <a:extLst>
                <a:ext uri="{FF2B5EF4-FFF2-40B4-BE49-F238E27FC236}">
                  <a16:creationId xmlns:a16="http://schemas.microsoft.com/office/drawing/2014/main" id="{0EBB7708-3605-2A42-9F92-F1B1B5D9CAF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295732" y="2757616"/>
              <a:ext cx="461010" cy="628650"/>
            </a:xfrm>
            <a:prstGeom prst="rect">
              <a:avLst/>
            </a:prstGeom>
          </p:spPr>
        </p:pic>
        <p:pic>
          <p:nvPicPr>
            <p:cNvPr id="12" name="図 11">
              <a:extLst>
                <a:ext uri="{FF2B5EF4-FFF2-40B4-BE49-F238E27FC236}">
                  <a16:creationId xmlns:a16="http://schemas.microsoft.com/office/drawing/2014/main" id="{31091D64-7CFB-A141-86AF-AB92EE98FC5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2633095" y="2680646"/>
              <a:ext cx="755212" cy="1552995"/>
            </a:xfrm>
            <a:prstGeom prst="rect">
              <a:avLst/>
            </a:prstGeom>
          </p:spPr>
        </p:pic>
      </p:grpSp>
      <p:sp>
        <p:nvSpPr>
          <p:cNvPr id="3" name="左大かっこ 2">
            <a:extLst>
              <a:ext uri="{FF2B5EF4-FFF2-40B4-BE49-F238E27FC236}">
                <a16:creationId xmlns:a16="http://schemas.microsoft.com/office/drawing/2014/main" id="{E4B3C886-CD1A-8446-A8FE-588ABFB05967}"/>
              </a:ext>
            </a:extLst>
          </p:cNvPr>
          <p:cNvSpPr/>
          <p:nvPr/>
        </p:nvSpPr>
        <p:spPr>
          <a:xfrm rot="16200000">
            <a:off x="7770540" y="1536509"/>
            <a:ext cx="148803" cy="8253044"/>
          </a:xfrm>
          <a:prstGeom prst="leftBracket">
            <a:avLst/>
          </a:prstGeom>
          <a:ln>
            <a:solidFill>
              <a:srgbClr val="0432F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sz="1500"/>
          </a:p>
        </p:txBody>
      </p:sp>
      <p:sp>
        <p:nvSpPr>
          <p:cNvPr id="6" name="テキスト ボックス 5">
            <a:extLst>
              <a:ext uri="{FF2B5EF4-FFF2-40B4-BE49-F238E27FC236}">
                <a16:creationId xmlns:a16="http://schemas.microsoft.com/office/drawing/2014/main" id="{A28FA166-7ACA-EA4F-9ACB-2DCA99CA875F}"/>
              </a:ext>
            </a:extLst>
          </p:cNvPr>
          <p:cNvSpPr txBox="1"/>
          <p:nvPr/>
        </p:nvSpPr>
        <p:spPr>
          <a:xfrm>
            <a:off x="4018318" y="5817752"/>
            <a:ext cx="7663664" cy="348878"/>
          </a:xfrm>
          <a:prstGeom prst="rect">
            <a:avLst/>
          </a:prstGeom>
          <a:noFill/>
        </p:spPr>
        <p:txBody>
          <a:bodyPr wrap="square" rtlCol="0">
            <a:spAutoFit/>
          </a:bodyPr>
          <a:lstStyle/>
          <a:p>
            <a:pPr algn="l"/>
            <a:r>
              <a:rPr kumimoji="1" lang="ja-JP" altLang="en-US" sz="1667">
                <a:solidFill>
                  <a:srgbClr val="0432FF"/>
                </a:solidFill>
                <a:latin typeface="Meiryo" panose="020B0604030504040204" pitchFamily="34" charset="-128"/>
                <a:ea typeface="Meiryo" panose="020B0604030504040204" pitchFamily="34" charset="-128"/>
                <a:cs typeface="Amazon Ember" panose="020B0603020204020204" pitchFamily="34" charset="0"/>
              </a:rPr>
              <a:t>想定できる範囲で方針を定め、共通基盤の設計・構築時に詳細化していく</a:t>
            </a:r>
          </a:p>
        </p:txBody>
      </p:sp>
      <p:sp>
        <p:nvSpPr>
          <p:cNvPr id="9" name="テキスト ボックス 8">
            <a:extLst>
              <a:ext uri="{FF2B5EF4-FFF2-40B4-BE49-F238E27FC236}">
                <a16:creationId xmlns:a16="http://schemas.microsoft.com/office/drawing/2014/main" id="{CC81FA9E-DEC0-D3D4-A667-90905FB8E64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244355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4">
            <a:extLst>
              <a:ext uri="{FF2B5EF4-FFF2-40B4-BE49-F238E27FC236}">
                <a16:creationId xmlns:a16="http://schemas.microsoft.com/office/drawing/2014/main" id="{84E08800-B964-4C2B-8A17-B734D8587C3B}"/>
              </a:ext>
            </a:extLst>
          </p:cNvPr>
          <p:cNvSpPr txBox="1"/>
          <p:nvPr/>
        </p:nvSpPr>
        <p:spPr>
          <a:xfrm>
            <a:off x="442699" y="1993335"/>
            <a:ext cx="4981303" cy="3190804"/>
          </a:xfrm>
          <a:prstGeom prst="rect">
            <a:avLst/>
          </a:prstGeom>
          <a:noFill/>
        </p:spPr>
        <p:txBody>
          <a:bodyPr wrap="square" lIns="24000" tIns="24000" rIns="24000" bIns="24000" rtlCol="0">
            <a:spAutoFit/>
          </a:bodyPr>
          <a:lstStyle/>
          <a:p>
            <a:pPr>
              <a:spcBef>
                <a:spcPts val="133"/>
              </a:spcBef>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監視・牽制の体制を築くことが重要</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管理者</a:t>
            </a:r>
            <a:r>
              <a:rPr kumimoji="1" lang="en-US" altLang="ja-JP" sz="2000" b="1" dirty="0">
                <a:solidFill>
                  <a:srgbClr val="0070C0"/>
                </a:solidFill>
                <a:latin typeface="Meiryo" panose="020B0604030504040204" pitchFamily="34" charset="-128"/>
                <a:ea typeface="Meiryo" panose="020B0604030504040204" pitchFamily="34" charset="-128"/>
                <a:cs typeface="Meiryo" charset="-128"/>
              </a:rPr>
              <a:t>(</a:t>
            </a: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強権限</a:t>
            </a:r>
            <a:r>
              <a:rPr kumimoji="1" lang="en-US" altLang="ja-JP" sz="2000" b="1" dirty="0">
                <a:solidFill>
                  <a:srgbClr val="0070C0"/>
                </a:solidFill>
                <a:latin typeface="Meiryo" panose="020B0604030504040204" pitchFamily="34" charset="-128"/>
                <a:ea typeface="Meiryo" panose="020B0604030504040204" pitchFamily="34" charset="-128"/>
                <a:cs typeface="Meiryo" charset="-128"/>
              </a:rPr>
              <a:t>)</a:t>
            </a: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の利用は最小限に</a:t>
            </a:r>
            <a:endParaRPr kumimoji="1" lang="en-US" altLang="ja-JP" sz="1667" dirty="0">
              <a:solidFill>
                <a:srgbClr val="0070C0"/>
              </a:soli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初期構築・障害対応等のみで使用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MFA</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設定や、貸出運用を整備</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監査者を無効化しうるため制御が必要</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監査者は管理者とは別途用意</a:t>
            </a:r>
            <a:endParaRPr kumimoji="1" lang="en-US" altLang="ja-JP" sz="2000" b="1" dirty="0">
              <a:solidFill>
                <a:srgbClr val="0070C0"/>
              </a:soli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管理者や利用者の不正利用を抑止するための監査者は独立して整備</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solidFill>
                  <a:srgbClr val="C00000"/>
                </a:solidFill>
                <a:latin typeface="Meiryo" panose="020B0604030504040204" pitchFamily="34" charset="-128"/>
                <a:ea typeface="Meiryo" panose="020B0604030504040204" pitchFamily="34" charset="-128"/>
                <a:cs typeface="Meiryo" charset="-128"/>
              </a:rPr>
              <a:t>管理者と兼任しないことが望ましい</a:t>
            </a:r>
            <a:endParaRPr kumimoji="1" lang="en-US" altLang="ja-JP" sz="2333" dirty="0">
              <a:solidFill>
                <a:srgbClr val="C00000"/>
              </a:solidFill>
              <a:latin typeface="Meiryo" panose="020B0604030504040204" pitchFamily="34" charset="-128"/>
              <a:ea typeface="Meiryo" panose="020B0604030504040204" pitchFamily="34" charset="-128"/>
              <a:cs typeface="Meiryo" charset="-128"/>
            </a:endParaRPr>
          </a:p>
          <a:p>
            <a:pPr marL="119995" indent="-119995">
              <a:spcBef>
                <a:spcPts val="133"/>
              </a:spcBef>
              <a:buFont typeface="Arial" panose="020B0604020202020204" pitchFamily="34" charset="0"/>
              <a:buChar char="•"/>
            </a:pPr>
            <a:r>
              <a:rPr kumimoji="1" lang="ja-JP" altLang="en-US" sz="2000" b="1" dirty="0">
                <a:solidFill>
                  <a:srgbClr val="0070C0"/>
                </a:solidFill>
                <a:latin typeface="Meiryo" panose="020B0604030504040204" pitchFamily="34" charset="-128"/>
                <a:ea typeface="Meiryo" panose="020B0604030504040204" pitchFamily="34" charset="-128"/>
                <a:cs typeface="Meiryo" charset="-128"/>
              </a:rPr>
              <a:t>運用者は最小権限</a:t>
            </a:r>
            <a:endParaRPr kumimoji="1" lang="en-US" altLang="ja-JP" sz="2000" b="1" dirty="0">
              <a:solidFill>
                <a:srgbClr val="0070C0"/>
              </a:solidFill>
              <a:latin typeface="Meiryo" panose="020B0604030504040204" pitchFamily="34" charset="-128"/>
              <a:ea typeface="Meiryo" panose="020B0604030504040204" pitchFamily="34" charset="-128"/>
              <a:cs typeface="Meiryo" charset="-128"/>
            </a:endParaRPr>
          </a:p>
          <a:p>
            <a:pPr marL="499513" lvl="1" indent="-380985">
              <a:spcBef>
                <a:spcPts val="133"/>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必要なアクションのみ実施するよう定義</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10" name="正方形/長方形 9">
            <a:extLst>
              <a:ext uri="{FF2B5EF4-FFF2-40B4-BE49-F238E27FC236}">
                <a16:creationId xmlns:a16="http://schemas.microsoft.com/office/drawing/2014/main" id="{00E6ED94-1135-4B46-8C68-5EADD9B59769}"/>
              </a:ext>
            </a:extLst>
          </p:cNvPr>
          <p:cNvSpPr/>
          <p:nvPr/>
        </p:nvSpPr>
        <p:spPr>
          <a:xfrm>
            <a:off x="5712000" y="1221001"/>
            <a:ext cx="6286963"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権限レベル</a:t>
            </a:r>
          </a:p>
        </p:txBody>
      </p:sp>
      <p:sp>
        <p:nvSpPr>
          <p:cNvPr id="11" name="正方形/長方形 10">
            <a:extLst>
              <a:ext uri="{FF2B5EF4-FFF2-40B4-BE49-F238E27FC236}">
                <a16:creationId xmlns:a16="http://schemas.microsoft.com/office/drawing/2014/main" id="{6F54C04A-6FA8-45FB-979D-8D29C465492D}"/>
              </a:ext>
            </a:extLst>
          </p:cNvPr>
          <p:cNvSpPr/>
          <p:nvPr/>
        </p:nvSpPr>
        <p:spPr>
          <a:xfrm>
            <a:off x="442699" y="1221001"/>
            <a:ext cx="4981303"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権限分掌の</a:t>
            </a: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観点</a:t>
            </a:r>
          </a:p>
        </p:txBody>
      </p:sp>
      <p:cxnSp>
        <p:nvCxnSpPr>
          <p:cNvPr id="12" name="直線コネクタ 11">
            <a:extLst>
              <a:ext uri="{FF2B5EF4-FFF2-40B4-BE49-F238E27FC236}">
                <a16:creationId xmlns:a16="http://schemas.microsoft.com/office/drawing/2014/main" id="{91F929C8-F3FE-406A-8883-13E818135A79}"/>
              </a:ext>
            </a:extLst>
          </p:cNvPr>
          <p:cNvCxnSpPr/>
          <p:nvPr/>
        </p:nvCxnSpPr>
        <p:spPr>
          <a:xfrm>
            <a:off x="5711657" y="1860864"/>
            <a:ext cx="628961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3" name="角丸四角形 12"/>
          <p:cNvSpPr/>
          <p:nvPr/>
        </p:nvSpPr>
        <p:spPr>
          <a:xfrm>
            <a:off x="6736805" y="2367678"/>
            <a:ext cx="1279196" cy="783627"/>
          </a:xfrm>
          <a:prstGeom prst="roundRect">
            <a:avLst/>
          </a:prstGeom>
          <a:solidFill>
            <a:schemeClr val="tx1">
              <a:lumMod val="20000"/>
              <a:lumOff val="80000"/>
            </a:schemeClr>
          </a:solidFill>
          <a:ln w="57150">
            <a:solidFill>
              <a:schemeClr val="tx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管理者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14" name="角丸四角形 13"/>
          <p:cNvSpPr/>
          <p:nvPr/>
        </p:nvSpPr>
        <p:spPr>
          <a:xfrm>
            <a:off x="6736805" y="4479678"/>
            <a:ext cx="1279196" cy="783627"/>
          </a:xfrm>
          <a:prstGeom prst="roundRect">
            <a:avLst/>
          </a:prstGeom>
          <a:solidFill>
            <a:schemeClr val="accent1">
              <a:lumMod val="20000"/>
              <a:lumOff val="80000"/>
            </a:schemeClr>
          </a:solidFill>
          <a:ln w="571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開発者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15" name="角丸四角形 14"/>
          <p:cNvSpPr/>
          <p:nvPr/>
        </p:nvSpPr>
        <p:spPr>
          <a:xfrm>
            <a:off x="6736804" y="3439305"/>
            <a:ext cx="1279196" cy="783627"/>
          </a:xfrm>
          <a:prstGeom prst="roundRect">
            <a:avLst/>
          </a:prstGeom>
          <a:solidFill>
            <a:schemeClr val="accent4">
              <a:lumMod val="20000"/>
              <a:lumOff val="80000"/>
            </a:schemeClr>
          </a:solidFill>
          <a:ln w="57150">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監査者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19" name="角丸四角形 18"/>
          <p:cNvSpPr/>
          <p:nvPr/>
        </p:nvSpPr>
        <p:spPr>
          <a:xfrm>
            <a:off x="6736805" y="5525373"/>
            <a:ext cx="1279196" cy="783627"/>
          </a:xfrm>
          <a:prstGeom prst="roundRect">
            <a:avLst/>
          </a:prstGeom>
          <a:solidFill>
            <a:schemeClr val="accent5">
              <a:lumMod val="20000"/>
              <a:lumOff val="80000"/>
            </a:schemeClr>
          </a:solidFill>
          <a:ln w="57150">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sz="2333" b="1" dirty="0">
                <a:solidFill>
                  <a:schemeClr val="tx1"/>
                </a:solidFill>
                <a:latin typeface="Meiryo" panose="020B0604030504040204" pitchFamily="34" charset="-128"/>
                <a:ea typeface="Meiryo" panose="020B0604030504040204" pitchFamily="34" charset="-128"/>
              </a:rPr>
              <a:t>運用者</a:t>
            </a:r>
            <a:endParaRPr kumimoji="1" lang="en-US" altLang="ja-JP" sz="2333" b="1" dirty="0">
              <a:solidFill>
                <a:schemeClr val="tx1"/>
              </a:solidFill>
              <a:latin typeface="Meiryo" panose="020B0604030504040204" pitchFamily="34" charset="-128"/>
              <a:ea typeface="Meiryo" panose="020B0604030504040204" pitchFamily="34" charset="-128"/>
            </a:endParaRPr>
          </a:p>
        </p:txBody>
      </p:sp>
      <p:sp>
        <p:nvSpPr>
          <p:cNvPr id="20" name="TextBox 14">
            <a:extLst>
              <a:ext uri="{FF2B5EF4-FFF2-40B4-BE49-F238E27FC236}">
                <a16:creationId xmlns:a16="http://schemas.microsoft.com/office/drawing/2014/main" id="{84E08800-B964-4C2B-8A17-B734D8587C3B}"/>
              </a:ext>
            </a:extLst>
          </p:cNvPr>
          <p:cNvSpPr txBox="1"/>
          <p:nvPr/>
        </p:nvSpPr>
        <p:spPr>
          <a:xfrm>
            <a:off x="8442892" y="2367678"/>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初期構築</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障害対応</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4" name="TextBox 14">
            <a:extLst>
              <a:ext uri="{FF2B5EF4-FFF2-40B4-BE49-F238E27FC236}">
                <a16:creationId xmlns:a16="http://schemas.microsoft.com/office/drawing/2014/main" id="{84E08800-B964-4C2B-8A17-B734D8587C3B}"/>
              </a:ext>
            </a:extLst>
          </p:cNvPr>
          <p:cNvSpPr txBox="1"/>
          <p:nvPr/>
        </p:nvSpPr>
        <p:spPr>
          <a:xfrm>
            <a:off x="8442892" y="3439305"/>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ログ監査</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ID</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棚卸し</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5" name="TextBox 14">
            <a:extLst>
              <a:ext uri="{FF2B5EF4-FFF2-40B4-BE49-F238E27FC236}">
                <a16:creationId xmlns:a16="http://schemas.microsoft.com/office/drawing/2014/main" id="{84E08800-B964-4C2B-8A17-B734D8587C3B}"/>
              </a:ext>
            </a:extLst>
          </p:cNvPr>
          <p:cNvSpPr txBox="1"/>
          <p:nvPr/>
        </p:nvSpPr>
        <p:spPr>
          <a:xfrm>
            <a:off x="8442892" y="4479678"/>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インスタンス作成</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環境</a:t>
            </a: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設定変更</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9" name="TextBox 14">
            <a:extLst>
              <a:ext uri="{FF2B5EF4-FFF2-40B4-BE49-F238E27FC236}">
                <a16:creationId xmlns:a16="http://schemas.microsoft.com/office/drawing/2014/main" id="{84E08800-B964-4C2B-8A17-B734D8587C3B}"/>
              </a:ext>
            </a:extLst>
          </p:cNvPr>
          <p:cNvSpPr txBox="1"/>
          <p:nvPr/>
        </p:nvSpPr>
        <p:spPr>
          <a:xfrm>
            <a:off x="8442892" y="5520052"/>
            <a:ext cx="1557912" cy="783627"/>
          </a:xfrm>
          <a:prstGeom prst="rect">
            <a:avLst/>
          </a:prstGeom>
          <a:noFill/>
        </p:spPr>
        <p:txBody>
          <a:bodyPr wrap="square" lIns="24000" tIns="24000" rIns="24000" bIns="24000" rtlCol="0" anchor="ctr">
            <a:noAutofit/>
          </a:bodyPr>
          <a:lstStyle/>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環境確認</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marL="118529" indent="-118529">
              <a:spcBef>
                <a:spcPts val="133"/>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定型作業</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0" name="TextBox 14">
            <a:extLst>
              <a:ext uri="{FF2B5EF4-FFF2-40B4-BE49-F238E27FC236}">
                <a16:creationId xmlns:a16="http://schemas.microsoft.com/office/drawing/2014/main" id="{84E08800-B964-4C2B-8A17-B734D8587C3B}"/>
              </a:ext>
            </a:extLst>
          </p:cNvPr>
          <p:cNvSpPr txBox="1"/>
          <p:nvPr/>
        </p:nvSpPr>
        <p:spPr>
          <a:xfrm>
            <a:off x="8398719" y="1998547"/>
            <a:ext cx="1557912"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用途</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1" name="TextBox 14">
            <a:extLst>
              <a:ext uri="{FF2B5EF4-FFF2-40B4-BE49-F238E27FC236}">
                <a16:creationId xmlns:a16="http://schemas.microsoft.com/office/drawing/2014/main" id="{84E08800-B964-4C2B-8A17-B734D8587C3B}"/>
              </a:ext>
            </a:extLst>
          </p:cNvPr>
          <p:cNvSpPr txBox="1"/>
          <p:nvPr/>
        </p:nvSpPr>
        <p:spPr>
          <a:xfrm>
            <a:off x="9994958" y="2367678"/>
            <a:ext cx="2053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開発者や監査者の停止権限も持つため、強力な制御が必要</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2" name="TextBox 14">
            <a:extLst>
              <a:ext uri="{FF2B5EF4-FFF2-40B4-BE49-F238E27FC236}">
                <a16:creationId xmlns:a16="http://schemas.microsoft.com/office/drawing/2014/main" id="{84E08800-B964-4C2B-8A17-B734D8587C3B}"/>
              </a:ext>
            </a:extLst>
          </p:cNvPr>
          <p:cNvSpPr txBox="1"/>
          <p:nvPr/>
        </p:nvSpPr>
        <p:spPr>
          <a:xfrm>
            <a:off x="9994958" y="3439305"/>
            <a:ext cx="2053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開発者とは兼任しないことが望ましい</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3" name="TextBox 14">
            <a:extLst>
              <a:ext uri="{FF2B5EF4-FFF2-40B4-BE49-F238E27FC236}">
                <a16:creationId xmlns:a16="http://schemas.microsoft.com/office/drawing/2014/main" id="{84E08800-B964-4C2B-8A17-B734D8587C3B}"/>
              </a:ext>
            </a:extLst>
          </p:cNvPr>
          <p:cNvSpPr txBox="1"/>
          <p:nvPr/>
        </p:nvSpPr>
        <p:spPr>
          <a:xfrm>
            <a:off x="9994958" y="4479678"/>
            <a:ext cx="2053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作業領域ごと</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(NW/DB/</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サーバなど</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に分割することが望ましい</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4" name="TextBox 14">
            <a:extLst>
              <a:ext uri="{FF2B5EF4-FFF2-40B4-BE49-F238E27FC236}">
                <a16:creationId xmlns:a16="http://schemas.microsoft.com/office/drawing/2014/main" id="{84E08800-B964-4C2B-8A17-B734D8587C3B}"/>
              </a:ext>
            </a:extLst>
          </p:cNvPr>
          <p:cNvSpPr txBox="1"/>
          <p:nvPr/>
        </p:nvSpPr>
        <p:spPr>
          <a:xfrm>
            <a:off x="9994958" y="5520052"/>
            <a:ext cx="2197043" cy="783627"/>
          </a:xfrm>
          <a:prstGeom prst="rect">
            <a:avLst/>
          </a:prstGeom>
          <a:noFill/>
        </p:spPr>
        <p:txBody>
          <a:bodyPr wrap="square" lIns="24000" tIns="24000" rIns="24000" bIns="24000" rtlCol="0" anchor="ctr">
            <a:noAutofit/>
          </a:bodyPr>
          <a:lstStyle/>
          <a:p>
            <a:pPr>
              <a:spcBef>
                <a:spcPts val="133"/>
              </a:spcBef>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作業ごと</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監視</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ジョブ実行</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バックアップ</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に分割することが望ましい</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5" name="TextBox 14">
            <a:extLst>
              <a:ext uri="{FF2B5EF4-FFF2-40B4-BE49-F238E27FC236}">
                <a16:creationId xmlns:a16="http://schemas.microsoft.com/office/drawing/2014/main" id="{84E08800-B964-4C2B-8A17-B734D8587C3B}"/>
              </a:ext>
            </a:extLst>
          </p:cNvPr>
          <p:cNvSpPr txBox="1"/>
          <p:nvPr/>
        </p:nvSpPr>
        <p:spPr>
          <a:xfrm>
            <a:off x="9994958" y="1998547"/>
            <a:ext cx="2053043"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考慮事項</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2" name="山形 1"/>
          <p:cNvSpPr/>
          <p:nvPr/>
        </p:nvSpPr>
        <p:spPr>
          <a:xfrm>
            <a:off x="8133445" y="2502290"/>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46" name="山形 45"/>
          <p:cNvSpPr/>
          <p:nvPr/>
        </p:nvSpPr>
        <p:spPr>
          <a:xfrm>
            <a:off x="8133445" y="3551235"/>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47" name="山形 46"/>
          <p:cNvSpPr/>
          <p:nvPr/>
        </p:nvSpPr>
        <p:spPr>
          <a:xfrm>
            <a:off x="8133445" y="4591608"/>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48" name="山形 47"/>
          <p:cNvSpPr/>
          <p:nvPr/>
        </p:nvSpPr>
        <p:spPr>
          <a:xfrm>
            <a:off x="8133445" y="5631981"/>
            <a:ext cx="192000" cy="559769"/>
          </a:xfrm>
          <a:prstGeom prst="chevron">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3667" dirty="0">
              <a:solidFill>
                <a:schemeClr val="tx1"/>
              </a:solidFill>
              <a:latin typeface="Meiryo" panose="020B0604030504040204" pitchFamily="34" charset="-128"/>
              <a:ea typeface="Meiryo" panose="020B0604030504040204" pitchFamily="34" charset="-128"/>
            </a:endParaRPr>
          </a:p>
        </p:txBody>
      </p:sp>
      <p:sp>
        <p:nvSpPr>
          <p:cNvPr id="50" name="TextBox 14">
            <a:extLst>
              <a:ext uri="{FF2B5EF4-FFF2-40B4-BE49-F238E27FC236}">
                <a16:creationId xmlns:a16="http://schemas.microsoft.com/office/drawing/2014/main" id="{84E08800-B964-4C2B-8A17-B734D8587C3B}"/>
              </a:ext>
            </a:extLst>
          </p:cNvPr>
          <p:cNvSpPr txBox="1"/>
          <p:nvPr/>
        </p:nvSpPr>
        <p:spPr>
          <a:xfrm>
            <a:off x="6736803" y="1998547"/>
            <a:ext cx="1279196"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権限レベル</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51" name="TextBox 14">
            <a:extLst>
              <a:ext uri="{FF2B5EF4-FFF2-40B4-BE49-F238E27FC236}">
                <a16:creationId xmlns:a16="http://schemas.microsoft.com/office/drawing/2014/main" id="{84E08800-B964-4C2B-8A17-B734D8587C3B}"/>
              </a:ext>
            </a:extLst>
          </p:cNvPr>
          <p:cNvSpPr txBox="1"/>
          <p:nvPr/>
        </p:nvSpPr>
        <p:spPr>
          <a:xfrm>
            <a:off x="5689913" y="1998547"/>
            <a:ext cx="1024803"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使用頻度</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4" name="二等辺三角形 3"/>
          <p:cNvSpPr/>
          <p:nvPr/>
        </p:nvSpPr>
        <p:spPr>
          <a:xfrm>
            <a:off x="5952000" y="2757000"/>
            <a:ext cx="384000" cy="3072000"/>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4000" dirty="0">
              <a:latin typeface="Meiryo" panose="020B0604030504040204" pitchFamily="34" charset="-128"/>
              <a:ea typeface="Meiryo" panose="020B0604030504040204" pitchFamily="34" charset="-128"/>
            </a:endParaRPr>
          </a:p>
        </p:txBody>
      </p:sp>
      <p:sp>
        <p:nvSpPr>
          <p:cNvPr id="52" name="TextBox 14">
            <a:extLst>
              <a:ext uri="{FF2B5EF4-FFF2-40B4-BE49-F238E27FC236}">
                <a16:creationId xmlns:a16="http://schemas.microsoft.com/office/drawing/2014/main" id="{84E08800-B964-4C2B-8A17-B734D8587C3B}"/>
              </a:ext>
            </a:extLst>
          </p:cNvPr>
          <p:cNvSpPr txBox="1"/>
          <p:nvPr/>
        </p:nvSpPr>
        <p:spPr>
          <a:xfrm>
            <a:off x="5712000" y="2395954"/>
            <a:ext cx="864000"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少</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53" name="TextBox 14">
            <a:extLst>
              <a:ext uri="{FF2B5EF4-FFF2-40B4-BE49-F238E27FC236}">
                <a16:creationId xmlns:a16="http://schemas.microsoft.com/office/drawing/2014/main" id="{84E08800-B964-4C2B-8A17-B734D8587C3B}"/>
              </a:ext>
            </a:extLst>
          </p:cNvPr>
          <p:cNvSpPr txBox="1"/>
          <p:nvPr/>
        </p:nvSpPr>
        <p:spPr>
          <a:xfrm>
            <a:off x="5712000" y="6012294"/>
            <a:ext cx="864000" cy="278453"/>
          </a:xfrm>
          <a:prstGeom prst="rect">
            <a:avLst/>
          </a:prstGeom>
          <a:noFill/>
        </p:spPr>
        <p:txBody>
          <a:bodyPr wrap="square" lIns="24000" tIns="24000" rIns="24000" bIns="24000" rtlCol="0" anchor="ctr">
            <a:noAutofit/>
          </a:bodyPr>
          <a:lstStyle/>
          <a:p>
            <a:pPr algn="ctr">
              <a:spcBef>
                <a:spcPts val="133"/>
              </a:spcBef>
            </a:pPr>
            <a:r>
              <a:rPr kumimoji="1" lang="ja-JP" altLang="en-US"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多</a:t>
            </a:r>
            <a:endParaRPr kumimoji="1" lang="en-US" altLang="ja-JP" sz="1667" u="sng"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sp>
        <p:nvSpPr>
          <p:cNvPr id="3" name="タイトル 2">
            <a:extLst>
              <a:ext uri="{FF2B5EF4-FFF2-40B4-BE49-F238E27FC236}">
                <a16:creationId xmlns:a16="http://schemas.microsoft.com/office/drawing/2014/main" id="{DC398CE5-274A-904B-B2CB-F9C4C42F1D3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権限付与方針の検討</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権限分掌</a:t>
            </a:r>
            <a:endParaRPr lang="ja-JP" altLang="en-US" sz="2400" b="0"/>
          </a:p>
        </p:txBody>
      </p:sp>
      <p:sp>
        <p:nvSpPr>
          <p:cNvPr id="5" name="テキスト ボックス 4">
            <a:extLst>
              <a:ext uri="{FF2B5EF4-FFF2-40B4-BE49-F238E27FC236}">
                <a16:creationId xmlns:a16="http://schemas.microsoft.com/office/drawing/2014/main" id="{ED84562B-02D6-11C1-4C0E-2633BF90DCA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7597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2C11898F-0480-4607-997C-7B7193A47999}"/>
              </a:ext>
            </a:extLst>
          </p:cNvPr>
          <p:cNvSpPr/>
          <p:nvPr/>
        </p:nvSpPr>
        <p:spPr>
          <a:xfrm>
            <a:off x="361951" y="1173644"/>
            <a:ext cx="5587022"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AWS</a:t>
            </a: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E947CF0D-F9F6-4072-8AAC-68F67BE805A9}"/>
              </a:ext>
            </a:extLst>
          </p:cNvPr>
          <p:cNvSpPr/>
          <p:nvPr/>
        </p:nvSpPr>
        <p:spPr>
          <a:xfrm>
            <a:off x="361951" y="4521451"/>
            <a:ext cx="5668800" cy="1125943"/>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lIns="48000" tIns="24000" rIns="48000" bIns="24000" rtlCol="0" anchor="t" anchorCtr="0">
            <a:spAutoFit/>
          </a:bodyPr>
          <a:lstStyle/>
          <a:p>
            <a:pPr marL="119995" indent="-119995">
              <a:spcBef>
                <a:spcPts val="133"/>
              </a:spcBef>
              <a:buFont typeface="Arial" panose="020B0604020202020204" pitchFamily="34" charset="0"/>
              <a:buChar char="•"/>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の利用を始めるにあたり契約時に発行されるアカウント。契約者単位に発行される区画となり、この中で様々なサービスを利用することができる。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spcBef>
                <a:spcPts val="400"/>
              </a:spcBef>
              <a:buFont typeface="Arial" panose="020B0604020202020204" pitchFamily="34" charset="0"/>
              <a:buChar char="•"/>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単一の組織が複数</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アカウントを所有できる</a:t>
            </a:r>
          </a:p>
        </p:txBody>
      </p:sp>
      <p:sp>
        <p:nvSpPr>
          <p:cNvPr id="15" name="正方形/長方形 14">
            <a:extLst>
              <a:ext uri="{FF2B5EF4-FFF2-40B4-BE49-F238E27FC236}">
                <a16:creationId xmlns:a16="http://schemas.microsoft.com/office/drawing/2014/main" id="{D5E1798F-FA8D-48E5-BF35-B397C636F8BB}"/>
              </a:ext>
            </a:extLst>
          </p:cNvPr>
          <p:cNvSpPr/>
          <p:nvPr/>
        </p:nvSpPr>
        <p:spPr>
          <a:xfrm>
            <a:off x="6296331" y="4521452"/>
            <a:ext cx="5668800" cy="869399"/>
          </a:xfrm>
          <a:prstGeom prst="rect">
            <a:avLst/>
          </a:prstGeom>
          <a:solidFill>
            <a:srgbClr val="F2F4F4"/>
          </a:solidFill>
          <a:ln>
            <a:noFill/>
          </a:ln>
          <a:effectLst/>
        </p:spPr>
        <p:style>
          <a:lnRef idx="1">
            <a:schemeClr val="accent1"/>
          </a:lnRef>
          <a:fillRef idx="3">
            <a:schemeClr val="accent1"/>
          </a:fillRef>
          <a:effectRef idx="2">
            <a:schemeClr val="accent1"/>
          </a:effectRef>
          <a:fontRef idx="minor">
            <a:schemeClr val="lt1"/>
          </a:fontRef>
        </p:style>
        <p:txBody>
          <a:bodyPr lIns="48000" tIns="24000" rIns="48000" bIns="24000" rtlCol="0" anchor="t" anchorCtr="0">
            <a:spAutoFit/>
          </a:bodyPr>
          <a:lstStyle/>
          <a:p>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契約した</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アカウント内 </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区画の中</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にログインし、様々な作業を行う場合に必要となるユーザーのこと。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a:spcBef>
                <a:spcPts val="400"/>
              </a:spcBef>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※IAM</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とは</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Identity</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and Access Management</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の略</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17" name="直線コネクタ 16">
            <a:extLst>
              <a:ext uri="{FF2B5EF4-FFF2-40B4-BE49-F238E27FC236}">
                <a16:creationId xmlns:a16="http://schemas.microsoft.com/office/drawing/2014/main" id="{39B1F3AF-B4F1-4800-8FC4-703A539E8943}"/>
              </a:ext>
            </a:extLst>
          </p:cNvPr>
          <p:cNvCxnSpPr/>
          <p:nvPr/>
        </p:nvCxnSpPr>
        <p:spPr>
          <a:xfrm>
            <a:off x="6296331" y="4443838"/>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20" name="正方形/長方形 19">
            <a:extLst>
              <a:ext uri="{FF2B5EF4-FFF2-40B4-BE49-F238E27FC236}">
                <a16:creationId xmlns:a16="http://schemas.microsoft.com/office/drawing/2014/main" id="{4A4A4625-00E4-4F3D-B01E-A81F7588A4CF}"/>
              </a:ext>
            </a:extLst>
          </p:cNvPr>
          <p:cNvSpPr/>
          <p:nvPr/>
        </p:nvSpPr>
        <p:spPr>
          <a:xfrm>
            <a:off x="6298513" y="1173644"/>
            <a:ext cx="5666618"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IAM</a:t>
            </a:r>
            <a:r>
              <a:rPr kumimoji="1" lang="en-US" altLang="ja-JP" sz="2333" baseline="30000"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a:t>
            </a:r>
            <a:r>
              <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ユーザ</a:t>
            </a:r>
          </a:p>
        </p:txBody>
      </p:sp>
      <p:cxnSp>
        <p:nvCxnSpPr>
          <p:cNvPr id="21" name="直線コネクタ 20">
            <a:extLst>
              <a:ext uri="{FF2B5EF4-FFF2-40B4-BE49-F238E27FC236}">
                <a16:creationId xmlns:a16="http://schemas.microsoft.com/office/drawing/2014/main" id="{3229F7A9-B1FB-4BFC-AEB1-C5D52F5D2B7D}"/>
              </a:ext>
            </a:extLst>
          </p:cNvPr>
          <p:cNvCxnSpPr/>
          <p:nvPr/>
        </p:nvCxnSpPr>
        <p:spPr>
          <a:xfrm>
            <a:off x="361951" y="4443838"/>
            <a:ext cx="5668800" cy="0"/>
          </a:xfrm>
          <a:prstGeom prst="line">
            <a:avLst/>
          </a:prstGeom>
          <a:ln w="254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sp>
        <p:nvSpPr>
          <p:cNvPr id="44" name="TextBox 21">
            <a:extLst>
              <a:ext uri="{FF2B5EF4-FFF2-40B4-BE49-F238E27FC236}">
                <a16:creationId xmlns:a16="http://schemas.microsoft.com/office/drawing/2014/main" id="{F14AB762-FD8B-4559-8ABF-29818523DD87}"/>
              </a:ext>
            </a:extLst>
          </p:cNvPr>
          <p:cNvSpPr txBox="1"/>
          <p:nvPr/>
        </p:nvSpPr>
        <p:spPr>
          <a:xfrm>
            <a:off x="2256520" y="3898103"/>
            <a:ext cx="2054024" cy="400110"/>
          </a:xfrm>
          <a:prstGeom prst="rect">
            <a:avLst/>
          </a:prstGeom>
          <a:noFill/>
        </p:spPr>
        <p:txBody>
          <a:bodyPr wrap="none" rtlCol="0">
            <a:spAutoFit/>
          </a:bodyPr>
          <a:lstStyle/>
          <a:p>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a:t>
            </a:r>
            <a:r>
              <a:rPr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アカウント</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6" name="TextBox 21">
            <a:extLst>
              <a:ext uri="{FF2B5EF4-FFF2-40B4-BE49-F238E27FC236}">
                <a16:creationId xmlns:a16="http://schemas.microsoft.com/office/drawing/2014/main" id="{1C1CFDE7-DC9D-4543-B8D2-58170ED2DA99}"/>
              </a:ext>
            </a:extLst>
          </p:cNvPr>
          <p:cNvSpPr txBox="1"/>
          <p:nvPr/>
        </p:nvSpPr>
        <p:spPr>
          <a:xfrm>
            <a:off x="8878407" y="3898103"/>
            <a:ext cx="675186" cy="400110"/>
          </a:xfrm>
          <a:prstGeom prst="rect">
            <a:avLst/>
          </a:prstGeom>
          <a:noFill/>
        </p:spPr>
        <p:txBody>
          <a:bodyPr wrap="none" rtlCol="0">
            <a:spAutoFit/>
          </a:bodyPr>
          <a:lstStyle/>
          <a:p>
            <a:pPr algn="ctr"/>
            <a:r>
              <a:rPr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IAM</a:t>
            </a:r>
            <a:endParaRPr 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pic>
        <p:nvPicPr>
          <p:cNvPr id="16" name="Graphic 36">
            <a:extLst>
              <a:ext uri="{FF2B5EF4-FFF2-40B4-BE49-F238E27FC236}">
                <a16:creationId xmlns:a16="http://schemas.microsoft.com/office/drawing/2014/main" id="{835ED7D9-3175-9249-99DF-5503DB5998B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0000" y="2171769"/>
            <a:ext cx="1632000" cy="1632000"/>
          </a:xfrm>
          <a:prstGeom prst="rect">
            <a:avLst/>
          </a:prstGeom>
        </p:spPr>
      </p:pic>
      <p:pic>
        <p:nvPicPr>
          <p:cNvPr id="18" name="Graphic 11">
            <a:extLst>
              <a:ext uri="{FF2B5EF4-FFF2-40B4-BE49-F238E27FC236}">
                <a16:creationId xmlns:a16="http://schemas.microsoft.com/office/drawing/2014/main" id="{747B5DD8-D97F-B14E-B3DD-8172E6270D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9462" y="2171769"/>
            <a:ext cx="1632000" cy="1632000"/>
          </a:xfrm>
          <a:prstGeom prst="rect">
            <a:avLst/>
          </a:prstGeom>
        </p:spPr>
      </p:pic>
      <p:sp>
        <p:nvSpPr>
          <p:cNvPr id="2" name="タイトル 1">
            <a:extLst>
              <a:ext uri="{FF2B5EF4-FFF2-40B4-BE49-F238E27FC236}">
                <a16:creationId xmlns:a16="http://schemas.microsoft.com/office/drawing/2014/main" id="{A5F6ADC6-AEEA-7E48-A8C4-8B9E96692D5A}"/>
              </a:ext>
            </a:extLst>
          </p:cNvPr>
          <p:cNvSpPr>
            <a:spLocks noGrp="1"/>
          </p:cNvSpPr>
          <p:nvPr>
            <p:ph type="title"/>
          </p:nvPr>
        </p:nvSpPr>
        <p:spPr/>
        <p:txBody>
          <a:bodyPr/>
          <a:lstStyle/>
          <a:p>
            <a:r>
              <a:rPr lang="ja-JP" altLang="en-US" sz="2800" b="0"/>
              <a:t>参考</a:t>
            </a:r>
            <a:r>
              <a:rPr lang="en-US" altLang="ja-JP" sz="2800" b="0" dirty="0"/>
              <a:t>: AWS</a:t>
            </a:r>
            <a:r>
              <a:rPr lang="ja-JP" altLang="en-US" sz="2800" b="0"/>
              <a:t>で登場するアカウント</a:t>
            </a:r>
          </a:p>
        </p:txBody>
      </p:sp>
      <p:sp>
        <p:nvSpPr>
          <p:cNvPr id="4" name="テキスト ボックス 3">
            <a:extLst>
              <a:ext uri="{FF2B5EF4-FFF2-40B4-BE49-F238E27FC236}">
                <a16:creationId xmlns:a16="http://schemas.microsoft.com/office/drawing/2014/main" id="{0A93922C-599F-A9F1-E88B-7952338B362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381143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A89FE8E6-22A1-4697-9462-52CA08DF9B7D}"/>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権限分掌フレームワーク</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3EBCD753-DACE-45BB-A1A6-A6AD860F89ED}"/>
              </a:ext>
            </a:extLst>
          </p:cNvPr>
          <p:cNvSpPr/>
          <p:nvPr/>
        </p:nvSpPr>
        <p:spPr>
          <a:xfrm>
            <a:off x="442699" y="1173646"/>
            <a:ext cx="547928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権限分掌方針の明確化</a:t>
            </a:r>
          </a:p>
        </p:txBody>
      </p:sp>
      <p:cxnSp>
        <p:nvCxnSpPr>
          <p:cNvPr id="8" name="直線コネクタ 7">
            <a:extLst>
              <a:ext uri="{FF2B5EF4-FFF2-40B4-BE49-F238E27FC236}">
                <a16:creationId xmlns:a16="http://schemas.microsoft.com/office/drawing/2014/main" id="{C8BE6C29-CD28-44CB-AAF6-062FD1ACE5D5}"/>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3" name="TextBox 14">
            <a:extLst>
              <a:ext uri="{FF2B5EF4-FFF2-40B4-BE49-F238E27FC236}">
                <a16:creationId xmlns:a16="http://schemas.microsoft.com/office/drawing/2014/main" id="{84E08800-B964-4C2B-8A17-B734D8587C3B}"/>
              </a:ext>
            </a:extLst>
          </p:cNvPr>
          <p:cNvSpPr txBox="1"/>
          <p:nvPr/>
        </p:nvSpPr>
        <p:spPr>
          <a:xfrm>
            <a:off x="442699" y="1832463"/>
            <a:ext cx="5461303" cy="4434285"/>
          </a:xfrm>
          <a:prstGeom prst="rect">
            <a:avLst/>
          </a:prstGeom>
          <a:noFill/>
        </p:spPr>
        <p:txBody>
          <a:bodyPr wrap="square" lIns="24000" tIns="24000" rIns="24000" bIns="24000" rtlCol="0">
            <a:spAutoFit/>
          </a:bodyPr>
          <a:lstStyle/>
          <a:p>
            <a:pPr marL="241290" indent="-241290">
              <a:spcBef>
                <a:spcPts val="133"/>
              </a:spcBef>
              <a:buFont typeface="Arial" panose="020B0604020202020204" pitchFamily="34" charset="0"/>
              <a:buChar char="•"/>
            </a:pP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何のために権限分掌を行うか議論</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1</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人では不正ができないようにする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将来</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の体制強化</a:t>
            </a: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に備えて分割</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charset="-128"/>
              </a:rPr>
              <a:t>制御に関わる役割を分割</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制御：</a:t>
            </a: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のアクセス権、セキュリティグループなど、アプリケーションの動作を制限するもの全般</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各担当は基本的に役割を重複しない</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endParaRPr kumimoji="1" lang="en-US" altLang="ja-JP" sz="2000" b="1"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charset="-128"/>
              </a:rPr>
              <a:t>開発時・本番運用時で統制のレベルは異なるため、分けて検討が必要</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241290" indent="-241290">
              <a:spcBef>
                <a:spcPts val="133"/>
              </a:spcBef>
              <a:buFont typeface="Arial" panose="020B0604020202020204" pitchFamily="34" charset="0"/>
              <a:buChar char="•"/>
            </a:pPr>
            <a:r>
              <a:rPr kumimoji="1" lang="ja-JP" altLang="en-US" sz="2000">
                <a:solidFill>
                  <a:schemeClr val="tx1">
                    <a:lumMod val="75000"/>
                  </a:schemeClr>
                </a:solidFill>
                <a:latin typeface="Meiryo" panose="020B0604030504040204" pitchFamily="34" charset="-128"/>
                <a:ea typeface="Meiryo" panose="020B0604030504040204" pitchFamily="34" charset="-128"/>
                <a:cs typeface="Meiryo" charset="-128"/>
              </a:rPr>
              <a:t>テンプレート</a:t>
            </a:r>
            <a:r>
              <a:rPr kumimoji="1" lang="ja-JP" altLang="en-US" sz="2000" dirty="0">
                <a:solidFill>
                  <a:schemeClr val="tx1">
                    <a:lumMod val="75000"/>
                  </a:schemeClr>
                </a:solidFill>
                <a:latin typeface="Meiryo" panose="020B0604030504040204" pitchFamily="34" charset="-128"/>
                <a:ea typeface="Meiryo" panose="020B0604030504040204" pitchFamily="34" charset="-128"/>
                <a:cs typeface="Meiryo" charset="-128"/>
              </a:rPr>
              <a:t>を活用する</a:t>
            </a:r>
            <a:endParaRPr kumimoji="1" lang="en-US" altLang="ja-JP" sz="20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権限分掌を突き詰めるときりがない</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marL="618042" lvl="1" indent="-380985">
              <a:spcBef>
                <a:spcPts val="133"/>
              </a:spcBef>
              <a:buFont typeface="Wingdings" panose="05000000000000000000" pitchFamily="2" charset="2"/>
              <a:buChar char="Ø"/>
            </a:pP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管理ポリシーや、職務機能の管理ポリシーをベースに検討する</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22" name="三角形 21">
            <a:extLst>
              <a:ext uri="{FF2B5EF4-FFF2-40B4-BE49-F238E27FC236}">
                <a16:creationId xmlns:a16="http://schemas.microsoft.com/office/drawing/2014/main" id="{55B166E5-04C9-214B-86BC-E4ADE71133DA}"/>
              </a:ext>
            </a:extLst>
          </p:cNvPr>
          <p:cNvSpPr/>
          <p:nvPr/>
        </p:nvSpPr>
        <p:spPr>
          <a:xfrm>
            <a:off x="7386720" y="2752195"/>
            <a:ext cx="2688000" cy="2112000"/>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500">
                <a:latin typeface="Meiryo" panose="020B0604030504040204" pitchFamily="34" charset="-128"/>
                <a:ea typeface="Meiryo" panose="020B0604030504040204" pitchFamily="34" charset="-128"/>
              </a:rPr>
              <a:t>牽制モデル</a:t>
            </a:r>
            <a:endParaRPr lang="ja-JP" altLang="en-US" sz="1500" dirty="0">
              <a:latin typeface="Meiryo" panose="020B0604030504040204" pitchFamily="34" charset="-128"/>
              <a:ea typeface="Meiryo" panose="020B0604030504040204" pitchFamily="34" charset="-128"/>
            </a:endParaRPr>
          </a:p>
        </p:txBody>
      </p:sp>
      <p:sp>
        <p:nvSpPr>
          <p:cNvPr id="28" name="テキスト ボックス 27">
            <a:extLst>
              <a:ext uri="{FF2B5EF4-FFF2-40B4-BE49-F238E27FC236}">
                <a16:creationId xmlns:a16="http://schemas.microsoft.com/office/drawing/2014/main" id="{A861A16B-99F6-194C-B093-4EBEC7ACD788}"/>
              </a:ext>
            </a:extLst>
          </p:cNvPr>
          <p:cNvSpPr txBox="1"/>
          <p:nvPr/>
        </p:nvSpPr>
        <p:spPr>
          <a:xfrm>
            <a:off x="9042538" y="1989001"/>
            <a:ext cx="3005462" cy="682366"/>
          </a:xfrm>
          <a:prstGeom prst="rect">
            <a:avLst/>
          </a:prstGeom>
          <a:noFill/>
        </p:spPr>
        <p:txBody>
          <a:bodyPr wrap="square" rtlCol="0">
            <a:spAutoFit/>
          </a:bodyPr>
          <a:lstStyle/>
          <a:p>
            <a:r>
              <a:rPr lang="ja-JP" altLang="en-US" sz="1500" b="1" u="sng">
                <a:solidFill>
                  <a:schemeClr val="bg2">
                    <a:lumMod val="10000"/>
                  </a:schemeClr>
                </a:solidFill>
                <a:latin typeface="Meiryo" panose="020B0604030504040204" pitchFamily="34" charset="-128"/>
                <a:ea typeface="Meiryo" panose="020B0604030504040204" pitchFamily="34" charset="-128"/>
              </a:rPr>
              <a:t>管理者</a:t>
            </a:r>
            <a:endParaRPr lang="en-US" altLang="ja-JP" sz="1500" b="1" u="sng" dirty="0">
              <a:solidFill>
                <a:schemeClr val="bg2">
                  <a:lumMod val="10000"/>
                </a:schemeClr>
              </a:solidFill>
              <a:latin typeface="Meiryo" panose="020B0604030504040204" pitchFamily="34" charset="-128"/>
              <a:ea typeface="Meiryo" panose="020B0604030504040204" pitchFamily="34" charset="-128"/>
            </a:endParaRPr>
          </a:p>
          <a:p>
            <a:r>
              <a:rPr lang="ja-JP" altLang="en-US" sz="1167">
                <a:solidFill>
                  <a:schemeClr val="bg2">
                    <a:lumMod val="10000"/>
                  </a:schemeClr>
                </a:solidFill>
                <a:latin typeface="Meiryo" panose="020B0604030504040204" pitchFamily="34" charset="-128"/>
                <a:ea typeface="Meiryo" panose="020B0604030504040204" pitchFamily="34" charset="-128"/>
              </a:rPr>
              <a:t>制御を作る人</a:t>
            </a:r>
            <a:br>
              <a:rPr lang="en-US" altLang="ja-JP" sz="1167" dirty="0">
                <a:solidFill>
                  <a:schemeClr val="bg2">
                    <a:lumMod val="10000"/>
                  </a:schemeClr>
                </a:solidFill>
                <a:latin typeface="Meiryo" panose="020B0604030504040204" pitchFamily="34" charset="-128"/>
                <a:ea typeface="Meiryo" panose="020B0604030504040204" pitchFamily="34" charset="-128"/>
              </a:rPr>
            </a:br>
            <a:r>
              <a:rPr lang="en-US" altLang="ja-JP" sz="1167" dirty="0">
                <a:solidFill>
                  <a:schemeClr val="bg2">
                    <a:lumMod val="10000"/>
                  </a:schemeClr>
                </a:solidFill>
                <a:latin typeface="Meiryo" panose="020B0604030504040204" pitchFamily="34" charset="-128"/>
                <a:ea typeface="Meiryo" panose="020B0604030504040204" pitchFamily="34" charset="-128"/>
              </a:rPr>
              <a:t>(</a:t>
            </a:r>
            <a:r>
              <a:rPr lang="ja-JP" altLang="en-US" sz="1167">
                <a:solidFill>
                  <a:schemeClr val="bg2">
                    <a:lumMod val="10000"/>
                  </a:schemeClr>
                </a:solidFill>
                <a:latin typeface="Meiryo" panose="020B0604030504040204" pitchFamily="34" charset="-128"/>
                <a:ea typeface="Meiryo" panose="020B0604030504040204" pitchFamily="34" charset="-128"/>
              </a:rPr>
              <a:t>使う権限は持たない</a:t>
            </a:r>
            <a:r>
              <a:rPr lang="en-US" altLang="ja-JP" sz="1167" dirty="0">
                <a:solidFill>
                  <a:schemeClr val="bg2">
                    <a:lumMod val="10000"/>
                  </a:schemeClr>
                </a:solidFill>
                <a:latin typeface="Meiryo" panose="020B0604030504040204" pitchFamily="34" charset="-128"/>
                <a:ea typeface="Meiryo" panose="020B0604030504040204" pitchFamily="34" charset="-128"/>
              </a:rPr>
              <a:t>)</a:t>
            </a:r>
            <a:endParaRPr lang="ja-JP" altLang="en-US" sz="1167" dirty="0">
              <a:solidFill>
                <a:schemeClr val="bg2">
                  <a:lumMod val="10000"/>
                </a:schemeClr>
              </a:solidFill>
              <a:latin typeface="Meiryo" panose="020B0604030504040204" pitchFamily="34" charset="-128"/>
              <a:ea typeface="Meiryo" panose="020B0604030504040204" pitchFamily="34" charset="-128"/>
            </a:endParaRPr>
          </a:p>
        </p:txBody>
      </p:sp>
      <p:sp>
        <p:nvSpPr>
          <p:cNvPr id="30" name="テキスト ボックス 29">
            <a:extLst>
              <a:ext uri="{FF2B5EF4-FFF2-40B4-BE49-F238E27FC236}">
                <a16:creationId xmlns:a16="http://schemas.microsoft.com/office/drawing/2014/main" id="{2A41BF78-0A7C-E24A-8793-9A09B541210D}"/>
              </a:ext>
            </a:extLst>
          </p:cNvPr>
          <p:cNvSpPr txBox="1"/>
          <p:nvPr/>
        </p:nvSpPr>
        <p:spPr>
          <a:xfrm>
            <a:off x="9712802" y="5340224"/>
            <a:ext cx="1729388" cy="502766"/>
          </a:xfrm>
          <a:prstGeom prst="rect">
            <a:avLst/>
          </a:prstGeom>
          <a:noFill/>
        </p:spPr>
        <p:txBody>
          <a:bodyPr wrap="square" rtlCol="0">
            <a:spAutoFit/>
          </a:bodyPr>
          <a:lstStyle/>
          <a:p>
            <a:r>
              <a:rPr lang="ja-JP" altLang="en-US" sz="1500" b="1" u="sng">
                <a:solidFill>
                  <a:schemeClr val="bg2">
                    <a:lumMod val="10000"/>
                  </a:schemeClr>
                </a:solidFill>
                <a:latin typeface="Meiryo" panose="020B0604030504040204" pitchFamily="34" charset="-128"/>
                <a:ea typeface="Meiryo" panose="020B0604030504040204" pitchFamily="34" charset="-128"/>
              </a:rPr>
              <a:t>監査者</a:t>
            </a:r>
            <a:endParaRPr lang="en-US" altLang="ja-JP" sz="1500" b="1" u="sng" dirty="0">
              <a:solidFill>
                <a:schemeClr val="bg2">
                  <a:lumMod val="10000"/>
                </a:schemeClr>
              </a:solidFill>
              <a:latin typeface="Meiryo" panose="020B0604030504040204" pitchFamily="34" charset="-128"/>
              <a:ea typeface="Meiryo" panose="020B0604030504040204" pitchFamily="34" charset="-128"/>
            </a:endParaRPr>
          </a:p>
          <a:p>
            <a:r>
              <a:rPr lang="ja-JP" altLang="en-US" sz="1167">
                <a:solidFill>
                  <a:schemeClr val="bg2">
                    <a:lumMod val="10000"/>
                  </a:schemeClr>
                </a:solidFill>
                <a:latin typeface="Meiryo" panose="020B0604030504040204" pitchFamily="34" charset="-128"/>
                <a:ea typeface="Meiryo" panose="020B0604030504040204" pitchFamily="34" charset="-128"/>
              </a:rPr>
              <a:t>制御を確認する人</a:t>
            </a:r>
            <a:endParaRPr lang="ja-JP" altLang="en-US" sz="1167" dirty="0">
              <a:solidFill>
                <a:schemeClr val="bg2">
                  <a:lumMod val="10000"/>
                </a:schemeClr>
              </a:solidFill>
              <a:latin typeface="Meiryo" panose="020B0604030504040204" pitchFamily="34" charset="-128"/>
              <a:ea typeface="Meiryo" panose="020B0604030504040204" pitchFamily="34" charset="-128"/>
            </a:endParaRPr>
          </a:p>
        </p:txBody>
      </p:sp>
      <p:sp>
        <p:nvSpPr>
          <p:cNvPr id="31" name="テキスト ボックス 30">
            <a:extLst>
              <a:ext uri="{FF2B5EF4-FFF2-40B4-BE49-F238E27FC236}">
                <a16:creationId xmlns:a16="http://schemas.microsoft.com/office/drawing/2014/main" id="{27327DB6-5235-7E46-975A-72BB6E73EDA4}"/>
              </a:ext>
            </a:extLst>
          </p:cNvPr>
          <p:cNvSpPr txBox="1"/>
          <p:nvPr/>
        </p:nvSpPr>
        <p:spPr>
          <a:xfrm>
            <a:off x="5958685" y="5415235"/>
            <a:ext cx="2558071" cy="682366"/>
          </a:xfrm>
          <a:prstGeom prst="rect">
            <a:avLst/>
          </a:prstGeom>
          <a:noFill/>
        </p:spPr>
        <p:txBody>
          <a:bodyPr wrap="square" rtlCol="0">
            <a:spAutoFit/>
          </a:bodyPr>
          <a:lstStyle/>
          <a:p>
            <a:r>
              <a:rPr lang="ja-JP" altLang="en-US" sz="1500" b="1" u="sng">
                <a:solidFill>
                  <a:schemeClr val="bg2">
                    <a:lumMod val="10000"/>
                  </a:schemeClr>
                </a:solidFill>
                <a:latin typeface="Meiryo" panose="020B0604030504040204" pitchFamily="34" charset="-128"/>
                <a:ea typeface="Meiryo" panose="020B0604030504040204" pitchFamily="34" charset="-128"/>
              </a:rPr>
              <a:t>利用者</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r>
              <a:rPr lang="ja-JP" altLang="en-US" sz="1500" b="1" u="sng">
                <a:solidFill>
                  <a:schemeClr val="bg2">
                    <a:lumMod val="10000"/>
                  </a:schemeClr>
                </a:solidFill>
                <a:latin typeface="Meiryo" panose="020B0604030504040204" pitchFamily="34" charset="-128"/>
                <a:ea typeface="Meiryo" panose="020B0604030504040204" pitchFamily="34" charset="-128"/>
              </a:rPr>
              <a:t>開発</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r>
              <a:rPr lang="ja-JP" altLang="en-US" sz="1500" b="1" u="sng">
                <a:solidFill>
                  <a:schemeClr val="bg2">
                    <a:lumMod val="10000"/>
                  </a:schemeClr>
                </a:solidFill>
                <a:latin typeface="Meiryo" panose="020B0604030504040204" pitchFamily="34" charset="-128"/>
                <a:ea typeface="Meiryo" panose="020B0604030504040204" pitchFamily="34" charset="-128"/>
              </a:rPr>
              <a:t>構築</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r>
              <a:rPr lang="ja-JP" altLang="en-US" sz="1500" b="1" u="sng">
                <a:solidFill>
                  <a:schemeClr val="bg2">
                    <a:lumMod val="10000"/>
                  </a:schemeClr>
                </a:solidFill>
                <a:latin typeface="Meiryo" panose="020B0604030504040204" pitchFamily="34" charset="-128"/>
                <a:ea typeface="Meiryo" panose="020B0604030504040204" pitchFamily="34" charset="-128"/>
              </a:rPr>
              <a:t>運用</a:t>
            </a:r>
            <a:r>
              <a:rPr lang="en-US" altLang="ja-JP" sz="1500" b="1" u="sng" dirty="0">
                <a:solidFill>
                  <a:schemeClr val="bg2">
                    <a:lumMod val="10000"/>
                  </a:schemeClr>
                </a:solidFill>
                <a:latin typeface="Meiryo" panose="020B0604030504040204" pitchFamily="34" charset="-128"/>
                <a:ea typeface="Meiryo" panose="020B0604030504040204" pitchFamily="34" charset="-128"/>
              </a:rPr>
              <a:t>)</a:t>
            </a:r>
          </a:p>
          <a:p>
            <a:r>
              <a:rPr lang="ja-JP" altLang="en-US" sz="1167">
                <a:solidFill>
                  <a:schemeClr val="bg2">
                    <a:lumMod val="10000"/>
                  </a:schemeClr>
                </a:solidFill>
                <a:latin typeface="Meiryo" panose="020B0604030504040204" pitchFamily="34" charset="-128"/>
                <a:ea typeface="Meiryo" panose="020B0604030504040204" pitchFamily="34" charset="-128"/>
              </a:rPr>
              <a:t>制御を使う人</a:t>
            </a:r>
            <a:endParaRPr lang="en-US" altLang="ja-JP" sz="1167" dirty="0">
              <a:solidFill>
                <a:schemeClr val="bg2">
                  <a:lumMod val="10000"/>
                </a:schemeClr>
              </a:solidFill>
              <a:latin typeface="Meiryo" panose="020B0604030504040204" pitchFamily="34" charset="-128"/>
              <a:ea typeface="Meiryo" panose="020B0604030504040204" pitchFamily="34" charset="-128"/>
            </a:endParaRPr>
          </a:p>
          <a:p>
            <a:r>
              <a:rPr lang="en-US" altLang="ja-JP" sz="1167" dirty="0">
                <a:solidFill>
                  <a:schemeClr val="bg2">
                    <a:lumMod val="10000"/>
                  </a:schemeClr>
                </a:solidFill>
                <a:latin typeface="Meiryo" panose="020B0604030504040204" pitchFamily="34" charset="-128"/>
                <a:ea typeface="Meiryo" panose="020B0604030504040204" pitchFamily="34" charset="-128"/>
              </a:rPr>
              <a:t>(</a:t>
            </a:r>
            <a:r>
              <a:rPr lang="ja-JP" altLang="en-US" sz="1167">
                <a:solidFill>
                  <a:schemeClr val="bg2">
                    <a:lumMod val="10000"/>
                  </a:schemeClr>
                </a:solidFill>
                <a:latin typeface="Meiryo" panose="020B0604030504040204" pitchFamily="34" charset="-128"/>
                <a:ea typeface="Meiryo" panose="020B0604030504040204" pitchFamily="34" charset="-128"/>
              </a:rPr>
              <a:t>作る権限は持たない</a:t>
            </a:r>
            <a:r>
              <a:rPr lang="en-US" altLang="ja-JP" sz="1167" dirty="0">
                <a:solidFill>
                  <a:schemeClr val="bg2">
                    <a:lumMod val="10000"/>
                  </a:schemeClr>
                </a:solidFill>
                <a:latin typeface="Meiryo" panose="020B0604030504040204" pitchFamily="34" charset="-128"/>
                <a:ea typeface="Meiryo" panose="020B0604030504040204" pitchFamily="34" charset="-128"/>
              </a:rPr>
              <a:t>)</a:t>
            </a:r>
            <a:endParaRPr lang="ja-JP" altLang="en-US" sz="1167" dirty="0">
              <a:solidFill>
                <a:schemeClr val="bg2">
                  <a:lumMod val="10000"/>
                </a:schemeClr>
              </a:solidFill>
              <a:latin typeface="Meiryo" panose="020B0604030504040204" pitchFamily="34" charset="-128"/>
              <a:ea typeface="Meiryo" panose="020B0604030504040204" pitchFamily="34" charset="-128"/>
            </a:endParaRPr>
          </a:p>
        </p:txBody>
      </p:sp>
      <p:cxnSp>
        <p:nvCxnSpPr>
          <p:cNvPr id="33" name="直線矢印コネクタ 32">
            <a:extLst>
              <a:ext uri="{FF2B5EF4-FFF2-40B4-BE49-F238E27FC236}">
                <a16:creationId xmlns:a16="http://schemas.microsoft.com/office/drawing/2014/main" id="{BABE5201-BE4C-9A47-A3E8-8B8616CB51A3}"/>
              </a:ext>
            </a:extLst>
          </p:cNvPr>
          <p:cNvCxnSpPr>
            <a:cxnSpLocks/>
          </p:cNvCxnSpPr>
          <p:nvPr/>
        </p:nvCxnSpPr>
        <p:spPr>
          <a:xfrm flipV="1">
            <a:off x="7182677" y="2751161"/>
            <a:ext cx="1334078" cy="1950469"/>
          </a:xfrm>
          <a:prstGeom prst="straightConnector1">
            <a:avLst/>
          </a:prstGeom>
          <a:ln w="12700">
            <a:tailEnd type="triangle"/>
          </a:ln>
          <a:effectLst/>
        </p:spPr>
        <p:style>
          <a:lnRef idx="2">
            <a:schemeClr val="accent1"/>
          </a:lnRef>
          <a:fillRef idx="0">
            <a:schemeClr val="accent1"/>
          </a:fillRef>
          <a:effectRef idx="1">
            <a:schemeClr val="accent1"/>
          </a:effectRef>
          <a:fontRef idx="minor">
            <a:schemeClr val="tx1"/>
          </a:fontRef>
        </p:style>
      </p:cxnSp>
      <p:cxnSp>
        <p:nvCxnSpPr>
          <p:cNvPr id="36" name="直線矢印コネクタ 35">
            <a:extLst>
              <a:ext uri="{FF2B5EF4-FFF2-40B4-BE49-F238E27FC236}">
                <a16:creationId xmlns:a16="http://schemas.microsoft.com/office/drawing/2014/main" id="{82933F3E-4DF8-BB47-B991-162F3EBC56AD}"/>
              </a:ext>
            </a:extLst>
          </p:cNvPr>
          <p:cNvCxnSpPr>
            <a:cxnSpLocks/>
          </p:cNvCxnSpPr>
          <p:nvPr/>
        </p:nvCxnSpPr>
        <p:spPr>
          <a:xfrm flipV="1">
            <a:off x="6958790" y="2632321"/>
            <a:ext cx="1334078" cy="1950469"/>
          </a:xfrm>
          <a:prstGeom prst="straightConnector1">
            <a:avLst/>
          </a:prstGeom>
          <a:ln w="12700">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37" name="正方形/長方形 36">
            <a:extLst>
              <a:ext uri="{FF2B5EF4-FFF2-40B4-BE49-F238E27FC236}">
                <a16:creationId xmlns:a16="http://schemas.microsoft.com/office/drawing/2014/main" id="{E5AB3A26-B14D-244D-A45D-6467DE5C8B97}"/>
              </a:ext>
            </a:extLst>
          </p:cNvPr>
          <p:cNvSpPr/>
          <p:nvPr/>
        </p:nvSpPr>
        <p:spPr>
          <a:xfrm>
            <a:off x="6285376" y="3065285"/>
            <a:ext cx="1630149" cy="2639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制御を許可・拒否</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8" name="正方形/長方形 37">
            <a:extLst>
              <a:ext uri="{FF2B5EF4-FFF2-40B4-BE49-F238E27FC236}">
                <a16:creationId xmlns:a16="http://schemas.microsoft.com/office/drawing/2014/main" id="{EA974410-8F62-7148-83A4-26F32DE8762F}"/>
              </a:ext>
            </a:extLst>
          </p:cNvPr>
          <p:cNvSpPr/>
          <p:nvPr/>
        </p:nvSpPr>
        <p:spPr>
          <a:xfrm>
            <a:off x="7468299" y="3615356"/>
            <a:ext cx="1334078" cy="2639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制御を要求</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39" name="直線矢印コネクタ 38">
            <a:extLst>
              <a:ext uri="{FF2B5EF4-FFF2-40B4-BE49-F238E27FC236}">
                <a16:creationId xmlns:a16="http://schemas.microsoft.com/office/drawing/2014/main" id="{171677E3-809D-9944-BE94-B2696675711C}"/>
              </a:ext>
            </a:extLst>
          </p:cNvPr>
          <p:cNvCxnSpPr>
            <a:cxnSpLocks/>
          </p:cNvCxnSpPr>
          <p:nvPr/>
        </p:nvCxnSpPr>
        <p:spPr>
          <a:xfrm flipH="1" flipV="1">
            <a:off x="8966283" y="2759969"/>
            <a:ext cx="1298265" cy="1867776"/>
          </a:xfrm>
          <a:prstGeom prst="straightConnector1">
            <a:avLst/>
          </a:prstGeom>
          <a:ln w="12700">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0" name="正方形/長方形 39">
            <a:extLst>
              <a:ext uri="{FF2B5EF4-FFF2-40B4-BE49-F238E27FC236}">
                <a16:creationId xmlns:a16="http://schemas.microsoft.com/office/drawing/2014/main" id="{7D4E1FDE-A14B-B445-AB3F-6B8EC2D8941F}"/>
              </a:ext>
            </a:extLst>
          </p:cNvPr>
          <p:cNvSpPr/>
          <p:nvPr/>
        </p:nvSpPr>
        <p:spPr>
          <a:xfrm>
            <a:off x="9311885" y="3060194"/>
            <a:ext cx="2736116" cy="5551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制御を与えすぎていないか、</a:t>
            </a:r>
            <a:endParaRPr kumimoji="1" lang="en-US" altLang="ja-JP"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絞りすぎていないか確認</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42" name="直線矢印コネクタ 41">
            <a:extLst>
              <a:ext uri="{FF2B5EF4-FFF2-40B4-BE49-F238E27FC236}">
                <a16:creationId xmlns:a16="http://schemas.microsoft.com/office/drawing/2014/main" id="{11775951-EB69-414F-B4E6-8F4DEAE0754D}"/>
              </a:ext>
            </a:extLst>
          </p:cNvPr>
          <p:cNvCxnSpPr>
            <a:cxnSpLocks/>
          </p:cNvCxnSpPr>
          <p:nvPr/>
        </p:nvCxnSpPr>
        <p:spPr>
          <a:xfrm flipH="1">
            <a:off x="7386722" y="5150308"/>
            <a:ext cx="2496453" cy="9887"/>
          </a:xfrm>
          <a:prstGeom prst="straightConnector1">
            <a:avLst/>
          </a:prstGeom>
          <a:ln w="12700">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4" name="正方形/長方形 43">
            <a:extLst>
              <a:ext uri="{FF2B5EF4-FFF2-40B4-BE49-F238E27FC236}">
                <a16:creationId xmlns:a16="http://schemas.microsoft.com/office/drawing/2014/main" id="{6EB3E268-CA07-044D-8B10-93226C595EA6}"/>
              </a:ext>
            </a:extLst>
          </p:cNvPr>
          <p:cNvSpPr/>
          <p:nvPr/>
        </p:nvSpPr>
        <p:spPr>
          <a:xfrm>
            <a:off x="7708047" y="5177201"/>
            <a:ext cx="1959087" cy="31370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制御違反がないか確認</a:t>
            </a:r>
            <a:endParaRPr kumimoji="1" lang="ja-JP" altLang="en-US" sz="1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46" name="四角形吹き出し 45">
            <a:extLst>
              <a:ext uri="{FF2B5EF4-FFF2-40B4-BE49-F238E27FC236}">
                <a16:creationId xmlns:a16="http://schemas.microsoft.com/office/drawing/2014/main" id="{DE7EF685-9B20-A04E-9362-8A2C8E96DEEE}"/>
              </a:ext>
            </a:extLst>
          </p:cNvPr>
          <p:cNvSpPr/>
          <p:nvPr/>
        </p:nvSpPr>
        <p:spPr>
          <a:xfrm>
            <a:off x="3745783" y="2513480"/>
            <a:ext cx="3962265" cy="387047"/>
          </a:xfrm>
          <a:prstGeom prst="wedgeRectCallout">
            <a:avLst>
              <a:gd name="adj1" fmla="val -30023"/>
              <a:gd name="adj2" fmla="val -96826"/>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a:pPr>
            <a:r>
              <a:rPr kumimoji="1" lang="ja-JP" altLang="en-US" sz="1333">
                <a:solidFill>
                  <a:schemeClr val="tx1">
                    <a:lumMod val="75000"/>
                  </a:schemeClr>
                </a:solidFill>
                <a:latin typeface="Meiryo" panose="020B0604030504040204" pitchFamily="34" charset="-128"/>
                <a:ea typeface="Meiryo" panose="020B0604030504040204" pitchFamily="34" charset="-128"/>
              </a:rPr>
              <a:t>開発時点では兼務を許容するが、</a:t>
            </a:r>
            <a:endParaRPr kumimoji="1" lang="en-US" altLang="ja-JP" sz="1333" dirty="0">
              <a:solidFill>
                <a:schemeClr val="tx1">
                  <a:lumMod val="75000"/>
                </a:schemeClr>
              </a:solidFill>
              <a:latin typeface="Meiryo" panose="020B0604030504040204" pitchFamily="34" charset="-128"/>
              <a:ea typeface="Meiryo" panose="020B0604030504040204" pitchFamily="34" charset="-128"/>
            </a:endParaRPr>
          </a:p>
          <a:p>
            <a:pPr>
              <a:defRPr/>
            </a:pPr>
            <a:r>
              <a:rPr kumimoji="1" lang="ja-JP" altLang="en-US" sz="1333">
                <a:solidFill>
                  <a:schemeClr val="tx1">
                    <a:lumMod val="75000"/>
                  </a:schemeClr>
                </a:solidFill>
                <a:latin typeface="Meiryo" panose="020B0604030504040204" pitchFamily="34" charset="-128"/>
                <a:ea typeface="Meiryo" panose="020B0604030504040204" pitchFamily="34" charset="-128"/>
              </a:rPr>
              <a:t>本番運用に備えて役割・権限は分割しておくなど</a:t>
            </a:r>
            <a:endParaRPr lang="en-US" altLang="ja-JP" sz="1333" dirty="0">
              <a:solidFill>
                <a:srgbClr val="163D51"/>
              </a:solidFill>
              <a:latin typeface="Meiryo" panose="020B0604030504040204" pitchFamily="34" charset="-128"/>
              <a:ea typeface="Meiryo" panose="020B0604030504040204" pitchFamily="34" charset="-128"/>
            </a:endParaRPr>
          </a:p>
        </p:txBody>
      </p:sp>
      <p:pic>
        <p:nvPicPr>
          <p:cNvPr id="47" name="Graphic 41">
            <a:extLst>
              <a:ext uri="{FF2B5EF4-FFF2-40B4-BE49-F238E27FC236}">
                <a16:creationId xmlns:a16="http://schemas.microsoft.com/office/drawing/2014/main" id="{1F89AE0B-D5EB-7C4E-A886-0B4AE7F9E829}"/>
              </a:ext>
            </a:extLst>
          </p:cNvPr>
          <p:cNvPicPr>
            <a:picLocks noChangeAspect="1"/>
          </p:cNvPicPr>
          <p:nvPr/>
        </p:nvPicPr>
        <p:blipFill>
          <a:blip r:embed="rId3">
            <a:duotone>
              <a:schemeClr val="accent6">
                <a:shade val="45000"/>
                <a:satMod val="135000"/>
              </a:schemeClr>
              <a:prstClr val="white"/>
            </a:duotone>
            <a:extLst>
              <a:ext uri="{96DAC541-7B7A-43D3-8B79-37D633B846F1}">
                <asvg:svgBlip xmlns:asvg="http://schemas.microsoft.com/office/drawing/2016/SVG/main" r:embed="rId4"/>
              </a:ext>
            </a:extLst>
          </a:blip>
          <a:stretch>
            <a:fillRect/>
          </a:stretch>
        </p:blipFill>
        <p:spPr>
          <a:xfrm flipH="1">
            <a:off x="8387830" y="2023662"/>
            <a:ext cx="685780" cy="666372"/>
          </a:xfrm>
          <a:prstGeom prst="rect">
            <a:avLst/>
          </a:prstGeom>
        </p:spPr>
      </p:pic>
      <p:pic>
        <p:nvPicPr>
          <p:cNvPr id="48" name="Graphic 41">
            <a:extLst>
              <a:ext uri="{FF2B5EF4-FFF2-40B4-BE49-F238E27FC236}">
                <a16:creationId xmlns:a16="http://schemas.microsoft.com/office/drawing/2014/main" id="{D968C76D-FF45-B445-AE4A-D84236D995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6518528" y="4709438"/>
            <a:ext cx="659018" cy="640367"/>
          </a:xfrm>
          <a:prstGeom prst="rect">
            <a:avLst/>
          </a:prstGeom>
          <a:ln>
            <a:noFill/>
          </a:ln>
        </p:spPr>
      </p:pic>
      <p:pic>
        <p:nvPicPr>
          <p:cNvPr id="49" name="Graphic 41">
            <a:extLst>
              <a:ext uri="{FF2B5EF4-FFF2-40B4-BE49-F238E27FC236}">
                <a16:creationId xmlns:a16="http://schemas.microsoft.com/office/drawing/2014/main" id="{FFD31B34-7E8F-774E-839F-E70E3C3F86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092353" y="4701630"/>
            <a:ext cx="659018" cy="640367"/>
          </a:xfrm>
          <a:prstGeom prst="rect">
            <a:avLst/>
          </a:prstGeom>
        </p:spPr>
      </p:pic>
      <p:sp>
        <p:nvSpPr>
          <p:cNvPr id="2" name="タイトル 1">
            <a:extLst>
              <a:ext uri="{FF2B5EF4-FFF2-40B4-BE49-F238E27FC236}">
                <a16:creationId xmlns:a16="http://schemas.microsoft.com/office/drawing/2014/main" id="{6A93BFAB-F112-D444-9054-0D8DAD939564}"/>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solidFill>
                  <a:schemeClr val="bg2">
                    <a:lumMod val="10000"/>
                  </a:schemeClr>
                </a:solidFill>
              </a:rPr>
              <a:t>権限分掌の進め方</a:t>
            </a:r>
            <a:endParaRPr lang="ja-JP" altLang="en-US" sz="2800" b="0"/>
          </a:p>
        </p:txBody>
      </p:sp>
      <p:sp>
        <p:nvSpPr>
          <p:cNvPr id="3" name="テキスト ボックス 2">
            <a:extLst>
              <a:ext uri="{FF2B5EF4-FFF2-40B4-BE49-F238E27FC236}">
                <a16:creationId xmlns:a16="http://schemas.microsoft.com/office/drawing/2014/main" id="{D82609FA-C6AE-0849-3307-CF56DB29CD45}"/>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262964027"/>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7">
            <a:extLst>
              <a:ext uri="{FF2B5EF4-FFF2-40B4-BE49-F238E27FC236}">
                <a16:creationId xmlns:a16="http://schemas.microsoft.com/office/drawing/2014/main" id="{F8420262-5A8A-4F4E-B315-1629DB8D58F4}"/>
              </a:ext>
            </a:extLst>
          </p:cNvPr>
          <p:cNvSpPr/>
          <p:nvPr/>
        </p:nvSpPr>
        <p:spPr>
          <a:xfrm>
            <a:off x="449055" y="832143"/>
            <a:ext cx="11311293" cy="12869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510085" indent="-380976">
              <a:buFont typeface="Arial" panose="020B0604020202020204" pitchFamily="34" charset="0"/>
              <a:buChar char="•"/>
              <a:defRPr/>
            </a:pPr>
            <a:r>
              <a:rPr lang="en-US" altLang="ja-JP" sz="2000" dirty="0">
                <a:solidFill>
                  <a:schemeClr val="tx1"/>
                </a:solidFill>
                <a:latin typeface="Meiryo" panose="020B0604030504040204" pitchFamily="34" charset="-128"/>
                <a:ea typeface="Meiryo" panose="020B0604030504040204" pitchFamily="34" charset="-128"/>
                <a:cs typeface="Meiryo" charset="-128"/>
              </a:rPr>
              <a:t>S3</a:t>
            </a:r>
            <a:r>
              <a:rPr lang="ja-JP" altLang="en-US" sz="2000">
                <a:solidFill>
                  <a:schemeClr val="tx1"/>
                </a:solidFill>
                <a:latin typeface="Meiryo" panose="020B0604030504040204" pitchFamily="34" charset="-128"/>
                <a:ea typeface="Meiryo" panose="020B0604030504040204" pitchFamily="34" charset="-128"/>
                <a:cs typeface="Meiryo" charset="-128"/>
              </a:rPr>
              <a:t>利用における権限分掌フレームワーク</a:t>
            </a:r>
          </a:p>
        </p:txBody>
      </p:sp>
      <p:sp>
        <p:nvSpPr>
          <p:cNvPr id="36" name="三角形 35">
            <a:extLst>
              <a:ext uri="{FF2B5EF4-FFF2-40B4-BE49-F238E27FC236}">
                <a16:creationId xmlns:a16="http://schemas.microsoft.com/office/drawing/2014/main" id="{3C1026D4-D0E7-F049-991F-4ABF8C38A02F}"/>
              </a:ext>
            </a:extLst>
          </p:cNvPr>
          <p:cNvSpPr/>
          <p:nvPr/>
        </p:nvSpPr>
        <p:spPr>
          <a:xfrm>
            <a:off x="3739895" y="2089954"/>
            <a:ext cx="4085112" cy="3521648"/>
          </a:xfrm>
          <a:prstGeom prst="triangle">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4000" dirty="0">
              <a:latin typeface="Meiryo" panose="020B0604030504040204" pitchFamily="34" charset="-128"/>
              <a:ea typeface="Meiryo" panose="020B0604030504040204" pitchFamily="34" charset="-128"/>
            </a:endParaRPr>
          </a:p>
        </p:txBody>
      </p:sp>
      <p:cxnSp>
        <p:nvCxnSpPr>
          <p:cNvPr id="40" name="直線矢印コネクタ 39">
            <a:extLst>
              <a:ext uri="{FF2B5EF4-FFF2-40B4-BE49-F238E27FC236}">
                <a16:creationId xmlns:a16="http://schemas.microsoft.com/office/drawing/2014/main" id="{CDDCD2EA-0D5A-A445-ADD5-A189F163B1B5}"/>
              </a:ext>
            </a:extLst>
          </p:cNvPr>
          <p:cNvCxnSpPr/>
          <p:nvPr/>
        </p:nvCxnSpPr>
        <p:spPr>
          <a:xfrm flipV="1">
            <a:off x="2919761" y="2300025"/>
            <a:ext cx="2017518" cy="304994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1" name="直線矢印コネクタ 40">
            <a:extLst>
              <a:ext uri="{FF2B5EF4-FFF2-40B4-BE49-F238E27FC236}">
                <a16:creationId xmlns:a16="http://schemas.microsoft.com/office/drawing/2014/main" id="{27398570-16D7-3F4D-8A6B-B62B80608046}"/>
              </a:ext>
            </a:extLst>
          </p:cNvPr>
          <p:cNvCxnSpPr/>
          <p:nvPr/>
        </p:nvCxnSpPr>
        <p:spPr>
          <a:xfrm flipH="1">
            <a:off x="2510541" y="2245765"/>
            <a:ext cx="2017518" cy="304994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2" name="直線矢印コネクタ 41">
            <a:extLst>
              <a:ext uri="{FF2B5EF4-FFF2-40B4-BE49-F238E27FC236}">
                <a16:creationId xmlns:a16="http://schemas.microsoft.com/office/drawing/2014/main" id="{1F5F2766-05DF-9945-A800-CF88FE366D05}"/>
              </a:ext>
            </a:extLst>
          </p:cNvPr>
          <p:cNvCxnSpPr/>
          <p:nvPr/>
        </p:nvCxnSpPr>
        <p:spPr>
          <a:xfrm flipH="1" flipV="1">
            <a:off x="6295087" y="2325851"/>
            <a:ext cx="1632893" cy="2687488"/>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cxnSp>
        <p:nvCxnSpPr>
          <p:cNvPr id="43" name="直線矢印コネクタ 42">
            <a:extLst>
              <a:ext uri="{FF2B5EF4-FFF2-40B4-BE49-F238E27FC236}">
                <a16:creationId xmlns:a16="http://schemas.microsoft.com/office/drawing/2014/main" id="{4C23FF59-B869-FC43-9A6D-CC2E02FE9FD4}"/>
              </a:ext>
            </a:extLst>
          </p:cNvPr>
          <p:cNvCxnSpPr/>
          <p:nvPr/>
        </p:nvCxnSpPr>
        <p:spPr>
          <a:xfrm flipH="1">
            <a:off x="4339116" y="5984493"/>
            <a:ext cx="3250958" cy="0"/>
          </a:xfrm>
          <a:prstGeom prst="straightConnector1">
            <a:avLst/>
          </a:prstGeom>
          <a:ln>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4" name="テキスト ボックス 43">
            <a:extLst>
              <a:ext uri="{FF2B5EF4-FFF2-40B4-BE49-F238E27FC236}">
                <a16:creationId xmlns:a16="http://schemas.microsoft.com/office/drawing/2014/main" id="{F73B4F04-20B8-3E49-BF29-CFC7CDD48368}"/>
              </a:ext>
            </a:extLst>
          </p:cNvPr>
          <p:cNvSpPr txBox="1"/>
          <p:nvPr/>
        </p:nvSpPr>
        <p:spPr>
          <a:xfrm>
            <a:off x="4963327" y="4047016"/>
            <a:ext cx="1792042" cy="400110"/>
          </a:xfrm>
          <a:prstGeom prst="rect">
            <a:avLst/>
          </a:prstGeom>
          <a:noFill/>
        </p:spPr>
        <p:txBody>
          <a:bodyPr wrap="square" rtlCol="0">
            <a:spAutoFit/>
          </a:bodyPr>
          <a:lstStyle/>
          <a:p>
            <a:r>
              <a:rPr lang="ja-JP" altLang="en-US" sz="2000" b="1">
                <a:latin typeface="Meiryo" panose="020B0604030504040204" pitchFamily="34" charset="-128"/>
                <a:ea typeface="Meiryo" panose="020B0604030504040204" pitchFamily="34" charset="-128"/>
              </a:rPr>
              <a:t>牽制モデル</a:t>
            </a:r>
            <a:endParaRPr lang="ja-JP" altLang="en-US" sz="2000" b="1" dirty="0">
              <a:latin typeface="Meiryo" panose="020B0604030504040204" pitchFamily="34" charset="-128"/>
              <a:ea typeface="Meiryo" panose="020B0604030504040204" pitchFamily="34" charset="-128"/>
            </a:endParaRPr>
          </a:p>
        </p:txBody>
      </p:sp>
      <p:sp>
        <p:nvSpPr>
          <p:cNvPr id="45" name="テキスト ボックス 44">
            <a:extLst>
              <a:ext uri="{FF2B5EF4-FFF2-40B4-BE49-F238E27FC236}">
                <a16:creationId xmlns:a16="http://schemas.microsoft.com/office/drawing/2014/main" id="{C638878F-4587-B445-BC01-DD7C9EEE916A}"/>
              </a:ext>
            </a:extLst>
          </p:cNvPr>
          <p:cNvSpPr txBox="1"/>
          <p:nvPr/>
        </p:nvSpPr>
        <p:spPr>
          <a:xfrm>
            <a:off x="757597" y="2926250"/>
            <a:ext cx="4311188" cy="605422"/>
          </a:xfrm>
          <a:prstGeom prst="rect">
            <a:avLst/>
          </a:prstGeom>
          <a:noFill/>
        </p:spPr>
        <p:txBody>
          <a:bodyPr wrap="square" rtlCol="0">
            <a:spAutoFit/>
          </a:bodyPr>
          <a:lstStyle/>
          <a:p>
            <a:pPr marL="380976" indent="-380976">
              <a:buFont typeface="Arial" panose="020B0604020202020204" pitchFamily="34" charset="0"/>
              <a:buChar char="•"/>
            </a:pPr>
            <a:r>
              <a:rPr lang="en-US" altLang="ja-JP" sz="1667" dirty="0">
                <a:latin typeface="Meiryo" panose="020B0604030504040204" pitchFamily="34" charset="-128"/>
                <a:ea typeface="Meiryo" panose="020B0604030504040204" pitchFamily="34" charset="-128"/>
              </a:rPr>
              <a:t>S3</a:t>
            </a:r>
            <a:r>
              <a:rPr lang="ja-JP" altLang="en-US" sz="1667" dirty="0">
                <a:latin typeface="Meiryo" panose="020B0604030504040204" pitchFamily="34" charset="-128"/>
                <a:ea typeface="Meiryo" panose="020B0604030504040204" pitchFamily="34" charset="-128"/>
              </a:rPr>
              <a:t>バケット管理ポリシー・</a:t>
            </a:r>
            <a:r>
              <a:rPr lang="en-US" altLang="ja-JP" sz="1667" dirty="0">
                <a:latin typeface="Meiryo" panose="020B0604030504040204" pitchFamily="34" charset="-128"/>
                <a:ea typeface="Meiryo" panose="020B0604030504040204" pitchFamily="34" charset="-128"/>
              </a:rPr>
              <a:t>ACL</a:t>
            </a:r>
            <a:r>
              <a:rPr lang="ja-JP" altLang="en-US" sz="1667" dirty="0">
                <a:latin typeface="Meiryo" panose="020B0604030504040204" pitchFamily="34" charset="-128"/>
                <a:ea typeface="Meiryo" panose="020B0604030504040204" pitchFamily="34" charset="-128"/>
              </a:rPr>
              <a:t>を設定</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暗号鍵</a:t>
            </a:r>
            <a:r>
              <a:rPr lang="ja-JP" altLang="en-US" sz="1667">
                <a:latin typeface="Meiryo" panose="020B0604030504040204" pitchFamily="34" charset="-128"/>
                <a:ea typeface="Meiryo" panose="020B0604030504040204" pitchFamily="34" charset="-128"/>
              </a:rPr>
              <a:t>を設定</a:t>
            </a:r>
            <a:endParaRPr lang="en-US" altLang="ja-JP" sz="1667" dirty="0">
              <a:latin typeface="Meiryo" panose="020B0604030504040204" pitchFamily="34" charset="-128"/>
              <a:ea typeface="Meiryo" panose="020B0604030504040204" pitchFamily="34" charset="-128"/>
            </a:endParaRPr>
          </a:p>
        </p:txBody>
      </p:sp>
      <p:sp>
        <p:nvSpPr>
          <p:cNvPr id="46" name="Rounded Rectangle 7">
            <a:extLst>
              <a:ext uri="{FF2B5EF4-FFF2-40B4-BE49-F238E27FC236}">
                <a16:creationId xmlns:a16="http://schemas.microsoft.com/office/drawing/2014/main" id="{E13412EA-7B8F-1C41-8D11-6ABCB70E4C66}"/>
              </a:ext>
            </a:extLst>
          </p:cNvPr>
          <p:cNvSpPr/>
          <p:nvPr/>
        </p:nvSpPr>
        <p:spPr>
          <a:xfrm>
            <a:off x="396085" y="1241393"/>
            <a:ext cx="7258264" cy="3479823"/>
          </a:xfrm>
          <a:prstGeom prst="roundRect">
            <a:avLst>
              <a:gd name="adj" fmla="val 9818"/>
            </a:avLst>
          </a:prstGeom>
          <a:noFill/>
          <a:ln w="12700">
            <a:prstDash val="sysDot"/>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4000"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47" name="TextBox 37">
            <a:extLst>
              <a:ext uri="{FF2B5EF4-FFF2-40B4-BE49-F238E27FC236}">
                <a16:creationId xmlns:a16="http://schemas.microsoft.com/office/drawing/2014/main" id="{42433729-0635-824B-AA7C-E93F8BF38FDF}"/>
              </a:ext>
            </a:extLst>
          </p:cNvPr>
          <p:cNvSpPr txBox="1">
            <a:spLocks noChangeArrowheads="1"/>
          </p:cNvSpPr>
          <p:nvPr/>
        </p:nvSpPr>
        <p:spPr bwMode="auto">
          <a:xfrm>
            <a:off x="121021" y="1372087"/>
            <a:ext cx="3277648" cy="348878"/>
          </a:xfrm>
          <a:prstGeom prst="rect">
            <a:avLst/>
          </a:prstGeom>
          <a:noFill/>
          <a:ln w="12700">
            <a:noFill/>
            <a:prstDash val="sysDot"/>
            <a:miter lim="800000"/>
            <a:headEnd/>
            <a:tailEnd/>
          </a:ln>
        </p:spPr>
        <p:txBody>
          <a:bodyPr wrap="square">
            <a:spAutoFit/>
          </a:bodyPr>
          <a:lstStyle/>
          <a:p>
            <a:pPr algn="ctr"/>
            <a:r>
              <a:rPr lang="ja-JP" altLang="en-US" sz="1667" b="1" dirty="0">
                <a:latin typeface="Meiryo" panose="020B0604030504040204" pitchFamily="34" charset="-128"/>
                <a:ea typeface="Meiryo" panose="020B0604030504040204" pitchFamily="34" charset="-128"/>
                <a:cs typeface="メイリオ" panose="020B0604030504040204" pitchFamily="50" charset="-128"/>
              </a:rPr>
              <a:t>予防的コントロール</a:t>
            </a:r>
            <a:endParaRPr lang="en-US" sz="1667" b="1" dirty="0">
              <a:latin typeface="Meiryo" panose="020B0604030504040204" pitchFamily="34" charset="-128"/>
              <a:ea typeface="Meiryo" panose="020B0604030504040204" pitchFamily="34" charset="-128"/>
              <a:cs typeface="メイリオ" panose="020B0604030504040204" pitchFamily="50" charset="-128"/>
            </a:endParaRPr>
          </a:p>
        </p:txBody>
      </p:sp>
      <p:sp>
        <p:nvSpPr>
          <p:cNvPr id="48" name="テキスト ボックス 47">
            <a:extLst>
              <a:ext uri="{FF2B5EF4-FFF2-40B4-BE49-F238E27FC236}">
                <a16:creationId xmlns:a16="http://schemas.microsoft.com/office/drawing/2014/main" id="{FACFCBAD-59E4-D24D-A0B1-81CAB3943069}"/>
              </a:ext>
            </a:extLst>
          </p:cNvPr>
          <p:cNvSpPr txBox="1"/>
          <p:nvPr/>
        </p:nvSpPr>
        <p:spPr>
          <a:xfrm>
            <a:off x="5117139" y="1221001"/>
            <a:ext cx="2090058" cy="400110"/>
          </a:xfrm>
          <a:prstGeom prst="rect">
            <a:avLst/>
          </a:prstGeom>
          <a:noFill/>
        </p:spPr>
        <p:txBody>
          <a:bodyPr wrap="square" rtlCol="0">
            <a:spAutoFit/>
          </a:bodyPr>
          <a:lstStyle/>
          <a:p>
            <a:r>
              <a:rPr lang="en-US" altLang="ja-JP" sz="2000" b="1" dirty="0">
                <a:latin typeface="Meiryo" panose="020B0604030504040204" pitchFamily="34" charset="-128"/>
                <a:ea typeface="Meiryo" panose="020B0604030504040204" pitchFamily="34" charset="-128"/>
              </a:rPr>
              <a:t>S3</a:t>
            </a:r>
            <a:r>
              <a:rPr lang="ja-JP" altLang="en-US" sz="2000" b="1" dirty="0">
                <a:latin typeface="Meiryo" panose="020B0604030504040204" pitchFamily="34" charset="-128"/>
                <a:ea typeface="Meiryo" panose="020B0604030504040204" pitchFamily="34" charset="-128"/>
              </a:rPr>
              <a:t>管理者</a:t>
            </a:r>
          </a:p>
        </p:txBody>
      </p:sp>
      <p:sp>
        <p:nvSpPr>
          <p:cNvPr id="49" name="テキスト ボックス 4">
            <a:extLst>
              <a:ext uri="{FF2B5EF4-FFF2-40B4-BE49-F238E27FC236}">
                <a16:creationId xmlns:a16="http://schemas.microsoft.com/office/drawing/2014/main" id="{82699C3E-432A-5B42-8ABB-9ABC433AE6DA}"/>
              </a:ext>
            </a:extLst>
          </p:cNvPr>
          <p:cNvSpPr txBox="1"/>
          <p:nvPr/>
        </p:nvSpPr>
        <p:spPr>
          <a:xfrm>
            <a:off x="5117139" y="1671706"/>
            <a:ext cx="2090058" cy="400110"/>
          </a:xfrm>
          <a:prstGeom prst="rect">
            <a:avLst/>
          </a:prstGeom>
          <a:noFill/>
        </p:spPr>
        <p:txBody>
          <a:bodyPr wrap="square" rtlCol="0">
            <a:spAutoFit/>
          </a:bodyPr>
          <a:lstStyle/>
          <a:p>
            <a:r>
              <a:rPr lang="en-US" altLang="ja-JP" sz="2000" b="1" dirty="0">
                <a:latin typeface="Meiryo" panose="020B0604030504040204" pitchFamily="34" charset="-128"/>
                <a:ea typeface="Meiryo" panose="020B0604030504040204" pitchFamily="34" charset="-128"/>
              </a:rPr>
              <a:t>KMS</a:t>
            </a:r>
            <a:r>
              <a:rPr lang="ja-JP" altLang="en-US" sz="2000" b="1" dirty="0">
                <a:latin typeface="Meiryo" panose="020B0604030504040204" pitchFamily="34" charset="-128"/>
                <a:ea typeface="Meiryo" panose="020B0604030504040204" pitchFamily="34" charset="-128"/>
              </a:rPr>
              <a:t>管理者</a:t>
            </a:r>
          </a:p>
        </p:txBody>
      </p:sp>
      <p:sp>
        <p:nvSpPr>
          <p:cNvPr id="51" name="テキスト ボックス 50">
            <a:extLst>
              <a:ext uri="{FF2B5EF4-FFF2-40B4-BE49-F238E27FC236}">
                <a16:creationId xmlns:a16="http://schemas.microsoft.com/office/drawing/2014/main" id="{1C004AC9-49C0-704D-A332-5C14B75A289D}"/>
              </a:ext>
            </a:extLst>
          </p:cNvPr>
          <p:cNvSpPr txBox="1"/>
          <p:nvPr/>
        </p:nvSpPr>
        <p:spPr>
          <a:xfrm>
            <a:off x="3998246" y="3323298"/>
            <a:ext cx="2136882" cy="605422"/>
          </a:xfrm>
          <a:prstGeom prst="rect">
            <a:avLst/>
          </a:prstGeom>
          <a:noFill/>
        </p:spPr>
        <p:txBody>
          <a:bodyPr wrap="square" rtlCol="0">
            <a:spAutoFit/>
          </a:bodyPr>
          <a:lstStyle/>
          <a:p>
            <a:r>
              <a:rPr lang="ja-JP" altLang="en-US" sz="1667" dirty="0">
                <a:latin typeface="Meiryo" panose="020B0604030504040204" pitchFamily="34" charset="-128"/>
                <a:ea typeface="Meiryo" panose="020B0604030504040204" pitchFamily="34" charset="-128"/>
              </a:rPr>
              <a:t>バケットの利用権限を要求</a:t>
            </a:r>
          </a:p>
        </p:txBody>
      </p:sp>
      <p:sp>
        <p:nvSpPr>
          <p:cNvPr id="52" name="Right Brace 9">
            <a:extLst>
              <a:ext uri="{FF2B5EF4-FFF2-40B4-BE49-F238E27FC236}">
                <a16:creationId xmlns:a16="http://schemas.microsoft.com/office/drawing/2014/main" id="{9C740E38-B398-0444-96F9-D37916E0D4F3}"/>
              </a:ext>
            </a:extLst>
          </p:cNvPr>
          <p:cNvSpPr/>
          <p:nvPr/>
        </p:nvSpPr>
        <p:spPr>
          <a:xfrm>
            <a:off x="6518484" y="1320275"/>
            <a:ext cx="207822" cy="725100"/>
          </a:xfrm>
          <a:prstGeom prst="rightBrace">
            <a:avLst/>
          </a:prstGeom>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ja-JP" altLang="en-US" sz="4000">
              <a:latin typeface="Meiryo" panose="020B0604030504040204" pitchFamily="34" charset="-128"/>
              <a:ea typeface="Meiryo" panose="020B0604030504040204" pitchFamily="34" charset="-128"/>
            </a:endParaRPr>
          </a:p>
        </p:txBody>
      </p:sp>
      <p:sp>
        <p:nvSpPr>
          <p:cNvPr id="53" name="Rectangle 2">
            <a:extLst>
              <a:ext uri="{FF2B5EF4-FFF2-40B4-BE49-F238E27FC236}">
                <a16:creationId xmlns:a16="http://schemas.microsoft.com/office/drawing/2014/main" id="{08B762D7-4BBA-B643-97A5-4ECACC41BAEF}"/>
              </a:ext>
            </a:extLst>
          </p:cNvPr>
          <p:cNvSpPr/>
          <p:nvPr/>
        </p:nvSpPr>
        <p:spPr>
          <a:xfrm>
            <a:off x="6740690" y="1371136"/>
            <a:ext cx="4827311" cy="605422"/>
          </a:xfrm>
          <a:prstGeom prst="rect">
            <a:avLst/>
          </a:prstGeom>
          <a:noFill/>
        </p:spPr>
        <p:txBody>
          <a:bodyPr wrap="square">
            <a:spAutoFit/>
          </a:bodyPr>
          <a:lstStyle/>
          <a:p>
            <a:r>
              <a:rPr lang="en-US" altLang="ja-JP" sz="1667" dirty="0">
                <a:latin typeface="Meiryo" panose="020B0604030504040204" pitchFamily="34" charset="-128"/>
                <a:ea typeface="Meiryo" panose="020B0604030504040204" pitchFamily="34" charset="-128"/>
              </a:rPr>
              <a:t>S3</a:t>
            </a:r>
            <a:r>
              <a:rPr lang="ja-JP" altLang="en-US" sz="1667" dirty="0">
                <a:latin typeface="Meiryo" panose="020B0604030504040204" pitchFamily="34" charset="-128"/>
                <a:ea typeface="Meiryo" panose="020B0604030504040204" pitchFamily="34" charset="-128"/>
              </a:rPr>
              <a:t>管理者と</a:t>
            </a:r>
            <a:r>
              <a:rPr lang="en-US" altLang="ja-JP" sz="1667" dirty="0">
                <a:latin typeface="Meiryo" panose="020B0604030504040204" pitchFamily="34" charset="-128"/>
                <a:ea typeface="Meiryo" panose="020B0604030504040204" pitchFamily="34" charset="-128"/>
              </a:rPr>
              <a:t>KMS</a:t>
            </a:r>
            <a:r>
              <a:rPr lang="ja-JP" altLang="en-US" sz="1667" dirty="0">
                <a:latin typeface="Meiryo" panose="020B0604030504040204" pitchFamily="34" charset="-128"/>
                <a:ea typeface="Meiryo" panose="020B0604030504040204" pitchFamily="34" charset="-128"/>
              </a:rPr>
              <a:t>管理者を分け、管理者であっても単独では</a:t>
            </a:r>
            <a:r>
              <a:rPr lang="en-US" altLang="ja-JP" sz="1667" dirty="0">
                <a:latin typeface="Meiryo" panose="020B0604030504040204" pitchFamily="34" charset="-128"/>
                <a:ea typeface="Meiryo" panose="020B0604030504040204" pitchFamily="34" charset="-128"/>
              </a:rPr>
              <a:t>S3</a:t>
            </a:r>
            <a:r>
              <a:rPr lang="ja-JP" altLang="en-US" sz="1667" dirty="0">
                <a:latin typeface="Meiryo" panose="020B0604030504040204" pitchFamily="34" charset="-128"/>
                <a:ea typeface="Meiryo" panose="020B0604030504040204" pitchFamily="34" charset="-128"/>
              </a:rPr>
              <a:t>データを操作できなくする</a:t>
            </a:r>
          </a:p>
        </p:txBody>
      </p:sp>
      <p:sp>
        <p:nvSpPr>
          <p:cNvPr id="54" name="テキスト ボックス 53">
            <a:extLst>
              <a:ext uri="{FF2B5EF4-FFF2-40B4-BE49-F238E27FC236}">
                <a16:creationId xmlns:a16="http://schemas.microsoft.com/office/drawing/2014/main" id="{4A13BB1C-4FBB-8D42-832A-1EB188691935}"/>
              </a:ext>
            </a:extLst>
          </p:cNvPr>
          <p:cNvSpPr txBox="1"/>
          <p:nvPr/>
        </p:nvSpPr>
        <p:spPr>
          <a:xfrm>
            <a:off x="7688755" y="3689689"/>
            <a:ext cx="3693780" cy="1375056"/>
          </a:xfrm>
          <a:prstGeom prst="rect">
            <a:avLst/>
          </a:prstGeom>
          <a:noFill/>
        </p:spPr>
        <p:txBody>
          <a:bodyPr wrap="square" rtlCol="0">
            <a:spAutoFit/>
          </a:bodyPr>
          <a:lstStyle/>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開放したアクセスが妥当か確認</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許可された範囲以外にアクセスしようとしていないか確認</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コンプライアンス違反を捕捉し、修正</a:t>
            </a:r>
            <a:endParaRPr lang="en-US" altLang="ja-JP" sz="1667" dirty="0">
              <a:latin typeface="Meiryo" panose="020B0604030504040204" pitchFamily="34" charset="-128"/>
              <a:ea typeface="Meiryo" panose="020B0604030504040204" pitchFamily="34" charset="-128"/>
            </a:endParaRPr>
          </a:p>
        </p:txBody>
      </p:sp>
      <p:sp>
        <p:nvSpPr>
          <p:cNvPr id="55" name="テキスト ボックス 54">
            <a:extLst>
              <a:ext uri="{FF2B5EF4-FFF2-40B4-BE49-F238E27FC236}">
                <a16:creationId xmlns:a16="http://schemas.microsoft.com/office/drawing/2014/main" id="{C5C622A9-C1E5-0145-8051-40F52B4FF510}"/>
              </a:ext>
            </a:extLst>
          </p:cNvPr>
          <p:cNvSpPr txBox="1"/>
          <p:nvPr/>
        </p:nvSpPr>
        <p:spPr>
          <a:xfrm>
            <a:off x="4120279" y="5989588"/>
            <a:ext cx="6216418" cy="605422"/>
          </a:xfrm>
          <a:prstGeom prst="rect">
            <a:avLst/>
          </a:prstGeom>
          <a:noFill/>
        </p:spPr>
        <p:txBody>
          <a:bodyPr wrap="square" rtlCol="0">
            <a:spAutoFit/>
          </a:bodyPr>
          <a:lstStyle/>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許可された範囲以外にアクセスしようとしていないか確認</a:t>
            </a:r>
            <a:endParaRPr lang="en-US" altLang="ja-JP" sz="1667" dirty="0">
              <a:latin typeface="Meiryo" panose="020B0604030504040204" pitchFamily="34" charset="-128"/>
              <a:ea typeface="Meiryo" panose="020B0604030504040204" pitchFamily="34" charset="-128"/>
            </a:endParaRPr>
          </a:p>
          <a:p>
            <a:pPr marL="380976" indent="-380976">
              <a:buFont typeface="Arial" panose="020B0604020202020204" pitchFamily="34" charset="0"/>
              <a:buChar char="•"/>
            </a:pPr>
            <a:r>
              <a:rPr lang="ja-JP" altLang="en-US" sz="1667" dirty="0">
                <a:latin typeface="Meiryo" panose="020B0604030504040204" pitchFamily="34" charset="-128"/>
                <a:ea typeface="Meiryo" panose="020B0604030504040204" pitchFamily="34" charset="-128"/>
              </a:rPr>
              <a:t>コンプライアンス違反を捕捉し</a:t>
            </a:r>
            <a:r>
              <a:rPr lang="ja-JP" altLang="en-US" sz="1667">
                <a:latin typeface="Meiryo" panose="020B0604030504040204" pitchFamily="34" charset="-128"/>
                <a:ea typeface="Meiryo" panose="020B0604030504040204" pitchFamily="34" charset="-128"/>
              </a:rPr>
              <a:t>、修正</a:t>
            </a:r>
            <a:endParaRPr lang="en-US" altLang="ja-JP" sz="1667" dirty="0">
              <a:latin typeface="Meiryo" panose="020B0604030504040204" pitchFamily="34" charset="-128"/>
              <a:ea typeface="Meiryo" panose="020B0604030504040204" pitchFamily="34" charset="-128"/>
            </a:endParaRPr>
          </a:p>
        </p:txBody>
      </p:sp>
      <p:sp>
        <p:nvSpPr>
          <p:cNvPr id="56" name="Rounded Rectangle 7">
            <a:extLst>
              <a:ext uri="{FF2B5EF4-FFF2-40B4-BE49-F238E27FC236}">
                <a16:creationId xmlns:a16="http://schemas.microsoft.com/office/drawing/2014/main" id="{7343AD79-3A6B-5B40-9D9B-34FA1749529B}"/>
              </a:ext>
            </a:extLst>
          </p:cNvPr>
          <p:cNvSpPr/>
          <p:nvPr/>
        </p:nvSpPr>
        <p:spPr>
          <a:xfrm>
            <a:off x="3791990" y="2806156"/>
            <a:ext cx="7750505" cy="3806248"/>
          </a:xfrm>
          <a:prstGeom prst="roundRect">
            <a:avLst>
              <a:gd name="adj" fmla="val 9818"/>
            </a:avLst>
          </a:prstGeom>
          <a:noFill/>
          <a:ln w="12700">
            <a:prstDash val="sysDot"/>
          </a:ln>
        </p:spPr>
        <p:style>
          <a:lnRef idx="2">
            <a:schemeClr val="dk1"/>
          </a:lnRef>
          <a:fillRef idx="1">
            <a:schemeClr val="lt1"/>
          </a:fillRef>
          <a:effectRef idx="0">
            <a:schemeClr val="dk1"/>
          </a:effectRef>
          <a:fontRef idx="minor">
            <a:schemeClr val="dk1"/>
          </a:fontRef>
        </p:style>
        <p:txBody>
          <a:bodyPr anchor="ctr"/>
          <a:lstStyle/>
          <a:p>
            <a:pPr algn="ctr">
              <a:defRPr/>
            </a:pPr>
            <a:endParaRPr lang="en-US" sz="4000"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57" name="TextBox 37">
            <a:extLst>
              <a:ext uri="{FF2B5EF4-FFF2-40B4-BE49-F238E27FC236}">
                <a16:creationId xmlns:a16="http://schemas.microsoft.com/office/drawing/2014/main" id="{DB3D7ADD-D913-FB41-BCCD-E915AE0B8DDA}"/>
              </a:ext>
            </a:extLst>
          </p:cNvPr>
          <p:cNvSpPr txBox="1">
            <a:spLocks noChangeArrowheads="1"/>
          </p:cNvSpPr>
          <p:nvPr/>
        </p:nvSpPr>
        <p:spPr bwMode="auto">
          <a:xfrm>
            <a:off x="8848336" y="2985246"/>
            <a:ext cx="3277648" cy="605422"/>
          </a:xfrm>
          <a:prstGeom prst="rect">
            <a:avLst/>
          </a:prstGeom>
          <a:noFill/>
          <a:ln w="12700">
            <a:noFill/>
            <a:prstDash val="sysDot"/>
            <a:miter lim="800000"/>
            <a:headEnd/>
            <a:tailEnd/>
          </a:ln>
        </p:spPr>
        <p:txBody>
          <a:bodyPr wrap="square">
            <a:spAutoFit/>
          </a:bodyPr>
          <a:lstStyle/>
          <a:p>
            <a:pPr algn="ctr"/>
            <a:r>
              <a:rPr lang="ja-JP" altLang="en-US" sz="1667" b="1" dirty="0">
                <a:latin typeface="Meiryo" panose="020B0604030504040204" pitchFamily="34" charset="-128"/>
                <a:ea typeface="Meiryo" panose="020B0604030504040204" pitchFamily="34" charset="-128"/>
                <a:cs typeface="メイリオ" panose="020B0604030504040204" pitchFamily="50" charset="-128"/>
              </a:rPr>
              <a:t>発見的コントロール</a:t>
            </a:r>
            <a:endParaRPr lang="en-US" altLang="ja-JP" sz="1667" b="1" dirty="0">
              <a:latin typeface="Meiryo" panose="020B0604030504040204" pitchFamily="34" charset="-128"/>
              <a:ea typeface="Meiryo" panose="020B0604030504040204" pitchFamily="34" charset="-128"/>
              <a:cs typeface="メイリオ" panose="020B0604030504040204" pitchFamily="50" charset="-128"/>
            </a:endParaRPr>
          </a:p>
          <a:p>
            <a:pPr algn="ctr"/>
            <a:r>
              <a:rPr lang="ja-JP" altLang="en-US" sz="1667" b="1" dirty="0">
                <a:latin typeface="Meiryo" panose="020B0604030504040204" pitchFamily="34" charset="-128"/>
                <a:ea typeface="Meiryo" panose="020B0604030504040204" pitchFamily="34" charset="-128"/>
                <a:cs typeface="メイリオ" panose="020B0604030504040204" pitchFamily="50" charset="-128"/>
              </a:rPr>
              <a:t>訂正的コントロール</a:t>
            </a:r>
            <a:endParaRPr lang="en-US" sz="1667" b="1" dirty="0">
              <a:latin typeface="Meiryo" panose="020B0604030504040204" pitchFamily="34" charset="-128"/>
              <a:ea typeface="Meiryo" panose="020B0604030504040204" pitchFamily="34" charset="-128"/>
              <a:cs typeface="メイリオ" panose="020B0604030504040204" pitchFamily="50" charset="-128"/>
            </a:endParaRPr>
          </a:p>
        </p:txBody>
      </p:sp>
      <p:sp>
        <p:nvSpPr>
          <p:cNvPr id="58" name="テキスト ボックス 57">
            <a:extLst>
              <a:ext uri="{FF2B5EF4-FFF2-40B4-BE49-F238E27FC236}">
                <a16:creationId xmlns:a16="http://schemas.microsoft.com/office/drawing/2014/main" id="{6D7F4A7D-E6A0-BF4D-9568-79E786291D15}"/>
              </a:ext>
            </a:extLst>
          </p:cNvPr>
          <p:cNvSpPr txBox="1"/>
          <p:nvPr/>
        </p:nvSpPr>
        <p:spPr>
          <a:xfrm>
            <a:off x="2348566" y="5310265"/>
            <a:ext cx="2341465" cy="861774"/>
          </a:xfrm>
          <a:prstGeom prst="rect">
            <a:avLst/>
          </a:prstGeom>
          <a:noFill/>
        </p:spPr>
        <p:txBody>
          <a:bodyPr wrap="square" rtlCol="0">
            <a:spAutoFit/>
          </a:bodyPr>
          <a:lstStyle/>
          <a:p>
            <a:r>
              <a:rPr lang="ja-JP" altLang="en-US" sz="2000" b="1" dirty="0">
                <a:latin typeface="Meiryo" panose="020B0604030504040204" pitchFamily="34" charset="-128"/>
                <a:ea typeface="Meiryo" panose="020B0604030504040204" pitchFamily="34" charset="-128"/>
              </a:rPr>
              <a:t>データ</a:t>
            </a:r>
            <a:r>
              <a:rPr lang="ja-JP" altLang="en-US" sz="2000" b="1">
                <a:latin typeface="Meiryo" panose="020B0604030504040204" pitchFamily="34" charset="-128"/>
                <a:ea typeface="Meiryo" panose="020B0604030504040204" pitchFamily="34" charset="-128"/>
              </a:rPr>
              <a:t>利用ユーザ</a:t>
            </a:r>
            <a:endParaRPr lang="en-US" altLang="ja-JP" sz="2000" b="1" dirty="0">
              <a:latin typeface="Meiryo" panose="020B0604030504040204" pitchFamily="34" charset="-128"/>
              <a:ea typeface="Meiryo" panose="020B0604030504040204" pitchFamily="34" charset="-128"/>
            </a:endParaRPr>
          </a:p>
          <a:p>
            <a:r>
              <a:rPr lang="ja-JP" altLang="en-US" sz="1500" b="1">
                <a:latin typeface="Meiryo" panose="020B0604030504040204" pitchFamily="34" charset="-128"/>
                <a:ea typeface="Meiryo" panose="020B0604030504040204" pitchFamily="34" charset="-128"/>
              </a:rPr>
              <a:t>アプリケーションで</a:t>
            </a:r>
            <a:endParaRPr lang="en-US" altLang="ja-JP" sz="1500" b="1" dirty="0">
              <a:latin typeface="Meiryo" panose="020B0604030504040204" pitchFamily="34" charset="-128"/>
              <a:ea typeface="Meiryo" panose="020B0604030504040204" pitchFamily="34" charset="-128"/>
            </a:endParaRPr>
          </a:p>
          <a:p>
            <a:r>
              <a:rPr lang="ja-JP" altLang="en-US" sz="1500" b="1">
                <a:latin typeface="Meiryo" panose="020B0604030504040204" pitchFamily="34" charset="-128"/>
                <a:ea typeface="Meiryo" panose="020B0604030504040204" pitchFamily="34" charset="-128"/>
              </a:rPr>
              <a:t>データを利用する</a:t>
            </a:r>
            <a:endParaRPr lang="ja-JP" altLang="en-US" sz="1500" b="1" dirty="0">
              <a:latin typeface="Meiryo" panose="020B0604030504040204" pitchFamily="34" charset="-128"/>
              <a:ea typeface="Meiryo" panose="020B0604030504040204" pitchFamily="34" charset="-128"/>
            </a:endParaRPr>
          </a:p>
        </p:txBody>
      </p:sp>
      <p:sp>
        <p:nvSpPr>
          <p:cNvPr id="59" name="テキスト ボックス 58">
            <a:extLst>
              <a:ext uri="{FF2B5EF4-FFF2-40B4-BE49-F238E27FC236}">
                <a16:creationId xmlns:a16="http://schemas.microsoft.com/office/drawing/2014/main" id="{22C4ECB4-8DB0-2340-A7CE-395C5E692624}"/>
              </a:ext>
            </a:extLst>
          </p:cNvPr>
          <p:cNvSpPr txBox="1"/>
          <p:nvPr/>
        </p:nvSpPr>
        <p:spPr>
          <a:xfrm>
            <a:off x="8460610" y="5174630"/>
            <a:ext cx="2794596" cy="861774"/>
          </a:xfrm>
          <a:prstGeom prst="rect">
            <a:avLst/>
          </a:prstGeom>
          <a:noFill/>
        </p:spPr>
        <p:txBody>
          <a:bodyPr wrap="square" rtlCol="0">
            <a:spAutoFit/>
          </a:bodyPr>
          <a:lstStyle/>
          <a:p>
            <a:r>
              <a:rPr lang="ja-JP" altLang="en-US" sz="2000" b="1">
                <a:latin typeface="Meiryo" panose="020B0604030504040204" pitchFamily="34" charset="-128"/>
                <a:ea typeface="Meiryo" panose="020B0604030504040204" pitchFamily="34" charset="-128"/>
              </a:rPr>
              <a:t>監視・監査</a:t>
            </a:r>
            <a:r>
              <a:rPr lang="ja-JP" altLang="en-US" sz="2000" b="1" dirty="0">
                <a:latin typeface="Meiryo" panose="020B0604030504040204" pitchFamily="34" charset="-128"/>
                <a:ea typeface="Meiryo" panose="020B0604030504040204" pitchFamily="34" charset="-128"/>
              </a:rPr>
              <a:t>担当</a:t>
            </a:r>
            <a:endParaRPr lang="en-US" altLang="ja-JP" sz="2000" b="1" dirty="0">
              <a:latin typeface="Meiryo" panose="020B0604030504040204" pitchFamily="34" charset="-128"/>
              <a:ea typeface="Meiryo" panose="020B0604030504040204" pitchFamily="34" charset="-128"/>
            </a:endParaRPr>
          </a:p>
          <a:p>
            <a:r>
              <a:rPr lang="en-US" altLang="ja-JP" sz="1500" dirty="0">
                <a:latin typeface="Meiryo" panose="020B0604030504040204" pitchFamily="34" charset="-128"/>
                <a:ea typeface="Meiryo" panose="020B0604030504040204" pitchFamily="34" charset="-128"/>
              </a:rPr>
              <a:t>CloudWatch</a:t>
            </a:r>
            <a:r>
              <a:rPr lang="ja-JP" altLang="en-US" sz="1500" dirty="0">
                <a:latin typeface="Meiryo" panose="020B0604030504040204" pitchFamily="34" charset="-128"/>
                <a:ea typeface="Meiryo" panose="020B0604030504040204" pitchFamily="34" charset="-128"/>
              </a:rPr>
              <a:t>、</a:t>
            </a:r>
            <a:r>
              <a:rPr lang="en-US" altLang="ja-JP" sz="1500" dirty="0">
                <a:latin typeface="Meiryo" panose="020B0604030504040204" pitchFamily="34" charset="-128"/>
                <a:ea typeface="Meiryo" panose="020B0604030504040204" pitchFamily="34" charset="-128"/>
              </a:rPr>
              <a:t>Config</a:t>
            </a:r>
            <a:r>
              <a:rPr lang="ja-JP" altLang="en-US" sz="1500" dirty="0">
                <a:latin typeface="Meiryo" panose="020B0604030504040204" pitchFamily="34" charset="-128"/>
                <a:ea typeface="Meiryo" panose="020B0604030504040204" pitchFamily="34" charset="-128"/>
              </a:rPr>
              <a:t>で</a:t>
            </a:r>
            <a:endParaRPr lang="en-US" altLang="ja-JP" sz="1500" dirty="0">
              <a:latin typeface="Meiryo" panose="020B0604030504040204" pitchFamily="34" charset="-128"/>
              <a:ea typeface="Meiryo" panose="020B0604030504040204" pitchFamily="34" charset="-128"/>
            </a:endParaRPr>
          </a:p>
          <a:p>
            <a:r>
              <a:rPr lang="ja-JP" altLang="en-US" sz="1500" dirty="0">
                <a:latin typeface="Meiryo" panose="020B0604030504040204" pitchFamily="34" charset="-128"/>
                <a:ea typeface="Meiryo" panose="020B0604030504040204" pitchFamily="34" charset="-128"/>
              </a:rPr>
              <a:t>発見、訂正</a:t>
            </a:r>
          </a:p>
        </p:txBody>
      </p:sp>
      <p:sp>
        <p:nvSpPr>
          <p:cNvPr id="2" name="タイトル 1">
            <a:extLst>
              <a:ext uri="{FF2B5EF4-FFF2-40B4-BE49-F238E27FC236}">
                <a16:creationId xmlns:a16="http://schemas.microsoft.com/office/drawing/2014/main" id="{12F2080C-AD53-8D4E-8A35-176ED296DB17}"/>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solidFill>
                  <a:schemeClr val="bg2">
                    <a:lumMod val="10000"/>
                  </a:schemeClr>
                </a:solidFill>
              </a:rPr>
              <a:t>権限分掌の例</a:t>
            </a:r>
            <a:endParaRPr lang="ja-JP" altLang="en-US" sz="2800" b="0"/>
          </a:p>
        </p:txBody>
      </p:sp>
      <p:sp>
        <p:nvSpPr>
          <p:cNvPr id="5" name="スライド番号プレースホルダー 4"/>
          <p:cNvSpPr>
            <a:spLocks noGrp="1"/>
          </p:cNvSpPr>
          <p:nvPr>
            <p:ph type="sldNum" sz="quarter" idx="4294967295"/>
          </p:nvPr>
        </p:nvSpPr>
        <p:spPr>
          <a:xfrm>
            <a:off x="11324167" y="8460053"/>
            <a:ext cx="867833" cy="486833"/>
          </a:xfrm>
          <a:prstGeom prst="rect">
            <a:avLst/>
          </a:prstGeom>
        </p:spPr>
        <p:txBody>
          <a:bodyPr vert="horz" lIns="121920" tIns="60960" rIns="121920" bIns="60960" rtlCol="0" anchor="ctr"/>
          <a:lstStyle>
            <a:defPPr>
              <a:defRPr lang="ja-JP"/>
            </a:defPPr>
            <a:lvl1pPr marL="0" algn="r" defTabSz="1219151" rtl="0" eaLnBrk="1" latinLnBrk="0" hangingPunct="1">
              <a:defRPr kumimoji="1" sz="2133" kern="1200">
                <a:solidFill>
                  <a:schemeClr val="bg1">
                    <a:lumMod val="10000"/>
                  </a:schemeClr>
                </a:solidFill>
                <a:latin typeface="+mn-lt"/>
                <a:ea typeface="+mn-ea"/>
                <a:cs typeface="+mn-cs"/>
              </a:defRPr>
            </a:lvl1pPr>
            <a:lvl2pPr marL="609576" algn="l" defTabSz="1219151" rtl="0" eaLnBrk="1" latinLnBrk="0" hangingPunct="1">
              <a:defRPr kumimoji="1" sz="2400" kern="1200">
                <a:solidFill>
                  <a:schemeClr val="tx1"/>
                </a:solidFill>
                <a:latin typeface="+mn-lt"/>
                <a:ea typeface="+mn-ea"/>
                <a:cs typeface="+mn-cs"/>
              </a:defRPr>
            </a:lvl2pPr>
            <a:lvl3pPr marL="1219151" algn="l" defTabSz="1219151" rtl="0" eaLnBrk="1" latinLnBrk="0" hangingPunct="1">
              <a:defRPr kumimoji="1" sz="2400" kern="1200">
                <a:solidFill>
                  <a:schemeClr val="tx1"/>
                </a:solidFill>
                <a:latin typeface="+mn-lt"/>
                <a:ea typeface="+mn-ea"/>
                <a:cs typeface="+mn-cs"/>
              </a:defRPr>
            </a:lvl3pPr>
            <a:lvl4pPr marL="1828727" algn="l" defTabSz="1219151" rtl="0" eaLnBrk="1" latinLnBrk="0" hangingPunct="1">
              <a:defRPr kumimoji="1" sz="2400" kern="1200">
                <a:solidFill>
                  <a:schemeClr val="tx1"/>
                </a:solidFill>
                <a:latin typeface="+mn-lt"/>
                <a:ea typeface="+mn-ea"/>
                <a:cs typeface="+mn-cs"/>
              </a:defRPr>
            </a:lvl4pPr>
            <a:lvl5pPr marL="2438302" algn="l" defTabSz="1219151" rtl="0" eaLnBrk="1" latinLnBrk="0" hangingPunct="1">
              <a:defRPr kumimoji="1" sz="2400" kern="1200">
                <a:solidFill>
                  <a:schemeClr val="tx1"/>
                </a:solidFill>
                <a:latin typeface="+mn-lt"/>
                <a:ea typeface="+mn-ea"/>
                <a:cs typeface="+mn-cs"/>
              </a:defRPr>
            </a:lvl5pPr>
            <a:lvl6pPr marL="3047878" algn="l" defTabSz="1219151" rtl="0" eaLnBrk="1" latinLnBrk="0" hangingPunct="1">
              <a:defRPr kumimoji="1" sz="2400" kern="1200">
                <a:solidFill>
                  <a:schemeClr val="tx1"/>
                </a:solidFill>
                <a:latin typeface="+mn-lt"/>
                <a:ea typeface="+mn-ea"/>
                <a:cs typeface="+mn-cs"/>
              </a:defRPr>
            </a:lvl6pPr>
            <a:lvl7pPr marL="3657454" algn="l" defTabSz="1219151" rtl="0" eaLnBrk="1" latinLnBrk="0" hangingPunct="1">
              <a:defRPr kumimoji="1" sz="2400" kern="1200">
                <a:solidFill>
                  <a:schemeClr val="tx1"/>
                </a:solidFill>
                <a:latin typeface="+mn-lt"/>
                <a:ea typeface="+mn-ea"/>
                <a:cs typeface="+mn-cs"/>
              </a:defRPr>
            </a:lvl7pPr>
            <a:lvl8pPr marL="4267029" algn="l" defTabSz="1219151" rtl="0" eaLnBrk="1" latinLnBrk="0" hangingPunct="1">
              <a:defRPr kumimoji="1" sz="2400" kern="1200">
                <a:solidFill>
                  <a:schemeClr val="tx1"/>
                </a:solidFill>
                <a:latin typeface="+mn-lt"/>
                <a:ea typeface="+mn-ea"/>
                <a:cs typeface="+mn-cs"/>
              </a:defRPr>
            </a:lvl8pPr>
            <a:lvl9pPr marL="4876605" algn="l" defTabSz="1219151" rtl="0" eaLnBrk="1" latinLnBrk="0" hangingPunct="1">
              <a:defRPr kumimoji="1" sz="2400" kern="1200">
                <a:solidFill>
                  <a:schemeClr val="tx1"/>
                </a:solidFill>
                <a:latin typeface="+mn-lt"/>
                <a:ea typeface="+mn-ea"/>
                <a:cs typeface="+mn-cs"/>
              </a:defRPr>
            </a:lvl9pPr>
          </a:lstStyle>
          <a:p>
            <a:fld id="{0E0E0192-C642-4D4F-AE82-A0D0DC02E26B}" type="slidenum">
              <a:rPr lang="en-US" smtClean="0"/>
              <a:pPr/>
              <a:t>61</a:t>
            </a:fld>
            <a:endParaRPr lang="en-US" dirty="0"/>
          </a:p>
        </p:txBody>
      </p:sp>
      <p:pic>
        <p:nvPicPr>
          <p:cNvPr id="33" name="Graphic 41">
            <a:extLst>
              <a:ext uri="{FF2B5EF4-FFF2-40B4-BE49-F238E27FC236}">
                <a16:creationId xmlns:a16="http://schemas.microsoft.com/office/drawing/2014/main" id="{EB734BB7-C921-9844-92C9-EE587F9AC0A8}"/>
              </a:ext>
            </a:extLst>
          </p:cNvPr>
          <p:cNvPicPr>
            <a:picLocks noChangeAspect="1"/>
          </p:cNvPicPr>
          <p:nvPr/>
        </p:nvPicPr>
        <p:blipFill>
          <a:blip r:embed="rId3">
            <a:duotone>
              <a:schemeClr val="accent6">
                <a:shade val="45000"/>
                <a:satMod val="135000"/>
              </a:schemeClr>
              <a:prstClr val="white"/>
            </a:duotone>
            <a:extLst>
              <a:ext uri="{96DAC541-7B7A-43D3-8B79-37D633B846F1}">
                <asvg:svgBlip xmlns:asvg="http://schemas.microsoft.com/office/drawing/2016/SVG/main" r:embed="rId4"/>
              </a:ext>
            </a:extLst>
          </a:blip>
          <a:stretch>
            <a:fillRect/>
          </a:stretch>
        </p:blipFill>
        <p:spPr>
          <a:xfrm flipH="1">
            <a:off x="4659409" y="1267886"/>
            <a:ext cx="414178" cy="402456"/>
          </a:xfrm>
          <a:prstGeom prst="rect">
            <a:avLst/>
          </a:prstGeom>
        </p:spPr>
      </p:pic>
      <p:pic>
        <p:nvPicPr>
          <p:cNvPr id="34" name="Graphic 41">
            <a:extLst>
              <a:ext uri="{FF2B5EF4-FFF2-40B4-BE49-F238E27FC236}">
                <a16:creationId xmlns:a16="http://schemas.microsoft.com/office/drawing/2014/main" id="{ACE01217-CFD6-E549-A16D-DFDE370F20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1750964" y="5385492"/>
            <a:ext cx="659018" cy="640367"/>
          </a:xfrm>
          <a:prstGeom prst="rect">
            <a:avLst/>
          </a:prstGeom>
          <a:ln>
            <a:noFill/>
          </a:ln>
        </p:spPr>
      </p:pic>
      <p:pic>
        <p:nvPicPr>
          <p:cNvPr id="35" name="Graphic 41">
            <a:extLst>
              <a:ext uri="{FF2B5EF4-FFF2-40B4-BE49-F238E27FC236}">
                <a16:creationId xmlns:a16="http://schemas.microsoft.com/office/drawing/2014/main" id="{DF4F3950-9F57-5348-8215-D6077DF35D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7819853" y="5215317"/>
            <a:ext cx="659018" cy="640367"/>
          </a:xfrm>
          <a:prstGeom prst="rect">
            <a:avLst/>
          </a:prstGeom>
        </p:spPr>
      </p:pic>
      <p:pic>
        <p:nvPicPr>
          <p:cNvPr id="60" name="Graphic 41">
            <a:extLst>
              <a:ext uri="{FF2B5EF4-FFF2-40B4-BE49-F238E27FC236}">
                <a16:creationId xmlns:a16="http://schemas.microsoft.com/office/drawing/2014/main" id="{A659147A-D8F6-A744-9CFD-474C64CB1EF3}"/>
              </a:ext>
            </a:extLst>
          </p:cNvPr>
          <p:cNvPicPr>
            <a:picLocks noChangeAspect="1"/>
          </p:cNvPicPr>
          <p:nvPr/>
        </p:nvPicPr>
        <p:blipFill>
          <a:blip r:embed="rId3">
            <a:duotone>
              <a:schemeClr val="accent6">
                <a:shade val="45000"/>
                <a:satMod val="135000"/>
              </a:schemeClr>
              <a:prstClr val="white"/>
            </a:duotone>
            <a:extLst>
              <a:ext uri="{96DAC541-7B7A-43D3-8B79-37D633B846F1}">
                <asvg:svgBlip xmlns:asvg="http://schemas.microsoft.com/office/drawing/2016/SVG/main" r:embed="rId4"/>
              </a:ext>
            </a:extLst>
          </a:blip>
          <a:stretch>
            <a:fillRect/>
          </a:stretch>
        </p:blipFill>
        <p:spPr>
          <a:xfrm flipH="1">
            <a:off x="4654608" y="1710975"/>
            <a:ext cx="414178" cy="402456"/>
          </a:xfrm>
          <a:prstGeom prst="rect">
            <a:avLst/>
          </a:prstGeom>
        </p:spPr>
      </p:pic>
      <p:sp>
        <p:nvSpPr>
          <p:cNvPr id="3" name="テキスト ボックス 2">
            <a:extLst>
              <a:ext uri="{FF2B5EF4-FFF2-40B4-BE49-F238E27FC236}">
                <a16:creationId xmlns:a16="http://schemas.microsoft.com/office/drawing/2014/main" id="{51EB6580-1AB3-EAE2-F532-756B51C36E0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676102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4">
            <a:extLst>
              <a:ext uri="{FF2B5EF4-FFF2-40B4-BE49-F238E27FC236}">
                <a16:creationId xmlns:a16="http://schemas.microsoft.com/office/drawing/2014/main" id="{84E08800-B964-4C2B-8A17-B734D8587C3B}"/>
              </a:ext>
            </a:extLst>
          </p:cNvPr>
          <p:cNvSpPr txBox="1"/>
          <p:nvPr/>
        </p:nvSpPr>
        <p:spPr>
          <a:xfrm>
            <a:off x="374363" y="1090596"/>
            <a:ext cx="11712000" cy="676846"/>
          </a:xfrm>
          <a:prstGeom prst="rect">
            <a:avLst/>
          </a:prstGeom>
          <a:noFill/>
        </p:spPr>
        <p:txBody>
          <a:bodyPr wrap="square" lIns="24000" tIns="24000" rIns="24000" bIns="24000" rtlCol="0">
            <a:spAutoFit/>
          </a:bodyPr>
          <a:lstStyle/>
          <a:p>
            <a:pPr>
              <a:spcBef>
                <a:spcPts val="133"/>
              </a:spcBef>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AWS</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環境において必要な役割を</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検討</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する。または業務上の体制を</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Input</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に役割を洗い出す。</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a:p>
            <a:pPr>
              <a:spcBef>
                <a:spcPts val="133"/>
              </a:spcBef>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rPr>
              <a:t>洗い出した役割はシステムの開発・運用の体制に合わせ適宜見直しを行う。</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Meiryo" charset="-128"/>
            </a:endParaRPr>
          </a:p>
        </p:txBody>
      </p:sp>
      <p:graphicFrame>
        <p:nvGraphicFramePr>
          <p:cNvPr id="9" name="表 2">
            <a:extLst>
              <a:ext uri="{FF2B5EF4-FFF2-40B4-BE49-F238E27FC236}">
                <a16:creationId xmlns:a16="http://schemas.microsoft.com/office/drawing/2014/main" id="{8C882B3E-D70A-E34B-B080-BE0A37BDFA88}"/>
              </a:ext>
            </a:extLst>
          </p:cNvPr>
          <p:cNvGraphicFramePr>
            <a:graphicFrameLocks noGrp="1"/>
          </p:cNvGraphicFramePr>
          <p:nvPr/>
        </p:nvGraphicFramePr>
        <p:xfrm>
          <a:off x="361952" y="1978638"/>
          <a:ext cx="11206049" cy="2966720"/>
        </p:xfrm>
        <a:graphic>
          <a:graphicData uri="http://schemas.openxmlformats.org/drawingml/2006/table">
            <a:tbl>
              <a:tblPr firstRow="1" bandRow="1">
                <a:tableStyleId>{073A0DAA-6AF3-43AB-8588-CEC1D06C72B9}</a:tableStyleId>
              </a:tblPr>
              <a:tblGrid>
                <a:gridCol w="1990049">
                  <a:extLst>
                    <a:ext uri="{9D8B030D-6E8A-4147-A177-3AD203B41FA5}">
                      <a16:colId xmlns:a16="http://schemas.microsoft.com/office/drawing/2014/main" val="3703290613"/>
                    </a:ext>
                  </a:extLst>
                </a:gridCol>
                <a:gridCol w="9216000">
                  <a:extLst>
                    <a:ext uri="{9D8B030D-6E8A-4147-A177-3AD203B41FA5}">
                      <a16:colId xmlns:a16="http://schemas.microsoft.com/office/drawing/2014/main" val="2614197384"/>
                    </a:ext>
                  </a:extLst>
                </a:gridCol>
              </a:tblGrid>
              <a:tr h="406400">
                <a:tc>
                  <a:txBody>
                    <a:bodyPr/>
                    <a:lstStyle/>
                    <a:p>
                      <a:r>
                        <a:rPr kumimoji="1" lang="ja-JP" altLang="en-US" sz="1500">
                          <a:latin typeface="Meiryo" panose="020B0604030504040204" pitchFamily="34" charset="-128"/>
                          <a:ea typeface="Meiryo" panose="020B0604030504040204" pitchFamily="34" charset="-128"/>
                        </a:rPr>
                        <a:t>役割</a:t>
                      </a:r>
                    </a:p>
                  </a:txBody>
                  <a:tcPr marL="121920" marR="121920" marT="60960" marB="60960">
                    <a:lnB w="6350" cap="flat" cmpd="sng" algn="ctr">
                      <a:solidFill>
                        <a:schemeClr val="tx1">
                          <a:lumMod val="50000"/>
                        </a:schemeClr>
                      </a:solidFill>
                      <a:prstDash val="solid"/>
                      <a:round/>
                      <a:headEnd type="none" w="med" len="med"/>
                      <a:tailEnd type="none" w="med" len="med"/>
                    </a:lnB>
                    <a:solidFill>
                      <a:schemeClr val="tx1">
                        <a:lumMod val="50000"/>
                      </a:schemeClr>
                    </a:solidFill>
                  </a:tcPr>
                </a:tc>
                <a:tc>
                  <a:txBody>
                    <a:bodyPr/>
                    <a:lstStyle/>
                    <a:p>
                      <a:r>
                        <a:rPr kumimoji="1" lang="ja-JP" altLang="en-US" sz="1500">
                          <a:latin typeface="Meiryo" panose="020B0604030504040204" pitchFamily="34" charset="-128"/>
                          <a:ea typeface="Meiryo" panose="020B0604030504040204" pitchFamily="34" charset="-128"/>
                        </a:rPr>
                        <a:t>責任</a:t>
                      </a:r>
                    </a:p>
                  </a:txBody>
                  <a:tcPr marL="121920" marR="121920" marT="60960" marB="60960">
                    <a:lnB w="6350" cap="flat" cmpd="sng" algn="ctr">
                      <a:solidFill>
                        <a:schemeClr val="tx1">
                          <a:lumMod val="50000"/>
                        </a:schemeClr>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895088472"/>
                  </a:ext>
                </a:extLst>
              </a:tr>
              <a:tr h="350520">
                <a:tc>
                  <a:txBody>
                    <a:bodyPr/>
                    <a:lstStyle/>
                    <a:p>
                      <a:r>
                        <a:rPr kumimoji="1" lang="ja-JP" altLang="en-US" sz="1500">
                          <a:latin typeface="Meiryo" panose="020B0604030504040204" pitchFamily="34" charset="-128"/>
                          <a:ea typeface="Meiryo" panose="020B0604030504040204" pitchFamily="34" charset="-128"/>
                        </a:rPr>
                        <a:t>全体管理者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en-US" altLang="ja-JP" sz="1500" dirty="0">
                          <a:latin typeface="Meiryo" panose="020B0604030504040204" pitchFamily="34" charset="-128"/>
                          <a:ea typeface="Meiryo" panose="020B0604030504040204" pitchFamily="34" charset="-128"/>
                        </a:rPr>
                        <a:t>IAM</a:t>
                      </a:r>
                      <a:r>
                        <a:rPr kumimoji="1" lang="ja-JP" altLang="en-US" sz="1500">
                          <a:latin typeface="Meiryo" panose="020B0604030504040204" pitchFamily="34" charset="-128"/>
                          <a:ea typeface="Meiryo" panose="020B0604030504040204" pitchFamily="34" charset="-128"/>
                        </a:rPr>
                        <a:t>を含むアカウントのすべてのサービスおよびリソースに対するすべてのアクションを許可</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6213580"/>
                  </a:ext>
                </a:extLst>
              </a:tr>
              <a:tr h="350520">
                <a:tc>
                  <a:txBody>
                    <a:bodyPr/>
                    <a:lstStyle/>
                    <a:p>
                      <a:r>
                        <a:rPr kumimoji="1" lang="ja-JP" altLang="en-US" sz="1500">
                          <a:latin typeface="Meiryo" panose="020B0604030504040204" pitchFamily="34" charset="-128"/>
                          <a:ea typeface="Meiryo" panose="020B0604030504040204" pitchFamily="34" charset="-128"/>
                        </a:rPr>
                        <a:t>システム管理者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ja-JP" altLang="en-US" sz="1500">
                          <a:latin typeface="Meiryo" panose="020B0604030504040204" pitchFamily="34" charset="-128"/>
                          <a:ea typeface="Meiryo" panose="020B0604030504040204" pitchFamily="34" charset="-128"/>
                        </a:rPr>
                        <a:t>各種</a:t>
                      </a:r>
                      <a:r>
                        <a:rPr kumimoji="1" lang="en-US" altLang="ja-JP" sz="1500" dirty="0">
                          <a:latin typeface="Meiryo" panose="020B0604030504040204" pitchFamily="34" charset="-128"/>
                          <a:ea typeface="Meiryo" panose="020B0604030504040204" pitchFamily="34" charset="-128"/>
                        </a:rPr>
                        <a:t>AWS</a:t>
                      </a:r>
                      <a:r>
                        <a:rPr kumimoji="1" lang="ja-JP" altLang="en-US" sz="1500">
                          <a:latin typeface="Meiryo" panose="020B0604030504040204" pitchFamily="34" charset="-128"/>
                          <a:ea typeface="Meiryo" panose="020B0604030504040204" pitchFamily="34" charset="-128"/>
                        </a:rPr>
                        <a:t>サービスのリソース作成および設定、メンテナンスを行う</a:t>
                      </a:r>
                      <a:endParaRPr kumimoji="1" lang="en-US" altLang="ja-JP" sz="1500" dirty="0">
                        <a:latin typeface="Meiryo" panose="020B0604030504040204" pitchFamily="34" charset="-128"/>
                        <a:ea typeface="Meiryo" panose="020B0604030504040204" pitchFamily="34" charset="-128"/>
                      </a:endParaRP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28238504"/>
                  </a:ext>
                </a:extLst>
              </a:tr>
              <a:tr h="579120">
                <a:tc>
                  <a:txBody>
                    <a:bodyPr/>
                    <a:lstStyle/>
                    <a:p>
                      <a:r>
                        <a:rPr kumimoji="1" lang="ja-JP" altLang="en-US" sz="1500">
                          <a:latin typeface="Meiryo" panose="020B0604030504040204" pitchFamily="34" charset="-128"/>
                          <a:ea typeface="Meiryo" panose="020B0604030504040204" pitchFamily="34" charset="-128"/>
                        </a:rPr>
                        <a:t>ネットワーク管理者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kumimoji="1" lang="ja-JP" altLang="en-US" sz="1500">
                          <a:latin typeface="Meiryo" panose="020B0604030504040204" pitchFamily="34" charset="-128"/>
                          <a:ea typeface="Meiryo" panose="020B0604030504040204" pitchFamily="34" charset="-128"/>
                        </a:rPr>
                        <a:t>ネットワーク関連のリソースの作成および設定、メンテナンスを行う</a:t>
                      </a:r>
                    </a:p>
                    <a:p>
                      <a:pPr marL="0" indent="0">
                        <a:buFont typeface="Arial" panose="020B0604020202020204" pitchFamily="34" charset="0"/>
                        <a:buNone/>
                      </a:pPr>
                      <a:r>
                        <a:rPr kumimoji="1" lang="en-US" altLang="ja-JP" sz="1500" dirty="0">
                          <a:latin typeface="Meiryo" panose="020B0604030504040204" pitchFamily="34" charset="-128"/>
                          <a:ea typeface="Meiryo" panose="020B0604030504040204" pitchFamily="34" charset="-128"/>
                        </a:rPr>
                        <a:t>Direct Connect, Route 53, CloudFront, VPC</a:t>
                      </a:r>
                      <a:r>
                        <a:rPr kumimoji="1" lang="ja-JP" altLang="en-US" sz="1500">
                          <a:latin typeface="Meiryo" panose="020B0604030504040204" pitchFamily="34" charset="-128"/>
                          <a:ea typeface="Meiryo" panose="020B0604030504040204" pitchFamily="34" charset="-128"/>
                        </a:rPr>
                        <a:t>など</a:t>
                      </a:r>
                      <a:endParaRPr kumimoji="1" lang="en-US" altLang="ja-JP" sz="1500" dirty="0">
                        <a:latin typeface="Meiryo" panose="020B0604030504040204" pitchFamily="34" charset="-128"/>
                        <a:ea typeface="Meiryo" panose="020B0604030504040204" pitchFamily="34" charset="-128"/>
                      </a:endParaRP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30607525"/>
                  </a:ext>
                </a:extLst>
              </a:tr>
              <a:tr h="57912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500">
                          <a:latin typeface="Meiryo" panose="020B0604030504040204" pitchFamily="34" charset="-128"/>
                          <a:ea typeface="Meiryo" panose="020B0604030504040204" pitchFamily="34" charset="-128"/>
                        </a:rPr>
                        <a:t>開発者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en-US" altLang="ja-JP" sz="1500" dirty="0">
                          <a:latin typeface="Meiryo" panose="020B0604030504040204" pitchFamily="34" charset="-128"/>
                          <a:ea typeface="Meiryo" panose="020B0604030504040204" pitchFamily="34" charset="-128"/>
                        </a:rPr>
                        <a:t>IAM</a:t>
                      </a:r>
                      <a:r>
                        <a:rPr kumimoji="1" lang="ja-JP" altLang="en-US" sz="1500">
                          <a:latin typeface="Meiryo" panose="020B0604030504040204" pitchFamily="34" charset="-128"/>
                          <a:ea typeface="Meiryo" panose="020B0604030504040204" pitchFamily="34" charset="-128"/>
                        </a:rPr>
                        <a:t>と</a:t>
                      </a:r>
                      <a:r>
                        <a:rPr kumimoji="1" lang="en-US" altLang="ja-JP" sz="1500" dirty="0">
                          <a:latin typeface="Meiryo" panose="020B0604030504040204" pitchFamily="34" charset="-128"/>
                          <a:ea typeface="Meiryo" panose="020B0604030504040204" pitchFamily="34" charset="-128"/>
                        </a:rPr>
                        <a:t>Organizations</a:t>
                      </a:r>
                      <a:r>
                        <a:rPr kumimoji="1" lang="ja-JP" altLang="en-US" sz="1500">
                          <a:latin typeface="Meiryo" panose="020B0604030504040204" pitchFamily="34" charset="-128"/>
                          <a:ea typeface="Meiryo" panose="020B0604030504040204" pitchFamily="34" charset="-128"/>
                        </a:rPr>
                        <a:t>を除く</a:t>
                      </a:r>
                      <a:r>
                        <a:rPr kumimoji="1" lang="en-US" altLang="ja-JP" sz="1500" dirty="0">
                          <a:latin typeface="Meiryo" panose="020B0604030504040204" pitchFamily="34" charset="-128"/>
                          <a:ea typeface="Meiryo" panose="020B0604030504040204" pitchFamily="34" charset="-128"/>
                        </a:rPr>
                        <a:t>AWS</a:t>
                      </a:r>
                      <a:r>
                        <a:rPr kumimoji="1" lang="ja-JP" altLang="en-US" sz="1500">
                          <a:latin typeface="Meiryo" panose="020B0604030504040204" pitchFamily="34" charset="-128"/>
                          <a:ea typeface="Meiryo" panose="020B0604030504040204" pitchFamily="34" charset="-128"/>
                        </a:rPr>
                        <a:t>サービスのリソースの作成および設定を行う </a:t>
                      </a:r>
                      <a:endParaRPr kumimoji="1" lang="en-US" altLang="ja-JP" sz="1500" dirty="0">
                        <a:latin typeface="Meiryo" panose="020B0604030504040204" pitchFamily="34" charset="-128"/>
                        <a:ea typeface="Meiryo" panose="020B0604030504040204" pitchFamily="34" charset="-128"/>
                      </a:endParaRPr>
                    </a:p>
                    <a:p>
                      <a:r>
                        <a:rPr kumimoji="1" lang="en-US" altLang="ja-JP" sz="1500" dirty="0">
                          <a:latin typeface="Meiryo" panose="020B0604030504040204" pitchFamily="34" charset="-128"/>
                          <a:ea typeface="Meiryo" panose="020B0604030504040204" pitchFamily="34" charset="-128"/>
                        </a:rPr>
                        <a:t>(</a:t>
                      </a:r>
                      <a:r>
                        <a:rPr kumimoji="1" lang="ja-JP" altLang="en-US" sz="1500">
                          <a:latin typeface="Meiryo" panose="020B0604030504040204" pitchFamily="34" charset="-128"/>
                          <a:ea typeface="Meiryo" panose="020B0604030504040204" pitchFamily="34" charset="-128"/>
                        </a:rPr>
                        <a:t>サービスにリンクされたロールを作成する</a:t>
                      </a:r>
                      <a:r>
                        <a:rPr kumimoji="1" lang="en-US" altLang="ja-JP" sz="1500" dirty="0">
                          <a:latin typeface="Meiryo" panose="020B0604030504040204" pitchFamily="34" charset="-128"/>
                          <a:ea typeface="Meiryo" panose="020B0604030504040204" pitchFamily="34" charset="-128"/>
                        </a:rPr>
                        <a:t>IAM</a:t>
                      </a:r>
                      <a:r>
                        <a:rPr kumimoji="1" lang="ja-JP" altLang="en-US" sz="1500">
                          <a:latin typeface="Meiryo" panose="020B0604030504040204" pitchFamily="34" charset="-128"/>
                          <a:ea typeface="Meiryo" panose="020B0604030504040204" pitchFamily="34" charset="-128"/>
                        </a:rPr>
                        <a:t>アクセスは許可</a:t>
                      </a:r>
                      <a:r>
                        <a:rPr kumimoji="1" lang="en-US" altLang="ja-JP" sz="1500" dirty="0">
                          <a:latin typeface="Meiryo" panose="020B0604030504040204" pitchFamily="34" charset="-128"/>
                          <a:ea typeface="Meiryo" panose="020B0604030504040204" pitchFamily="34" charset="-128"/>
                        </a:rPr>
                        <a:t>)</a:t>
                      </a:r>
                      <a:endParaRPr kumimoji="1" lang="ja-JP" altLang="en-US" sz="1500">
                        <a:latin typeface="Meiryo" panose="020B0604030504040204" pitchFamily="34" charset="-128"/>
                        <a:ea typeface="Meiryo" panose="020B0604030504040204" pitchFamily="34" charset="-128"/>
                      </a:endParaRP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67296193"/>
                  </a:ext>
                </a:extLst>
              </a:tr>
              <a:tr h="350520">
                <a:tc>
                  <a:txBody>
                    <a:bodyPr/>
                    <a:lstStyle/>
                    <a:p>
                      <a:r>
                        <a:rPr kumimoji="1" lang="ja-JP" altLang="en-US" sz="1500">
                          <a:latin typeface="Meiryo" panose="020B0604030504040204" pitchFamily="34" charset="-128"/>
                          <a:ea typeface="Meiryo" panose="020B0604030504040204" pitchFamily="34" charset="-128"/>
                        </a:rPr>
                        <a:t>セキュリティ監査</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en-US" altLang="ja-JP" sz="1500" dirty="0">
                          <a:latin typeface="Meiryo" panose="020B0604030504040204" pitchFamily="34" charset="-128"/>
                          <a:ea typeface="Meiryo" panose="020B0604030504040204" pitchFamily="34" charset="-128"/>
                        </a:rPr>
                        <a:t>AWS</a:t>
                      </a:r>
                      <a:r>
                        <a:rPr kumimoji="1" lang="ja-JP" altLang="en-US" sz="1500">
                          <a:latin typeface="Meiryo" panose="020B0604030504040204" pitchFamily="34" charset="-128"/>
                          <a:ea typeface="Meiryo" panose="020B0604030504040204" pitchFamily="34" charset="-128"/>
                        </a:rPr>
                        <a:t>サービスの設定データを表示し、それらのログを確認する</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88571650"/>
                  </a:ext>
                </a:extLst>
              </a:tr>
              <a:tr h="350520">
                <a:tc>
                  <a:txBody>
                    <a:bodyPr/>
                    <a:lstStyle/>
                    <a:p>
                      <a:r>
                        <a:rPr kumimoji="1" lang="ja-JP" altLang="en-US" sz="1500">
                          <a:latin typeface="Meiryo" panose="020B0604030504040204" pitchFamily="34" charset="-128"/>
                          <a:ea typeface="Meiryo" panose="020B0604030504040204" pitchFamily="34" charset="-128"/>
                        </a:rPr>
                        <a:t>閲覧者</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tc>
                  <a:txBody>
                    <a:bodyPr/>
                    <a:lstStyle/>
                    <a:p>
                      <a:r>
                        <a:rPr kumimoji="1" lang="ja-JP" altLang="en-US" sz="1500">
                          <a:latin typeface="Meiryo" panose="020B0604030504040204" pitchFamily="34" charset="-128"/>
                          <a:ea typeface="Meiryo" panose="020B0604030504040204" pitchFamily="34" charset="-128"/>
                        </a:rPr>
                        <a:t>リソースとその属性を一覧表示、取得、説明、表示し内容を確認することができる</a:t>
                      </a:r>
                    </a:p>
                  </a:txBody>
                  <a:tcPr marL="121920" marR="121920" marT="60960" marB="60960">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45614781"/>
                  </a:ext>
                </a:extLst>
              </a:tr>
            </a:tbl>
          </a:graphicData>
        </a:graphic>
      </p:graphicFrame>
      <p:sp>
        <p:nvSpPr>
          <p:cNvPr id="2" name="タイトル 1">
            <a:extLst>
              <a:ext uri="{FF2B5EF4-FFF2-40B4-BE49-F238E27FC236}">
                <a16:creationId xmlns:a16="http://schemas.microsoft.com/office/drawing/2014/main" id="{4A36B559-995A-2346-BB5D-608FB5AB543A}"/>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権限付与方針の検討</a:t>
            </a:r>
            <a:r>
              <a:rPr lang="en-US" altLang="ja-JP" sz="2800" b="0" dirty="0">
                <a:gradFill>
                  <a:gsLst>
                    <a:gs pos="0">
                      <a:schemeClr val="tx1">
                        <a:lumMod val="75000"/>
                      </a:schemeClr>
                    </a:gs>
                    <a:gs pos="100000">
                      <a:schemeClr val="tx1">
                        <a:lumMod val="75000"/>
                      </a:schemeClr>
                    </a:gs>
                  </a:gsLst>
                  <a:lin ang="16200000" scaled="0"/>
                </a:gradFill>
              </a:rPr>
              <a:t> -</a:t>
            </a:r>
            <a:r>
              <a:rPr lang="ja-JP" altLang="en-US" sz="2800" b="0">
                <a:gradFill>
                  <a:gsLst>
                    <a:gs pos="0">
                      <a:schemeClr val="tx1">
                        <a:lumMod val="75000"/>
                      </a:schemeClr>
                    </a:gs>
                    <a:gs pos="100000">
                      <a:schemeClr val="tx1">
                        <a:lumMod val="75000"/>
                      </a:schemeClr>
                    </a:gs>
                  </a:gsLst>
                  <a:lin ang="16200000" scaled="0"/>
                </a:gradFill>
              </a:rPr>
              <a:t>役割の洗い出し</a:t>
            </a:r>
            <a:endParaRPr lang="ja-JP" altLang="en-US" sz="2800" b="0"/>
          </a:p>
        </p:txBody>
      </p:sp>
      <p:sp>
        <p:nvSpPr>
          <p:cNvPr id="3" name="テキスト ボックス 2">
            <a:extLst>
              <a:ext uri="{FF2B5EF4-FFF2-40B4-BE49-F238E27FC236}">
                <a16:creationId xmlns:a16="http://schemas.microsoft.com/office/drawing/2014/main" id="{22FE64FF-CA55-EF66-B977-6B053EB7569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66301537"/>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SEC03-BP03 </a:t>
            </a:r>
            <a:r>
              <a:rPr lang="ja-JP" altLang="en-US" sz="2800" b="0" i="0">
                <a:solidFill>
                  <a:srgbClr val="16191F"/>
                </a:solidFill>
                <a:effectLst/>
                <a:latin typeface="Amazon Ember" panose="020B0603020204020204" pitchFamily="34" charset="0"/>
              </a:rPr>
              <a:t>緊急アクセスのプロセスを確立する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障害発生時に復旧するための緊急アクセスの手段を確立しておく必要がある。</a:t>
            </a:r>
          </a:p>
          <a:p>
            <a:pPr marL="882362" lvl="1" indent="-285750">
              <a:buFont typeface="Arial" panose="020B0604020202020204" pitchFamily="34" charset="0"/>
              <a:buChar char="•"/>
            </a:pPr>
            <a:r>
              <a:rPr lang="en-JP" sz="1233" dirty="0"/>
              <a:t>例) プライマリIDプロバイダーの障害時に、第二の手段としてバックアップIDプロバイダまたはIAMユーザーを利用する。</a:t>
            </a:r>
          </a:p>
          <a:p>
            <a:pPr marL="1178683" lvl="2" indent="-285750">
              <a:buFont typeface="Arial" panose="020B0604020202020204" pitchFamily="34" charset="0"/>
              <a:buChar char="•"/>
            </a:pPr>
            <a:r>
              <a:rPr lang="en-JP" sz="1066" dirty="0"/>
              <a:t>ただし、復旧に必要な権限のみが与えられること。</a:t>
            </a:r>
          </a:p>
          <a:p>
            <a:pPr marL="1178683" lvl="2" indent="-285750">
              <a:buFont typeface="Arial" panose="020B0604020202020204" pitchFamily="34" charset="0"/>
              <a:buChar char="•"/>
            </a:pPr>
            <a:r>
              <a:rPr lang="en-JP" sz="1066" dirty="0"/>
              <a:t>また、第二の手段を利用したことがモニタリングされ、通知されること。</a:t>
            </a:r>
          </a:p>
          <a:p>
            <a:pPr marL="285750" indent="-285750">
              <a:buFont typeface="Arial" panose="020B0604020202020204" pitchFamily="34" charset="0"/>
              <a:buChar char="•"/>
            </a:pPr>
            <a:r>
              <a:rPr lang="en-JP" sz="1400" dirty="0"/>
              <a:t>復旧のためにアクセス権限の昇格が必要な場合、</a:t>
            </a:r>
            <a:r>
              <a:rPr lang="ja-JP" altLang="en-US" sz="1400"/>
              <a:t>ユーザーがアクセス権の昇格をリクエストし、管理者が検証して一時的な昇格を承認するためのプロセスを確立する。</a:t>
            </a:r>
            <a:endParaRPr lang="en-US" altLang="ja-JP" sz="1400" dirty="0"/>
          </a:p>
          <a:p>
            <a:pPr marL="882362" lvl="1" indent="-285750">
              <a:buFont typeface="Arial" panose="020B0604020202020204" pitchFamily="34" charset="0"/>
              <a:buChar char="•"/>
            </a:pPr>
            <a:r>
              <a:rPr lang="en-US" sz="1233" dirty="0" err="1"/>
              <a:t>参考</a:t>
            </a:r>
            <a:r>
              <a:rPr lang="en-US" sz="1233" dirty="0"/>
              <a:t>: AWS </a:t>
            </a:r>
            <a:r>
              <a:rPr lang="ja-JP" altLang="en-US" sz="1233"/>
              <a:t>環境への一時的な昇格アクセスの管理</a:t>
            </a:r>
            <a:r>
              <a:rPr lang="en-US" altLang="ja-JP" sz="1233" dirty="0"/>
              <a:t> </a:t>
            </a:r>
            <a:r>
              <a:rPr lang="en-US" sz="1233" dirty="0"/>
              <a:t>(AWS Blog) </a:t>
            </a:r>
            <a:endParaRPr lang="en-US" altLang="ja-JP" sz="1233" dirty="0"/>
          </a:p>
          <a:p>
            <a:pPr marL="1178683" lvl="2" indent="-285750">
              <a:buFont typeface="Arial" panose="020B0604020202020204" pitchFamily="34" charset="0"/>
              <a:buChar char="•"/>
            </a:pPr>
            <a:r>
              <a:rPr lang="en-US" altLang="ja-JP" sz="1066" dirty="0"/>
              <a:t>https://</a:t>
            </a:r>
            <a:r>
              <a:rPr lang="en-US" altLang="ja-JP" sz="1066" dirty="0" err="1"/>
              <a:t>aws.amazon.com</a:t>
            </a:r>
            <a:r>
              <a:rPr lang="en-US" altLang="ja-JP" sz="1066" dirty="0"/>
              <a:t>/</a:t>
            </a:r>
            <a:r>
              <a:rPr lang="en-US" altLang="ja-JP" sz="1066" dirty="0" err="1"/>
              <a:t>jp</a:t>
            </a:r>
            <a:r>
              <a:rPr lang="en-US" altLang="ja-JP" sz="1066" dirty="0"/>
              <a:t>/blogs/news/managing-temporary-elevated-access-to-your-</a:t>
            </a:r>
            <a:r>
              <a:rPr lang="en-US" altLang="ja-JP" sz="1066" dirty="0" err="1"/>
              <a:t>aws</a:t>
            </a:r>
            <a:r>
              <a:rPr lang="en-US" altLang="ja-JP" sz="1066" dirty="0"/>
              <a:t>-environment/</a:t>
            </a:r>
            <a:endParaRPr lang="ja-JP" altLang="en-US" sz="1066"/>
          </a:p>
          <a:p>
            <a:pPr marL="882362" lvl="1" indent="-285750">
              <a:buFont typeface="Arial" panose="020B0604020202020204" pitchFamily="34" charset="0"/>
              <a:buChar char="•"/>
            </a:pPr>
            <a:endParaRPr lang="en-US" sz="1233"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altLang="ja-JP" sz="1400" dirty="0"/>
              <a:t>ID</a:t>
            </a:r>
            <a:r>
              <a:rPr lang="ja-JP" altLang="en-US" sz="1400"/>
              <a:t>プロバイダーの障害などから復旧するための緊急プロセスを整備しているか？</a:t>
            </a:r>
            <a:endParaRPr lang="en-US" altLang="ja-JP" sz="1400" dirty="0"/>
          </a:p>
          <a:p>
            <a:pPr marL="285750" indent="-285750">
              <a:buFont typeface="Arial" panose="020B0604020202020204" pitchFamily="34" charset="0"/>
              <a:buChar char="•"/>
            </a:pPr>
            <a:r>
              <a:rPr lang="ja-JP" altLang="en-US" sz="1400"/>
              <a:t>緊急時の復旧目的で、長期的な権限昇格を許可していないか</a:t>
            </a:r>
          </a:p>
          <a:p>
            <a:endParaRPr lang="en-JP" sz="1400" dirty="0"/>
          </a:p>
          <a:p>
            <a:endParaRPr lang="en-JP" dirty="0"/>
          </a:p>
        </p:txBody>
      </p:sp>
    </p:spTree>
    <p:extLst>
      <p:ext uri="{BB962C8B-B14F-4D97-AF65-F5344CB8AC3E}">
        <p14:creationId xmlns:p14="http://schemas.microsoft.com/office/powerpoint/2010/main" val="704660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4 </a:t>
            </a:r>
            <a:r>
              <a:rPr lang="ja-JP" altLang="en-US" sz="2800" b="0" i="0">
                <a:solidFill>
                  <a:srgbClr val="16191F"/>
                </a:solidFill>
                <a:effectLst/>
                <a:latin typeface="Amazon Ember" panose="020B0603020204020204" pitchFamily="34" charset="0"/>
              </a:rPr>
              <a:t>アクセス許可を継続的に削減する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アクセス許可ポリシーを見直し、必要でないアクセス許可を削除する。</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不要なアクセス許可を削除するための定期的なレビューのプロセスを設定しているか</a:t>
            </a:r>
            <a:r>
              <a:rPr lang="en-US" sz="1400" dirty="0"/>
              <a:t>？</a:t>
            </a:r>
            <a:endParaRPr lang="en-JP" sz="1400" dirty="0"/>
          </a:p>
          <a:p>
            <a:endParaRPr lang="en-JP" sz="1400" dirty="0"/>
          </a:p>
          <a:p>
            <a:endParaRPr lang="en-JP" dirty="0"/>
          </a:p>
        </p:txBody>
      </p:sp>
    </p:spTree>
    <p:extLst>
      <p:ext uri="{BB962C8B-B14F-4D97-AF65-F5344CB8AC3E}">
        <p14:creationId xmlns:p14="http://schemas.microsoft.com/office/powerpoint/2010/main" val="30072268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a:extLst>
              <a:ext uri="{FF2B5EF4-FFF2-40B4-BE49-F238E27FC236}">
                <a16:creationId xmlns:a16="http://schemas.microsoft.com/office/drawing/2014/main" id="{A89FE8E6-22A1-4697-9462-52CA08DF9B7D}"/>
              </a:ext>
            </a:extLst>
          </p:cNvPr>
          <p:cNvSpPr/>
          <p:nvPr/>
        </p:nvSpPr>
        <p:spPr>
          <a:xfrm>
            <a:off x="6519672" y="1173646"/>
            <a:ext cx="5479289"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利用できるサービス</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次頁以降参照</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55" name="正方形/長方形 54">
            <a:extLst>
              <a:ext uri="{FF2B5EF4-FFF2-40B4-BE49-F238E27FC236}">
                <a16:creationId xmlns:a16="http://schemas.microsoft.com/office/drawing/2014/main" id="{3EBCD753-DACE-45BB-A1A6-A6AD860F89ED}"/>
              </a:ext>
            </a:extLst>
          </p:cNvPr>
          <p:cNvSpPr/>
          <p:nvPr/>
        </p:nvSpPr>
        <p:spPr>
          <a:xfrm>
            <a:off x="442699" y="1173646"/>
            <a:ext cx="5479289" cy="639864"/>
          </a:xfrm>
          <a:prstGeom prst="rect">
            <a:avLst/>
          </a:prstGeom>
          <a:solidFill>
            <a:srgbClr val="232F3E"/>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ID</a:t>
            </a: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・権限の運用</a:t>
            </a:r>
          </a:p>
        </p:txBody>
      </p:sp>
      <p:cxnSp>
        <p:nvCxnSpPr>
          <p:cNvPr id="56" name="直線コネクタ 55">
            <a:extLst>
              <a:ext uri="{FF2B5EF4-FFF2-40B4-BE49-F238E27FC236}">
                <a16:creationId xmlns:a16="http://schemas.microsoft.com/office/drawing/2014/main" id="{C8BE6C29-CD28-44CB-AAF6-062FD1ACE5D5}"/>
              </a:ext>
            </a:extLst>
          </p:cNvPr>
          <p:cNvCxnSpPr/>
          <p:nvPr/>
        </p:nvCxnSpPr>
        <p:spPr>
          <a:xfrm>
            <a:off x="6519671" y="1813509"/>
            <a:ext cx="548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47" name="TextBox 14">
            <a:extLst>
              <a:ext uri="{FF2B5EF4-FFF2-40B4-BE49-F238E27FC236}">
                <a16:creationId xmlns:a16="http://schemas.microsoft.com/office/drawing/2014/main" id="{84E08800-B964-4C2B-8A17-B734D8587C3B}"/>
              </a:ext>
            </a:extLst>
          </p:cNvPr>
          <p:cNvSpPr txBox="1"/>
          <p:nvPr/>
        </p:nvSpPr>
        <p:spPr>
          <a:xfrm>
            <a:off x="442699" y="1897335"/>
            <a:ext cx="5479289" cy="2613723"/>
          </a:xfrm>
          <a:prstGeom prst="rect">
            <a:avLst/>
          </a:prstGeom>
          <a:noFill/>
        </p:spPr>
        <p:txBody>
          <a:bodyPr wrap="square" lIns="24000" tIns="24000" rIns="24000" bIns="24000" rtlCol="0">
            <a:spAutoFit/>
          </a:bodyPr>
          <a:lstStyle/>
          <a:p>
            <a:pPr marL="119995" indent="-119995">
              <a:spcBef>
                <a:spcPts val="133"/>
              </a:spcBef>
              <a:buFont typeface="Arial" panose="020B0604020202020204" pitchFamily="34" charset="0"/>
              <a:buChar char="•"/>
            </a:pPr>
            <a:r>
              <a:rPr kumimoji="1" lang="ja-JP" altLang="en-US" sz="1667" dirty="0">
                <a:latin typeface="Meiryo" panose="020B0604030504040204" pitchFamily="34" charset="-128"/>
                <a:ea typeface="Meiryo" panose="020B0604030504040204" pitchFamily="34" charset="-128"/>
                <a:cs typeface="Meiryo" charset="-128"/>
              </a:rPr>
              <a:t>不要な</a:t>
            </a:r>
            <a:r>
              <a:rPr kumimoji="1" lang="ja-JP" altLang="en-US" sz="1667">
                <a:latin typeface="Meiryo" panose="020B0604030504040204" pitchFamily="34" charset="-128"/>
                <a:ea typeface="Meiryo" panose="020B0604030504040204" pitchFamily="34" charset="-128"/>
                <a:cs typeface="Meiryo" charset="-128"/>
              </a:rPr>
              <a:t>権限・ユーザーは</a:t>
            </a:r>
            <a:r>
              <a:rPr kumimoji="1" lang="ja-JP" altLang="en-US" sz="1667" dirty="0">
                <a:latin typeface="Meiryo" panose="020B0604030504040204" pitchFamily="34" charset="-128"/>
                <a:ea typeface="Meiryo" panose="020B0604030504040204" pitchFamily="34" charset="-128"/>
                <a:cs typeface="Meiryo" charset="-128"/>
              </a:rPr>
              <a:t>セキュリティインシデントの原因にもなることから、定期的な棚卸を行うことが重要</a:t>
            </a:r>
            <a:endParaRPr kumimoji="1" lang="en-US" altLang="ja-JP" sz="1667" dirty="0">
              <a:latin typeface="Meiryo" panose="020B0604030504040204" pitchFamily="34" charset="-128"/>
              <a:ea typeface="Meiryo" panose="020B0604030504040204" pitchFamily="34" charset="-128"/>
              <a:cs typeface="Meiryo" charset="-128"/>
            </a:endParaRPr>
          </a:p>
          <a:p>
            <a:pPr marL="527029" lvl="1" indent="-285739">
              <a:spcBef>
                <a:spcPts val="133"/>
              </a:spcBef>
              <a:buFont typeface="Wingdings" pitchFamily="2" charset="2"/>
              <a:buChar char="ü"/>
            </a:pPr>
            <a:r>
              <a:rPr kumimoji="1" lang="ja-JP" altLang="en-US" sz="1500" dirty="0">
                <a:latin typeface="Meiryo" panose="020B0604030504040204" pitchFamily="34" charset="-128"/>
                <a:ea typeface="Meiryo" panose="020B0604030504040204" pitchFamily="34" charset="-128"/>
                <a:cs typeface="Meiryo" charset="-128"/>
              </a:rPr>
              <a:t>使われていない権限は</a:t>
            </a:r>
            <a:r>
              <a:rPr kumimoji="1" lang="ja-JP" altLang="en-US" sz="1500">
                <a:latin typeface="Meiryo" panose="020B0604030504040204" pitchFamily="34" charset="-128"/>
                <a:ea typeface="Meiryo" panose="020B0604030504040204" pitchFamily="34" charset="-128"/>
                <a:cs typeface="Meiryo" charset="-128"/>
              </a:rPr>
              <a:t>ないか</a:t>
            </a:r>
            <a:endParaRPr kumimoji="1" lang="en-US" altLang="ja-JP" sz="1500" dirty="0">
              <a:latin typeface="Meiryo" panose="020B0604030504040204" pitchFamily="34" charset="-128"/>
              <a:ea typeface="Meiryo" panose="020B0604030504040204" pitchFamily="34" charset="-128"/>
              <a:cs typeface="Meiryo" charset="-128"/>
            </a:endParaRPr>
          </a:p>
          <a:p>
            <a:pPr marL="527029" lvl="1" indent="-285739">
              <a:spcBef>
                <a:spcPts val="133"/>
              </a:spcBef>
              <a:buFont typeface="Wingdings" pitchFamily="2" charset="2"/>
              <a:buChar char="ü"/>
            </a:pPr>
            <a:r>
              <a:rPr kumimoji="1" lang="ja-JP" altLang="en-US" sz="1500">
                <a:latin typeface="Meiryo" panose="020B0604030504040204" pitchFamily="34" charset="-128"/>
                <a:ea typeface="Meiryo" panose="020B0604030504040204" pitchFamily="34" charset="-128"/>
                <a:cs typeface="Meiryo" charset="-128"/>
              </a:rPr>
              <a:t>使われていないユーザーはないか</a:t>
            </a:r>
            <a:endParaRPr kumimoji="1" lang="en-US" altLang="ja-JP" sz="1500" dirty="0">
              <a:latin typeface="Meiryo" panose="020B0604030504040204" pitchFamily="34" charset="-128"/>
              <a:ea typeface="Meiryo" panose="020B0604030504040204" pitchFamily="34" charset="-128"/>
              <a:cs typeface="Meiryo" charset="-128"/>
            </a:endParaRPr>
          </a:p>
          <a:p>
            <a:pPr marL="527029" lvl="1" indent="-285739">
              <a:spcBef>
                <a:spcPts val="133"/>
              </a:spcBef>
              <a:buFont typeface="Wingdings" pitchFamily="2" charset="2"/>
              <a:buChar char="ü"/>
            </a:pPr>
            <a:r>
              <a:rPr kumimoji="1" lang="ja-JP" altLang="en-US" sz="1500">
                <a:latin typeface="Meiryo" panose="020B0604030504040204" pitchFamily="34" charset="-128"/>
                <a:ea typeface="Meiryo" panose="020B0604030504040204" pitchFamily="34" charset="-128"/>
                <a:cs typeface="Meiryo" charset="-128"/>
              </a:rPr>
              <a:t>不要な権限が過大に付与されていないか</a:t>
            </a:r>
            <a:endParaRPr kumimoji="1" lang="en-US" altLang="ja-JP" sz="1500" dirty="0">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1667" dirty="0">
                <a:latin typeface="Meiryo" panose="020B0604030504040204" pitchFamily="34" charset="-128"/>
                <a:ea typeface="Meiryo" panose="020B0604030504040204" pitchFamily="34" charset="-128"/>
                <a:cs typeface="Meiryo" charset="-128"/>
              </a:rPr>
              <a:t>「年に１度」「新規システムリリース時」など、タイミングを定めて確実に実施することが重要</a:t>
            </a:r>
            <a:endParaRPr kumimoji="1" lang="en-US" altLang="ja-JP" sz="1667" dirty="0">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endParaRPr kumimoji="1" lang="en-US" altLang="ja-JP" sz="1667" dirty="0">
              <a:latin typeface="Meiryo" panose="020B0604030504040204" pitchFamily="34" charset="-128"/>
              <a:ea typeface="Meiryo" panose="020B0604030504040204" pitchFamily="34" charset="-128"/>
              <a:cs typeface="Meiryo" charset="-128"/>
            </a:endParaRPr>
          </a:p>
          <a:p>
            <a:pPr marL="119995" lvl="1" indent="-119995">
              <a:spcBef>
                <a:spcPts val="133"/>
              </a:spcBef>
              <a:buFont typeface="Arial" panose="020B0604020202020204" pitchFamily="34" charset="0"/>
              <a:buChar char="•"/>
            </a:pPr>
            <a:r>
              <a:rPr kumimoji="1" lang="ja-JP" altLang="en-US" sz="1667" b="1" dirty="0">
                <a:latin typeface="Meiryo" panose="020B0604030504040204" pitchFamily="34" charset="-128"/>
                <a:ea typeface="Meiryo" panose="020B0604030504040204" pitchFamily="34" charset="-128"/>
                <a:cs typeface="Meiryo" charset="-128"/>
              </a:rPr>
              <a:t>誰が棚卸をするか？</a:t>
            </a:r>
            <a:r>
              <a:rPr kumimoji="1" lang="en-US" altLang="ja-JP" sz="1667" b="1" dirty="0">
                <a:latin typeface="Meiryo" panose="020B0604030504040204" pitchFamily="34" charset="-128"/>
                <a:ea typeface="Meiryo" panose="020B0604030504040204" pitchFamily="34" charset="-128"/>
                <a:cs typeface="Meiryo" charset="-128"/>
              </a:rPr>
              <a:t>(</a:t>
            </a:r>
            <a:r>
              <a:rPr kumimoji="1" lang="ja-JP" altLang="en-US" sz="1667" b="1" dirty="0">
                <a:latin typeface="Meiryo" panose="020B0604030504040204" pitchFamily="34" charset="-128"/>
                <a:ea typeface="Meiryo" panose="020B0604030504040204" pitchFamily="34" charset="-128"/>
                <a:cs typeface="Meiryo" charset="-128"/>
              </a:rPr>
              <a:t>運用者や開発者と独立したほうがいい</a:t>
            </a:r>
            <a:r>
              <a:rPr kumimoji="1" lang="en-US" altLang="ja-JP" sz="1667" b="1" dirty="0">
                <a:latin typeface="Meiryo" panose="020B0604030504040204" pitchFamily="34" charset="-128"/>
                <a:ea typeface="Meiryo" panose="020B0604030504040204" pitchFamily="34" charset="-128"/>
                <a:cs typeface="Meiryo" charset="-128"/>
              </a:rPr>
              <a:t>)</a:t>
            </a:r>
            <a:r>
              <a:rPr kumimoji="1" lang="ja-JP" altLang="en-US" sz="1667" b="1" dirty="0">
                <a:latin typeface="Meiryo" panose="020B0604030504040204" pitchFamily="34" charset="-128"/>
                <a:ea typeface="Meiryo" panose="020B0604030504040204" pitchFamily="34" charset="-128"/>
                <a:cs typeface="Meiryo" charset="-128"/>
              </a:rPr>
              <a:t>を明確化する</a:t>
            </a:r>
            <a:endParaRPr kumimoji="1" lang="en-US" altLang="ja-JP" sz="1667" b="1" dirty="0">
              <a:latin typeface="Meiryo" panose="020B0604030504040204" pitchFamily="34" charset="-128"/>
              <a:ea typeface="Meiryo" panose="020B0604030504040204" pitchFamily="34" charset="-128"/>
              <a:cs typeface="Meiryo" charset="-128"/>
            </a:endParaRPr>
          </a:p>
        </p:txBody>
      </p:sp>
      <p:sp>
        <p:nvSpPr>
          <p:cNvPr id="48" name="正方形/長方形 47">
            <a:extLst>
              <a:ext uri="{FF2B5EF4-FFF2-40B4-BE49-F238E27FC236}">
                <a16:creationId xmlns:a16="http://schemas.microsoft.com/office/drawing/2014/main" id="{A89FE8E6-22A1-4697-9462-52CA08DF9B7D}"/>
              </a:ext>
            </a:extLst>
          </p:cNvPr>
          <p:cNvSpPr/>
          <p:nvPr/>
        </p:nvSpPr>
        <p:spPr>
          <a:xfrm>
            <a:off x="6517362" y="1493577"/>
            <a:ext cx="5479289" cy="41122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Trusted</a:t>
            </a:r>
            <a:r>
              <a:rPr kumimoji="1" lang="ja-JP" altLang="en-US"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Advisor</a:t>
            </a:r>
          </a:p>
          <a:p>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に係るセキュリティチェック</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概要</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 Access Advisor</a:t>
            </a:r>
          </a:p>
          <a:p>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使用されてない</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ID/</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権限の抽出</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IAM Access Analyzer</a:t>
            </a:r>
          </a:p>
          <a:p>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使用実績からポリシーテンプレートを生成する</a:t>
            </a:r>
            <a:b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(CloudTrail</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証跡に基づく</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p>
          <a:p>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ja-JP" altLang="en-US"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認証情報レポート</a:t>
            </a:r>
            <a:endParaRPr kumimoji="1" lang="en-US" altLang="ja-JP" sz="1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利用履歴の一覧化</a:t>
            </a:r>
          </a:p>
        </p:txBody>
      </p:sp>
      <p:sp>
        <p:nvSpPr>
          <p:cNvPr id="10" name="四角形吹き出し 9"/>
          <p:cNvSpPr/>
          <p:nvPr/>
        </p:nvSpPr>
        <p:spPr>
          <a:xfrm>
            <a:off x="1791935" y="4888949"/>
            <a:ext cx="2304000" cy="960000"/>
          </a:xfrm>
          <a:prstGeom prst="wedgeRectCallout">
            <a:avLst>
              <a:gd name="adj1" fmla="val -27173"/>
              <a:gd name="adj2" fmla="val -89987"/>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defRPr/>
            </a:pPr>
            <a:r>
              <a:rPr lang="ja-JP" altLang="en-US" sz="1167" i="1" dirty="0">
                <a:solidFill>
                  <a:srgbClr val="163D51"/>
                </a:solidFill>
                <a:latin typeface="Meiryo" panose="020B0604030504040204" pitchFamily="34" charset="-128"/>
                <a:ea typeface="Meiryo" panose="020B0604030504040204" pitchFamily="34" charset="-128"/>
              </a:rPr>
              <a:t>貴社既存のシステムでの</a:t>
            </a:r>
            <a:r>
              <a:rPr lang="en-US" altLang="ja-JP" sz="1167" i="1" dirty="0">
                <a:solidFill>
                  <a:srgbClr val="163D51"/>
                </a:solidFill>
                <a:latin typeface="Meiryo" panose="020B0604030504040204" pitchFamily="34" charset="-128"/>
                <a:ea typeface="Meiryo" panose="020B0604030504040204" pitchFamily="34" charset="-128"/>
              </a:rPr>
              <a:t>ID</a:t>
            </a:r>
            <a:r>
              <a:rPr lang="ja-JP" altLang="en-US" sz="1167" i="1" dirty="0">
                <a:solidFill>
                  <a:srgbClr val="163D51"/>
                </a:solidFill>
                <a:latin typeface="Meiryo" panose="020B0604030504040204" pitchFamily="34" charset="-128"/>
                <a:ea typeface="Meiryo" panose="020B0604030504040204" pitchFamily="34" charset="-128"/>
              </a:rPr>
              <a:t>管理（既存</a:t>
            </a:r>
            <a:r>
              <a:rPr lang="en-US" altLang="ja-JP" sz="1167" i="1" dirty="0">
                <a:solidFill>
                  <a:srgbClr val="163D51"/>
                </a:solidFill>
                <a:latin typeface="Meiryo" panose="020B0604030504040204" pitchFamily="34" charset="-128"/>
                <a:ea typeface="Meiryo" panose="020B0604030504040204" pitchFamily="34" charset="-128"/>
              </a:rPr>
              <a:t>ID</a:t>
            </a:r>
            <a:r>
              <a:rPr lang="ja-JP" altLang="en-US" sz="1167" i="1" dirty="0">
                <a:solidFill>
                  <a:srgbClr val="163D51"/>
                </a:solidFill>
                <a:latin typeface="Meiryo" panose="020B0604030504040204" pitchFamily="34" charset="-128"/>
                <a:ea typeface="Meiryo" panose="020B0604030504040204" pitchFamily="34" charset="-128"/>
              </a:rPr>
              <a:t>サービスでのアカウント管理のルールや棚卸頻度）についてご確認ください。</a:t>
            </a:r>
            <a:endParaRPr lang="en-US" altLang="ja-JP" sz="1167" i="1" dirty="0">
              <a:solidFill>
                <a:srgbClr val="163D51"/>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16ED14B0-9511-4F41-9941-4C4631B2C9F5}"/>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IAM</a:t>
            </a:r>
            <a:r>
              <a:rPr lang="ja-JP" altLang="en-US" sz="2800" b="0">
                <a:gradFill>
                  <a:gsLst>
                    <a:gs pos="0">
                      <a:schemeClr val="tx1">
                        <a:lumMod val="75000"/>
                      </a:schemeClr>
                    </a:gs>
                    <a:gs pos="100000">
                      <a:schemeClr val="tx1">
                        <a:lumMod val="75000"/>
                      </a:schemeClr>
                    </a:gs>
                  </a:gsLst>
                  <a:lin ang="16200000" scaled="0"/>
                </a:gradFill>
              </a:rPr>
              <a:t>権限の棚卸し</a:t>
            </a:r>
            <a:endParaRPr lang="ja-JP" altLang="en-US" sz="2800" b="0"/>
          </a:p>
        </p:txBody>
      </p:sp>
      <p:sp>
        <p:nvSpPr>
          <p:cNvPr id="3" name="テキスト ボックス 2">
            <a:extLst>
              <a:ext uri="{FF2B5EF4-FFF2-40B4-BE49-F238E27FC236}">
                <a16:creationId xmlns:a16="http://schemas.microsoft.com/office/drawing/2014/main" id="{6FBB00C9-8C2A-FB97-CDC8-0F2D25E3C20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98778981"/>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24000" y="1173645"/>
            <a:ext cx="9120000" cy="4847355"/>
          </a:xfrm>
          <a:prstGeom prst="rect">
            <a:avLst/>
          </a:prstGeom>
        </p:spPr>
      </p:pic>
      <p:sp>
        <p:nvSpPr>
          <p:cNvPr id="3" name="正方形/長方形 2">
            <a:extLst>
              <a:ext uri="{FF2B5EF4-FFF2-40B4-BE49-F238E27FC236}">
                <a16:creationId xmlns:a16="http://schemas.microsoft.com/office/drawing/2014/main" id="{3CDF27C4-4730-40F9-A3EB-3C8C8916F860}"/>
              </a:ext>
            </a:extLst>
          </p:cNvPr>
          <p:cNvSpPr/>
          <p:nvPr/>
        </p:nvSpPr>
        <p:spPr>
          <a:xfrm>
            <a:off x="3" y="1173646"/>
            <a:ext cx="3224693" cy="4847498"/>
          </a:xfrm>
          <a:prstGeom prst="rect">
            <a:avLst/>
          </a:prstGeom>
          <a:solidFill>
            <a:srgbClr val="2A2E32"/>
          </a:solidFill>
          <a:ln>
            <a:solidFill>
              <a:srgbClr val="648A33"/>
            </a:solid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Trusted Advisor</a:t>
            </a: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が</a:t>
            </a:r>
            <a:b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できること</a:t>
            </a: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パスワードポリシーのチェック</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コードに埋め込まれたアクセスキーのチェック</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spcBef>
                <a:spcPts val="133"/>
              </a:spcBef>
            </a:pP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spcBef>
                <a:spcPts val="133"/>
              </a:spcBef>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基礎的なチェックのみのため</a:t>
            </a:r>
            <a:b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　 当該ツールのみでの評価は</a:t>
            </a:r>
            <a:b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　 不十分</a:t>
            </a:r>
          </a:p>
        </p:txBody>
      </p:sp>
      <p:sp>
        <p:nvSpPr>
          <p:cNvPr id="4" name="タイトル 3">
            <a:extLst>
              <a:ext uri="{FF2B5EF4-FFF2-40B4-BE49-F238E27FC236}">
                <a16:creationId xmlns:a16="http://schemas.microsoft.com/office/drawing/2014/main" id="{7075FEF3-08DE-594D-9629-4360DA56CE34}"/>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Trusted</a:t>
            </a:r>
            <a:r>
              <a:rPr lang="ja-JP" altLang="en-US" sz="2800" b="0">
                <a:gradFill>
                  <a:gsLst>
                    <a:gs pos="0">
                      <a:schemeClr val="tx1">
                        <a:lumMod val="75000"/>
                      </a:schemeClr>
                    </a:gs>
                    <a:gs pos="100000">
                      <a:schemeClr val="tx1">
                        <a:lumMod val="75000"/>
                      </a:schemeClr>
                    </a:gs>
                  </a:gsLst>
                  <a:lin ang="16200000" scaled="0"/>
                </a:gradFill>
              </a:rPr>
              <a:t> </a:t>
            </a:r>
            <a:r>
              <a:rPr lang="en-US" altLang="ja-JP" sz="2800" b="0" dirty="0">
                <a:gradFill>
                  <a:gsLst>
                    <a:gs pos="0">
                      <a:schemeClr val="tx1">
                        <a:lumMod val="75000"/>
                      </a:schemeClr>
                    </a:gs>
                    <a:gs pos="100000">
                      <a:schemeClr val="tx1">
                        <a:lumMod val="75000"/>
                      </a:schemeClr>
                    </a:gs>
                  </a:gsLst>
                  <a:lin ang="16200000" scaled="0"/>
                </a:gradFill>
              </a:rPr>
              <a:t>Advisor</a:t>
            </a:r>
            <a:r>
              <a:rPr lang="ja-JP" altLang="en-US" sz="2800" b="0">
                <a:gradFill>
                  <a:gsLst>
                    <a:gs pos="0">
                      <a:schemeClr val="tx1">
                        <a:lumMod val="75000"/>
                      </a:schemeClr>
                    </a:gs>
                    <a:gs pos="100000">
                      <a:schemeClr val="tx1">
                        <a:lumMod val="75000"/>
                      </a:schemeClr>
                    </a:gs>
                  </a:gsLst>
                  <a:lin ang="16200000" scaled="0"/>
                </a:gradFill>
              </a:rPr>
              <a:t>による確認</a:t>
            </a:r>
            <a:endParaRPr lang="ja-JP" altLang="en-US" sz="2800" b="0"/>
          </a:p>
        </p:txBody>
      </p:sp>
      <p:sp>
        <p:nvSpPr>
          <p:cNvPr id="5" name="テキスト ボックス 4">
            <a:extLst>
              <a:ext uri="{FF2B5EF4-FFF2-40B4-BE49-F238E27FC236}">
                <a16:creationId xmlns:a16="http://schemas.microsoft.com/office/drawing/2014/main" id="{0FF5A20D-BF8E-B3A7-BF89-FD0E966E6B8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739358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49052" y="153249"/>
            <a:ext cx="11742948" cy="726923"/>
          </a:xfrm>
          <a:prstGeom prst="rect">
            <a:avLst/>
          </a:prstGeom>
        </p:spPr>
        <p:txBody>
          <a:bodyPr vert="horz" lIns="24000" tIns="24000" rIns="24000" bIns="24000" rtlCol="0" anchor="ctr" anchorCtr="0">
            <a:noAutofit/>
          </a:bodyPr>
          <a:lstStyle/>
          <a:p>
            <a:pPr lvl="0"/>
            <a:r>
              <a:rPr lang="ja-JP" altLang="en-US" sz="3000" b="0">
                <a:gradFill>
                  <a:gsLst>
                    <a:gs pos="0">
                      <a:schemeClr val="tx1">
                        <a:lumMod val="75000"/>
                      </a:schemeClr>
                    </a:gs>
                    <a:gs pos="100000">
                      <a:schemeClr val="tx1">
                        <a:lumMod val="75000"/>
                      </a:schemeClr>
                    </a:gs>
                  </a:gsLst>
                  <a:lin ang="16200000" scaled="0"/>
                </a:gradFill>
              </a:rPr>
              <a:t>参考：</a:t>
            </a:r>
            <a:r>
              <a:rPr lang="en-US" altLang="ja-JP" sz="3000" b="0" dirty="0">
                <a:gradFill>
                  <a:gsLst>
                    <a:gs pos="0">
                      <a:schemeClr val="tx1">
                        <a:lumMod val="75000"/>
                      </a:schemeClr>
                    </a:gs>
                    <a:gs pos="100000">
                      <a:schemeClr val="tx1">
                        <a:lumMod val="75000"/>
                      </a:schemeClr>
                    </a:gs>
                  </a:gsLst>
                  <a:lin ang="16200000" scaled="0"/>
                </a:gradFill>
              </a:rPr>
              <a:t>IAM Access Advisor </a:t>
            </a:r>
            <a:r>
              <a:rPr lang="ja-JP" altLang="en-US" sz="3000" b="0">
                <a:gradFill>
                  <a:gsLst>
                    <a:gs pos="0">
                      <a:schemeClr val="tx1">
                        <a:lumMod val="75000"/>
                      </a:schemeClr>
                    </a:gs>
                    <a:gs pos="100000">
                      <a:schemeClr val="tx1">
                        <a:lumMod val="75000"/>
                      </a:schemeClr>
                    </a:gs>
                  </a:gsLst>
                  <a:lin ang="16200000" scaled="0"/>
                </a:gradFill>
              </a:rPr>
              <a:t>に</a:t>
            </a:r>
            <a:r>
              <a:rPr lang="ja-JP" altLang="en-US" sz="3000" b="0" dirty="0">
                <a:gradFill>
                  <a:gsLst>
                    <a:gs pos="0">
                      <a:schemeClr val="tx1">
                        <a:lumMod val="75000"/>
                      </a:schemeClr>
                    </a:gs>
                    <a:gs pos="100000">
                      <a:schemeClr val="tx1">
                        <a:lumMod val="75000"/>
                      </a:schemeClr>
                    </a:gs>
                  </a:gsLst>
                  <a:lin ang="16200000" scaled="0"/>
                </a:gradFill>
              </a:rPr>
              <a:t>よるユーザーのアクセス履歴の確認</a:t>
            </a:r>
          </a:p>
        </p:txBody>
      </p:sp>
      <p:pic>
        <p:nvPicPr>
          <p:cNvPr id="43" name="図 42">
            <a:extLst>
              <a:ext uri="{FF2B5EF4-FFF2-40B4-BE49-F238E27FC236}">
                <a16:creationId xmlns:a16="http://schemas.microsoft.com/office/drawing/2014/main" id="{DFEF1883-D347-41EB-B35D-6C4A5392A3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6833" r="1957" b="5662"/>
          <a:stretch/>
        </p:blipFill>
        <p:spPr>
          <a:xfrm>
            <a:off x="3129282" y="1173646"/>
            <a:ext cx="9062720" cy="4847498"/>
          </a:xfrm>
          <a:prstGeom prst="rect">
            <a:avLst/>
          </a:prstGeom>
        </p:spPr>
      </p:pic>
      <p:sp>
        <p:nvSpPr>
          <p:cNvPr id="7" name="正方形/長方形 6">
            <a:extLst>
              <a:ext uri="{FF2B5EF4-FFF2-40B4-BE49-F238E27FC236}">
                <a16:creationId xmlns:a16="http://schemas.microsoft.com/office/drawing/2014/main" id="{3CDF27C4-4730-40F9-A3EB-3C8C8916F860}"/>
              </a:ext>
            </a:extLst>
          </p:cNvPr>
          <p:cNvSpPr/>
          <p:nvPr/>
        </p:nvSpPr>
        <p:spPr>
          <a:xfrm>
            <a:off x="3" y="1173646"/>
            <a:ext cx="3129278" cy="4847498"/>
          </a:xfrm>
          <a:prstGeom prst="rect">
            <a:avLst/>
          </a:prstGeom>
          <a:solidFill>
            <a:srgbClr val="2A2E32"/>
          </a:solidFill>
          <a:ln>
            <a:solidFill>
              <a:srgbClr val="648A33"/>
            </a:solid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 Access Advisor </a:t>
            </a:r>
            <a:r>
              <a:rPr kumimoji="1" lang="ja-JP" altLang="en-US" sz="2000" b="1">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と</a:t>
            </a:r>
            <a:endPar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lgn="ctr"/>
            <a:r>
              <a:rPr kumimoji="1" lang="ja-JP" altLang="en-US" sz="2000" b="1">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は</a:t>
            </a:r>
            <a:endParaRPr kumimoji="1" lang="en-US" altLang="ja-JP"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サービスの１機能</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対象ユーザーのサービスのアクセス頻度がわかる</a:t>
            </a: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利用していない（と判断できる）サービスがわかる</a:t>
            </a:r>
          </a:p>
        </p:txBody>
      </p:sp>
      <p:sp>
        <p:nvSpPr>
          <p:cNvPr id="2" name="テキスト ボックス 1">
            <a:extLst>
              <a:ext uri="{FF2B5EF4-FFF2-40B4-BE49-F238E27FC236}">
                <a16:creationId xmlns:a16="http://schemas.microsoft.com/office/drawing/2014/main" id="{7B59B625-6537-9973-6DF7-3F60CD40A0E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382402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F3D21BF8-9560-AF4F-A871-9806B1929D2C}"/>
              </a:ext>
            </a:extLst>
          </p:cNvPr>
          <p:cNvSpPr>
            <a:spLocks noGrp="1"/>
          </p:cNvSpPr>
          <p:nvPr>
            <p:ph type="title"/>
          </p:nvPr>
        </p:nvSpPr>
        <p:spPr>
          <a:xfrm>
            <a:off x="424204" y="210244"/>
            <a:ext cx="10940405" cy="726923"/>
          </a:xfrm>
        </p:spPr>
        <p:txBody>
          <a:bodyPr/>
          <a:lstStyle/>
          <a:p>
            <a:r>
              <a:rPr lang="ja-JP" altLang="en-US" sz="2800" b="0"/>
              <a:t>参考：</a:t>
            </a:r>
            <a:r>
              <a:rPr lang="en-US" altLang="ja-JP" sz="2800" b="0" dirty="0"/>
              <a:t> IAM Access Analyzer </a:t>
            </a:r>
            <a:r>
              <a:rPr lang="ja-JP" altLang="en-US" sz="2800" b="0"/>
              <a:t>に</a:t>
            </a:r>
            <a:r>
              <a:rPr lang="ja-JP" altLang="en-US" sz="2800" b="0" dirty="0"/>
              <a:t>よるポリシーテンプレート生成</a:t>
            </a:r>
          </a:p>
        </p:txBody>
      </p:sp>
      <p:grpSp>
        <p:nvGrpSpPr>
          <p:cNvPr id="5" name="グループ化 4">
            <a:extLst>
              <a:ext uri="{FF2B5EF4-FFF2-40B4-BE49-F238E27FC236}">
                <a16:creationId xmlns:a16="http://schemas.microsoft.com/office/drawing/2014/main" id="{501894B4-3066-4575-BA0C-B88F9F4152E8}"/>
              </a:ext>
            </a:extLst>
          </p:cNvPr>
          <p:cNvGrpSpPr/>
          <p:nvPr/>
        </p:nvGrpSpPr>
        <p:grpSpPr>
          <a:xfrm>
            <a:off x="3238162" y="1173646"/>
            <a:ext cx="8789579" cy="5221142"/>
            <a:chOff x="463489" y="1244936"/>
            <a:chExt cx="12827748" cy="6791617"/>
          </a:xfrm>
        </p:grpSpPr>
        <p:pic>
          <p:nvPicPr>
            <p:cNvPr id="1026" name="Picture 2" descr="図 1 : ロールの詳細のページからポリシーを生成する">
              <a:extLst>
                <a:ext uri="{FF2B5EF4-FFF2-40B4-BE49-F238E27FC236}">
                  <a16:creationId xmlns:a16="http://schemas.microsoft.com/office/drawing/2014/main" id="{F8B6CF37-1871-8F11-D6B7-1C5374A3F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31" y="1639488"/>
              <a:ext cx="6325910" cy="51892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図 2 : 期間の指定">
              <a:extLst>
                <a:ext uri="{FF2B5EF4-FFF2-40B4-BE49-F238E27FC236}">
                  <a16:creationId xmlns:a16="http://schemas.microsoft.com/office/drawing/2014/main" id="{FB0BD8A0-8911-5AEB-6A01-83E5EC6D5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163" y="1244936"/>
              <a:ext cx="5019038" cy="26813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C79A23D-5973-15CA-D8E1-2C99C9A18F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163" y="4234099"/>
              <a:ext cx="4714238" cy="311828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4945EFB-902D-B3FF-B425-7EAA9CC20FCD}"/>
                </a:ext>
              </a:extLst>
            </p:cNvPr>
            <p:cNvCxnSpPr>
              <a:cxnSpLocks/>
              <a:stCxn id="7" idx="3"/>
            </p:cNvCxnSpPr>
            <p:nvPr/>
          </p:nvCxnSpPr>
          <p:spPr>
            <a:xfrm flipV="1">
              <a:off x="1696720" y="3118096"/>
              <a:ext cx="6004560" cy="272796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7" name="Rectangle 6">
              <a:extLst>
                <a:ext uri="{FF2B5EF4-FFF2-40B4-BE49-F238E27FC236}">
                  <a16:creationId xmlns:a16="http://schemas.microsoft.com/office/drawing/2014/main" id="{4C995D9E-F652-D8B4-8EE1-C4410FD25393}"/>
                </a:ext>
              </a:extLst>
            </p:cNvPr>
            <p:cNvSpPr/>
            <p:nvPr/>
          </p:nvSpPr>
          <p:spPr>
            <a:xfrm>
              <a:off x="674331" y="5637776"/>
              <a:ext cx="1022389" cy="4165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JP" sz="1200" dirty="0">
                <a:solidFill>
                  <a:schemeClr val="tx2"/>
                </a:solidFill>
              </a:endParaRPr>
            </a:p>
          </p:txBody>
        </p:sp>
        <p:sp>
          <p:nvSpPr>
            <p:cNvPr id="9" name="Rectangle 8">
              <a:extLst>
                <a:ext uri="{FF2B5EF4-FFF2-40B4-BE49-F238E27FC236}">
                  <a16:creationId xmlns:a16="http://schemas.microsoft.com/office/drawing/2014/main" id="{A6B459F2-B946-40C0-290C-2F6BBC8B4A5E}"/>
                </a:ext>
              </a:extLst>
            </p:cNvPr>
            <p:cNvSpPr/>
            <p:nvPr/>
          </p:nvSpPr>
          <p:spPr>
            <a:xfrm>
              <a:off x="7884167" y="2169074"/>
              <a:ext cx="2519674" cy="150782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JP" sz="1200" dirty="0">
                <a:solidFill>
                  <a:schemeClr val="tx2"/>
                </a:solidFill>
              </a:endParaRPr>
            </a:p>
          </p:txBody>
        </p:sp>
        <p:cxnSp>
          <p:nvCxnSpPr>
            <p:cNvPr id="10" name="Straight Arrow Connector 9">
              <a:extLst>
                <a:ext uri="{FF2B5EF4-FFF2-40B4-BE49-F238E27FC236}">
                  <a16:creationId xmlns:a16="http://schemas.microsoft.com/office/drawing/2014/main" id="{4E9B4B38-30DC-D64A-D2C8-9A951EDBB40B}"/>
                </a:ext>
              </a:extLst>
            </p:cNvPr>
            <p:cNvCxnSpPr>
              <a:cxnSpLocks/>
              <a:stCxn id="9" idx="2"/>
            </p:cNvCxnSpPr>
            <p:nvPr/>
          </p:nvCxnSpPr>
          <p:spPr>
            <a:xfrm>
              <a:off x="9144004" y="3676896"/>
              <a:ext cx="0" cy="1026161"/>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14" name="Rectangular Callout 13">
              <a:extLst>
                <a:ext uri="{FF2B5EF4-FFF2-40B4-BE49-F238E27FC236}">
                  <a16:creationId xmlns:a16="http://schemas.microsoft.com/office/drawing/2014/main" id="{E1392EA4-EBE4-7F78-D9BB-5EA3AF4787D9}"/>
                </a:ext>
              </a:extLst>
            </p:cNvPr>
            <p:cNvSpPr/>
            <p:nvPr/>
          </p:nvSpPr>
          <p:spPr>
            <a:xfrm>
              <a:off x="2870200" y="5432560"/>
              <a:ext cx="1828800" cy="721360"/>
            </a:xfrm>
            <a:prstGeom prst="wedgeRectCallout">
              <a:avLst>
                <a:gd name="adj1" fmla="val -95833"/>
                <a:gd name="adj2" fmla="val 20247"/>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ポリシーの生成をクリック</a:t>
              </a:r>
            </a:p>
          </p:txBody>
        </p:sp>
        <p:sp>
          <p:nvSpPr>
            <p:cNvPr id="15" name="Rectangle 14">
              <a:extLst>
                <a:ext uri="{FF2B5EF4-FFF2-40B4-BE49-F238E27FC236}">
                  <a16:creationId xmlns:a16="http://schemas.microsoft.com/office/drawing/2014/main" id="{21064C2D-40BC-D92A-3F4E-D8FD9B85E26C}"/>
                </a:ext>
              </a:extLst>
            </p:cNvPr>
            <p:cNvSpPr/>
            <p:nvPr/>
          </p:nvSpPr>
          <p:spPr>
            <a:xfrm>
              <a:off x="684490" y="1639488"/>
              <a:ext cx="3755430" cy="70423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lang="en-JP" sz="1200" dirty="0">
                <a:solidFill>
                  <a:schemeClr val="tx2"/>
                </a:solidFill>
              </a:endParaRPr>
            </a:p>
          </p:txBody>
        </p:sp>
        <p:sp>
          <p:nvSpPr>
            <p:cNvPr id="16" name="Rectangular Callout 15">
              <a:extLst>
                <a:ext uri="{FF2B5EF4-FFF2-40B4-BE49-F238E27FC236}">
                  <a16:creationId xmlns:a16="http://schemas.microsoft.com/office/drawing/2014/main" id="{D05B0E91-94BA-CA8F-C7CD-F17F7B48C5F8}"/>
                </a:ext>
              </a:extLst>
            </p:cNvPr>
            <p:cNvSpPr/>
            <p:nvPr/>
          </p:nvSpPr>
          <p:spPr>
            <a:xfrm>
              <a:off x="3017520" y="2752566"/>
              <a:ext cx="3419900" cy="832890"/>
            </a:xfrm>
            <a:prstGeom prst="wedgeRectCallout">
              <a:avLst>
                <a:gd name="adj1" fmla="val -54218"/>
                <a:gd name="adj2" fmla="val -102288"/>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テスト用のロール(十分な権限)で特定操作をしIAMコンソールからロールを確認</a:t>
              </a:r>
            </a:p>
          </p:txBody>
        </p:sp>
        <p:cxnSp>
          <p:nvCxnSpPr>
            <p:cNvPr id="17" name="Straight Arrow Connector 16">
              <a:extLst>
                <a:ext uri="{FF2B5EF4-FFF2-40B4-BE49-F238E27FC236}">
                  <a16:creationId xmlns:a16="http://schemas.microsoft.com/office/drawing/2014/main" id="{06E63EA6-BB1B-EECE-D735-42D831389A0E}"/>
                </a:ext>
              </a:extLst>
            </p:cNvPr>
            <p:cNvCxnSpPr>
              <a:cxnSpLocks/>
              <a:stCxn id="15" idx="2"/>
              <a:endCxn id="7" idx="0"/>
            </p:cNvCxnSpPr>
            <p:nvPr/>
          </p:nvCxnSpPr>
          <p:spPr>
            <a:xfrm flipH="1">
              <a:off x="1185526" y="2343721"/>
              <a:ext cx="1376680" cy="329405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ular Callout 19">
              <a:extLst>
                <a:ext uri="{FF2B5EF4-FFF2-40B4-BE49-F238E27FC236}">
                  <a16:creationId xmlns:a16="http://schemas.microsoft.com/office/drawing/2014/main" id="{1B31D82C-D087-0DBF-378D-96D352159EF2}"/>
                </a:ext>
              </a:extLst>
            </p:cNvPr>
            <p:cNvSpPr/>
            <p:nvPr/>
          </p:nvSpPr>
          <p:spPr>
            <a:xfrm>
              <a:off x="11257285" y="2103677"/>
              <a:ext cx="1828800" cy="648890"/>
            </a:xfrm>
            <a:prstGeom prst="wedgeRectCallout">
              <a:avLst>
                <a:gd name="adj1" fmla="val -95833"/>
                <a:gd name="adj2" fmla="val 20247"/>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対象期間を入力</a:t>
              </a:r>
            </a:p>
          </p:txBody>
        </p:sp>
        <p:sp>
          <p:nvSpPr>
            <p:cNvPr id="21" name="Rectangular Callout 20">
              <a:extLst>
                <a:ext uri="{FF2B5EF4-FFF2-40B4-BE49-F238E27FC236}">
                  <a16:creationId xmlns:a16="http://schemas.microsoft.com/office/drawing/2014/main" id="{985499E0-7725-8C01-3345-331F47BF3BFA}"/>
                </a:ext>
              </a:extLst>
            </p:cNvPr>
            <p:cNvSpPr/>
            <p:nvPr/>
          </p:nvSpPr>
          <p:spPr>
            <a:xfrm>
              <a:off x="10858383" y="4873182"/>
              <a:ext cx="2432854" cy="648890"/>
            </a:xfrm>
            <a:prstGeom prst="wedgeRectCallout">
              <a:avLst>
                <a:gd name="adj1" fmla="val -86348"/>
                <a:gd name="adj2" fmla="val 65653"/>
              </a:avLst>
            </a:prstGeom>
            <a:solidFill>
              <a:schemeClr val="accent1">
                <a:lumMod val="20000"/>
                <a:lumOff val="80000"/>
                <a:alpha val="9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r>
                <a:rPr lang="en-JP" sz="1200" dirty="0">
                  <a:solidFill>
                    <a:schemeClr val="tx2"/>
                  </a:solidFill>
                  <a:latin typeface="Meiryo" panose="020B0604030504040204" pitchFamily="34" charset="-128"/>
                  <a:ea typeface="Meiryo" panose="020B0604030504040204" pitchFamily="34" charset="-128"/>
                </a:rPr>
                <a:t>ポリシーが自動生成</a:t>
              </a:r>
              <a:br>
                <a:rPr lang="en-JP" sz="1200" dirty="0">
                  <a:solidFill>
                    <a:schemeClr val="tx2"/>
                  </a:solidFill>
                  <a:latin typeface="Meiryo" panose="020B0604030504040204" pitchFamily="34" charset="-128"/>
                  <a:ea typeface="Meiryo" panose="020B0604030504040204" pitchFamily="34" charset="-128"/>
                </a:rPr>
              </a:br>
              <a:r>
                <a:rPr lang="en-JP" sz="1200" dirty="0">
                  <a:solidFill>
                    <a:schemeClr val="tx2"/>
                  </a:solidFill>
                  <a:latin typeface="Meiryo" panose="020B0604030504040204" pitchFamily="34" charset="-128"/>
                  <a:ea typeface="Meiryo" panose="020B0604030504040204" pitchFamily="34" charset="-128"/>
                </a:rPr>
                <a:t>(必要に応じて精査)</a:t>
              </a:r>
            </a:p>
          </p:txBody>
        </p:sp>
        <p:sp>
          <p:nvSpPr>
            <p:cNvPr id="22" name="正方形/長方形 5">
              <a:extLst>
                <a:ext uri="{FF2B5EF4-FFF2-40B4-BE49-F238E27FC236}">
                  <a16:creationId xmlns:a16="http://schemas.microsoft.com/office/drawing/2014/main" id="{400C0384-7BFB-EA33-0007-B345EFAD87C0}"/>
                </a:ext>
              </a:extLst>
            </p:cNvPr>
            <p:cNvSpPr/>
            <p:nvPr/>
          </p:nvSpPr>
          <p:spPr>
            <a:xfrm>
              <a:off x="463489" y="6998554"/>
              <a:ext cx="7396694" cy="1037999"/>
            </a:xfrm>
            <a:prstGeom prst="rect">
              <a:avLst/>
            </a:prstGeom>
            <a:solidFill>
              <a:schemeClr val="tx1">
                <a:lumMod val="10000"/>
                <a:lumOff val="90000"/>
                <a:alpha val="99000"/>
              </a:schemeClr>
            </a:solidFill>
          </p:spPr>
          <p:txBody>
            <a:bodyPr wrap="square">
              <a:spAutoFit/>
            </a:bodyPr>
            <a:lstStyle/>
            <a:p>
              <a:r>
                <a:rPr lang="en-US" altLang="ja-JP" sz="917" dirty="0">
                  <a:latin typeface="Meiryo" panose="020B0604030504040204" pitchFamily="34" charset="-128"/>
                  <a:ea typeface="Meiryo" panose="020B0604030504040204" pitchFamily="34" charset="-128"/>
                </a:rPr>
                <a:t>【</a:t>
              </a:r>
              <a:r>
                <a:rPr lang="ja-JP" altLang="en-US" sz="917" dirty="0">
                  <a:latin typeface="Meiryo" panose="020B0604030504040204" pitchFamily="34" charset="-128"/>
                  <a:ea typeface="Meiryo" panose="020B0604030504040204" pitchFamily="34" charset="-128"/>
                </a:rPr>
                <a:t>参考</a:t>
              </a:r>
              <a:r>
                <a:rPr lang="en-US" altLang="ja-JP" sz="917" dirty="0">
                  <a:latin typeface="Meiryo" panose="020B0604030504040204" pitchFamily="34" charset="-128"/>
                  <a:ea typeface="Meiryo" panose="020B0604030504040204" pitchFamily="34" charset="-128"/>
                </a:rPr>
                <a:t>】IAM Access Analyzer </a:t>
              </a:r>
              <a:r>
                <a:rPr lang="ja-JP" altLang="en-US" sz="917" dirty="0">
                  <a:latin typeface="Meiryo" panose="020B0604030504040204" pitchFamily="34" charset="-128"/>
                  <a:ea typeface="Meiryo" panose="020B0604030504040204" pitchFamily="34" charset="-128"/>
                </a:rPr>
                <a:t>を利用して、アクセスアクティビティに基づいて </a:t>
              </a:r>
              <a:r>
                <a:rPr lang="en-US" altLang="ja-JP" sz="917" dirty="0">
                  <a:latin typeface="Meiryo" panose="020B0604030504040204" pitchFamily="34" charset="-128"/>
                  <a:ea typeface="Meiryo" panose="020B0604030504040204" pitchFamily="34" charset="-128"/>
                </a:rPr>
                <a:t>IAM </a:t>
              </a:r>
              <a:r>
                <a:rPr lang="ja-JP" altLang="en-US" sz="917" dirty="0">
                  <a:latin typeface="Meiryo" panose="020B0604030504040204" pitchFamily="34" charset="-128"/>
                  <a:ea typeface="Meiryo" panose="020B0604030504040204" pitchFamily="34" charset="-128"/>
                </a:rPr>
                <a:t>ポリシーを生成し、最小限の権限のアクセス許可を簡単に実装する</a:t>
              </a:r>
              <a:endParaRPr lang="en-US" altLang="ja-JP" sz="917" dirty="0">
                <a:latin typeface="Meiryo" panose="020B0604030504040204" pitchFamily="34" charset="-128"/>
                <a:ea typeface="Meiryo" panose="020B0604030504040204" pitchFamily="34" charset="-128"/>
              </a:endParaRPr>
            </a:p>
            <a:p>
              <a:r>
                <a:rPr kumimoji="1" lang="en-US" altLang="ja-JP" sz="917" dirty="0">
                  <a:latin typeface="Meiryo" panose="020B0604030504040204" pitchFamily="34" charset="-128"/>
                  <a:ea typeface="Meiryo" panose="020B0604030504040204" pitchFamily="34" charset="-128"/>
                  <a:cs typeface="Amazon Ember" panose="020B0603020204020204" pitchFamily="34" charset="0"/>
                  <a:hlinkClick r:id="rId5"/>
                </a:rPr>
                <a:t>https://aws.amazon.com/jp/blogs/news/iam-access-analyzer-makes-it-easier-to-implement-least-privilege-permissions-by-generating-iam-policies-based-on-access-activity/</a:t>
              </a:r>
            </a:p>
          </p:txBody>
        </p:sp>
      </p:grpSp>
      <p:sp>
        <p:nvSpPr>
          <p:cNvPr id="23" name="正方形/長方形 22">
            <a:extLst>
              <a:ext uri="{FF2B5EF4-FFF2-40B4-BE49-F238E27FC236}">
                <a16:creationId xmlns:a16="http://schemas.microsoft.com/office/drawing/2014/main" id="{B6B12B04-E73F-4534-9682-BC3CBCDB02BE}"/>
              </a:ext>
            </a:extLst>
          </p:cNvPr>
          <p:cNvSpPr/>
          <p:nvPr/>
        </p:nvSpPr>
        <p:spPr>
          <a:xfrm>
            <a:off x="3" y="1173646"/>
            <a:ext cx="3129278" cy="4847498"/>
          </a:xfrm>
          <a:prstGeom prst="rect">
            <a:avLst/>
          </a:prstGeom>
          <a:solidFill>
            <a:srgbClr val="2A2E32"/>
          </a:solidFill>
          <a:ln>
            <a:solidFill>
              <a:srgbClr val="648A33"/>
            </a:solidFill>
          </a:ln>
          <a:effectLst/>
        </p:spPr>
        <p:style>
          <a:lnRef idx="1">
            <a:schemeClr val="accent1"/>
          </a:lnRef>
          <a:fillRef idx="3">
            <a:schemeClr val="accent1"/>
          </a:fillRef>
          <a:effectRef idx="2">
            <a:schemeClr val="accent1"/>
          </a:effectRef>
          <a:fontRef idx="minor">
            <a:schemeClr val="lt1"/>
          </a:fontRef>
        </p:style>
        <p:txBody>
          <a:bodyPr lIns="48000" tIns="96000" rIns="48000" bIns="48000" rtlCol="0" anchor="t" anchorCtr="0"/>
          <a:lstStyle/>
          <a:p>
            <a:pPr algn="ct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アクセスアナライザーが</a:t>
            </a:r>
            <a:b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br>
            <a:r>
              <a:rPr kumimoji="1" lang="ja-JP" altLang="en-US" sz="2000"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できること</a:t>
            </a:r>
          </a:p>
          <a:p>
            <a:pPr algn="ctr"/>
            <a:endParaRPr kumimoji="1" lang="en-US" altLang="ja-JP" sz="1667" b="1"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サービスの１機能</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IAM Access </a:t>
            </a:r>
            <a:r>
              <a:rPr kumimoji="1" lang="en-US" altLang="ja-JP" sz="1667" dirty="0" err="1">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Aanalyzer</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の機能で</a:t>
            </a:r>
            <a:r>
              <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CloudTrail</a:t>
            </a: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ログから操作に必要な権限を特定する</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r>
              <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rPr>
              <a:t>その他、既存のアクセス許可の設定状況を分析し、意図しないパブリックおよびクロスアカウントアクセスを検出する機能もある</a:t>
            </a:r>
            <a:endParaRPr kumimoji="1" lang="en-US" altLang="ja-JP"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a:p>
            <a:pPr marL="143994" indent="-143994">
              <a:spcBef>
                <a:spcPts val="133"/>
              </a:spcBef>
              <a:buFont typeface="Arial" panose="020B0604020202020204" pitchFamily="34" charset="0"/>
              <a:buChar char="•"/>
            </a:pPr>
            <a:endParaRPr kumimoji="1" lang="ja-JP" altLang="en-US" sz="1667"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cs typeface="Meiryo" charset="-128"/>
            </a:endParaRPr>
          </a:p>
        </p:txBody>
      </p:sp>
      <p:sp>
        <p:nvSpPr>
          <p:cNvPr id="2" name="テキスト ボックス 1">
            <a:extLst>
              <a:ext uri="{FF2B5EF4-FFF2-40B4-BE49-F238E27FC236}">
                <a16:creationId xmlns:a16="http://schemas.microsoft.com/office/drawing/2014/main" id="{D867AF44-4329-1F32-1F62-98535ED7A33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SEC03-BP04</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543519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5 </a:t>
            </a:r>
            <a:r>
              <a:rPr lang="ja-JP" altLang="en-US" sz="2800" b="0" i="0">
                <a:solidFill>
                  <a:srgbClr val="16191F"/>
                </a:solidFill>
                <a:effectLst/>
                <a:latin typeface="Amazon Ember" panose="020B0603020204020204" pitchFamily="34" charset="0"/>
              </a:rPr>
              <a:t>組織のアクセス許可ガードレールを定義する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組織の全てのIDへのアクセスを制限する共通コントロールの要件を特定し、実装する。</a:t>
            </a:r>
          </a:p>
          <a:p>
            <a:pPr marL="882362" lvl="1" indent="-285750">
              <a:buFont typeface="Arial" panose="020B0604020202020204" pitchFamily="34" charset="0"/>
              <a:buChar char="•"/>
            </a:pPr>
            <a:r>
              <a:rPr lang="en-JP" sz="1233" dirty="0"/>
              <a:t>例: 特定のAWSリージョンへのアクセスの制限や、IAMロールなどの共通的に利用されるリソースの削除の禁止など</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JP" sz="1400" b="1" dirty="0"/>
              <a:t>AWS Organizations</a:t>
            </a:r>
            <a:r>
              <a:rPr lang="en-JP" sz="1400" dirty="0"/>
              <a:t> や</a:t>
            </a:r>
            <a:r>
              <a:rPr lang="ja-JP" altLang="en-US" sz="1400"/>
              <a:t> </a:t>
            </a:r>
            <a:r>
              <a:rPr lang="en-US" altLang="ja-JP" sz="1400" b="1" dirty="0"/>
              <a:t>SCP  (Service Control Policy)</a:t>
            </a:r>
            <a:r>
              <a:rPr lang="en-US" altLang="ja-JP" sz="1400" dirty="0"/>
              <a:t> </a:t>
            </a:r>
            <a:r>
              <a:rPr lang="ja-JP" altLang="en-US" sz="1400"/>
              <a:t>によるガードレールを設定しているか</a:t>
            </a:r>
            <a:endParaRPr lang="en-JP" sz="1400" dirty="0"/>
          </a:p>
          <a:p>
            <a:endParaRPr lang="en-JP" sz="1400" dirty="0"/>
          </a:p>
          <a:p>
            <a:endParaRPr lang="en-JP" dirty="0"/>
          </a:p>
        </p:txBody>
      </p:sp>
    </p:spTree>
    <p:extLst>
      <p:ext uri="{BB962C8B-B14F-4D97-AF65-F5344CB8AC3E}">
        <p14:creationId xmlns:p14="http://schemas.microsoft.com/office/powerpoint/2010/main" val="2575810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83F1832-90B3-4DEF-88D9-0F11477B966D}"/>
              </a:ext>
            </a:extLst>
          </p:cNvPr>
          <p:cNvSpPr/>
          <p:nvPr/>
        </p:nvSpPr>
        <p:spPr>
          <a:xfrm>
            <a:off x="361316"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セキュリティ境界の単位</a:t>
            </a:r>
          </a:p>
        </p:txBody>
      </p:sp>
      <p:sp>
        <p:nvSpPr>
          <p:cNvPr id="15" name="正方形/長方形 14">
            <a:extLst>
              <a:ext uri="{FF2B5EF4-FFF2-40B4-BE49-F238E27FC236}">
                <a16:creationId xmlns:a16="http://schemas.microsoft.com/office/drawing/2014/main" id="{0A0003D1-C123-4760-A798-2924040B4C09}"/>
              </a:ext>
            </a:extLst>
          </p:cNvPr>
          <p:cNvSpPr/>
          <p:nvPr/>
        </p:nvSpPr>
        <p:spPr>
          <a:xfrm>
            <a:off x="4300814"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リソース管理の単位</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8042E77E-678E-403B-9EEA-E0E6FF92B8DB}"/>
              </a:ext>
            </a:extLst>
          </p:cNvPr>
          <p:cNvSpPr/>
          <p:nvPr/>
        </p:nvSpPr>
        <p:spPr>
          <a:xfrm>
            <a:off x="8240313"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課金の単位</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sp>
        <p:nvSpPr>
          <p:cNvPr id="20" name="正方形/長方形 19">
            <a:extLst>
              <a:ext uri="{FF2B5EF4-FFF2-40B4-BE49-F238E27FC236}">
                <a16:creationId xmlns:a16="http://schemas.microsoft.com/office/drawing/2014/main" id="{80BBAA53-D92F-42B7-A491-3F53A61C3D4D}"/>
              </a:ext>
            </a:extLst>
          </p:cNvPr>
          <p:cNvSpPr/>
          <p:nvPr/>
        </p:nvSpPr>
        <p:spPr>
          <a:xfrm>
            <a:off x="362181" y="4578454"/>
            <a:ext cx="3781535"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indent="-119995">
              <a:spcBef>
                <a:spcPts val="400"/>
              </a:spcBef>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他のお客様とのセキュリティの境界の</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役割を果たす </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他の</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アカウントの構成は見えず、アクセスできない</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t>
            </a:r>
          </a:p>
        </p:txBody>
      </p:sp>
      <p:sp>
        <p:nvSpPr>
          <p:cNvPr id="33" name="TextBox 11">
            <a:extLst>
              <a:ext uri="{FF2B5EF4-FFF2-40B4-BE49-F238E27FC236}">
                <a16:creationId xmlns:a16="http://schemas.microsoft.com/office/drawing/2014/main" id="{2CAFE569-374F-4815-94E9-FB3A907590F8}"/>
              </a:ext>
            </a:extLst>
          </p:cNvPr>
          <p:cNvSpPr txBox="1"/>
          <p:nvPr/>
        </p:nvSpPr>
        <p:spPr>
          <a:xfrm>
            <a:off x="8931617" y="3839798"/>
            <a:ext cx="1980029" cy="400110"/>
          </a:xfrm>
          <a:prstGeom prst="rect">
            <a:avLst/>
          </a:prstGeom>
          <a:noFill/>
        </p:spPr>
        <p:txBody>
          <a:bodyPr wrap="none" rtlCol="0">
            <a:spAutoFit/>
          </a:bodyPr>
          <a:lstStyle/>
          <a:p>
            <a:r>
              <a:rPr lang="ja-JP" alt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rPr>
              <a:t>課金の分離単位</a:t>
            </a:r>
            <a:endParaRPr 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38" name="TextBox 12">
            <a:extLst>
              <a:ext uri="{FF2B5EF4-FFF2-40B4-BE49-F238E27FC236}">
                <a16:creationId xmlns:a16="http://schemas.microsoft.com/office/drawing/2014/main" id="{43053BF8-4348-4BB9-B4C4-20846EF374BD}"/>
              </a:ext>
            </a:extLst>
          </p:cNvPr>
          <p:cNvSpPr txBox="1"/>
          <p:nvPr/>
        </p:nvSpPr>
        <p:spPr>
          <a:xfrm>
            <a:off x="893388" y="3839798"/>
            <a:ext cx="2749471" cy="400110"/>
          </a:xfrm>
          <a:prstGeom prst="rect">
            <a:avLst/>
          </a:prstGeom>
          <a:noFill/>
        </p:spPr>
        <p:txBody>
          <a:bodyPr wrap="none" rtlCol="0">
            <a:spAutoFit/>
          </a:bodyPr>
          <a:lstStyle/>
          <a:p>
            <a:r>
              <a:rPr lang="ja-JP" alt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rPr>
              <a:t>セキュリティ上の境界</a:t>
            </a:r>
            <a:endParaRPr 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3" name="TextBox 21">
            <a:extLst>
              <a:ext uri="{FF2B5EF4-FFF2-40B4-BE49-F238E27FC236}">
                <a16:creationId xmlns:a16="http://schemas.microsoft.com/office/drawing/2014/main" id="{AFBA28A8-F0BB-42CC-92C0-E852230A84AC}"/>
              </a:ext>
            </a:extLst>
          </p:cNvPr>
          <p:cNvSpPr txBox="1"/>
          <p:nvPr/>
        </p:nvSpPr>
        <p:spPr>
          <a:xfrm>
            <a:off x="4877769" y="3839798"/>
            <a:ext cx="2492990" cy="400110"/>
          </a:xfrm>
          <a:prstGeom prst="rect">
            <a:avLst/>
          </a:prstGeom>
          <a:noFill/>
        </p:spPr>
        <p:txBody>
          <a:bodyPr wrap="none" rtlCol="0">
            <a:spAutoFit/>
          </a:bodyPr>
          <a:lstStyle/>
          <a:p>
            <a:r>
              <a:rPr lang="ja-JP" alt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rPr>
              <a:t>リソースの管理単位</a:t>
            </a:r>
            <a:endParaRPr lang="en-US" sz="2000" dirty="0">
              <a:gradFill>
                <a:gsLst>
                  <a:gs pos="100000">
                    <a:schemeClr val="tx1">
                      <a:lumMod val="75000"/>
                    </a:schemeClr>
                  </a:gs>
                  <a:gs pos="0">
                    <a:schemeClr val="tx1">
                      <a:lumMod val="75000"/>
                    </a:schemeClr>
                  </a:gs>
                </a:gsLst>
                <a:lin ang="5400000" scaled="1"/>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48" name="正方形/長方形 47">
            <a:extLst>
              <a:ext uri="{FF2B5EF4-FFF2-40B4-BE49-F238E27FC236}">
                <a16:creationId xmlns:a16="http://schemas.microsoft.com/office/drawing/2014/main" id="{E48A34D3-EF50-4CF4-A030-D2F89650F857}"/>
              </a:ext>
            </a:extLst>
          </p:cNvPr>
          <p:cNvSpPr/>
          <p:nvPr/>
        </p:nvSpPr>
        <p:spPr>
          <a:xfrm>
            <a:off x="4300813"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indent="-119995">
              <a:buFont typeface="Arial" panose="020B0604020202020204" pitchFamily="34" charset="0"/>
              <a:buChar char="•"/>
            </a:pP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アカウント単位で</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のさまざまな</a:t>
            </a:r>
            <a:b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b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リソースを管理する</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a:spcBef>
                <a:spcPts val="400"/>
              </a:spcBef>
              <a:buFont typeface="Arial" panose="020B0604020202020204" pitchFamily="34" charset="0"/>
              <a:buChar char="•"/>
            </a:pP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49" name="正方形/長方形 48">
            <a:extLst>
              <a:ext uri="{FF2B5EF4-FFF2-40B4-BE49-F238E27FC236}">
                <a16:creationId xmlns:a16="http://schemas.microsoft.com/office/drawing/2014/main" id="{5BF379E3-CF92-40BB-B4CD-4CB9F7EE1EF6}"/>
              </a:ext>
            </a:extLst>
          </p:cNvPr>
          <p:cNvSpPr/>
          <p:nvPr/>
        </p:nvSpPr>
        <p:spPr>
          <a:xfrm>
            <a:off x="8240312"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lstStyle/>
          <a:p>
            <a:pPr marL="119995" indent="-119995">
              <a:buFont typeface="Arial" panose="020B0604020202020204" pitchFamily="34" charset="0"/>
              <a:buChar char="•"/>
            </a:pPr>
            <a:r>
              <a:rPr kumimoji="1" lang="ja-JP" altLang="en-US" sz="15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サービス</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の利用における課金は</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AWS</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アカウントに対して行われる</a:t>
            </a:r>
            <a:endPar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cxnSp>
        <p:nvCxnSpPr>
          <p:cNvPr id="7" name="直線コネクタ 6">
            <a:extLst>
              <a:ext uri="{FF2B5EF4-FFF2-40B4-BE49-F238E27FC236}">
                <a16:creationId xmlns:a16="http://schemas.microsoft.com/office/drawing/2014/main" id="{FCBC4F20-11B7-4B89-A5A3-AAE8ED47F3FE}"/>
              </a:ext>
            </a:extLst>
          </p:cNvPr>
          <p:cNvCxnSpPr/>
          <p:nvPr/>
        </p:nvCxnSpPr>
        <p:spPr>
          <a:xfrm>
            <a:off x="4300813"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370A8365-DCFC-437A-BCA0-E8B36555CF18}"/>
              </a:ext>
            </a:extLst>
          </p:cNvPr>
          <p:cNvCxnSpPr/>
          <p:nvPr/>
        </p:nvCxnSpPr>
        <p:spPr>
          <a:xfrm>
            <a:off x="362180"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E79BBE0D-6561-4CDF-8550-7CA139DA53C4}"/>
              </a:ext>
            </a:extLst>
          </p:cNvPr>
          <p:cNvCxnSpPr/>
          <p:nvPr/>
        </p:nvCxnSpPr>
        <p:spPr>
          <a:xfrm>
            <a:off x="8351578"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34" name="Content Placeholder 5">
            <a:extLst>
              <a:ext uri="{FF2B5EF4-FFF2-40B4-BE49-F238E27FC236}">
                <a16:creationId xmlns:a16="http://schemas.microsoft.com/office/drawing/2014/main" id="{7A197380-8BC2-42BD-B27A-79980A7C3F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926766" y="2180874"/>
            <a:ext cx="1603753" cy="1603753"/>
          </a:xfrm>
          <a:prstGeom prst="rect">
            <a:avLst/>
          </a:prstGeom>
        </p:spPr>
      </p:pic>
      <p:pic>
        <p:nvPicPr>
          <p:cNvPr id="27" name="Graphic 22">
            <a:extLst>
              <a:ext uri="{FF2B5EF4-FFF2-40B4-BE49-F238E27FC236}">
                <a16:creationId xmlns:a16="http://schemas.microsoft.com/office/drawing/2014/main" id="{70642AE1-2AAD-4AC9-9F87-85D6170F691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366257" y="2421504"/>
            <a:ext cx="1186535" cy="1186535"/>
          </a:xfrm>
          <a:prstGeom prst="rect">
            <a:avLst/>
          </a:prstGeom>
        </p:spPr>
      </p:pic>
      <p:pic>
        <p:nvPicPr>
          <p:cNvPr id="4" name="図 3">
            <a:extLst>
              <a:ext uri="{FF2B5EF4-FFF2-40B4-BE49-F238E27FC236}">
                <a16:creationId xmlns:a16="http://schemas.microsoft.com/office/drawing/2014/main" id="{837A288B-159D-4D26-8201-3B7C1A0F26D3}"/>
              </a:ext>
            </a:extLst>
          </p:cNvPr>
          <p:cNvPicPr>
            <a:picLocks noChangeAspect="1"/>
          </p:cNvPicPr>
          <p:nvPr/>
        </p:nvPicPr>
        <p:blipFill>
          <a:blip r:embed="rId6"/>
          <a:stretch>
            <a:fillRect/>
          </a:stretch>
        </p:blipFill>
        <p:spPr>
          <a:xfrm>
            <a:off x="2369891" y="2466282"/>
            <a:ext cx="1058251" cy="1096978"/>
          </a:xfrm>
          <a:prstGeom prst="rect">
            <a:avLst/>
          </a:prstGeom>
        </p:spPr>
      </p:pic>
      <p:pic>
        <p:nvPicPr>
          <p:cNvPr id="21" name="Graphic 11">
            <a:extLst>
              <a:ext uri="{FF2B5EF4-FFF2-40B4-BE49-F238E27FC236}">
                <a16:creationId xmlns:a16="http://schemas.microsoft.com/office/drawing/2014/main" id="{747B5DD8-D97F-B14E-B3DD-8172E6270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4551" y="2456038"/>
            <a:ext cx="1152000" cy="1152000"/>
          </a:xfrm>
          <a:prstGeom prst="rect">
            <a:avLst/>
          </a:prstGeom>
        </p:spPr>
      </p:pic>
      <p:pic>
        <p:nvPicPr>
          <p:cNvPr id="22" name="Graphic 11">
            <a:extLst>
              <a:ext uri="{FF2B5EF4-FFF2-40B4-BE49-F238E27FC236}">
                <a16:creationId xmlns:a16="http://schemas.microsoft.com/office/drawing/2014/main" id="{747B5DD8-D97F-B14E-B3DD-8172E6270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0013" y="2456038"/>
            <a:ext cx="1152000" cy="1152000"/>
          </a:xfrm>
          <a:prstGeom prst="rect">
            <a:avLst/>
          </a:prstGeom>
        </p:spPr>
      </p:pic>
      <p:pic>
        <p:nvPicPr>
          <p:cNvPr id="26" name="Graphic 11">
            <a:extLst>
              <a:ext uri="{FF2B5EF4-FFF2-40B4-BE49-F238E27FC236}">
                <a16:creationId xmlns:a16="http://schemas.microsoft.com/office/drawing/2014/main" id="{747B5DD8-D97F-B14E-B3DD-8172E6270D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31616" y="2456038"/>
            <a:ext cx="1152000" cy="1152000"/>
          </a:xfrm>
          <a:prstGeom prst="rect">
            <a:avLst/>
          </a:prstGeom>
        </p:spPr>
      </p:pic>
      <p:sp>
        <p:nvSpPr>
          <p:cNvPr id="2" name="タイトル 1">
            <a:extLst>
              <a:ext uri="{FF2B5EF4-FFF2-40B4-BE49-F238E27FC236}">
                <a16:creationId xmlns:a16="http://schemas.microsoft.com/office/drawing/2014/main" id="{90E086D0-8ABE-3841-816F-35A64A920C71}"/>
              </a:ext>
            </a:extLst>
          </p:cNvPr>
          <p:cNvSpPr>
            <a:spLocks noGrp="1"/>
          </p:cNvSpPr>
          <p:nvPr>
            <p:ph type="title"/>
          </p:nvPr>
        </p:nvSpPr>
        <p:spPr/>
        <p:txBody>
          <a:bodyPr/>
          <a:lstStyle/>
          <a:p>
            <a:r>
              <a:rPr lang="ja-JP" altLang="en-US" sz="2800" b="0"/>
              <a:t>参考</a:t>
            </a:r>
            <a:r>
              <a:rPr lang="en-US" altLang="ja-JP" sz="2800" b="0" dirty="0"/>
              <a:t>: AWS</a:t>
            </a:r>
            <a:r>
              <a:rPr lang="ja-JP" altLang="en-US" sz="2800" b="0"/>
              <a:t>アカウントが実現するもの</a:t>
            </a:r>
          </a:p>
        </p:txBody>
      </p:sp>
      <p:sp>
        <p:nvSpPr>
          <p:cNvPr id="3" name="テキスト ボックス 2">
            <a:extLst>
              <a:ext uri="{FF2B5EF4-FFF2-40B4-BE49-F238E27FC236}">
                <a16:creationId xmlns:a16="http://schemas.microsoft.com/office/drawing/2014/main" id="{A54DF69D-AFE6-1E8B-ACF4-CAE6DA39EA4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726832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6 </a:t>
            </a:r>
            <a:r>
              <a:rPr lang="ja-JP" altLang="en-US" sz="2800" b="0" i="0">
                <a:solidFill>
                  <a:srgbClr val="16191F"/>
                </a:solidFill>
                <a:effectLst/>
                <a:latin typeface="Amazon Ember" panose="020B0603020204020204" pitchFamily="34" charset="0"/>
              </a:rPr>
              <a:t>ライフサイクルに基づいてアクセスを管理する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ja-JP" altLang="en-US" sz="1400"/>
              <a:t>新しいユーザーの参加、職務の変更、退職などの</a:t>
            </a:r>
            <a:r>
              <a:rPr lang="en-JP" sz="1400" dirty="0"/>
              <a:t>ライフサイクルに従って、アクセス権限の見直しを行う。</a:t>
            </a:r>
          </a:p>
          <a:p>
            <a:pPr marL="285750" indent="-285750">
              <a:buFont typeface="Arial" panose="020B0604020202020204" pitchFamily="34" charset="0"/>
              <a:buChar char="•"/>
            </a:pPr>
            <a:r>
              <a:rPr lang="en-JP" sz="1400" dirty="0"/>
              <a:t>複数のアカウント間でリソースを共有する場合、AWS Resource Access Manager (AWS RAM) の利用を検討する。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ユーザーの</a:t>
            </a:r>
            <a:r>
              <a:rPr lang="ja-JP" altLang="en-US" sz="1400"/>
              <a:t>参加、職務の変更、退職などの</a:t>
            </a:r>
            <a:r>
              <a:rPr lang="en-JP" sz="1400" dirty="0"/>
              <a:t>ライフサイクルに従った、ライフサイクルの管理プロセスを実装しているか</a:t>
            </a:r>
          </a:p>
          <a:p>
            <a:endParaRPr lang="en-JP" sz="1400" dirty="0"/>
          </a:p>
          <a:p>
            <a:endParaRPr lang="en-JP" dirty="0"/>
          </a:p>
        </p:txBody>
      </p:sp>
    </p:spTree>
    <p:extLst>
      <p:ext uri="{BB962C8B-B14F-4D97-AF65-F5344CB8AC3E}">
        <p14:creationId xmlns:p14="http://schemas.microsoft.com/office/powerpoint/2010/main" val="16453420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sz="2800" b="0" dirty="0" err="1"/>
              <a:t>参考</a:t>
            </a:r>
            <a:r>
              <a:rPr lang="en-US" sz="2800" b="0" dirty="0"/>
              <a:t>: AWS Resource Access Manager (RAM)</a:t>
            </a:r>
          </a:p>
        </p:txBody>
      </p:sp>
      <p:sp>
        <p:nvSpPr>
          <p:cNvPr id="2" name="スライド番号プレースホルダー 1"/>
          <p:cNvSpPr>
            <a:spLocks noGrp="1"/>
          </p:cNvSpPr>
          <p:nvPr>
            <p:ph type="sldNum" sz="quarter" idx="10"/>
          </p:nvPr>
        </p:nvSpPr>
        <p:spPr>
          <a:xfrm>
            <a:off x="11312768" y="6345238"/>
            <a:ext cx="650631" cy="365125"/>
          </a:xfrm>
          <a:prstGeom prst="rect">
            <a:avLst/>
          </a:prstGeom>
        </p:spPr>
        <p:txBody>
          <a:bodyPr vert="horz" lIns="91440" tIns="45720" rIns="91440" bIns="45720" rtlCol="0" anchor="ctr"/>
          <a:lstStyle>
            <a:defPPr>
              <a:defRPr lang="en-US"/>
            </a:defPPr>
            <a:lvl1pPr marL="0" indent="0" algn="r" defTabSz="914400" rtl="0" eaLnBrk="1" latinLnBrk="0" hangingPunct="1">
              <a:lnSpc>
                <a:spcPct val="100000"/>
              </a:lnSpc>
              <a:defRPr lang="en-US" altLang="en-US" sz="1200" b="0" i="0" u="none" strike="noStrike" kern="1200">
                <a:solidFill>
                  <a:schemeClr val="tx1">
                    <a:tint val="75000"/>
                  </a:schemeClr>
                </a:solidFill>
                <a:latin typeface="+mn-lt"/>
                <a:ea typeface="+mn-ea"/>
                <a:cs typeface="+mn-cs"/>
              </a:defRPr>
            </a:lvl1pPr>
            <a:lvl2pPr marL="457200" lvl="1"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2pPr>
            <a:lvl3pPr marL="914400" lvl="2"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3pPr>
            <a:lvl4pPr marL="1371600" lvl="3"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4pPr>
            <a:lvl5pPr marL="1828800" lvl="4"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5pPr>
            <a:lvl6pPr marL="2286000" lvl="5"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6pPr>
            <a:lvl7pPr marL="2743200" lvl="6"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7pPr>
            <a:lvl8pPr marL="3200400" lvl="7"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8pPr>
            <a:lvl9pPr marL="3657600" lvl="8" indent="0" algn="l" defTabSz="914400" rtl="0" eaLnBrk="1" latinLnBrk="0" hangingPunct="1">
              <a:lnSpc>
                <a:spcPct val="100000"/>
              </a:lnSpc>
              <a:defRPr lang="en-US" altLang="en-US" sz="1800" b="0" i="0" u="none" strike="noStrike" kern="1200" smtClean="0">
                <a:solidFill>
                  <a:schemeClr val="tx1"/>
                </a:solidFill>
                <a:latin typeface="+mn-lt"/>
                <a:ea typeface="+mn-ea"/>
                <a:cs typeface="+mn-cs"/>
              </a:defRPr>
            </a:lvl9pPr>
          </a:lstStyle>
          <a:p>
            <a:fld id="{0E0E0192-C642-4D4F-AE82-A0D0DC02E26B}" type="slidenum">
              <a:rPr lang="en-JP" smtClean="0"/>
              <a:pPr/>
              <a:t>71</a:t>
            </a:fld>
            <a:endParaRPr lang="en-US" dirty="0"/>
          </a:p>
        </p:txBody>
      </p:sp>
      <p:sp>
        <p:nvSpPr>
          <p:cNvPr id="5" name="テキスト ボックス 4"/>
          <p:cNvSpPr txBox="1"/>
          <p:nvPr/>
        </p:nvSpPr>
        <p:spPr>
          <a:xfrm>
            <a:off x="345056" y="934361"/>
            <a:ext cx="10269158" cy="923330"/>
          </a:xfrm>
          <a:prstGeom prst="rect">
            <a:avLst/>
          </a:prstGeom>
          <a:noFill/>
        </p:spPr>
        <p:txBody>
          <a:bodyPr wrap="none" rtlCol="0">
            <a:spAutoFit/>
          </a:bodyPr>
          <a:lstStyle/>
          <a:p>
            <a:r>
              <a:rPr kumimoji="1" lang="en-US" altLang="ja-JP" dirty="0">
                <a:latin typeface="+mn-ea"/>
              </a:rPr>
              <a:t>RAM</a:t>
            </a:r>
            <a:r>
              <a:rPr kumimoji="1" lang="ja-JP" altLang="en-US">
                <a:latin typeface="+mn-ea"/>
              </a:rPr>
              <a:t>は、自身の所有</a:t>
            </a:r>
            <a:r>
              <a:rPr kumimoji="1" lang="ja-JP" altLang="en-US" dirty="0">
                <a:latin typeface="+mn-ea"/>
              </a:rPr>
              <a:t>する特定リソースを他のアカウント、組織、</a:t>
            </a:r>
            <a:r>
              <a:rPr kumimoji="1" lang="en-US" altLang="ja-JP" dirty="0">
                <a:latin typeface="+mn-ea"/>
              </a:rPr>
              <a:t>OU</a:t>
            </a:r>
            <a:r>
              <a:rPr kumimoji="1" lang="ja-JP" altLang="en-US" dirty="0">
                <a:latin typeface="+mn-ea"/>
              </a:rPr>
              <a:t>などへ共有可能</a:t>
            </a:r>
            <a:r>
              <a:rPr kumimoji="1" lang="ja-JP" altLang="en-US">
                <a:latin typeface="+mn-ea"/>
              </a:rPr>
              <a:t>なサービス。</a:t>
            </a:r>
            <a:endParaRPr kumimoji="1" lang="en-US" altLang="ja-JP" dirty="0">
              <a:latin typeface="+mn-ea"/>
            </a:endParaRPr>
          </a:p>
          <a:p>
            <a:r>
              <a:rPr kumimoji="1" lang="ja-JP" altLang="en-US">
                <a:latin typeface="+mn-ea"/>
              </a:rPr>
              <a:t>組織</a:t>
            </a:r>
            <a:r>
              <a:rPr kumimoji="1" lang="ja-JP" altLang="en-US" dirty="0">
                <a:latin typeface="+mn-ea"/>
              </a:rPr>
              <a:t>、</a:t>
            </a:r>
            <a:r>
              <a:rPr kumimoji="1" lang="en-US" altLang="ja-JP" dirty="0">
                <a:latin typeface="+mn-ea"/>
              </a:rPr>
              <a:t>OU</a:t>
            </a:r>
            <a:r>
              <a:rPr kumimoji="1" lang="ja-JP" altLang="en-US" dirty="0">
                <a:latin typeface="+mn-ea"/>
              </a:rPr>
              <a:t>単位での</a:t>
            </a:r>
            <a:r>
              <a:rPr kumimoji="1" lang="ja-JP" altLang="en-US">
                <a:latin typeface="+mn-ea"/>
              </a:rPr>
              <a:t>リソース共有を行う場合、事前に </a:t>
            </a:r>
            <a:r>
              <a:rPr kumimoji="1" lang="en-US" altLang="ja-JP" dirty="0">
                <a:latin typeface="+mn-ea"/>
              </a:rPr>
              <a:t>AWS Organization </a:t>
            </a:r>
            <a:r>
              <a:rPr kumimoji="1" lang="ja-JP" altLang="en-US">
                <a:latin typeface="+mn-ea"/>
              </a:rPr>
              <a:t>で</a:t>
            </a:r>
            <a:endParaRPr kumimoji="1" lang="en-US" altLang="ja-JP" dirty="0">
              <a:latin typeface="+mn-ea"/>
            </a:endParaRPr>
          </a:p>
          <a:p>
            <a:r>
              <a:rPr kumimoji="1" lang="ja-JP" altLang="en-US" dirty="0">
                <a:latin typeface="+mn-ea"/>
              </a:rPr>
              <a:t>サービス</a:t>
            </a:r>
            <a:r>
              <a:rPr kumimoji="1" lang="en-US" altLang="ja-JP" dirty="0">
                <a:latin typeface="+mn-ea"/>
              </a:rPr>
              <a:t>:</a:t>
            </a:r>
            <a:r>
              <a:rPr kumimoji="1" lang="ja-JP" altLang="en-US" dirty="0">
                <a:latin typeface="+mn-ea"/>
              </a:rPr>
              <a:t>「</a:t>
            </a:r>
            <a:r>
              <a:rPr kumimoji="1" lang="en-US" altLang="ja-JP" dirty="0">
                <a:latin typeface="+mn-ea"/>
              </a:rPr>
              <a:t>RAM</a:t>
            </a:r>
            <a:r>
              <a:rPr kumimoji="1" lang="ja-JP" altLang="en-US" dirty="0">
                <a:latin typeface="+mn-ea"/>
              </a:rPr>
              <a:t> の信頼されたアクセスを</a:t>
            </a:r>
            <a:r>
              <a:rPr kumimoji="1" lang="ja-JP" altLang="en-US">
                <a:latin typeface="+mn-ea"/>
              </a:rPr>
              <a:t>利用」を有効化する必要がある。</a:t>
            </a:r>
            <a:endParaRPr kumimoji="1" lang="ja-JP" altLang="en-US" dirty="0">
              <a:latin typeface="+mn-ea"/>
            </a:endParaRPr>
          </a:p>
        </p:txBody>
      </p:sp>
      <p:sp>
        <p:nvSpPr>
          <p:cNvPr id="7" name="テキスト ボックス 6"/>
          <p:cNvSpPr txBox="1"/>
          <p:nvPr/>
        </p:nvSpPr>
        <p:spPr>
          <a:xfrm>
            <a:off x="345056" y="1980603"/>
            <a:ext cx="10102446" cy="3385542"/>
          </a:xfrm>
          <a:prstGeom prst="rect">
            <a:avLst/>
          </a:prstGeom>
          <a:noFill/>
        </p:spPr>
        <p:txBody>
          <a:bodyPr wrap="none" rtlCol="0">
            <a:spAutoFit/>
          </a:bodyPr>
          <a:lstStyle/>
          <a:p>
            <a:r>
              <a:rPr kumimoji="1" lang="en-US" altLang="ja-JP" dirty="0"/>
              <a:t>RAM</a:t>
            </a:r>
            <a:r>
              <a:rPr kumimoji="1" lang="ja-JP" altLang="en-US" dirty="0"/>
              <a:t>で共有可能</a:t>
            </a:r>
            <a:r>
              <a:rPr kumimoji="1" lang="ja-JP" altLang="en-US"/>
              <a:t>なリソースの例</a:t>
            </a:r>
            <a:r>
              <a:rPr kumimoji="1" lang="en-US" altLang="ja-JP" dirty="0"/>
              <a:t>: </a:t>
            </a:r>
            <a:r>
              <a:rPr kumimoji="1" lang="ja-JP" altLang="en-US"/>
              <a:t>は</a:t>
            </a:r>
            <a:r>
              <a:rPr kumimoji="1" lang="ja-JP" altLang="en-US" dirty="0"/>
              <a:t>以下になります。各リソース詳細は文書</a:t>
            </a:r>
            <a:r>
              <a:rPr kumimoji="1" lang="en-US" altLang="ja-JP" sz="1600" dirty="0"/>
              <a:t>[2]</a:t>
            </a:r>
            <a:r>
              <a:rPr kumimoji="1" lang="ja-JP" altLang="en-US" dirty="0"/>
              <a:t>を参照ください。</a:t>
            </a:r>
            <a:endParaRPr kumimoji="1" lang="en-US" altLang="ja-JP" dirty="0"/>
          </a:p>
          <a:p>
            <a:pPr marL="501750" indent="-285750">
              <a:buFont typeface="Arial" panose="020B0604020202020204" pitchFamily="34" charset="0"/>
              <a:buChar char="•"/>
            </a:pPr>
            <a:r>
              <a:rPr kumimoji="1" lang="en-US" sz="1400" dirty="0">
                <a:latin typeface="+mn-ea"/>
              </a:rPr>
              <a:t>AWS App Mesh</a:t>
            </a:r>
          </a:p>
          <a:p>
            <a:pPr marL="501750" indent="-285750">
              <a:buFont typeface="Arial" panose="020B0604020202020204" pitchFamily="34" charset="0"/>
              <a:buChar char="•"/>
            </a:pPr>
            <a:r>
              <a:rPr kumimoji="1" lang="en-US" sz="1400" dirty="0">
                <a:latin typeface="+mn-ea"/>
              </a:rPr>
              <a:t>Amazon Aurora</a:t>
            </a:r>
          </a:p>
          <a:p>
            <a:pPr marL="501750" indent="-285750">
              <a:buFont typeface="Arial" panose="020B0604020202020204" pitchFamily="34" charset="0"/>
              <a:buChar char="•"/>
            </a:pPr>
            <a:r>
              <a:rPr kumimoji="1" lang="en-US" sz="1400" dirty="0">
                <a:latin typeface="+mn-ea"/>
              </a:rPr>
              <a:t>AWS Certificate Manager Private Certificate Authority</a:t>
            </a:r>
          </a:p>
          <a:p>
            <a:pPr marL="501750" indent="-285750">
              <a:buFont typeface="Arial" panose="020B0604020202020204" pitchFamily="34" charset="0"/>
              <a:buChar char="•"/>
            </a:pPr>
            <a:r>
              <a:rPr kumimoji="1" lang="en-US" sz="1400" dirty="0">
                <a:latin typeface="+mn-ea"/>
              </a:rPr>
              <a:t>AWS </a:t>
            </a:r>
            <a:r>
              <a:rPr kumimoji="1" lang="en-US" sz="1400" dirty="0" err="1">
                <a:latin typeface="+mn-ea"/>
              </a:rPr>
              <a:t>CodeBuild</a:t>
            </a:r>
            <a:endParaRPr kumimoji="1" lang="en-US" sz="1400" dirty="0">
              <a:latin typeface="+mn-ea"/>
            </a:endParaRPr>
          </a:p>
          <a:p>
            <a:pPr marL="501750" indent="-285750">
              <a:buFont typeface="Arial" panose="020B0604020202020204" pitchFamily="34" charset="0"/>
              <a:buChar char="•"/>
            </a:pPr>
            <a:r>
              <a:rPr kumimoji="1" lang="en-US" sz="1400" dirty="0">
                <a:latin typeface="+mn-ea"/>
              </a:rPr>
              <a:t>Amazon EC2</a:t>
            </a:r>
          </a:p>
          <a:p>
            <a:pPr marL="501750" indent="-285750">
              <a:buFont typeface="Arial" panose="020B0604020202020204" pitchFamily="34" charset="0"/>
              <a:buChar char="•"/>
            </a:pPr>
            <a:r>
              <a:rPr kumimoji="1" lang="en-US" sz="1400" dirty="0">
                <a:latin typeface="+mn-ea"/>
              </a:rPr>
              <a:t>EC2 Image Builder</a:t>
            </a:r>
          </a:p>
          <a:p>
            <a:pPr marL="501750" indent="-285750">
              <a:buFont typeface="Arial" panose="020B0604020202020204" pitchFamily="34" charset="0"/>
              <a:buChar char="•"/>
            </a:pPr>
            <a:r>
              <a:rPr kumimoji="1" lang="en-US" sz="1400" dirty="0">
                <a:latin typeface="+mn-ea"/>
              </a:rPr>
              <a:t>AWS Glue</a:t>
            </a:r>
          </a:p>
          <a:p>
            <a:pPr marL="501750" indent="-285750">
              <a:buFont typeface="Arial" panose="020B0604020202020204" pitchFamily="34" charset="0"/>
              <a:buChar char="•"/>
            </a:pPr>
            <a:r>
              <a:rPr kumimoji="1" lang="en-US" sz="1400" dirty="0">
                <a:latin typeface="+mn-ea"/>
              </a:rPr>
              <a:t>AWS License Manager</a:t>
            </a:r>
          </a:p>
          <a:p>
            <a:pPr marL="501750" indent="-285750">
              <a:buFont typeface="Arial" panose="020B0604020202020204" pitchFamily="34" charset="0"/>
              <a:buChar char="•"/>
            </a:pPr>
            <a:r>
              <a:rPr kumimoji="1" lang="en-US" sz="1400" dirty="0">
                <a:latin typeface="+mn-ea"/>
              </a:rPr>
              <a:t>AWS Network Firewall</a:t>
            </a:r>
          </a:p>
          <a:p>
            <a:pPr marL="501750" indent="-285750">
              <a:buFont typeface="Arial" panose="020B0604020202020204" pitchFamily="34" charset="0"/>
              <a:buChar char="•"/>
            </a:pPr>
            <a:r>
              <a:rPr kumimoji="1" lang="en-US" sz="1400" dirty="0">
                <a:latin typeface="+mn-ea"/>
              </a:rPr>
              <a:t>AWS Outposts</a:t>
            </a:r>
          </a:p>
          <a:p>
            <a:pPr marL="501750" indent="-285750">
              <a:buFont typeface="Arial" panose="020B0604020202020204" pitchFamily="34" charset="0"/>
              <a:buChar char="•"/>
            </a:pPr>
            <a:r>
              <a:rPr kumimoji="1" lang="en-US" sz="1400" dirty="0">
                <a:latin typeface="+mn-ea"/>
              </a:rPr>
              <a:t>AWS Resource Groups</a:t>
            </a:r>
          </a:p>
          <a:p>
            <a:pPr marL="501750" indent="-285750">
              <a:buFont typeface="Arial" panose="020B0604020202020204" pitchFamily="34" charset="0"/>
              <a:buChar char="•"/>
            </a:pPr>
            <a:r>
              <a:rPr kumimoji="1" lang="en-US" sz="1400" dirty="0">
                <a:latin typeface="+mn-ea"/>
              </a:rPr>
              <a:t>Amazon Route 53</a:t>
            </a:r>
            <a:r>
              <a:rPr kumimoji="1" lang="ja-JP" altLang="en-US" sz="1400" dirty="0">
                <a:latin typeface="+mn-ea"/>
              </a:rPr>
              <a:t> </a:t>
            </a:r>
            <a:r>
              <a:rPr kumimoji="1" lang="en-US" altLang="ja-JP" sz="1400" dirty="0">
                <a:latin typeface="+mn-ea"/>
              </a:rPr>
              <a:t>(Route53</a:t>
            </a:r>
            <a:r>
              <a:rPr kumimoji="1" lang="ja-JP" altLang="en-US" sz="1400" dirty="0">
                <a:latin typeface="+mn-ea"/>
              </a:rPr>
              <a:t> </a:t>
            </a:r>
            <a:r>
              <a:rPr kumimoji="1" lang="en-US" altLang="ja-JP" sz="1400" dirty="0">
                <a:latin typeface="+mn-ea"/>
              </a:rPr>
              <a:t>endpoint</a:t>
            </a:r>
            <a:r>
              <a:rPr kumimoji="1" lang="ja-JP" altLang="en-US" sz="1400" dirty="0">
                <a:latin typeface="+mn-ea"/>
              </a:rPr>
              <a:t>の転送ルールなど</a:t>
            </a:r>
            <a:r>
              <a:rPr kumimoji="1" lang="en-US" altLang="ja-JP" sz="1400" dirty="0">
                <a:latin typeface="+mn-ea"/>
              </a:rPr>
              <a:t>)</a:t>
            </a:r>
            <a:endParaRPr kumimoji="1" lang="en-US" sz="1400" dirty="0">
              <a:latin typeface="+mn-ea"/>
            </a:endParaRPr>
          </a:p>
          <a:p>
            <a:pPr marL="501750" indent="-285750">
              <a:buFont typeface="Arial" panose="020B0604020202020204" pitchFamily="34" charset="0"/>
              <a:buChar char="•"/>
            </a:pPr>
            <a:r>
              <a:rPr kumimoji="1" lang="en-US" sz="1400" dirty="0" err="1">
                <a:latin typeface="+mn-ea"/>
              </a:rPr>
              <a:t>AWSSystems</a:t>
            </a:r>
            <a:r>
              <a:rPr kumimoji="1" lang="en-US" sz="1400" dirty="0">
                <a:latin typeface="+mn-ea"/>
              </a:rPr>
              <a:t> Manager </a:t>
            </a:r>
            <a:r>
              <a:rPr kumimoji="1" lang="ja-JP" altLang="en-US" sz="1400" dirty="0">
                <a:latin typeface="+mn-ea"/>
              </a:rPr>
              <a:t>インシデント・マネージャ</a:t>
            </a:r>
          </a:p>
          <a:p>
            <a:pPr marL="501750" indent="-285750">
              <a:buFont typeface="Arial" panose="020B0604020202020204" pitchFamily="34" charset="0"/>
              <a:buChar char="•"/>
            </a:pPr>
            <a:r>
              <a:rPr kumimoji="1" lang="en-US" sz="1400" dirty="0">
                <a:latin typeface="+mn-ea"/>
              </a:rPr>
              <a:t>Amazon VPC </a:t>
            </a:r>
            <a:r>
              <a:rPr kumimoji="1" lang="ja-JP" altLang="en-US" sz="1400" dirty="0">
                <a:latin typeface="+mn-ea"/>
              </a:rPr>
              <a:t>（</a:t>
            </a:r>
            <a:r>
              <a:rPr kumimoji="1" lang="en-US" altLang="ja-JP" sz="1400" dirty="0" err="1">
                <a:latin typeface="+mn-ea"/>
              </a:rPr>
              <a:t>TransitGateway</a:t>
            </a:r>
            <a:r>
              <a:rPr kumimoji="1" lang="ja-JP" altLang="en-US" sz="1400" dirty="0" err="1">
                <a:latin typeface="+mn-ea"/>
              </a:rPr>
              <a:t>、</a:t>
            </a:r>
            <a:r>
              <a:rPr kumimoji="1" lang="ja-JP" altLang="en-US" sz="1400" dirty="0">
                <a:latin typeface="+mn-ea"/>
              </a:rPr>
              <a:t>サブネットなど</a:t>
            </a:r>
            <a:r>
              <a:rPr kumimoji="1" lang="en-US" altLang="ja-JP" sz="800" dirty="0">
                <a:latin typeface="+mn-ea"/>
              </a:rPr>
              <a:t>※1</a:t>
            </a:r>
            <a:r>
              <a:rPr kumimoji="1" lang="ja-JP" altLang="en-US" sz="1400" dirty="0">
                <a:latin typeface="+mn-ea"/>
              </a:rPr>
              <a:t>）</a:t>
            </a:r>
            <a:endParaRPr kumimoji="1" lang="en-US" sz="1400" dirty="0">
              <a:latin typeface="+mn-ea"/>
            </a:endParaRPr>
          </a:p>
        </p:txBody>
      </p:sp>
      <p:sp>
        <p:nvSpPr>
          <p:cNvPr id="8" name="正方形/長方形 7"/>
          <p:cNvSpPr/>
          <p:nvPr/>
        </p:nvSpPr>
        <p:spPr>
          <a:xfrm>
            <a:off x="345056" y="5435193"/>
            <a:ext cx="4374916" cy="923330"/>
          </a:xfrm>
          <a:prstGeom prst="rect">
            <a:avLst/>
          </a:prstGeom>
        </p:spPr>
        <p:txBody>
          <a:bodyPr wrap="none">
            <a:spAutoFit/>
          </a:bodyPr>
          <a:lstStyle/>
          <a:p>
            <a:r>
              <a:rPr lang="en-US" altLang="ja-JP" sz="900" dirty="0">
                <a:latin typeface="+mn-ea"/>
              </a:rPr>
              <a:t>※1) </a:t>
            </a:r>
            <a:r>
              <a:rPr lang="ja-JP" altLang="en-US" sz="900" dirty="0">
                <a:latin typeface="+mn-ea"/>
              </a:rPr>
              <a:t>サブネットは、</a:t>
            </a:r>
            <a:r>
              <a:rPr lang="en-US" altLang="ja-JP" sz="900" dirty="0">
                <a:latin typeface="+mn-ea"/>
              </a:rPr>
              <a:t>Organization</a:t>
            </a:r>
            <a:r>
              <a:rPr lang="ja-JP" altLang="en-US" sz="900" dirty="0">
                <a:latin typeface="+mn-ea"/>
              </a:rPr>
              <a:t>前提で</a:t>
            </a:r>
            <a:r>
              <a:rPr lang="ja-JP" altLang="en-US" sz="900">
                <a:latin typeface="+mn-ea"/>
              </a:rPr>
              <a:t>共有可能となる。</a:t>
            </a:r>
            <a:endParaRPr lang="en-US" sz="900" dirty="0">
              <a:latin typeface="+mn-ea"/>
            </a:endParaRPr>
          </a:p>
          <a:p>
            <a:r>
              <a:rPr lang="en-US" sz="900" dirty="0">
                <a:latin typeface="+mn-ea"/>
              </a:rPr>
              <a:t>[1] AWS RAM </a:t>
            </a:r>
            <a:r>
              <a:rPr lang="ja-JP" altLang="en-US" sz="900" dirty="0">
                <a:latin typeface="+mn-ea"/>
              </a:rPr>
              <a:t>とは</a:t>
            </a:r>
            <a:endParaRPr lang="en-US" altLang="ja-JP" sz="900" dirty="0">
              <a:latin typeface="+mn-ea"/>
            </a:endParaRPr>
          </a:p>
          <a:p>
            <a:r>
              <a:rPr lang="en-US" altLang="ja-JP" sz="900" dirty="0">
                <a:latin typeface="+mn-ea"/>
                <a:hlinkClick r:id="rId2"/>
              </a:rPr>
              <a:t>https://docs.aws.amazon.com/ja_jp/ram/latest/userguide/what-is.html</a:t>
            </a:r>
            <a:endParaRPr lang="en-US" altLang="ja-JP" sz="900" dirty="0">
              <a:latin typeface="+mn-ea"/>
            </a:endParaRPr>
          </a:p>
          <a:p>
            <a:r>
              <a:rPr lang="en-US" altLang="ja-JP" sz="900" dirty="0">
                <a:latin typeface="+mn-ea"/>
              </a:rPr>
              <a:t>[2] </a:t>
            </a:r>
            <a:r>
              <a:rPr lang="ja-JP" altLang="en-US" sz="900" dirty="0">
                <a:latin typeface="+mn-ea"/>
              </a:rPr>
              <a:t>共有可能</a:t>
            </a:r>
            <a:r>
              <a:rPr lang="en-US" altLang="ja-JP" sz="900" dirty="0">
                <a:latin typeface="+mn-ea"/>
              </a:rPr>
              <a:t>AWS</a:t>
            </a:r>
            <a:r>
              <a:rPr lang="ja-JP" altLang="en-US" sz="900" dirty="0">
                <a:latin typeface="+mn-ea"/>
              </a:rPr>
              <a:t>のリソース</a:t>
            </a:r>
            <a:endParaRPr lang="en-US" altLang="ja-JP" sz="900" dirty="0">
              <a:latin typeface="+mn-ea"/>
            </a:endParaRPr>
          </a:p>
          <a:p>
            <a:r>
              <a:rPr lang="en-US" altLang="ja-JP" sz="900" dirty="0">
                <a:latin typeface="+mn-ea"/>
                <a:hlinkClick r:id="rId3"/>
              </a:rPr>
              <a:t>https://docs.aws.amazon.com/ja_jp/ram/latest/userguide/shareable.html</a:t>
            </a:r>
            <a:endParaRPr lang="en-US" altLang="ja-JP" sz="900" dirty="0">
              <a:latin typeface="+mn-ea"/>
            </a:endParaRPr>
          </a:p>
          <a:p>
            <a:endParaRPr lang="ja-JP" altLang="en-US" sz="900" dirty="0">
              <a:latin typeface="+mn-ea"/>
            </a:endParaRPr>
          </a:p>
        </p:txBody>
      </p:sp>
      <p:sp>
        <p:nvSpPr>
          <p:cNvPr id="6" name="テキスト ボックス 12">
            <a:extLst>
              <a:ext uri="{FF2B5EF4-FFF2-40B4-BE49-F238E27FC236}">
                <a16:creationId xmlns:a16="http://schemas.microsoft.com/office/drawing/2014/main" id="{4A3DF734-72C6-B57B-B778-415066B9313A}"/>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SEC03-BP06</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5053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7 </a:t>
            </a:r>
            <a:r>
              <a:rPr lang="ja-JP" altLang="en-US" sz="2800" b="0" i="0">
                <a:solidFill>
                  <a:srgbClr val="16191F"/>
                </a:solidFill>
                <a:effectLst/>
                <a:latin typeface="Amazon Ember" panose="020B0603020204020204" pitchFamily="34" charset="0"/>
              </a:rPr>
              <a:t>パブリックおよびクロスアカウントアクセスの分析</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パブリックアクセス、およびクロスアカウントアクセスを必要最小限に抑えるとともに、状況を継続的にモニタリングする</a:t>
            </a:r>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パブリックアクセスはできるだけ避けているか</a:t>
            </a:r>
            <a:r>
              <a:rPr lang="en-US" sz="1400" dirty="0"/>
              <a:t>？</a:t>
            </a:r>
          </a:p>
          <a:p>
            <a:pPr marL="882362" lvl="1" indent="-285750">
              <a:buFont typeface="Arial" panose="020B0604020202020204" pitchFamily="34" charset="0"/>
              <a:buChar char="•"/>
            </a:pPr>
            <a:r>
              <a:rPr lang="en-US" sz="1233" dirty="0" err="1"/>
              <a:t>必要なパブリックアクセスだけを許可するような承認プロセスを定義する</a:t>
            </a:r>
            <a:endParaRPr lang="en-US" sz="1233" dirty="0"/>
          </a:p>
          <a:p>
            <a:pPr marL="882362" lvl="1" indent="-285750">
              <a:buFont typeface="Arial" panose="020B0604020202020204" pitchFamily="34" charset="0"/>
              <a:buChar char="•"/>
            </a:pPr>
            <a:r>
              <a:rPr lang="en-US" sz="1233" dirty="0"/>
              <a:t>AWS </a:t>
            </a:r>
            <a:r>
              <a:rPr lang="en-US" sz="1233" dirty="0" err="1"/>
              <a:t>Organizationsの</a:t>
            </a:r>
            <a:r>
              <a:rPr lang="en-US" altLang="ja-JP" sz="1233" dirty="0" err="1"/>
              <a:t>SCP</a:t>
            </a:r>
            <a:r>
              <a:rPr lang="ja-JP" altLang="en-US" sz="1233"/>
              <a:t>などで、パブリックアクセスを禁止する</a:t>
            </a:r>
            <a:endParaRPr lang="en-US" sz="1233" dirty="0"/>
          </a:p>
          <a:p>
            <a:pPr marL="285750" indent="-285750">
              <a:buFont typeface="Arial" panose="020B0604020202020204" pitchFamily="34" charset="0"/>
              <a:buChar char="•"/>
            </a:pPr>
            <a:r>
              <a:rPr lang="en-US" sz="1400" dirty="0"/>
              <a:t>S3バケットのパブリックアクセスをモニタリングし、アラートを発動したり自動修復しているか</a:t>
            </a:r>
          </a:p>
          <a:p>
            <a:pPr marL="882362" lvl="1" indent="-285750">
              <a:buFont typeface="Arial" panose="020B0604020202020204" pitchFamily="34" charset="0"/>
              <a:buChar char="•"/>
            </a:pPr>
            <a:r>
              <a:rPr lang="en-US" sz="1233" dirty="0"/>
              <a:t>AWS Config </a:t>
            </a:r>
            <a:r>
              <a:rPr lang="en-US" sz="1233" dirty="0" err="1"/>
              <a:t>で検出し、自動修復する</a:t>
            </a:r>
            <a:endParaRPr lang="en-US" sz="1233" dirty="0"/>
          </a:p>
          <a:p>
            <a:pPr marL="285750" indent="-285750">
              <a:buFont typeface="Arial" panose="020B0604020202020204" pitchFamily="34" charset="0"/>
              <a:buChar char="•"/>
            </a:pPr>
            <a:r>
              <a:rPr lang="en-US" sz="1400" dirty="0" err="1"/>
              <a:t>アカウントをまたがったアクセスについては、IAMロール</a:t>
            </a:r>
            <a:r>
              <a:rPr lang="en-US" sz="1400" dirty="0"/>
              <a:t> </a:t>
            </a:r>
            <a:r>
              <a:rPr lang="en-US" sz="1400" dirty="0" err="1"/>
              <a:t>によるクロスアカウントアクセスを設定する</a:t>
            </a:r>
            <a:endParaRPr lang="en-US" sz="1400" dirty="0"/>
          </a:p>
          <a:p>
            <a:pPr marL="882362" lvl="1" indent="-285750">
              <a:buFont typeface="Arial" panose="020B0604020202020204" pitchFamily="34" charset="0"/>
              <a:buChar char="•"/>
            </a:pPr>
            <a:r>
              <a:rPr lang="en-US" sz="1233" dirty="0"/>
              <a:t>S3バケットの場合、バケットポリシーのリソースベースのポリシーも利用可能</a:t>
            </a:r>
          </a:p>
          <a:p>
            <a:pPr marL="285750" indent="-285750">
              <a:buFont typeface="Arial" panose="020B0604020202020204" pitchFamily="34" charset="0"/>
              <a:buChar char="•"/>
            </a:pPr>
            <a:r>
              <a:rPr lang="en-US" sz="1400" dirty="0" err="1"/>
              <a:t>リソースへのアクセスを継続的にモニタリング・監査しているか</a:t>
            </a:r>
            <a:endParaRPr lang="en-US" sz="1400" dirty="0"/>
          </a:p>
          <a:p>
            <a:pPr marL="882362" lvl="1" indent="-285750">
              <a:buFont typeface="Arial" panose="020B0604020202020204" pitchFamily="34" charset="0"/>
              <a:buChar char="•"/>
            </a:pPr>
            <a:r>
              <a:rPr lang="en-US" sz="1233" dirty="0"/>
              <a:t>IAM Access Analyzer </a:t>
            </a:r>
            <a:r>
              <a:rPr lang="en-US" sz="1233" dirty="0" err="1"/>
              <a:t>により、アクセス権を分析可能</a:t>
            </a:r>
            <a:endParaRPr lang="en-JP" sz="1233" dirty="0"/>
          </a:p>
          <a:p>
            <a:endParaRPr lang="en-JP" sz="1400" dirty="0"/>
          </a:p>
          <a:p>
            <a:endParaRPr lang="en-JP" dirty="0"/>
          </a:p>
        </p:txBody>
      </p:sp>
      <p:sp>
        <p:nvSpPr>
          <p:cNvPr id="4" name="TextBox 3">
            <a:extLst>
              <a:ext uri="{FF2B5EF4-FFF2-40B4-BE49-F238E27FC236}">
                <a16:creationId xmlns:a16="http://schemas.microsoft.com/office/drawing/2014/main" id="{4A64B9C3-2C06-0055-1E3A-F971A3C635A4}"/>
              </a:ext>
            </a:extLst>
          </p:cNvPr>
          <p:cNvSpPr txBox="1"/>
          <p:nvPr/>
        </p:nvSpPr>
        <p:spPr>
          <a:xfrm>
            <a:off x="1290181" y="5276851"/>
            <a:ext cx="10230686" cy="1107996"/>
          </a:xfrm>
          <a:prstGeom prst="rect">
            <a:avLst/>
          </a:prstGeom>
          <a:noFill/>
        </p:spPr>
        <p:txBody>
          <a:bodyPr wrap="none" rtlCol="0">
            <a:spAutoFit/>
          </a:bodyPr>
          <a:lstStyle/>
          <a:p>
            <a:pPr algn="l"/>
            <a:r>
              <a:rPr kumimoji="1" lang="en-JP" sz="1100" dirty="0">
                <a:latin typeface="Meiryo" panose="020B0604030504040204" pitchFamily="34" charset="-128"/>
                <a:ea typeface="Meiryo" panose="020B0604030504040204" pitchFamily="34" charset="-128"/>
                <a:cs typeface="Amazon Ember" panose="020B0603020204020204" pitchFamily="34" charset="0"/>
              </a:rPr>
              <a:t>参考</a:t>
            </a:r>
          </a:p>
          <a:p>
            <a:pPr marL="171450" indent="-171450">
              <a:buFont typeface="Arial" panose="020B0604020202020204" pitchFamily="34" charset="0"/>
              <a:buChar char="•"/>
            </a:pPr>
            <a:r>
              <a:rPr kumimoji="1" lang="en-JP" sz="1100" dirty="0">
                <a:latin typeface="Meiryo" panose="020B0604030504040204" pitchFamily="34" charset="-128"/>
                <a:ea typeface="Meiryo" panose="020B0604030504040204" pitchFamily="34" charset="-128"/>
                <a:cs typeface="Amazon Ember" panose="020B0603020204020204" pitchFamily="34" charset="0"/>
              </a:rPr>
              <a:t>AWSドキュメント「</a:t>
            </a:r>
            <a:r>
              <a:rPr lang="en-US" sz="1100" b="0" i="0" dirty="0">
                <a:solidFill>
                  <a:srgbClr val="16191F"/>
                </a:solidFill>
                <a:effectLst/>
                <a:latin typeface="Amazon Ember" panose="020B0603020204020204" pitchFamily="34" charset="0"/>
              </a:rPr>
              <a:t>AWS Identity and Access Management Access Analyzer </a:t>
            </a:r>
            <a:r>
              <a:rPr lang="ja-JP" altLang="en-US" sz="1100" b="0" i="0">
                <a:solidFill>
                  <a:srgbClr val="16191F"/>
                </a:solidFill>
                <a:effectLst/>
                <a:latin typeface="Amazon Ember" panose="020B0603020204020204" pitchFamily="34" charset="0"/>
              </a:rPr>
              <a:t>を使用する」</a:t>
            </a:r>
            <a:br>
              <a:rPr kumimoji="1" lang="en-JP" altLang="ja-JP" sz="1100" b="0" i="0" dirty="0">
                <a:solidFill>
                  <a:srgbClr val="16191F"/>
                </a:solidFill>
                <a:effectLst/>
                <a:latin typeface="Meiryo" panose="020B0604030504040204" pitchFamily="34" charset="-128"/>
                <a:ea typeface="Meiryo" panose="020B0604030504040204" pitchFamily="34" charset="-128"/>
                <a:cs typeface="Amazon Ember" panose="020B0603020204020204" pitchFamily="34" charset="0"/>
              </a:rPr>
            </a:br>
            <a:r>
              <a:rPr kumimoji="1" lang="en-US" sz="1100" dirty="0">
                <a:latin typeface="Meiryo" panose="020B0604030504040204" pitchFamily="34" charset="-128"/>
                <a:ea typeface="Meiryo" panose="020B0604030504040204" pitchFamily="34" charset="-128"/>
                <a:cs typeface="Amazon Ember" panose="020B0603020204020204" pitchFamily="34" charset="0"/>
                <a:hlinkClick r:id="rId3"/>
              </a:rPr>
              <a:t>https://docs.aws.amazon.com/ja_jp/IAM/latest/UserGuide/what-is-access-analyzer.html?ref=wellarchitected</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a:p>
            <a:pPr marL="171450" indent="-171450">
              <a:buFont typeface="Arial" panose="020B0604020202020204" pitchFamily="34" charset="0"/>
              <a:buChar char="•"/>
            </a:pP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 Security Blog</a:t>
            </a:r>
            <a:r>
              <a:rPr kumimoji="1" lang="ja-JP" altLang="en-US" sz="1100">
                <a:latin typeface="Meiryo" panose="020B0604030504040204" pitchFamily="34" charset="-128"/>
                <a:ea typeface="Meiryo" panose="020B0604030504040204" pitchFamily="34" charset="-128"/>
                <a:cs typeface="Amazon Ember" panose="020B0603020204020204" pitchFamily="34" charset="0"/>
              </a:rPr>
              <a:t>「</a:t>
            </a:r>
            <a:r>
              <a:rPr lang="en-US" sz="1100" b="0" i="0" dirty="0">
                <a:solidFill>
                  <a:srgbClr val="232F3E"/>
                </a:solidFill>
                <a:effectLst/>
                <a:latin typeface="AmazonEmberBold" panose="020B0603020204020204" pitchFamily="34" charset="0"/>
              </a:rPr>
              <a:t>How to Use AWS Config to Monitor for and Respond to Amazon S3 Buckets Allowing Public Access」</a:t>
            </a:r>
            <a:br>
              <a:rPr kumimoji="1" lang="en-US" sz="1100" b="0" i="0" dirty="0">
                <a:solidFill>
                  <a:srgbClr val="232F3E"/>
                </a:solidFill>
                <a:effectLst/>
                <a:latin typeface="Meiryo" panose="020B0604030504040204" pitchFamily="34" charset="-128"/>
                <a:ea typeface="Meiryo" panose="020B0604030504040204" pitchFamily="34" charset="-128"/>
                <a:cs typeface="Amazon Ember" panose="020B0603020204020204" pitchFamily="34" charset="0"/>
              </a:rPr>
            </a:br>
            <a:r>
              <a:rPr kumimoji="1" lang="en-US" sz="1100" dirty="0">
                <a:latin typeface="Meiryo" panose="020B0604030504040204" pitchFamily="34" charset="-128"/>
                <a:ea typeface="Meiryo" panose="020B0604030504040204" pitchFamily="34" charset="-128"/>
                <a:cs typeface="Amazon Ember" panose="020B0603020204020204" pitchFamily="34" charset="0"/>
                <a:hlinkClick r:id="rId4"/>
              </a:rPr>
              <a:t>https://aws.amazon.com/jp/blogs/security/how-to-use-aws-config-to-monitor-for-and-respond-to-amazon-s3-buckets-allowing-public-access/</a:t>
            </a:r>
            <a:endParaRPr kumimoji="1" lang="en-US" sz="1100" dirty="0">
              <a:latin typeface="Meiryo" panose="020B0604030504040204" pitchFamily="34" charset="-128"/>
              <a:ea typeface="Meiryo" panose="020B0604030504040204" pitchFamily="34" charset="-128"/>
              <a:cs typeface="Amazon Ember" panose="020B0603020204020204" pitchFamily="34" charset="0"/>
            </a:endParaRPr>
          </a:p>
          <a:p>
            <a:pPr algn="l"/>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spTree>
    <p:extLst>
      <p:ext uri="{BB962C8B-B14F-4D97-AF65-F5344CB8AC3E}">
        <p14:creationId xmlns:p14="http://schemas.microsoft.com/office/powerpoint/2010/main" val="3469920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8 </a:t>
            </a:r>
            <a:r>
              <a:rPr lang="ja-JP" altLang="en-US" sz="2800" b="0" i="0">
                <a:solidFill>
                  <a:srgbClr val="16191F"/>
                </a:solidFill>
                <a:effectLst/>
                <a:latin typeface="Amazon Ember" panose="020B0603020204020204" pitchFamily="34" charset="0"/>
              </a:rPr>
              <a:t>組織内でリソースを安全に共有する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共通的に使用されるリソースに関しては、アカウント間で共有することで、運用効率を向上する</a:t>
            </a:r>
          </a:p>
          <a:p>
            <a:pPr marL="285750" indent="-285750">
              <a:buFont typeface="Arial" panose="020B0604020202020204" pitchFamily="34" charset="0"/>
              <a:buChar char="•"/>
            </a:pPr>
            <a:r>
              <a:rPr lang="en-JP" sz="1400" dirty="0"/>
              <a:t>一方で、継続的なモニタリングを行うことで、予定外の共有を検出し、アラートや修復を行う。</a:t>
            </a:r>
          </a:p>
          <a:p>
            <a:pPr marL="882362" lvl="1" indent="-285750">
              <a:buFont typeface="Arial" panose="020B0604020202020204" pitchFamily="34" charset="0"/>
              <a:buChar char="•"/>
            </a:pPr>
            <a:endParaRPr lang="en-JP" sz="1066"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何をアカウント間で共有すべきか、すべきでないかの基準は決まっているか</a:t>
            </a:r>
            <a:endParaRPr lang="en-US" sz="1400" dirty="0"/>
          </a:p>
          <a:p>
            <a:pPr marL="285750" indent="-285750">
              <a:buFont typeface="Arial" panose="020B0604020202020204" pitchFamily="34" charset="0"/>
              <a:buChar char="•"/>
            </a:pPr>
            <a:r>
              <a:rPr lang="en-US" sz="1400" dirty="0" err="1"/>
              <a:t>継続的にモニタリングし、予定外の外部共有が生じた時にアラートを発動する仕組みがあるか</a:t>
            </a:r>
            <a:endParaRPr lang="en-US" sz="1400" dirty="0"/>
          </a:p>
          <a:p>
            <a:pPr marL="285750" indent="-285750">
              <a:buFont typeface="Arial" panose="020B0604020202020204" pitchFamily="34" charset="0"/>
              <a:buChar char="•"/>
            </a:pPr>
            <a:r>
              <a:rPr lang="en-JP" sz="1400" dirty="0"/>
              <a:t>必要な時に明示的に共有しているか？</a:t>
            </a:r>
          </a:p>
          <a:p>
            <a:pPr marL="285750" indent="-285750">
              <a:buFont typeface="Arial" panose="020B0604020202020204" pitchFamily="34" charset="0"/>
              <a:buChar char="•"/>
            </a:pPr>
            <a:r>
              <a:rPr lang="ja-JP" altLang="en-US" sz="1400"/>
              <a:t>アカウント間で共用で利用可能なリソースについては、個別作成ではなく、共用利用する構成を検討しているか。</a:t>
            </a: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B5C205D2-5B7A-2480-F409-6D0AAD8D2EA7}"/>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JP" sz="1400" dirty="0"/>
              <a:t>継続的にモニタリングとアラートを行う。</a:t>
            </a:r>
          </a:p>
          <a:p>
            <a:pPr marL="882362" lvl="1" indent="-285750">
              <a:buFont typeface="Arial" panose="020B0604020202020204" pitchFamily="34" charset="0"/>
              <a:buChar char="•"/>
            </a:pPr>
            <a:r>
              <a:rPr lang="en-US" sz="1233" dirty="0"/>
              <a:t>AWS IAM Access Analyzer </a:t>
            </a:r>
            <a:r>
              <a:rPr lang="en-US" sz="1233" dirty="0" err="1"/>
              <a:t>により</a:t>
            </a:r>
            <a:r>
              <a:rPr lang="ja-JP" altLang="en-US" sz="1233"/>
              <a:t>、組織内のリソースや、外部エンティティと共有しているアカウントを特定する。</a:t>
            </a:r>
            <a:endParaRPr lang="en-US" altLang="ja-JP" sz="1233" dirty="0"/>
          </a:p>
          <a:p>
            <a:pPr marL="882362" lvl="1" indent="-285750">
              <a:buFont typeface="Arial" panose="020B0604020202020204" pitchFamily="34" charset="0"/>
              <a:buChar char="•"/>
            </a:pPr>
            <a:r>
              <a:rPr lang="en-US" sz="1233" dirty="0"/>
              <a:t>IAM Access Analyzer </a:t>
            </a:r>
            <a:r>
              <a:rPr lang="ja-JP" altLang="en-US" sz="1233"/>
              <a:t>を </a:t>
            </a:r>
            <a:r>
              <a:rPr lang="en-US" sz="1233" dirty="0"/>
              <a:t>AWS Security Hub </a:t>
            </a:r>
            <a:r>
              <a:rPr lang="ja-JP" altLang="en-US" sz="1233"/>
              <a:t>と統合して、</a:t>
            </a:r>
            <a:r>
              <a:rPr lang="en-US" sz="1233" dirty="0"/>
              <a:t>IAM Access Analyzer </a:t>
            </a:r>
            <a:r>
              <a:rPr lang="ja-JP" altLang="en-US" sz="1233"/>
              <a:t>から </a:t>
            </a:r>
            <a:r>
              <a:rPr lang="en-US" sz="1233" dirty="0"/>
              <a:t>Security Hub </a:t>
            </a:r>
            <a:r>
              <a:rPr lang="ja-JP" altLang="en-US" sz="1233"/>
              <a:t>へリソースの検出結果を送信および集計し、環境のセキュリティ体制を分析する。</a:t>
            </a:r>
            <a:endParaRPr lang="en-US" altLang="ja-JP" sz="1233" dirty="0"/>
          </a:p>
          <a:p>
            <a:pPr marL="882362" lvl="1" indent="-285750">
              <a:buFont typeface="Arial" panose="020B0604020202020204" pitchFamily="34" charset="0"/>
              <a:buChar char="•"/>
            </a:pPr>
            <a:r>
              <a:rPr lang="en-US" sz="1233" dirty="0"/>
              <a:t>AWS Config Rules </a:t>
            </a:r>
            <a:r>
              <a:rPr lang="ja-JP" altLang="en-US" sz="1233"/>
              <a:t>を使用して、設定を監査し、</a:t>
            </a:r>
            <a:r>
              <a:rPr lang="en-JP" sz="1233" dirty="0"/>
              <a:t>問題がある場合にアラートを送信する。</a:t>
            </a:r>
          </a:p>
          <a:p>
            <a:pPr marL="882362" lvl="1" indent="-285750">
              <a:buFont typeface="Arial" panose="020B0604020202020204" pitchFamily="34" charset="0"/>
              <a:buChar char="•"/>
            </a:pPr>
            <a:r>
              <a:rPr lang="en-US" sz="1233" dirty="0"/>
              <a:t>AWS Systems Manager </a:t>
            </a:r>
            <a:r>
              <a:rPr lang="ja-JP" altLang="en-US" sz="1233"/>
              <a:t>の自動化ドキュメントを使用して、非準拠のリソースを修復する。</a:t>
            </a:r>
            <a:endParaRPr lang="en-JP" sz="1233" dirty="0"/>
          </a:p>
          <a:p>
            <a:pPr marL="285750" indent="-285750">
              <a:buFont typeface="Arial" panose="020B0604020202020204" pitchFamily="34" charset="0"/>
              <a:buChar char="•"/>
            </a:pPr>
            <a:r>
              <a:rPr lang="en-JP" sz="1400" dirty="0"/>
              <a:t>AWS Resource Access Manager により、アカウント間でリソースを安全に共有することができる。</a:t>
            </a:r>
          </a:p>
          <a:p>
            <a:pPr marL="882362" lvl="1" indent="-285750">
              <a:buFont typeface="Arial" panose="020B0604020202020204" pitchFamily="34" charset="0"/>
              <a:buChar char="•"/>
            </a:pPr>
            <a:r>
              <a:rPr lang="en-JP" sz="1233" dirty="0"/>
              <a:t>参考: </a:t>
            </a:r>
            <a:r>
              <a:rPr lang="en-US" sz="1233" dirty="0"/>
              <a:t>https://</a:t>
            </a:r>
            <a:r>
              <a:rPr lang="en-US" sz="1233" dirty="0" err="1"/>
              <a:t>docs.aws.amazon.com</a:t>
            </a:r>
            <a:r>
              <a:rPr lang="en-US" sz="1233" dirty="0"/>
              <a:t>/</a:t>
            </a:r>
            <a:r>
              <a:rPr lang="en-US" sz="1233" dirty="0" err="1"/>
              <a:t>ja_jp</a:t>
            </a:r>
            <a:r>
              <a:rPr lang="en-US" sz="1233" dirty="0"/>
              <a:t>/ram/latest/</a:t>
            </a:r>
            <a:r>
              <a:rPr lang="en-US" sz="1233" dirty="0" err="1"/>
              <a:t>userguide</a:t>
            </a:r>
            <a:r>
              <a:rPr lang="en-US" sz="1233" dirty="0"/>
              <a:t>/</a:t>
            </a:r>
            <a:r>
              <a:rPr lang="en-US" sz="1233" dirty="0" err="1"/>
              <a:t>shareable.html</a:t>
            </a:r>
            <a:endParaRPr lang="en-JP" sz="1233" dirty="0"/>
          </a:p>
          <a:p>
            <a:pPr marL="882362" lvl="1" indent="-285750">
              <a:buFont typeface="Arial" panose="020B0604020202020204" pitchFamily="34" charset="0"/>
              <a:buChar char="•"/>
            </a:pPr>
            <a:r>
              <a:rPr lang="en-JP" sz="1233" dirty="0"/>
              <a:t>共有するリソースの例:</a:t>
            </a:r>
          </a:p>
          <a:p>
            <a:pPr marL="1178683" lvl="2" indent="-285750">
              <a:buFont typeface="Arial" panose="020B0604020202020204" pitchFamily="34" charset="0"/>
              <a:buChar char="•"/>
            </a:pPr>
            <a:r>
              <a:rPr lang="en-JP" sz="1066" dirty="0"/>
              <a:t>EC2の VM イメージや、イメージ作成に必要なレシピなどの設定情報</a:t>
            </a:r>
          </a:p>
          <a:p>
            <a:pPr marL="1178683" lvl="2" indent="-285750">
              <a:buFont typeface="Arial" panose="020B0604020202020204" pitchFamily="34" charset="0"/>
              <a:buChar char="•"/>
            </a:pPr>
            <a:r>
              <a:rPr lang="en-JP" sz="1066" dirty="0"/>
              <a:t>VPCのサブネット情報</a:t>
            </a:r>
          </a:p>
          <a:p>
            <a:pPr marL="1178683" lvl="2" indent="-285750">
              <a:buFont typeface="Arial" panose="020B0604020202020204" pitchFamily="34" charset="0"/>
              <a:buChar char="•"/>
            </a:pPr>
            <a:r>
              <a:rPr lang="en-JP" sz="1066" dirty="0"/>
              <a:t>Network Firewall のポリシー</a:t>
            </a:r>
            <a:endParaRPr lang="en-JP" sz="1400" dirty="0"/>
          </a:p>
          <a:p>
            <a:endParaRPr lang="en-JP" dirty="0"/>
          </a:p>
        </p:txBody>
      </p:sp>
    </p:spTree>
    <p:extLst>
      <p:ext uri="{BB962C8B-B14F-4D97-AF65-F5344CB8AC3E}">
        <p14:creationId xmlns:p14="http://schemas.microsoft.com/office/powerpoint/2010/main" val="18028277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 </a:t>
            </a:r>
            <a:r>
              <a:rPr lang="en-US" altLang="ja-JP" sz="2400" dirty="0"/>
              <a:t>ID</a:t>
            </a:r>
            <a:r>
              <a:rPr lang="ja-JP" altLang="en-US" sz="2400"/>
              <a:t>とアクセス管理</a:t>
            </a:r>
            <a:r>
              <a:rPr lang="en-US" altLang="ja-JP" sz="2400" dirty="0"/>
              <a:t> / Permission Management</a:t>
            </a:r>
            <a:br>
              <a:rPr lang="en-JP" sz="2400" dirty="0"/>
            </a:br>
            <a:r>
              <a:rPr lang="en-US" sz="2800" b="0" i="0" dirty="0">
                <a:solidFill>
                  <a:srgbClr val="16191F"/>
                </a:solidFill>
                <a:effectLst/>
                <a:latin typeface="Amazon Ember" panose="020B0603020204020204" pitchFamily="34" charset="0"/>
              </a:rPr>
              <a:t>SEC03-BP0</a:t>
            </a:r>
            <a:r>
              <a:rPr lang="en-US" altLang="ja-JP" sz="2800" b="0" i="0" dirty="0">
                <a:solidFill>
                  <a:srgbClr val="16191F"/>
                </a:solidFill>
                <a:effectLst/>
                <a:latin typeface="Amazon Ember" panose="020B0603020204020204" pitchFamily="34" charset="0"/>
              </a:rPr>
              <a:t>9 </a:t>
            </a:r>
            <a:r>
              <a:rPr lang="ja-JP" altLang="en-US" sz="2800" b="0" i="0">
                <a:solidFill>
                  <a:srgbClr val="16191F"/>
                </a:solidFill>
                <a:effectLst/>
                <a:latin typeface="Amazon Ember" panose="020B0603020204020204" pitchFamily="34" charset="0"/>
              </a:rPr>
              <a:t>サードパーティーとリソースを安全に共有する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p:txBody>
          <a:bodyPr/>
          <a:lstStyle/>
          <a:p>
            <a:r>
              <a:rPr lang="en-JP" sz="1400" dirty="0">
                <a:solidFill>
                  <a:srgbClr val="0070C0"/>
                </a:solidFill>
              </a:rPr>
              <a:t>ポイント</a:t>
            </a:r>
          </a:p>
          <a:p>
            <a:pPr marL="285750" indent="-285750">
              <a:buFont typeface="Arial" panose="020B0604020202020204" pitchFamily="34" charset="0"/>
              <a:buChar char="•"/>
            </a:pPr>
            <a:r>
              <a:rPr lang="en-JP" sz="1400" dirty="0"/>
              <a:t>サードパーティとの連携が必要な場合、IAMロールによってアクセス許可を委任する</a:t>
            </a:r>
          </a:p>
          <a:p>
            <a:pPr marL="882362" lvl="1" indent="-285750">
              <a:buFont typeface="Arial" panose="020B0604020202020204" pitchFamily="34" charset="0"/>
              <a:buChar char="•"/>
            </a:pPr>
            <a:r>
              <a:rPr lang="en-JP" sz="1400" dirty="0"/>
              <a:t>サードパーティに対して長期的な認証情報を発行せず、一時的認証情報を使ってクロスアカウントアクセスの権限を管理する。</a:t>
            </a:r>
          </a:p>
          <a:p>
            <a:pPr marL="882362" lvl="1" indent="-285750">
              <a:buFont typeface="Arial" panose="020B0604020202020204" pitchFamily="34" charset="0"/>
              <a:buChar char="•"/>
            </a:pPr>
            <a:r>
              <a:rPr lang="en-JP" sz="1400" dirty="0"/>
              <a:t>例: サードパーティの委託先がAWSリソースの管理を行う場合など</a:t>
            </a:r>
          </a:p>
          <a:p>
            <a:pPr marL="882362" lvl="1" indent="-285750">
              <a:buFont typeface="Arial" panose="020B0604020202020204" pitchFamily="34" charset="0"/>
              <a:buChar char="•"/>
            </a:pPr>
            <a:endParaRPr lang="en-JP" sz="1233" dirty="0"/>
          </a:p>
          <a:p>
            <a:pPr marL="285750" indent="-285750">
              <a:buFont typeface="Arial" panose="020B0604020202020204" pitchFamily="34" charset="0"/>
              <a:buChar char="•"/>
            </a:pP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サードパーティに対して、自社アカウントの長期的な認証情報（パスワードやアクセスキーなど）を発行していないか</a:t>
            </a:r>
            <a:endParaRPr lang="en-US" sz="1400" dirty="0"/>
          </a:p>
          <a:p>
            <a:pPr marL="285750" indent="-285750">
              <a:buFont typeface="Arial" panose="020B0604020202020204" pitchFamily="34" charset="0"/>
              <a:buChar char="•"/>
            </a:pPr>
            <a:r>
              <a:rPr lang="en-US" sz="1400" dirty="0" err="1"/>
              <a:t>サードパーティに対する信頼ポリシーでは、外部IDを条件として設定しているか</a:t>
            </a:r>
            <a:endParaRPr lang="en-US" sz="1400" dirty="0"/>
          </a:p>
          <a:p>
            <a:pPr marL="882362" lvl="1" indent="-285750">
              <a:buFont typeface="Arial" panose="020B0604020202020204" pitchFamily="34" charset="0"/>
              <a:buChar char="•"/>
            </a:pPr>
            <a:r>
              <a:rPr lang="en-US" sz="1233" dirty="0" err="1"/>
              <a:t>参考</a:t>
            </a:r>
            <a:r>
              <a:rPr lang="en-US" sz="1233" dirty="0"/>
              <a:t>: </a:t>
            </a:r>
            <a:r>
              <a:rPr lang="en-US" sz="1233" dirty="0">
                <a:hlinkClick r:id="rId2"/>
              </a:rPr>
              <a:t>https://docs.aws.amazon.com/ja_jp/IAM/latest/UserGuide/id_roles_create_for-user_externalid.html</a:t>
            </a:r>
            <a:endParaRPr lang="en-US" sz="1233" dirty="0"/>
          </a:p>
          <a:p>
            <a:endParaRPr lang="en-JP" sz="1400" dirty="0"/>
          </a:p>
          <a:p>
            <a:endParaRPr lang="en-JP" dirty="0"/>
          </a:p>
        </p:txBody>
      </p:sp>
    </p:spTree>
    <p:extLst>
      <p:ext uri="{BB962C8B-B14F-4D97-AF65-F5344CB8AC3E}">
        <p14:creationId xmlns:p14="http://schemas.microsoft.com/office/powerpoint/2010/main" val="14258424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a:extLst>
              <a:ext uri="{FF2B5EF4-FFF2-40B4-BE49-F238E27FC236}">
                <a16:creationId xmlns:a16="http://schemas.microsoft.com/office/drawing/2014/main" id="{BD7005FD-641A-8827-6A0E-0C7E7BE6FF36}"/>
              </a:ext>
            </a:extLst>
          </p:cNvPr>
          <p:cNvSpPr/>
          <p:nvPr/>
        </p:nvSpPr>
        <p:spPr>
          <a:xfrm>
            <a:off x="245162" y="4538232"/>
            <a:ext cx="11826257" cy="2013419"/>
          </a:xfrm>
          <a:prstGeom prst="roundRect">
            <a:avLst>
              <a:gd name="adj" fmla="val 6258"/>
            </a:avLst>
          </a:prstGeom>
          <a:noFill/>
          <a:ln w="28575">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66" name="Rounded Rectangle 65">
            <a:extLst>
              <a:ext uri="{FF2B5EF4-FFF2-40B4-BE49-F238E27FC236}">
                <a16:creationId xmlns:a16="http://schemas.microsoft.com/office/drawing/2014/main" id="{92B37F4D-2A6C-86FA-DF2F-CF4A7B8DFFDE}"/>
              </a:ext>
            </a:extLst>
          </p:cNvPr>
          <p:cNvSpPr/>
          <p:nvPr/>
        </p:nvSpPr>
        <p:spPr>
          <a:xfrm>
            <a:off x="245162" y="2344116"/>
            <a:ext cx="11826257" cy="2013419"/>
          </a:xfrm>
          <a:prstGeom prst="roundRect">
            <a:avLst>
              <a:gd name="adj" fmla="val 6258"/>
            </a:avLst>
          </a:prstGeom>
          <a:noFill/>
          <a:ln w="28575">
            <a:solidFill>
              <a:schemeClr val="accent3"/>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2" name="Title 1">
            <a:extLst>
              <a:ext uri="{FF2B5EF4-FFF2-40B4-BE49-F238E27FC236}">
                <a16:creationId xmlns:a16="http://schemas.microsoft.com/office/drawing/2014/main" id="{C56C51CA-238A-A987-14D1-D457EAD03C34}"/>
              </a:ext>
            </a:extLst>
          </p:cNvPr>
          <p:cNvSpPr>
            <a:spLocks noGrp="1"/>
          </p:cNvSpPr>
          <p:nvPr>
            <p:ph type="title"/>
          </p:nvPr>
        </p:nvSpPr>
        <p:spPr/>
        <p:txBody>
          <a:bodyPr/>
          <a:lstStyle/>
          <a:p>
            <a:r>
              <a:rPr lang="en-JP" b="0" dirty="0"/>
              <a:t>参考: サードパーティのクロスアカウントアクセスに外部IDを使用する方法について</a:t>
            </a:r>
          </a:p>
        </p:txBody>
      </p:sp>
      <p:sp>
        <p:nvSpPr>
          <p:cNvPr id="3" name="Text Placeholder 2">
            <a:extLst>
              <a:ext uri="{FF2B5EF4-FFF2-40B4-BE49-F238E27FC236}">
                <a16:creationId xmlns:a16="http://schemas.microsoft.com/office/drawing/2014/main" id="{FE652B11-1FB2-242A-C8F9-965C0C59D990}"/>
              </a:ext>
            </a:extLst>
          </p:cNvPr>
          <p:cNvSpPr>
            <a:spLocks noGrp="1"/>
          </p:cNvSpPr>
          <p:nvPr>
            <p:ph type="body" sz="quarter" idx="10"/>
          </p:nvPr>
        </p:nvSpPr>
        <p:spPr/>
        <p:txBody>
          <a:bodyPr/>
          <a:lstStyle/>
          <a:p>
            <a:r>
              <a:rPr lang="en-JP" sz="1400" dirty="0"/>
              <a:t>サードパーティ（委託先ベンダーなど）に顧客AWSリソースへのアクセス権を付与する場合には、</a:t>
            </a:r>
            <a:r>
              <a:rPr lang="en-JP" sz="1400" b="1" dirty="0"/>
              <a:t>外部ID (ExternalId)</a:t>
            </a:r>
            <a:r>
              <a:rPr lang="en-JP" sz="1400" dirty="0"/>
              <a:t> を条件として指定することが推奨される。</a:t>
            </a:r>
          </a:p>
          <a:p>
            <a:r>
              <a:rPr lang="en-JP" sz="1400" dirty="0"/>
              <a:t>これにより、</a:t>
            </a:r>
            <a:r>
              <a:rPr lang="en-JP" sz="1400" b="1" dirty="0"/>
              <a:t>混乱する代理問題</a:t>
            </a:r>
            <a:r>
              <a:rPr lang="en-JP" sz="1400" dirty="0"/>
              <a:t> (confused deputy problem) と呼ばれるセキュリティ上の問題を回避することができる。</a:t>
            </a:r>
          </a:p>
        </p:txBody>
      </p:sp>
      <p:sp>
        <p:nvSpPr>
          <p:cNvPr id="4" name="Rounded Rectangle 3">
            <a:extLst>
              <a:ext uri="{FF2B5EF4-FFF2-40B4-BE49-F238E27FC236}">
                <a16:creationId xmlns:a16="http://schemas.microsoft.com/office/drawing/2014/main" id="{5A5F0792-061A-A198-0F8F-793A117D3CA6}"/>
              </a:ext>
            </a:extLst>
          </p:cNvPr>
          <p:cNvSpPr/>
          <p:nvPr/>
        </p:nvSpPr>
        <p:spPr>
          <a:xfrm>
            <a:off x="2334037" y="2692206"/>
            <a:ext cx="1567542" cy="1449485"/>
          </a:xfrm>
          <a:prstGeom prst="roundRect">
            <a:avLst/>
          </a:prstGeom>
          <a:noFill/>
          <a:ln w="28575">
            <a:solidFill>
              <a:srgbClr val="00B0F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5" name="Rounded Rectangle 4">
            <a:extLst>
              <a:ext uri="{FF2B5EF4-FFF2-40B4-BE49-F238E27FC236}">
                <a16:creationId xmlns:a16="http://schemas.microsoft.com/office/drawing/2014/main" id="{712DBC58-1228-9956-2F32-B58C52917C45}"/>
              </a:ext>
            </a:extLst>
          </p:cNvPr>
          <p:cNvSpPr/>
          <p:nvPr/>
        </p:nvSpPr>
        <p:spPr>
          <a:xfrm>
            <a:off x="5812722" y="2670337"/>
            <a:ext cx="1567542" cy="1449485"/>
          </a:xfrm>
          <a:prstGeom prst="roundRect">
            <a:avLst/>
          </a:prstGeom>
          <a:noFill/>
          <a:ln w="28575">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6" name="Rounded Rectangle 5">
            <a:extLst>
              <a:ext uri="{FF2B5EF4-FFF2-40B4-BE49-F238E27FC236}">
                <a16:creationId xmlns:a16="http://schemas.microsoft.com/office/drawing/2014/main" id="{24B2FF58-5AEE-2489-8BD2-8875BE589C69}"/>
              </a:ext>
            </a:extLst>
          </p:cNvPr>
          <p:cNvSpPr/>
          <p:nvPr/>
        </p:nvSpPr>
        <p:spPr>
          <a:xfrm>
            <a:off x="9301175" y="2670337"/>
            <a:ext cx="1567542" cy="1449485"/>
          </a:xfrm>
          <a:prstGeom prst="roundRect">
            <a:avLst/>
          </a:prstGeom>
          <a:noFill/>
          <a:ln w="28575">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7" name="TextBox 6">
            <a:extLst>
              <a:ext uri="{FF2B5EF4-FFF2-40B4-BE49-F238E27FC236}">
                <a16:creationId xmlns:a16="http://schemas.microsoft.com/office/drawing/2014/main" id="{350FD979-50F4-7E88-7617-8D5B1417E150}"/>
              </a:ext>
            </a:extLst>
          </p:cNvPr>
          <p:cNvSpPr txBox="1"/>
          <p:nvPr/>
        </p:nvSpPr>
        <p:spPr>
          <a:xfrm>
            <a:off x="2228175" y="2441930"/>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sp>
        <p:nvSpPr>
          <p:cNvPr id="8" name="TextBox 7">
            <a:extLst>
              <a:ext uri="{FF2B5EF4-FFF2-40B4-BE49-F238E27FC236}">
                <a16:creationId xmlns:a16="http://schemas.microsoft.com/office/drawing/2014/main" id="{0BC132B4-1D06-60B5-BFA1-15EDCD0E7FBE}"/>
              </a:ext>
            </a:extLst>
          </p:cNvPr>
          <p:cNvSpPr txBox="1"/>
          <p:nvPr/>
        </p:nvSpPr>
        <p:spPr>
          <a:xfrm>
            <a:off x="5726112" y="2324088"/>
            <a:ext cx="1736373" cy="430887"/>
          </a:xfrm>
          <a:prstGeom prst="rect">
            <a:avLst/>
          </a:prstGeom>
          <a:noFill/>
        </p:spPr>
        <p:txBody>
          <a:bodyPr wrap="none" rtlCol="0">
            <a:spAutoFit/>
          </a:bodyPr>
          <a:lstStyle/>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サードパーティベンダー</a:t>
            </a:r>
          </a:p>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AWSアカウント</a:t>
            </a:r>
          </a:p>
        </p:txBody>
      </p:sp>
      <p:sp>
        <p:nvSpPr>
          <p:cNvPr id="9" name="TextBox 8">
            <a:extLst>
              <a:ext uri="{FF2B5EF4-FFF2-40B4-BE49-F238E27FC236}">
                <a16:creationId xmlns:a16="http://schemas.microsoft.com/office/drawing/2014/main" id="{DF1B8E3E-ED6C-C267-AD9A-47C970408361}"/>
              </a:ext>
            </a:extLst>
          </p:cNvPr>
          <p:cNvSpPr txBox="1"/>
          <p:nvPr/>
        </p:nvSpPr>
        <p:spPr>
          <a:xfrm>
            <a:off x="9291127" y="2425947"/>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2</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10" name="Graphic 49">
            <a:extLst>
              <a:ext uri="{FF2B5EF4-FFF2-40B4-BE49-F238E27FC236}">
                <a16:creationId xmlns:a16="http://schemas.microsoft.com/office/drawing/2014/main" id="{BE34A37D-D341-0FCA-6542-181E7A83D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521" y="2694341"/>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E649B1A1-FE54-832B-7E3F-B09748D731B3}"/>
              </a:ext>
            </a:extLst>
          </p:cNvPr>
          <p:cNvSpPr txBox="1"/>
          <p:nvPr/>
        </p:nvSpPr>
        <p:spPr>
          <a:xfrm>
            <a:off x="2354280" y="3001754"/>
            <a:ext cx="1542410" cy="261610"/>
          </a:xfrm>
          <a:prstGeom prst="rect">
            <a:avLst/>
          </a:prstGeom>
          <a:noFill/>
        </p:spPr>
        <p:txBody>
          <a:bodyPr wrap="none" rtlCol="0">
            <a:spAutoFit/>
          </a:bodyPr>
          <a:lstStyle/>
          <a:p>
            <a:pPr algn="l"/>
            <a:r>
              <a:rPr kumimoji="1" lang="en-JP" sz="11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a:t>
            </a:r>
          </a:p>
        </p:txBody>
      </p:sp>
      <p:sp>
        <p:nvSpPr>
          <p:cNvPr id="12" name="TextBox 11">
            <a:extLst>
              <a:ext uri="{FF2B5EF4-FFF2-40B4-BE49-F238E27FC236}">
                <a16:creationId xmlns:a16="http://schemas.microsoft.com/office/drawing/2014/main" id="{9A723E6D-253B-D094-0434-644ECAFE090B}"/>
              </a:ext>
            </a:extLst>
          </p:cNvPr>
          <p:cNvSpPr txBox="1"/>
          <p:nvPr/>
        </p:nvSpPr>
        <p:spPr>
          <a:xfrm>
            <a:off x="2347383" y="3310602"/>
            <a:ext cx="1584271" cy="861774"/>
          </a:xfrm>
          <a:prstGeom prst="rect">
            <a:avLst/>
          </a:prstGeom>
          <a:noFill/>
        </p:spPr>
        <p:txBody>
          <a:bodyPr wrap="square" rtlCol="0">
            <a:spAutoFit/>
          </a:bodyPr>
          <a:lstStyle/>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ベンダーのAWS</a:t>
            </a:r>
            <a:b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b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アカウントを信頼</a:t>
            </a:r>
          </a:p>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AWS1:ExampleRoleにリソースアクセス権限を設定</a:t>
            </a:r>
          </a:p>
        </p:txBody>
      </p:sp>
      <p:cxnSp>
        <p:nvCxnSpPr>
          <p:cNvPr id="14" name="Straight Arrow Connector 13">
            <a:extLst>
              <a:ext uri="{FF2B5EF4-FFF2-40B4-BE49-F238E27FC236}">
                <a16:creationId xmlns:a16="http://schemas.microsoft.com/office/drawing/2014/main" id="{F8EF8CBB-6964-8A23-B28C-AE149145CAAD}"/>
              </a:ext>
            </a:extLst>
          </p:cNvPr>
          <p:cNvCxnSpPr>
            <a:cxnSpLocks/>
          </p:cNvCxnSpPr>
          <p:nvPr/>
        </p:nvCxnSpPr>
        <p:spPr>
          <a:xfrm>
            <a:off x="4013875" y="2974311"/>
            <a:ext cx="1712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B4770093-1219-0795-D489-23832DB31F17}"/>
              </a:ext>
            </a:extLst>
          </p:cNvPr>
          <p:cNvSpPr txBox="1"/>
          <p:nvPr/>
        </p:nvSpPr>
        <p:spPr>
          <a:xfrm>
            <a:off x="3991538" y="2452851"/>
            <a:ext cx="1678426" cy="577081"/>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1. IAMロールのARN AWS1:ExampleRole をベンダーに提供</a:t>
            </a:r>
          </a:p>
        </p:txBody>
      </p:sp>
      <p:cxnSp>
        <p:nvCxnSpPr>
          <p:cNvPr id="16" name="Straight Arrow Connector 15">
            <a:extLst>
              <a:ext uri="{FF2B5EF4-FFF2-40B4-BE49-F238E27FC236}">
                <a16:creationId xmlns:a16="http://schemas.microsoft.com/office/drawing/2014/main" id="{B0C79A92-3F12-31DA-AD86-7D3C8705AB1E}"/>
              </a:ext>
            </a:extLst>
          </p:cNvPr>
          <p:cNvCxnSpPr>
            <a:cxnSpLocks/>
          </p:cNvCxnSpPr>
          <p:nvPr/>
        </p:nvCxnSpPr>
        <p:spPr>
          <a:xfrm flipH="1">
            <a:off x="4001655" y="3510867"/>
            <a:ext cx="17244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1AED594C-A1BD-5A3D-E40B-ECA6AFBED8F3}"/>
              </a:ext>
            </a:extLst>
          </p:cNvPr>
          <p:cNvSpPr txBox="1"/>
          <p:nvPr/>
        </p:nvSpPr>
        <p:spPr>
          <a:xfrm>
            <a:off x="3988189" y="3055615"/>
            <a:ext cx="1827317" cy="415498"/>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2. AssumeRoleして顧客</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リソースにアクセス</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pic>
        <p:nvPicPr>
          <p:cNvPr id="19" name="Graphic 22">
            <a:extLst>
              <a:ext uri="{FF2B5EF4-FFF2-40B4-BE49-F238E27FC236}">
                <a16:creationId xmlns:a16="http://schemas.microsoft.com/office/drawing/2014/main" id="{1985F49A-FF9E-029D-8A5D-55B1B314C0C5}"/>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362682" y="2874535"/>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1008150A-215E-F6F8-CB81-34E299BFEC2B}"/>
              </a:ext>
            </a:extLst>
          </p:cNvPr>
          <p:cNvSpPr txBox="1"/>
          <p:nvPr/>
        </p:nvSpPr>
        <p:spPr>
          <a:xfrm>
            <a:off x="6078483" y="3367973"/>
            <a:ext cx="1038298" cy="253916"/>
          </a:xfrm>
          <a:prstGeom prst="rect">
            <a:avLst/>
          </a:prstGeom>
          <a:noFill/>
        </p:spPr>
        <p:txBody>
          <a:bodyPr wrap="square" rtlCol="0">
            <a:spAutoFit/>
          </a:bodyPr>
          <a:lstStyle/>
          <a:p>
            <a:pPr algn="ctr"/>
            <a:r>
              <a:rPr kumimoji="1" lang="en-US" sz="1050" dirty="0">
                <a:latin typeface="Meiryo" panose="020B0604030504040204" pitchFamily="34" charset="-128"/>
                <a:ea typeface="Meiryo" panose="020B0604030504040204" pitchFamily="34" charset="-128"/>
                <a:cs typeface="Amazon Ember" panose="020B0603020204020204" pitchFamily="34" charset="0"/>
              </a:rPr>
              <a:t>IAM User</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cxnSp>
        <p:nvCxnSpPr>
          <p:cNvPr id="21" name="Straight Arrow Connector 20">
            <a:extLst>
              <a:ext uri="{FF2B5EF4-FFF2-40B4-BE49-F238E27FC236}">
                <a16:creationId xmlns:a16="http://schemas.microsoft.com/office/drawing/2014/main" id="{6B33751D-1B4F-A73E-794D-45B242CD2DC7}"/>
              </a:ext>
            </a:extLst>
          </p:cNvPr>
          <p:cNvCxnSpPr>
            <a:cxnSpLocks/>
          </p:cNvCxnSpPr>
          <p:nvPr/>
        </p:nvCxnSpPr>
        <p:spPr>
          <a:xfrm flipH="1">
            <a:off x="7380264" y="3731015"/>
            <a:ext cx="1910863"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DA9B6B08-D2F0-A0A8-E016-949F4A6A3654}"/>
              </a:ext>
            </a:extLst>
          </p:cNvPr>
          <p:cNvSpPr txBox="1"/>
          <p:nvPr/>
        </p:nvSpPr>
        <p:spPr>
          <a:xfrm>
            <a:off x="7522673" y="3254346"/>
            <a:ext cx="1678426" cy="577081"/>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3. AWS1:ExampleRole 使ってAWSリソースへのアクセスを指示</a:t>
            </a:r>
          </a:p>
        </p:txBody>
      </p:sp>
      <p:cxnSp>
        <p:nvCxnSpPr>
          <p:cNvPr id="25" name="Straight Arrow Connector 24">
            <a:extLst>
              <a:ext uri="{FF2B5EF4-FFF2-40B4-BE49-F238E27FC236}">
                <a16:creationId xmlns:a16="http://schemas.microsoft.com/office/drawing/2014/main" id="{60F8A3C0-947D-A1C1-8F0C-00D76346D96B}"/>
              </a:ext>
            </a:extLst>
          </p:cNvPr>
          <p:cNvCxnSpPr>
            <a:cxnSpLocks/>
          </p:cNvCxnSpPr>
          <p:nvPr/>
        </p:nvCxnSpPr>
        <p:spPr>
          <a:xfrm flipH="1">
            <a:off x="4001655" y="4013365"/>
            <a:ext cx="1797244"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3320DFD3-AC85-1723-020A-8D3F805965BE}"/>
              </a:ext>
            </a:extLst>
          </p:cNvPr>
          <p:cNvSpPr txBox="1"/>
          <p:nvPr/>
        </p:nvSpPr>
        <p:spPr>
          <a:xfrm>
            <a:off x="4013875" y="3610923"/>
            <a:ext cx="1894625" cy="415498"/>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4. AssumeRoleして顧客</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の</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AWS</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リソースにアクセス</a:t>
            </a:r>
            <a:endPar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27" name="TextBox 26">
            <a:extLst>
              <a:ext uri="{FF2B5EF4-FFF2-40B4-BE49-F238E27FC236}">
                <a16:creationId xmlns:a16="http://schemas.microsoft.com/office/drawing/2014/main" id="{FD1BC182-F0A9-33C9-B596-8819D785F6FB}"/>
              </a:ext>
            </a:extLst>
          </p:cNvPr>
          <p:cNvSpPr txBox="1"/>
          <p:nvPr/>
        </p:nvSpPr>
        <p:spPr>
          <a:xfrm>
            <a:off x="9388826" y="3184624"/>
            <a:ext cx="1489939" cy="253916"/>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悪意のあるユーザー</a:t>
            </a:r>
          </a:p>
        </p:txBody>
      </p:sp>
      <p:sp>
        <p:nvSpPr>
          <p:cNvPr id="28" name="Oval Callout 27">
            <a:extLst>
              <a:ext uri="{FF2B5EF4-FFF2-40B4-BE49-F238E27FC236}">
                <a16:creationId xmlns:a16="http://schemas.microsoft.com/office/drawing/2014/main" id="{8526FD87-CF45-EB34-0976-24826104D69F}"/>
              </a:ext>
            </a:extLst>
          </p:cNvPr>
          <p:cNvSpPr/>
          <p:nvPr/>
        </p:nvSpPr>
        <p:spPr>
          <a:xfrm>
            <a:off x="9887577" y="3436292"/>
            <a:ext cx="2304423" cy="577073"/>
          </a:xfrm>
          <a:prstGeom prst="wedgeEllipseCallout">
            <a:avLst>
              <a:gd name="adj1" fmla="val -55669"/>
              <a:gd name="adj2" fmla="val -49557"/>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050" dirty="0">
                <a:solidFill>
                  <a:schemeClr val="tx1"/>
                </a:solidFill>
                <a:latin typeface="Meiryo" panose="020B0604030504040204" pitchFamily="34" charset="-128"/>
                <a:ea typeface="Meiryo" panose="020B0604030504040204" pitchFamily="34" charset="-128"/>
              </a:rPr>
              <a:t>顧客1の設定したロール (AWS1:ExampleRole)を推測</a:t>
            </a:r>
          </a:p>
        </p:txBody>
      </p:sp>
      <p:sp>
        <p:nvSpPr>
          <p:cNvPr id="32" name="TextBox 31">
            <a:extLst>
              <a:ext uri="{FF2B5EF4-FFF2-40B4-BE49-F238E27FC236}">
                <a16:creationId xmlns:a16="http://schemas.microsoft.com/office/drawing/2014/main" id="{05DAAA8D-1DCB-F4B8-FAB5-AF3F8B313F6A}"/>
              </a:ext>
            </a:extLst>
          </p:cNvPr>
          <p:cNvSpPr txBox="1"/>
          <p:nvPr/>
        </p:nvSpPr>
        <p:spPr>
          <a:xfrm>
            <a:off x="315164" y="2984395"/>
            <a:ext cx="1859387" cy="600164"/>
          </a:xfrm>
          <a:prstGeom prst="rect">
            <a:avLst/>
          </a:prstGeom>
          <a:noFill/>
        </p:spPr>
        <p:txBody>
          <a:bodyPr wrap="square" rtlCol="0">
            <a:spAutoFit/>
          </a:bodyPr>
          <a:lstStyle/>
          <a:p>
            <a:pPr algn="l"/>
            <a:r>
              <a:rPr kumimoji="1" lang="en-JP" sz="1200" b="1" dirty="0">
                <a:latin typeface="Meiryo" panose="020B0604030504040204" pitchFamily="34" charset="-128"/>
                <a:ea typeface="Meiryo" panose="020B0604030504040204" pitchFamily="34" charset="-128"/>
                <a:cs typeface="Amazon Ember" panose="020B0603020204020204" pitchFamily="34" charset="0"/>
              </a:rPr>
              <a:t>混乱する代理問題</a:t>
            </a:r>
            <a:r>
              <a:rPr kumimoji="1" lang="en-JP" sz="1200" dirty="0">
                <a:latin typeface="Meiryo" panose="020B0604030504040204" pitchFamily="34" charset="-128"/>
                <a:ea typeface="Meiryo" panose="020B0604030504040204" pitchFamily="34" charset="-128"/>
                <a:cs typeface="Amazon Ember" panose="020B0603020204020204" pitchFamily="34" charset="0"/>
              </a:rPr>
              <a:t>が発生</a:t>
            </a:r>
          </a:p>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a:t>
            </a:r>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3,4</a:t>
            </a:r>
            <a:r>
              <a:rPr kumimoji="1" lang="en-JP" sz="1050" dirty="0">
                <a:latin typeface="Meiryo" panose="020B0604030504040204" pitchFamily="34" charset="-128"/>
                <a:ea typeface="Meiryo" panose="020B0604030504040204" pitchFamily="34" charset="-128"/>
                <a:cs typeface="Amazon Ember" panose="020B0603020204020204" pitchFamily="34" charset="0"/>
              </a:rPr>
              <a:t>は顧客</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の意図しないアクセス）</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sp>
        <p:nvSpPr>
          <p:cNvPr id="33" name="Rounded Rectangle 32">
            <a:extLst>
              <a:ext uri="{FF2B5EF4-FFF2-40B4-BE49-F238E27FC236}">
                <a16:creationId xmlns:a16="http://schemas.microsoft.com/office/drawing/2014/main" id="{5D5AFE42-6D7D-7545-7C36-0292140622B4}"/>
              </a:ext>
            </a:extLst>
          </p:cNvPr>
          <p:cNvSpPr/>
          <p:nvPr/>
        </p:nvSpPr>
        <p:spPr>
          <a:xfrm>
            <a:off x="2334037" y="4903578"/>
            <a:ext cx="1567542" cy="1449485"/>
          </a:xfrm>
          <a:prstGeom prst="roundRect">
            <a:avLst/>
          </a:prstGeom>
          <a:noFill/>
          <a:ln w="28575">
            <a:solidFill>
              <a:srgbClr val="00B0F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34" name="Rounded Rectangle 33">
            <a:extLst>
              <a:ext uri="{FF2B5EF4-FFF2-40B4-BE49-F238E27FC236}">
                <a16:creationId xmlns:a16="http://schemas.microsoft.com/office/drawing/2014/main" id="{709A41D3-AC1F-9205-E8A4-75085CDFB7D0}"/>
              </a:ext>
            </a:extLst>
          </p:cNvPr>
          <p:cNvSpPr/>
          <p:nvPr/>
        </p:nvSpPr>
        <p:spPr>
          <a:xfrm>
            <a:off x="5812722" y="4881709"/>
            <a:ext cx="1567542" cy="1449485"/>
          </a:xfrm>
          <a:prstGeom prst="roundRect">
            <a:avLst/>
          </a:prstGeom>
          <a:noFill/>
          <a:ln w="28575">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35" name="Rounded Rectangle 34">
            <a:extLst>
              <a:ext uri="{FF2B5EF4-FFF2-40B4-BE49-F238E27FC236}">
                <a16:creationId xmlns:a16="http://schemas.microsoft.com/office/drawing/2014/main" id="{AECFB32B-F8F0-B1E8-F0A4-64D293FDE009}"/>
              </a:ext>
            </a:extLst>
          </p:cNvPr>
          <p:cNvSpPr/>
          <p:nvPr/>
        </p:nvSpPr>
        <p:spPr>
          <a:xfrm>
            <a:off x="9301175" y="4881709"/>
            <a:ext cx="1567542" cy="1449485"/>
          </a:xfrm>
          <a:prstGeom prst="roundRect">
            <a:avLst/>
          </a:prstGeom>
          <a:noFill/>
          <a:ln w="28575">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36" name="TextBox 35">
            <a:extLst>
              <a:ext uri="{FF2B5EF4-FFF2-40B4-BE49-F238E27FC236}">
                <a16:creationId xmlns:a16="http://schemas.microsoft.com/office/drawing/2014/main" id="{FBB3A6EE-EC5C-353B-B45C-6C4671999033}"/>
              </a:ext>
            </a:extLst>
          </p:cNvPr>
          <p:cNvSpPr txBox="1"/>
          <p:nvPr/>
        </p:nvSpPr>
        <p:spPr>
          <a:xfrm>
            <a:off x="2228175" y="4653302"/>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sp>
        <p:nvSpPr>
          <p:cNvPr id="37" name="TextBox 36">
            <a:extLst>
              <a:ext uri="{FF2B5EF4-FFF2-40B4-BE49-F238E27FC236}">
                <a16:creationId xmlns:a16="http://schemas.microsoft.com/office/drawing/2014/main" id="{0AD3CCC1-0EF0-4AA4-5C7B-50F4845635AB}"/>
              </a:ext>
            </a:extLst>
          </p:cNvPr>
          <p:cNvSpPr txBox="1"/>
          <p:nvPr/>
        </p:nvSpPr>
        <p:spPr>
          <a:xfrm>
            <a:off x="5726112" y="4535460"/>
            <a:ext cx="1736373" cy="430887"/>
          </a:xfrm>
          <a:prstGeom prst="rect">
            <a:avLst/>
          </a:prstGeom>
          <a:noFill/>
        </p:spPr>
        <p:txBody>
          <a:bodyPr wrap="none" rtlCol="0">
            <a:spAutoFit/>
          </a:bodyPr>
          <a:lstStyle/>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サードパーティベンダー</a:t>
            </a:r>
          </a:p>
          <a:p>
            <a:pPr algn="ctr"/>
            <a:r>
              <a:rPr kumimoji="1" lang="en-JP" sz="1100" dirty="0">
                <a:latin typeface="Meiryo" panose="020B0604030504040204" pitchFamily="34" charset="-128"/>
                <a:ea typeface="Meiryo" panose="020B0604030504040204" pitchFamily="34" charset="-128"/>
                <a:cs typeface="Amazon Ember" panose="020B0603020204020204" pitchFamily="34" charset="0"/>
              </a:rPr>
              <a:t>AWSアカウント</a:t>
            </a:r>
          </a:p>
        </p:txBody>
      </p:sp>
      <p:sp>
        <p:nvSpPr>
          <p:cNvPr id="38" name="TextBox 37">
            <a:extLst>
              <a:ext uri="{FF2B5EF4-FFF2-40B4-BE49-F238E27FC236}">
                <a16:creationId xmlns:a16="http://schemas.microsoft.com/office/drawing/2014/main" id="{7BDBE5BB-A238-42AC-46A9-85F1E437A3A0}"/>
              </a:ext>
            </a:extLst>
          </p:cNvPr>
          <p:cNvSpPr txBox="1"/>
          <p:nvPr/>
        </p:nvSpPr>
        <p:spPr>
          <a:xfrm>
            <a:off x="9291127" y="4637319"/>
            <a:ext cx="1728358" cy="261610"/>
          </a:xfrm>
          <a:prstGeom prst="rect">
            <a:avLst/>
          </a:prstGeom>
          <a:noFill/>
        </p:spPr>
        <p:txBody>
          <a:bodyPr wrap="none" rtlCol="0">
            <a:spAutoFit/>
          </a:bodyPr>
          <a:lstStyle/>
          <a:p>
            <a:pPr algn="l"/>
            <a:r>
              <a:rPr kumimoji="1" lang="ja-JP" altLang="en-US" sz="110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2</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の</a:t>
            </a:r>
            <a:r>
              <a:rPr kumimoji="1" lang="en-US" altLang="ja-JP" sz="1100" dirty="0">
                <a:latin typeface="Meiryo" panose="020B0604030504040204" pitchFamily="34" charset="-128"/>
                <a:ea typeface="Meiryo" panose="020B0604030504040204" pitchFamily="34" charset="-128"/>
                <a:cs typeface="Amazon Ember" panose="020B0603020204020204" pitchFamily="34" charset="0"/>
              </a:rPr>
              <a:t>AWS</a:t>
            </a:r>
            <a:r>
              <a:rPr kumimoji="1" lang="ja-JP" altLang="en-US" sz="1100">
                <a:latin typeface="Meiryo" panose="020B0604030504040204" pitchFamily="34" charset="-128"/>
                <a:ea typeface="Meiryo" panose="020B0604030504040204" pitchFamily="34" charset="-128"/>
                <a:cs typeface="Amazon Ember" panose="020B0603020204020204" pitchFamily="34" charset="0"/>
              </a:rPr>
              <a:t>アカウント</a:t>
            </a:r>
            <a:endParaRPr kumimoji="1" lang="en-JP" sz="1100" dirty="0">
              <a:latin typeface="Meiryo" panose="020B0604030504040204" pitchFamily="34" charset="-128"/>
              <a:ea typeface="Meiryo" panose="020B0604030504040204" pitchFamily="34" charset="-128"/>
              <a:cs typeface="Amazon Ember" panose="020B0603020204020204" pitchFamily="34" charset="0"/>
            </a:endParaRPr>
          </a:p>
        </p:txBody>
      </p:sp>
      <p:pic>
        <p:nvPicPr>
          <p:cNvPr id="39" name="Graphic 49">
            <a:extLst>
              <a:ext uri="{FF2B5EF4-FFF2-40B4-BE49-F238E27FC236}">
                <a16:creationId xmlns:a16="http://schemas.microsoft.com/office/drawing/2014/main" id="{B583E7E9-FAF3-DA51-DA6A-69F76EAA9A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521" y="4905713"/>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9">
            <a:extLst>
              <a:ext uri="{FF2B5EF4-FFF2-40B4-BE49-F238E27FC236}">
                <a16:creationId xmlns:a16="http://schemas.microsoft.com/office/drawing/2014/main" id="{2064C682-EE57-625E-9105-EA83513D0AA6}"/>
              </a:ext>
            </a:extLst>
          </p:cNvPr>
          <p:cNvSpPr txBox="1"/>
          <p:nvPr/>
        </p:nvSpPr>
        <p:spPr>
          <a:xfrm>
            <a:off x="2344015" y="5172670"/>
            <a:ext cx="1542410" cy="261610"/>
          </a:xfrm>
          <a:prstGeom prst="rect">
            <a:avLst/>
          </a:prstGeom>
          <a:noFill/>
        </p:spPr>
        <p:txBody>
          <a:bodyPr wrap="none" rtlCol="0">
            <a:spAutoFit/>
          </a:bodyPr>
          <a:lstStyle/>
          <a:p>
            <a:pPr algn="l"/>
            <a:r>
              <a:rPr kumimoji="1" lang="en-JP" sz="11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a:t>
            </a:r>
          </a:p>
        </p:txBody>
      </p:sp>
      <p:cxnSp>
        <p:nvCxnSpPr>
          <p:cNvPr id="42" name="Straight Arrow Connector 41">
            <a:extLst>
              <a:ext uri="{FF2B5EF4-FFF2-40B4-BE49-F238E27FC236}">
                <a16:creationId xmlns:a16="http://schemas.microsoft.com/office/drawing/2014/main" id="{6231D97F-B080-F769-A516-54F2855ACB6F}"/>
              </a:ext>
            </a:extLst>
          </p:cNvPr>
          <p:cNvCxnSpPr>
            <a:cxnSpLocks/>
          </p:cNvCxnSpPr>
          <p:nvPr/>
        </p:nvCxnSpPr>
        <p:spPr>
          <a:xfrm>
            <a:off x="4001655" y="5303475"/>
            <a:ext cx="17122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B1D3FED6-E635-D921-F49E-8DF517E940F3}"/>
              </a:ext>
            </a:extLst>
          </p:cNvPr>
          <p:cNvSpPr txBox="1"/>
          <p:nvPr/>
        </p:nvSpPr>
        <p:spPr>
          <a:xfrm>
            <a:off x="3920632" y="4905359"/>
            <a:ext cx="2021003" cy="415498"/>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1. IAMロールのARN AWS1:ExampleRole を提供</a:t>
            </a:r>
          </a:p>
        </p:txBody>
      </p:sp>
      <p:cxnSp>
        <p:nvCxnSpPr>
          <p:cNvPr id="44" name="Straight Arrow Connector 43">
            <a:extLst>
              <a:ext uri="{FF2B5EF4-FFF2-40B4-BE49-F238E27FC236}">
                <a16:creationId xmlns:a16="http://schemas.microsoft.com/office/drawing/2014/main" id="{12503CBC-ADC0-AFA4-4DEC-EE45EC05E720}"/>
              </a:ext>
            </a:extLst>
          </p:cNvPr>
          <p:cNvCxnSpPr>
            <a:cxnSpLocks/>
          </p:cNvCxnSpPr>
          <p:nvPr/>
        </p:nvCxnSpPr>
        <p:spPr>
          <a:xfrm flipH="1">
            <a:off x="4001655" y="5722239"/>
            <a:ext cx="17244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65157C4C-0206-0CBB-6BDB-9AD0B4753C1C}"/>
              </a:ext>
            </a:extLst>
          </p:cNvPr>
          <p:cNvSpPr txBox="1"/>
          <p:nvPr/>
        </p:nvSpPr>
        <p:spPr>
          <a:xfrm>
            <a:off x="3938608" y="5337193"/>
            <a:ext cx="1827317" cy="415498"/>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2. 外部ID 98345を指定してAssumeRole</a:t>
            </a:r>
          </a:p>
        </p:txBody>
      </p:sp>
      <p:pic>
        <p:nvPicPr>
          <p:cNvPr id="46" name="Graphic 22">
            <a:extLst>
              <a:ext uri="{FF2B5EF4-FFF2-40B4-BE49-F238E27FC236}">
                <a16:creationId xmlns:a16="http://schemas.microsoft.com/office/drawing/2014/main" id="{3BA62132-3C70-F9E5-753F-2A1D223051A0}"/>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6362682" y="5085907"/>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TextBox 46">
            <a:extLst>
              <a:ext uri="{FF2B5EF4-FFF2-40B4-BE49-F238E27FC236}">
                <a16:creationId xmlns:a16="http://schemas.microsoft.com/office/drawing/2014/main" id="{D062F8DD-B5E1-A15F-443C-5A4479F7CD85}"/>
              </a:ext>
            </a:extLst>
          </p:cNvPr>
          <p:cNvSpPr txBox="1"/>
          <p:nvPr/>
        </p:nvSpPr>
        <p:spPr>
          <a:xfrm>
            <a:off x="6078483" y="5579345"/>
            <a:ext cx="1038298" cy="253916"/>
          </a:xfrm>
          <a:prstGeom prst="rect">
            <a:avLst/>
          </a:prstGeom>
          <a:noFill/>
        </p:spPr>
        <p:txBody>
          <a:bodyPr wrap="square" rtlCol="0">
            <a:spAutoFit/>
          </a:bodyPr>
          <a:lstStyle/>
          <a:p>
            <a:pPr algn="ctr"/>
            <a:r>
              <a:rPr kumimoji="1" lang="en-US" sz="1050" dirty="0">
                <a:latin typeface="Meiryo" panose="020B0604030504040204" pitchFamily="34" charset="-128"/>
                <a:ea typeface="Meiryo" panose="020B0604030504040204" pitchFamily="34" charset="-128"/>
                <a:cs typeface="Amazon Ember" panose="020B0603020204020204" pitchFamily="34" charset="0"/>
              </a:rPr>
              <a:t>IAM User</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cxnSp>
        <p:nvCxnSpPr>
          <p:cNvPr id="48" name="Straight Arrow Connector 47">
            <a:extLst>
              <a:ext uri="{FF2B5EF4-FFF2-40B4-BE49-F238E27FC236}">
                <a16:creationId xmlns:a16="http://schemas.microsoft.com/office/drawing/2014/main" id="{2BF54DEC-6536-DF17-1B08-66CBB7EA0A17}"/>
              </a:ext>
            </a:extLst>
          </p:cNvPr>
          <p:cNvCxnSpPr>
            <a:cxnSpLocks/>
          </p:cNvCxnSpPr>
          <p:nvPr/>
        </p:nvCxnSpPr>
        <p:spPr>
          <a:xfrm flipH="1">
            <a:off x="7380264" y="5942387"/>
            <a:ext cx="1910863"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73F44B9C-9A81-943B-C25D-1CC9C2367FCF}"/>
              </a:ext>
            </a:extLst>
          </p:cNvPr>
          <p:cNvSpPr txBox="1"/>
          <p:nvPr/>
        </p:nvSpPr>
        <p:spPr>
          <a:xfrm>
            <a:off x="7522673" y="5465718"/>
            <a:ext cx="1678426" cy="577081"/>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3. AWS1:ExampleRole 使ってAWSリソースへのアクセスを指示</a:t>
            </a:r>
          </a:p>
        </p:txBody>
      </p:sp>
      <p:cxnSp>
        <p:nvCxnSpPr>
          <p:cNvPr id="50" name="Straight Arrow Connector 49">
            <a:extLst>
              <a:ext uri="{FF2B5EF4-FFF2-40B4-BE49-F238E27FC236}">
                <a16:creationId xmlns:a16="http://schemas.microsoft.com/office/drawing/2014/main" id="{EA4BCE35-6EAB-34A9-3577-6C0BA40C4288}"/>
              </a:ext>
            </a:extLst>
          </p:cNvPr>
          <p:cNvCxnSpPr>
            <a:cxnSpLocks/>
          </p:cNvCxnSpPr>
          <p:nvPr/>
        </p:nvCxnSpPr>
        <p:spPr>
          <a:xfrm flipH="1">
            <a:off x="4013875" y="6384985"/>
            <a:ext cx="1797244" cy="0"/>
          </a:xfrm>
          <a:prstGeom prst="straightConnector1">
            <a:avLst/>
          </a:prstGeom>
          <a:ln>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793DAEAB-0C5B-90F0-B095-6E2CF0F63EE3}"/>
              </a:ext>
            </a:extLst>
          </p:cNvPr>
          <p:cNvSpPr txBox="1"/>
          <p:nvPr/>
        </p:nvSpPr>
        <p:spPr>
          <a:xfrm>
            <a:off x="4024463" y="5836297"/>
            <a:ext cx="1894625" cy="577081"/>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4. External IDが指定されないので、顧客</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の</a:t>
            </a:r>
            <a:r>
              <a:rPr kumimoji="1" lang="en-US" altLang="ja-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AWS</a:t>
            </a:r>
            <a:r>
              <a:rPr kumimoji="1" lang="ja-JP" altLang="en-US" sz="1050">
                <a:solidFill>
                  <a:srgbClr val="C00000"/>
                </a:solidFill>
                <a:latin typeface="Meiryo" panose="020B0604030504040204" pitchFamily="34" charset="-128"/>
                <a:ea typeface="Meiryo" panose="020B0604030504040204" pitchFamily="34" charset="-128"/>
                <a:cs typeface="Amazon Ember" panose="020B0603020204020204" pitchFamily="34" charset="0"/>
              </a:rPr>
              <a:t>リソースにアクセスできない</a:t>
            </a:r>
            <a:endPar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endParaRPr>
          </a:p>
        </p:txBody>
      </p:sp>
      <p:sp>
        <p:nvSpPr>
          <p:cNvPr id="52" name="TextBox 51">
            <a:extLst>
              <a:ext uri="{FF2B5EF4-FFF2-40B4-BE49-F238E27FC236}">
                <a16:creationId xmlns:a16="http://schemas.microsoft.com/office/drawing/2014/main" id="{5E3C3FAE-4C25-D252-9EE4-CA594DFF06BC}"/>
              </a:ext>
            </a:extLst>
          </p:cNvPr>
          <p:cNvSpPr txBox="1"/>
          <p:nvPr/>
        </p:nvSpPr>
        <p:spPr>
          <a:xfrm>
            <a:off x="9388826" y="5395996"/>
            <a:ext cx="1489939" cy="253916"/>
          </a:xfrm>
          <a:prstGeom prst="rect">
            <a:avLst/>
          </a:prstGeom>
          <a:noFill/>
        </p:spPr>
        <p:txBody>
          <a:bodyPr wrap="square" rtlCol="0">
            <a:spAutoFit/>
          </a:bodyPr>
          <a:lstStyle/>
          <a:p>
            <a:pPr algn="l"/>
            <a:r>
              <a:rPr kumimoji="1" lang="en-JP" sz="1050" dirty="0">
                <a:solidFill>
                  <a:srgbClr val="C00000"/>
                </a:solidFill>
                <a:latin typeface="Meiryo" panose="020B0604030504040204" pitchFamily="34" charset="-128"/>
                <a:ea typeface="Meiryo" panose="020B0604030504040204" pitchFamily="34" charset="-128"/>
                <a:cs typeface="Amazon Ember" panose="020B0603020204020204" pitchFamily="34" charset="0"/>
              </a:rPr>
              <a:t>悪意のあるユーザー</a:t>
            </a:r>
          </a:p>
        </p:txBody>
      </p:sp>
      <p:sp>
        <p:nvSpPr>
          <p:cNvPr id="53" name="Oval Callout 52">
            <a:extLst>
              <a:ext uri="{FF2B5EF4-FFF2-40B4-BE49-F238E27FC236}">
                <a16:creationId xmlns:a16="http://schemas.microsoft.com/office/drawing/2014/main" id="{9EAAA999-7B28-EC29-B698-DB078311C6BD}"/>
              </a:ext>
            </a:extLst>
          </p:cNvPr>
          <p:cNvSpPr/>
          <p:nvPr/>
        </p:nvSpPr>
        <p:spPr>
          <a:xfrm>
            <a:off x="9887577" y="5647664"/>
            <a:ext cx="2304423" cy="577073"/>
          </a:xfrm>
          <a:prstGeom prst="wedgeEllipseCallout">
            <a:avLst>
              <a:gd name="adj1" fmla="val -55669"/>
              <a:gd name="adj2" fmla="val -49557"/>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050" dirty="0">
                <a:solidFill>
                  <a:schemeClr val="tx1"/>
                </a:solidFill>
                <a:latin typeface="Meiryo" panose="020B0604030504040204" pitchFamily="34" charset="-128"/>
                <a:ea typeface="Meiryo" panose="020B0604030504040204" pitchFamily="34" charset="-128"/>
              </a:rPr>
              <a:t>顧客1の設定したロール (AWS1:ExampleRole)を推測</a:t>
            </a:r>
          </a:p>
        </p:txBody>
      </p:sp>
      <p:sp>
        <p:nvSpPr>
          <p:cNvPr id="54" name="TextBox 53">
            <a:extLst>
              <a:ext uri="{FF2B5EF4-FFF2-40B4-BE49-F238E27FC236}">
                <a16:creationId xmlns:a16="http://schemas.microsoft.com/office/drawing/2014/main" id="{645BEA98-54C4-AB6A-78CD-89953A9F0896}"/>
              </a:ext>
            </a:extLst>
          </p:cNvPr>
          <p:cNvSpPr txBox="1"/>
          <p:nvPr/>
        </p:nvSpPr>
        <p:spPr>
          <a:xfrm>
            <a:off x="315164" y="5195767"/>
            <a:ext cx="1859387" cy="969496"/>
          </a:xfrm>
          <a:prstGeom prst="rect">
            <a:avLst/>
          </a:prstGeom>
          <a:noFill/>
        </p:spPr>
        <p:txBody>
          <a:bodyPr wrap="square" rtlCol="0">
            <a:spAutoFit/>
          </a:bodyPr>
          <a:lstStyle/>
          <a:p>
            <a:pPr algn="l"/>
            <a:r>
              <a:rPr kumimoji="1" lang="en-JP" sz="1200" b="1" dirty="0">
                <a:latin typeface="Meiryo" panose="020B0604030504040204" pitchFamily="34" charset="-128"/>
                <a:ea typeface="Meiryo" panose="020B0604030504040204" pitchFamily="34" charset="-128"/>
                <a:cs typeface="Amazon Ember" panose="020B0603020204020204" pitchFamily="34" charset="0"/>
              </a:rPr>
              <a:t>外部ID</a:t>
            </a:r>
            <a:r>
              <a:rPr kumimoji="1" lang="en-JP" sz="1200" dirty="0">
                <a:latin typeface="Meiryo" panose="020B0604030504040204" pitchFamily="34" charset="-128"/>
                <a:ea typeface="Meiryo" panose="020B0604030504040204" pitchFamily="34" charset="-128"/>
                <a:cs typeface="Amazon Ember" panose="020B0603020204020204" pitchFamily="34" charset="0"/>
              </a:rPr>
              <a:t>をアクセス権限の条件に含めることで混乱する代理問題を防止</a:t>
            </a:r>
          </a:p>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（顧客</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1</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の意図しないアクセス</a:t>
            </a:r>
            <a:r>
              <a:rPr kumimoji="1" lang="en-US" altLang="ja-JP" sz="1050" dirty="0">
                <a:latin typeface="Meiryo" panose="020B0604030504040204" pitchFamily="34" charset="-128"/>
                <a:ea typeface="Meiryo" panose="020B0604030504040204" pitchFamily="34" charset="-128"/>
                <a:cs typeface="Amazon Ember" panose="020B0603020204020204" pitchFamily="34" charset="0"/>
              </a:rPr>
              <a:t>4</a:t>
            </a:r>
            <a:r>
              <a:rPr kumimoji="1" lang="ja-JP" altLang="en-US" sz="1050">
                <a:latin typeface="Meiryo" panose="020B0604030504040204" pitchFamily="34" charset="-128"/>
                <a:ea typeface="Meiryo" panose="020B0604030504040204" pitchFamily="34" charset="-128"/>
                <a:cs typeface="Amazon Ember" panose="020B0603020204020204" pitchFamily="34" charset="0"/>
              </a:rPr>
              <a:t>はブロックされる）</a:t>
            </a:r>
            <a:endParaRPr kumimoji="1" lang="en-JP" sz="1050" dirty="0">
              <a:latin typeface="Meiryo" panose="020B0604030504040204" pitchFamily="34" charset="-128"/>
              <a:ea typeface="Meiryo" panose="020B0604030504040204" pitchFamily="34" charset="-128"/>
              <a:cs typeface="Amazon Ember" panose="020B0603020204020204" pitchFamily="34" charset="0"/>
            </a:endParaRPr>
          </a:p>
        </p:txBody>
      </p:sp>
      <p:sp>
        <p:nvSpPr>
          <p:cNvPr id="55" name="TextBox 54">
            <a:extLst>
              <a:ext uri="{FF2B5EF4-FFF2-40B4-BE49-F238E27FC236}">
                <a16:creationId xmlns:a16="http://schemas.microsoft.com/office/drawing/2014/main" id="{FB4E25DE-754A-203F-E8DE-B7523ACF9016}"/>
              </a:ext>
            </a:extLst>
          </p:cNvPr>
          <p:cNvSpPr txBox="1"/>
          <p:nvPr/>
        </p:nvSpPr>
        <p:spPr>
          <a:xfrm>
            <a:off x="2986766" y="2768066"/>
            <a:ext cx="752129" cy="230832"/>
          </a:xfrm>
          <a:prstGeom prst="rect">
            <a:avLst/>
          </a:prstGeom>
          <a:noFill/>
        </p:spPr>
        <p:txBody>
          <a:bodyPr wrap="none" rtlCol="0">
            <a:spAutoFit/>
          </a:bodyPr>
          <a:lstStyle/>
          <a:p>
            <a:pPr algn="l"/>
            <a:r>
              <a:rPr kumimoji="1" lang="en-JP" sz="900" dirty="0">
                <a:latin typeface="Meiryo" panose="020B0604030504040204" pitchFamily="34" charset="-128"/>
                <a:ea typeface="Meiryo" panose="020B0604030504040204" pitchFamily="34" charset="-128"/>
                <a:cs typeface="Amazon Ember" panose="020B0603020204020204" pitchFamily="34" charset="0"/>
              </a:rPr>
              <a:t>IAMロール</a:t>
            </a:r>
          </a:p>
        </p:txBody>
      </p:sp>
      <p:sp>
        <p:nvSpPr>
          <p:cNvPr id="56" name="TextBox 55">
            <a:extLst>
              <a:ext uri="{FF2B5EF4-FFF2-40B4-BE49-F238E27FC236}">
                <a16:creationId xmlns:a16="http://schemas.microsoft.com/office/drawing/2014/main" id="{4A7DA2C0-5F1C-175D-B4D1-FA541BEE3B4E}"/>
              </a:ext>
            </a:extLst>
          </p:cNvPr>
          <p:cNvSpPr txBox="1"/>
          <p:nvPr/>
        </p:nvSpPr>
        <p:spPr>
          <a:xfrm>
            <a:off x="3047227" y="4950695"/>
            <a:ext cx="752129" cy="230832"/>
          </a:xfrm>
          <a:prstGeom prst="rect">
            <a:avLst/>
          </a:prstGeom>
          <a:noFill/>
        </p:spPr>
        <p:txBody>
          <a:bodyPr wrap="none" rtlCol="0">
            <a:spAutoFit/>
          </a:bodyPr>
          <a:lstStyle/>
          <a:p>
            <a:pPr algn="l"/>
            <a:r>
              <a:rPr kumimoji="1" lang="en-JP" sz="900" dirty="0">
                <a:latin typeface="Meiryo" panose="020B0604030504040204" pitchFamily="34" charset="-128"/>
                <a:ea typeface="Meiryo" panose="020B0604030504040204" pitchFamily="34" charset="-128"/>
                <a:cs typeface="Amazon Ember" panose="020B0603020204020204" pitchFamily="34" charset="0"/>
              </a:rPr>
              <a:t>IAMロール</a:t>
            </a:r>
          </a:p>
        </p:txBody>
      </p:sp>
      <p:sp>
        <p:nvSpPr>
          <p:cNvPr id="57" name="Oval Callout 56">
            <a:extLst>
              <a:ext uri="{FF2B5EF4-FFF2-40B4-BE49-F238E27FC236}">
                <a16:creationId xmlns:a16="http://schemas.microsoft.com/office/drawing/2014/main" id="{93D4E93F-3F8B-EBDC-1189-403F0D1B486D}"/>
              </a:ext>
            </a:extLst>
          </p:cNvPr>
          <p:cNvSpPr/>
          <p:nvPr/>
        </p:nvSpPr>
        <p:spPr>
          <a:xfrm>
            <a:off x="5897729" y="6034709"/>
            <a:ext cx="1748349" cy="577073"/>
          </a:xfrm>
          <a:prstGeom prst="wedgeEllipseCallout">
            <a:avLst>
              <a:gd name="adj1" fmla="val -24076"/>
              <a:gd name="adj2" fmla="val -91347"/>
            </a:avLst>
          </a:prstGeom>
          <a:solidFill>
            <a:schemeClr val="accent4">
              <a:lumMod val="20000"/>
              <a:lumOff val="80000"/>
            </a:schemeClr>
          </a:solidFill>
          <a:ln>
            <a:solidFill>
              <a:schemeClr val="accent4">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JP" sz="1050" dirty="0">
                <a:solidFill>
                  <a:schemeClr val="tx1"/>
                </a:solidFill>
                <a:latin typeface="Meiryo" panose="020B0604030504040204" pitchFamily="34" charset="-128"/>
                <a:ea typeface="Meiryo" panose="020B0604030504040204" pitchFamily="34" charset="-128"/>
              </a:rPr>
              <a:t>顧客1用に一意の</a:t>
            </a:r>
            <a:r>
              <a:rPr kumimoji="1" lang="en-JP" sz="1050" b="1" dirty="0">
                <a:solidFill>
                  <a:schemeClr val="tx1"/>
                </a:solidFill>
                <a:latin typeface="Meiryo" panose="020B0604030504040204" pitchFamily="34" charset="-128"/>
                <a:ea typeface="Meiryo" panose="020B0604030504040204" pitchFamily="34" charset="-128"/>
              </a:rPr>
              <a:t>外部ID（例: 98345)</a:t>
            </a:r>
            <a:r>
              <a:rPr kumimoji="1" lang="en-JP" sz="1050" dirty="0">
                <a:solidFill>
                  <a:schemeClr val="tx1"/>
                </a:solidFill>
                <a:latin typeface="Meiryo" panose="020B0604030504040204" pitchFamily="34" charset="-128"/>
                <a:ea typeface="Meiryo" panose="020B0604030504040204" pitchFamily="34" charset="-128"/>
              </a:rPr>
              <a:t> を生成</a:t>
            </a:r>
          </a:p>
        </p:txBody>
      </p:sp>
      <p:sp>
        <p:nvSpPr>
          <p:cNvPr id="58" name="TextBox 57">
            <a:extLst>
              <a:ext uri="{FF2B5EF4-FFF2-40B4-BE49-F238E27FC236}">
                <a16:creationId xmlns:a16="http://schemas.microsoft.com/office/drawing/2014/main" id="{BC5BC769-E7AF-CBA9-A792-841C62022D4B}"/>
              </a:ext>
            </a:extLst>
          </p:cNvPr>
          <p:cNvSpPr txBox="1"/>
          <p:nvPr/>
        </p:nvSpPr>
        <p:spPr>
          <a:xfrm>
            <a:off x="2302154" y="5369322"/>
            <a:ext cx="1584271" cy="1015663"/>
          </a:xfrm>
          <a:prstGeom prst="rect">
            <a:avLst/>
          </a:prstGeom>
          <a:noFill/>
        </p:spPr>
        <p:txBody>
          <a:bodyPr wrap="square" rtlCol="0">
            <a:spAutoFit/>
          </a:bodyPr>
          <a:lstStyle/>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ベンダーのAWS</a:t>
            </a:r>
            <a:b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b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アカウントを信頼</a:t>
            </a:r>
          </a:p>
          <a:p>
            <a:pPr marL="171450" indent="-171450" algn="l">
              <a:buFont typeface="Arial" panose="020B0604020202020204" pitchFamily="34" charset="0"/>
              <a:buChar char="•"/>
            </a:pP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AWS1:ExampleRole</a:t>
            </a:r>
            <a:r>
              <a:rPr kumimoji="1" lang="en-JP" sz="1000" b="1"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+外部ID 98345</a:t>
            </a:r>
            <a:r>
              <a:rPr kumimoji="1" lang="en-JP" sz="1000" dirty="0">
                <a:solidFill>
                  <a:schemeClr val="tx1">
                    <a:lumMod val="90000"/>
                    <a:lumOff val="10000"/>
                  </a:schemeClr>
                </a:solidFill>
                <a:latin typeface="Meiryo" panose="020B0604030504040204" pitchFamily="34" charset="-128"/>
                <a:ea typeface="Meiryo" panose="020B0604030504040204" pitchFamily="34" charset="-128"/>
                <a:cs typeface="Amazon Ember" panose="020B0603020204020204" pitchFamily="34" charset="0"/>
              </a:rPr>
              <a:t>でリソースアクセス権限を設定</a:t>
            </a:r>
          </a:p>
        </p:txBody>
      </p:sp>
      <p:cxnSp>
        <p:nvCxnSpPr>
          <p:cNvPr id="59" name="Straight Arrow Connector 58">
            <a:extLst>
              <a:ext uri="{FF2B5EF4-FFF2-40B4-BE49-F238E27FC236}">
                <a16:creationId xmlns:a16="http://schemas.microsoft.com/office/drawing/2014/main" id="{F647E164-9C9F-1F1A-0321-86C25DBBAED8}"/>
              </a:ext>
            </a:extLst>
          </p:cNvPr>
          <p:cNvCxnSpPr>
            <a:cxnSpLocks/>
          </p:cNvCxnSpPr>
          <p:nvPr/>
        </p:nvCxnSpPr>
        <p:spPr>
          <a:xfrm flipH="1">
            <a:off x="4013875" y="4810779"/>
            <a:ext cx="17244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12491457-A3EA-E182-1CC3-96166A999D09}"/>
              </a:ext>
            </a:extLst>
          </p:cNvPr>
          <p:cNvSpPr txBox="1"/>
          <p:nvPr/>
        </p:nvSpPr>
        <p:spPr>
          <a:xfrm>
            <a:off x="3972578" y="4604154"/>
            <a:ext cx="1678426" cy="253916"/>
          </a:xfrm>
          <a:prstGeom prst="rect">
            <a:avLst/>
          </a:prstGeom>
          <a:noFill/>
        </p:spPr>
        <p:txBody>
          <a:bodyPr wrap="square" rtlCol="0">
            <a:spAutoFit/>
          </a:bodyPr>
          <a:lstStyle/>
          <a:p>
            <a:pPr algn="l"/>
            <a:r>
              <a:rPr kumimoji="1" lang="en-JP" sz="1050" dirty="0">
                <a:latin typeface="Meiryo" panose="020B0604030504040204" pitchFamily="34" charset="-128"/>
                <a:ea typeface="Meiryo" panose="020B0604030504040204" pitchFamily="34" charset="-128"/>
                <a:cs typeface="Amazon Ember" panose="020B0603020204020204" pitchFamily="34" charset="0"/>
              </a:rPr>
              <a:t>0.</a:t>
            </a:r>
            <a:r>
              <a:rPr kumimoji="1" lang="en-JP" sz="1050" b="1" dirty="0">
                <a:latin typeface="Meiryo" panose="020B0604030504040204" pitchFamily="34" charset="-128"/>
                <a:ea typeface="Meiryo" panose="020B0604030504040204" pitchFamily="34" charset="-128"/>
                <a:cs typeface="Amazon Ember" panose="020B0603020204020204" pitchFamily="34" charset="0"/>
              </a:rPr>
              <a:t>外部ID 98345を通知</a:t>
            </a:r>
          </a:p>
        </p:txBody>
      </p:sp>
      <p:sp>
        <p:nvSpPr>
          <p:cNvPr id="61" name="Cross 60">
            <a:extLst>
              <a:ext uri="{FF2B5EF4-FFF2-40B4-BE49-F238E27FC236}">
                <a16:creationId xmlns:a16="http://schemas.microsoft.com/office/drawing/2014/main" id="{92332CA1-DA46-914B-2419-B33F68CD8629}"/>
              </a:ext>
            </a:extLst>
          </p:cNvPr>
          <p:cNvSpPr/>
          <p:nvPr/>
        </p:nvSpPr>
        <p:spPr>
          <a:xfrm rot="2164263">
            <a:off x="3746294" y="6208437"/>
            <a:ext cx="384625" cy="409883"/>
          </a:xfrm>
          <a:prstGeom prst="plus">
            <a:avLst>
              <a:gd name="adj" fmla="val 38953"/>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en-JP" sz="2400">
              <a:latin typeface="Meiryo" panose="020B0604030504040204" pitchFamily="34" charset="-128"/>
              <a:ea typeface="Meiryo" panose="020B0604030504040204" pitchFamily="34" charset="-128"/>
            </a:endParaRPr>
          </a:p>
        </p:txBody>
      </p:sp>
      <p:sp>
        <p:nvSpPr>
          <p:cNvPr id="65" name="Rounded Rectangle 64">
            <a:extLst>
              <a:ext uri="{FF2B5EF4-FFF2-40B4-BE49-F238E27FC236}">
                <a16:creationId xmlns:a16="http://schemas.microsoft.com/office/drawing/2014/main" id="{8F1EA4BA-E919-E132-91E7-D69A6941AE5C}"/>
              </a:ext>
            </a:extLst>
          </p:cNvPr>
          <p:cNvSpPr/>
          <p:nvPr/>
        </p:nvSpPr>
        <p:spPr>
          <a:xfrm>
            <a:off x="141192" y="2205223"/>
            <a:ext cx="1404034" cy="367512"/>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1050" dirty="0">
                <a:latin typeface="Meiryo" panose="020B0604030504040204" pitchFamily="34" charset="-128"/>
                <a:ea typeface="Meiryo" panose="020B0604030504040204" pitchFamily="34" charset="-128"/>
              </a:rPr>
              <a:t>外部IDを</a:t>
            </a:r>
            <a:br>
              <a:rPr kumimoji="1" lang="en-JP" sz="1050" dirty="0">
                <a:latin typeface="Meiryo" panose="020B0604030504040204" pitchFamily="34" charset="-128"/>
                <a:ea typeface="Meiryo" panose="020B0604030504040204" pitchFamily="34" charset="-128"/>
              </a:rPr>
            </a:br>
            <a:r>
              <a:rPr kumimoji="1" lang="en-JP" sz="1050" dirty="0">
                <a:latin typeface="Meiryo" panose="020B0604030504040204" pitchFamily="34" charset="-128"/>
                <a:ea typeface="Meiryo" panose="020B0604030504040204" pitchFamily="34" charset="-128"/>
              </a:rPr>
              <a:t>使用しない場合</a:t>
            </a:r>
          </a:p>
        </p:txBody>
      </p:sp>
      <p:sp>
        <p:nvSpPr>
          <p:cNvPr id="68" name="Rounded Rectangle 67">
            <a:extLst>
              <a:ext uri="{FF2B5EF4-FFF2-40B4-BE49-F238E27FC236}">
                <a16:creationId xmlns:a16="http://schemas.microsoft.com/office/drawing/2014/main" id="{F1963D10-6EA8-56C9-2901-BF03B8F7E7C2}"/>
              </a:ext>
            </a:extLst>
          </p:cNvPr>
          <p:cNvSpPr/>
          <p:nvPr/>
        </p:nvSpPr>
        <p:spPr>
          <a:xfrm>
            <a:off x="141192" y="4478101"/>
            <a:ext cx="1404034" cy="367512"/>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en-JP" sz="1050" dirty="0">
                <a:latin typeface="Meiryo" panose="020B0604030504040204" pitchFamily="34" charset="-128"/>
                <a:ea typeface="Meiryo" panose="020B0604030504040204" pitchFamily="34" charset="-128"/>
              </a:rPr>
              <a:t>外部IDを</a:t>
            </a:r>
            <a:br>
              <a:rPr kumimoji="1" lang="en-JP" sz="1050" dirty="0">
                <a:latin typeface="Meiryo" panose="020B0604030504040204" pitchFamily="34" charset="-128"/>
                <a:ea typeface="Meiryo" panose="020B0604030504040204" pitchFamily="34" charset="-128"/>
              </a:rPr>
            </a:br>
            <a:r>
              <a:rPr kumimoji="1" lang="en-JP" sz="1050" dirty="0">
                <a:latin typeface="Meiryo" panose="020B0604030504040204" pitchFamily="34" charset="-128"/>
                <a:ea typeface="Meiryo" panose="020B0604030504040204" pitchFamily="34" charset="-128"/>
              </a:rPr>
              <a:t>使用した場合</a:t>
            </a:r>
          </a:p>
        </p:txBody>
      </p:sp>
      <p:sp>
        <p:nvSpPr>
          <p:cNvPr id="70" name="TextBox 69">
            <a:extLst>
              <a:ext uri="{FF2B5EF4-FFF2-40B4-BE49-F238E27FC236}">
                <a16:creationId xmlns:a16="http://schemas.microsoft.com/office/drawing/2014/main" id="{2CE30033-9D20-73BC-FE2E-11AA74D95693}"/>
              </a:ext>
            </a:extLst>
          </p:cNvPr>
          <p:cNvSpPr txBox="1"/>
          <p:nvPr/>
        </p:nvSpPr>
        <p:spPr>
          <a:xfrm>
            <a:off x="489926" y="6586814"/>
            <a:ext cx="8603832" cy="261610"/>
          </a:xfrm>
          <a:prstGeom prst="rect">
            <a:avLst/>
          </a:prstGeom>
          <a:noFill/>
        </p:spPr>
        <p:txBody>
          <a:bodyPr wrap="square">
            <a:spAutoFit/>
          </a:bodyPr>
          <a:lstStyle/>
          <a:p>
            <a:r>
              <a:rPr lang="en-JP" sz="1050" dirty="0">
                <a:latin typeface="Meiryo" panose="020B0604030504040204" pitchFamily="34" charset="-128"/>
                <a:ea typeface="Meiryo" panose="020B0604030504040204" pitchFamily="34" charset="-128"/>
              </a:rPr>
              <a:t>参考:「</a:t>
            </a:r>
            <a:r>
              <a:rPr lang="ja-JP" altLang="en-US" sz="1050">
                <a:latin typeface="Meiryo" panose="020B0604030504040204" pitchFamily="34" charset="-128"/>
                <a:ea typeface="Meiryo" panose="020B0604030504040204" pitchFamily="34" charset="-128"/>
              </a:rPr>
              <a:t>混乱する代理問題」</a:t>
            </a:r>
            <a:r>
              <a:rPr lang="en-US" altLang="ja-JP" sz="1050" dirty="0">
                <a:latin typeface="Meiryo" panose="020B0604030504040204" pitchFamily="34" charset="-128"/>
                <a:ea typeface="Meiryo" panose="020B0604030504040204" pitchFamily="34" charset="-128"/>
              </a:rPr>
              <a:t> </a:t>
            </a:r>
            <a:r>
              <a:rPr lang="en-JP" sz="1050" dirty="0">
                <a:latin typeface="Meiryo" panose="020B0604030504040204" pitchFamily="34" charset="-128"/>
                <a:ea typeface="Meiryo" panose="020B0604030504040204" pitchFamily="34" charset="-128"/>
              </a:rPr>
              <a:t>https://docs.aws.amazon.com/ja_jp/IAM/latest/UserGuide/confused-deputy.html</a:t>
            </a:r>
          </a:p>
        </p:txBody>
      </p:sp>
      <p:sp>
        <p:nvSpPr>
          <p:cNvPr id="13" name="テキスト ボックス 12">
            <a:extLst>
              <a:ext uri="{FF2B5EF4-FFF2-40B4-BE49-F238E27FC236}">
                <a16:creationId xmlns:a16="http://schemas.microsoft.com/office/drawing/2014/main" id="{94711791-956D-D3AF-2443-8292A1694573}"/>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SEC03-BP09</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0233028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4. 検知</a:t>
            </a:r>
            <a:endParaRPr lang="en-JP" dirty="0"/>
          </a:p>
        </p:txBody>
      </p:sp>
    </p:spTree>
    <p:extLst>
      <p:ext uri="{BB962C8B-B14F-4D97-AF65-F5344CB8AC3E}">
        <p14:creationId xmlns:p14="http://schemas.microsoft.com/office/powerpoint/2010/main" val="3524914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A9AB1-3D94-7B91-2802-E3F651A3A27B}"/>
              </a:ext>
            </a:extLst>
          </p:cNvPr>
          <p:cNvSpPr>
            <a:spLocks noGrp="1"/>
          </p:cNvSpPr>
          <p:nvPr>
            <p:ph type="title"/>
          </p:nvPr>
        </p:nvSpPr>
        <p:spPr/>
        <p:txBody>
          <a:bodyPr/>
          <a:lstStyle/>
          <a:p>
            <a:r>
              <a:rPr lang="en-US" i="0" dirty="0" err="1">
                <a:solidFill>
                  <a:srgbClr val="16191F"/>
                </a:solidFill>
                <a:effectLst/>
                <a:latin typeface="Amazon Ember" panose="020B0603020204020204" pitchFamily="34" charset="0"/>
              </a:rPr>
              <a:t>検知</a:t>
            </a:r>
            <a:endParaRPr lang="en-JP" dirty="0"/>
          </a:p>
        </p:txBody>
      </p:sp>
      <p:sp>
        <p:nvSpPr>
          <p:cNvPr id="3" name="Text Placeholder 2">
            <a:extLst>
              <a:ext uri="{FF2B5EF4-FFF2-40B4-BE49-F238E27FC236}">
                <a16:creationId xmlns:a16="http://schemas.microsoft.com/office/drawing/2014/main" id="{0B5C4525-E703-6FAC-189E-1B5E6B30C92E}"/>
              </a:ext>
            </a:extLst>
          </p:cNvPr>
          <p:cNvSpPr>
            <a:spLocks noGrp="1"/>
          </p:cNvSpPr>
          <p:nvPr>
            <p:ph type="body" sz="quarter" idx="10"/>
          </p:nvPr>
        </p:nvSpPr>
        <p:spPr>
          <a:xfrm>
            <a:off x="457200" y="1371600"/>
            <a:ext cx="11258550" cy="4682691"/>
          </a:xfrm>
        </p:spPr>
        <p:txBody>
          <a:bodyPr/>
          <a:lstStyle/>
          <a:p>
            <a:r>
              <a:rPr lang="en-JP" sz="1800" b="1" i="0" dirty="0">
                <a:solidFill>
                  <a:srgbClr val="16191F"/>
                </a:solidFill>
                <a:effectLst/>
                <a:latin typeface="Amazon Ember" panose="020B0603020204020204" pitchFamily="34" charset="0"/>
              </a:rPr>
              <a:t>検知</a:t>
            </a:r>
          </a:p>
          <a:p>
            <a:r>
              <a:rPr lang="en-JP" sz="1800" dirty="0"/>
              <a:t>検知の対象は主に (1) 望ましくない設定変更の検知、(2) 予期しない操作や挙動の検知の２種類がある。監査ログを正しく記録・保管することで、これらの検知が可能になる。</a:t>
            </a:r>
          </a:p>
          <a:p>
            <a:r>
              <a:rPr lang="en-JP" sz="1800" dirty="0"/>
              <a:t>また、ログを正しく保管・集約したり、分析する仕組みを整えたり、望ましくないイベントを検知した際に迅速に対応できるような自動化された応答の仕組みを整えることが重要である。</a:t>
            </a:r>
          </a:p>
          <a:p>
            <a:endParaRPr lang="en-JP" sz="1800" dirty="0"/>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2" action="ppaction://hlinksldjump"/>
              </a:rPr>
              <a:t>SEC04-BP01 </a:t>
            </a:r>
            <a:r>
              <a:rPr lang="ja-JP" altLang="en-US" sz="1800" b="0" i="0">
                <a:solidFill>
                  <a:srgbClr val="16191F"/>
                </a:solidFill>
                <a:effectLst/>
                <a:latin typeface="Amazon Ember" panose="020B0603020204020204" pitchFamily="34" charset="0"/>
                <a:hlinkClick r:id="rId2" action="ppaction://hlinksldjump"/>
              </a:rPr>
              <a:t>サービスとアプリケーションのログ記録を設定する</a:t>
            </a:r>
            <a:endParaRPr lang="ja-JP" altLang="en-US" sz="18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3" action="ppaction://hlinksldjump"/>
              </a:rPr>
              <a:t>SEC04-BP02 </a:t>
            </a:r>
            <a:r>
              <a:rPr lang="ja-JP" altLang="en-US" sz="1800" b="0" i="0">
                <a:solidFill>
                  <a:srgbClr val="16191F"/>
                </a:solidFill>
                <a:effectLst/>
                <a:latin typeface="Amazon Ember" panose="020B0603020204020204" pitchFamily="34" charset="0"/>
                <a:hlinkClick r:id="rId3" action="ppaction://hlinksldjump"/>
              </a:rPr>
              <a:t>ログ、結果、メトリクスを一元的に分析する</a:t>
            </a:r>
            <a:endParaRPr lang="ja-JP" altLang="en-US" sz="18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4" action="ppaction://hlinksldjump"/>
              </a:rPr>
              <a:t>SEC04-BP03 </a:t>
            </a:r>
            <a:r>
              <a:rPr lang="ja-JP" altLang="en-US" sz="1800" b="0" i="0">
                <a:solidFill>
                  <a:srgbClr val="16191F"/>
                </a:solidFill>
                <a:effectLst/>
                <a:latin typeface="Amazon Ember" panose="020B0603020204020204" pitchFamily="34" charset="0"/>
                <a:hlinkClick r:id="rId4" action="ppaction://hlinksldjump"/>
              </a:rPr>
              <a:t>イベントへの応答を自動化する</a:t>
            </a:r>
            <a:endParaRPr lang="ja-JP" altLang="en-US" sz="1800" b="0" i="0">
              <a:solidFill>
                <a:srgbClr val="16191F"/>
              </a:solidFill>
              <a:effectLst/>
              <a:latin typeface="Amazon Ember" panose="020B0603020204020204" pitchFamily="34" charset="0"/>
            </a:endParaRPr>
          </a:p>
          <a:p>
            <a:pPr marL="285750" indent="-285750">
              <a:buFont typeface="Arial" panose="020B0604020202020204" pitchFamily="34" charset="0"/>
              <a:buChar char="•"/>
            </a:pPr>
            <a:r>
              <a:rPr lang="en-US" altLang="ja-JP" sz="1800" b="0" i="0" dirty="0">
                <a:solidFill>
                  <a:srgbClr val="16191F"/>
                </a:solidFill>
                <a:effectLst/>
                <a:latin typeface="Amazon Ember" panose="020B0603020204020204" pitchFamily="34" charset="0"/>
                <a:hlinkClick r:id="rId5" action="ppaction://hlinksldjump"/>
              </a:rPr>
              <a:t>SEC04-BP04 </a:t>
            </a:r>
            <a:r>
              <a:rPr lang="ja-JP" altLang="en-US" sz="1800" b="0" i="0">
                <a:solidFill>
                  <a:srgbClr val="16191F"/>
                </a:solidFill>
                <a:effectLst/>
                <a:latin typeface="Amazon Ember" panose="020B0603020204020204" pitchFamily="34" charset="0"/>
                <a:hlinkClick r:id="rId5" action="ppaction://hlinksldjump"/>
              </a:rPr>
              <a:t>実用的なセキュリティイベントを実装する</a:t>
            </a:r>
            <a:endParaRPr lang="en-US" altLang="ja-JP" sz="1800" b="0" i="0" dirty="0">
              <a:solidFill>
                <a:srgbClr val="16191F"/>
              </a:solidFill>
              <a:effectLst/>
              <a:latin typeface="Amazon Ember" panose="020B0603020204020204" pitchFamily="34" charset="0"/>
            </a:endParaRPr>
          </a:p>
          <a:p>
            <a:endParaRPr lang="en-US" sz="1800" dirty="0">
              <a:solidFill>
                <a:srgbClr val="16191F"/>
              </a:solidFill>
              <a:latin typeface="Amazon Ember" panose="020B0603020204020204" pitchFamily="34" charset="0"/>
            </a:endParaRPr>
          </a:p>
          <a:p>
            <a:endParaRPr lang="en-JP" sz="1800" dirty="0"/>
          </a:p>
        </p:txBody>
      </p:sp>
    </p:spTree>
    <p:extLst>
      <p:ext uri="{BB962C8B-B14F-4D97-AF65-F5344CB8AC3E}">
        <p14:creationId xmlns:p14="http://schemas.microsoft.com/office/powerpoint/2010/main" val="26154140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SEC04-BP01</a:t>
            </a:r>
            <a:r>
              <a:rPr lang="en-US" sz="2800" b="0" dirty="0">
                <a:solidFill>
                  <a:srgbClr val="16191F"/>
                </a:solidFill>
                <a:latin typeface="Amazon Ember" panose="020B0603020204020204" pitchFamily="34" charset="0"/>
              </a:rPr>
              <a:t> </a:t>
            </a:r>
            <a:r>
              <a:rPr lang="ja-JP" altLang="en-US" sz="2800" b="0" i="0">
                <a:solidFill>
                  <a:srgbClr val="16191F"/>
                </a:solidFill>
                <a:effectLst/>
                <a:latin typeface="Amazon Ember" panose="020B0603020204020204" pitchFamily="34" charset="0"/>
              </a:rPr>
              <a:t>サービスとアプリケーションのログ記録を設定する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システムの監査のために、ログを適切に取得し、管理することが重要となる</a:t>
            </a:r>
            <a:r>
              <a:rPr lang="en-US" sz="1400" dirty="0"/>
              <a:t>。</a:t>
            </a:r>
          </a:p>
          <a:p>
            <a:pPr marL="882362" lvl="1" indent="-285750">
              <a:buFont typeface="Arial" panose="020B0604020202020204" pitchFamily="34" charset="0"/>
              <a:buChar char="•"/>
            </a:pPr>
            <a:r>
              <a:rPr lang="en-US" sz="1200" dirty="0" err="1"/>
              <a:t>セキュリティインシデントが発生した際などには、記録されたログからAWSアカウントで発生した一連の行動を分析することが基本となる</a:t>
            </a:r>
            <a:endParaRPr lang="en-US" sz="1233" dirty="0"/>
          </a:p>
          <a:p>
            <a:pPr marL="285750" indent="-285750">
              <a:buFont typeface="Arial" panose="020B0604020202020204" pitchFamily="34" charset="0"/>
              <a:buChar char="•"/>
            </a:pPr>
            <a:r>
              <a:rPr lang="en-US" sz="1400" dirty="0" err="1"/>
              <a:t>ログの取得やライフサイクル管理はできるだけ自動化されている必要がある</a:t>
            </a:r>
            <a:r>
              <a:rPr lang="en-US" sz="1400" dirty="0"/>
              <a:t>。</a:t>
            </a:r>
          </a:p>
          <a:p>
            <a:pPr marL="285750" indent="-285750">
              <a:buFont typeface="Arial" panose="020B0604020202020204" pitchFamily="34" charset="0"/>
              <a:buChar char="•"/>
            </a:pPr>
            <a:r>
              <a:rPr lang="en-US" sz="1400" dirty="0" err="1"/>
              <a:t>改竄を避けるため、適切なアクセス権管理や整合性検証が必要</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ログの保存期間は適切か</a:t>
            </a:r>
            <a:r>
              <a:rPr lang="en-US" sz="1400" dirty="0"/>
              <a:t>？</a:t>
            </a:r>
          </a:p>
          <a:p>
            <a:pPr marL="285750" indent="-285750">
              <a:buFont typeface="Arial" panose="020B0604020202020204" pitchFamily="34" charset="0"/>
              <a:buChar char="•"/>
            </a:pPr>
            <a:r>
              <a:rPr lang="en-US" sz="1400" dirty="0" err="1"/>
              <a:t>ログへのアクセス権限は適切に設定されているか</a:t>
            </a:r>
            <a:r>
              <a:rPr lang="en-US" sz="1400" dirty="0"/>
              <a:t>？</a:t>
            </a:r>
          </a:p>
          <a:p>
            <a:pPr marL="285750" indent="-285750">
              <a:buFont typeface="Arial" panose="020B0604020202020204" pitchFamily="34" charset="0"/>
              <a:buChar char="•"/>
            </a:pPr>
            <a:r>
              <a:rPr lang="en-US" sz="1400" dirty="0" err="1"/>
              <a:t>ログの取得やライフサイクル管理は手動かされているか</a:t>
            </a:r>
            <a:r>
              <a:rPr lang="en-US" sz="1400" dirty="0"/>
              <a:t>？</a:t>
            </a:r>
          </a:p>
          <a:p>
            <a:pPr marL="285750" indent="-285750">
              <a:buFont typeface="Arial" panose="020B0604020202020204" pitchFamily="34" charset="0"/>
              <a:buChar char="•"/>
            </a:pPr>
            <a:r>
              <a:rPr lang="en-US" sz="1400" dirty="0" err="1"/>
              <a:t>CloudTrailのログファイル</a:t>
            </a:r>
            <a:r>
              <a:rPr lang="ja-JP" altLang="en-US" sz="1400"/>
              <a:t>整合性検証機能を有効化しているか？</a:t>
            </a: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00F4C07D-E42C-21BD-EC11-FDE321D1B170}"/>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JP" sz="1400" dirty="0"/>
              <a:t>人やシステムによる AWSリソースへの操作・変更を監査ログとして記録する。</a:t>
            </a:r>
          </a:p>
          <a:p>
            <a:pPr marL="882362" lvl="1" indent="-285750">
              <a:buFont typeface="Arial" panose="020B0604020202020204" pitchFamily="34" charset="0"/>
              <a:buChar char="•"/>
            </a:pPr>
            <a:r>
              <a:rPr lang="en-JP" sz="1233" dirty="0"/>
              <a:t>AWS CloudTrail</a:t>
            </a:r>
            <a:r>
              <a:rPr lang="ja-JP" altLang="en-US" sz="1233"/>
              <a:t>　</a:t>
            </a:r>
            <a:r>
              <a:rPr lang="en-JP" sz="1233" dirty="0"/>
              <a:t>により、AWSサービスの利用を記録する。90日を超えてログ保存が必要な場合、CloudTrail証跡を有効化する。</a:t>
            </a:r>
          </a:p>
          <a:p>
            <a:pPr marL="882362" lvl="1" indent="-285750">
              <a:buFont typeface="Arial" panose="020B0604020202020204" pitchFamily="34" charset="0"/>
              <a:buChar char="•"/>
            </a:pPr>
            <a:r>
              <a:rPr lang="en-JP" sz="1230" dirty="0"/>
              <a:t>複数AWSアカウントのログを集中的に管理する場合、AWS Organizations と連携する。</a:t>
            </a:r>
            <a:endParaRPr lang="en-JP" sz="1233" dirty="0"/>
          </a:p>
          <a:p>
            <a:pPr marL="882362" lvl="1" indent="-285750">
              <a:buFont typeface="Arial" panose="020B0604020202020204" pitchFamily="34" charset="0"/>
              <a:buChar char="•"/>
            </a:pPr>
            <a:r>
              <a:rPr lang="en-JP" sz="1233" dirty="0"/>
              <a:t>CloudWatch Logs Agent によりEC2インスタンスのOS/アプリログなどを記録可能。</a:t>
            </a:r>
          </a:p>
          <a:p>
            <a:pPr marL="882362" lvl="1" indent="-285750">
              <a:buFont typeface="Arial" panose="020B0604020202020204" pitchFamily="34" charset="0"/>
              <a:buChar char="•"/>
            </a:pPr>
            <a:r>
              <a:rPr lang="en-JP" sz="1233" dirty="0"/>
              <a:t>特に S3 でセンシティブ情報を管理する場合、Amazon S3アクセスログにより個別のオブジェクトのダウンロードなどの操作を記録可能。</a:t>
            </a:r>
          </a:p>
          <a:p>
            <a:pPr marL="882362" lvl="1" indent="-285750">
              <a:buFont typeface="Arial" panose="020B0604020202020204" pitchFamily="34" charset="0"/>
              <a:buChar char="•"/>
            </a:pPr>
            <a:r>
              <a:rPr lang="en-JP" sz="1233" dirty="0"/>
              <a:t>AWS Config により、システムの変更を記録する。</a:t>
            </a:r>
          </a:p>
          <a:p>
            <a:pPr marL="285750" indent="-285750">
              <a:buFont typeface="Arial" panose="020B0604020202020204" pitchFamily="34" charset="0"/>
              <a:buChar char="•"/>
            </a:pPr>
            <a:r>
              <a:rPr lang="en-JP" sz="1400" dirty="0"/>
              <a:t>ログの保存期間や分析の要件から、ログストレージを選択する。</a:t>
            </a:r>
          </a:p>
          <a:p>
            <a:pPr marL="285750" indent="-285750">
              <a:buFont typeface="Arial" panose="020B0604020202020204" pitchFamily="34" charset="0"/>
              <a:buChar char="•"/>
            </a:pPr>
            <a:endParaRPr lang="en-JP" sz="1400" dirty="0"/>
          </a:p>
          <a:p>
            <a:endParaRPr lang="en-JP" sz="1400" dirty="0"/>
          </a:p>
          <a:p>
            <a:endParaRPr lang="en-JP" dirty="0"/>
          </a:p>
        </p:txBody>
      </p:sp>
    </p:spTree>
    <p:extLst>
      <p:ext uri="{BB962C8B-B14F-4D97-AF65-F5344CB8AC3E}">
        <p14:creationId xmlns:p14="http://schemas.microsoft.com/office/powerpoint/2010/main" val="38747706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699" y="1883982"/>
            <a:ext cx="4236245" cy="4142865"/>
          </a:xfrm>
          <a:prstGeom prst="rect">
            <a:avLst/>
          </a:prstGeom>
        </p:spPr>
        <p:txBody>
          <a:bodyPr wrap="square" lIns="48000" tIns="0" rIns="48000" bIns="0">
            <a:spAutoFit/>
          </a:bodyPr>
          <a:lstStyle/>
          <a:p>
            <a:pPr marL="119995" indent="-119995">
              <a:spcBef>
                <a:spcPts val="800"/>
              </a:spcBef>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人による操作結果や、システムの動作結果が記録</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されるログ</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システムの設定や変更履歴</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クラウドではリソースやシステム設定を柔軟かつ迅速に変更できるため、監査ログが重要な役割を果たす</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r>
              <a:rPr lang="ja-JP" altLang="en-US" sz="2000" b="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a:t>
            </a: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ログの確保</a:t>
            </a: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監査の観点からは、完全性（改ざんされないこと）が求められる</a:t>
            </a:r>
            <a:endParaRPr lang="en-US" altLang="ja-JP"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過去に遡って事象を調査するため、社内ルール等に則って長期保管</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保管期限の設定</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が必要</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698" y="1173646"/>
            <a:ext cx="42516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監査ログとは</a:t>
            </a:r>
          </a:p>
        </p:txBody>
      </p:sp>
      <p:sp>
        <p:nvSpPr>
          <p:cNvPr id="38" name="正方形/長方形 37">
            <a:extLst>
              <a:ext uri="{FF2B5EF4-FFF2-40B4-BE49-F238E27FC236}">
                <a16:creationId xmlns:a16="http://schemas.microsoft.com/office/drawing/2014/main" id="{5AC1F63B-D6D4-4A30-9872-031C0632DD42}"/>
              </a:ext>
            </a:extLst>
          </p:cNvPr>
          <p:cNvSpPr/>
          <p:nvPr/>
        </p:nvSpPr>
        <p:spPr>
          <a:xfrm>
            <a:off x="6265519" y="1124086"/>
            <a:ext cx="573344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BDA9FA7C-B8F4-4F81-A1F0-9328F56FB7FC}"/>
              </a:ext>
            </a:extLst>
          </p:cNvPr>
          <p:cNvSpPr/>
          <p:nvPr/>
        </p:nvSpPr>
        <p:spPr>
          <a:xfrm>
            <a:off x="4980969" y="1173646"/>
            <a:ext cx="701799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操作ログと変更ログ</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4996786" y="1813509"/>
            <a:ext cx="700448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5" name="正方形/長方形 14"/>
          <p:cNvSpPr/>
          <p:nvPr/>
        </p:nvSpPr>
        <p:spPr>
          <a:xfrm>
            <a:off x="6342312" y="2411959"/>
            <a:ext cx="5173235" cy="3513042"/>
          </a:xfrm>
          <a:prstGeom prst="rect">
            <a:avLst/>
          </a:prstGeom>
          <a:solidFill>
            <a:schemeClr val="bg1">
              <a:lumMod val="75000"/>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2667" dirty="0">
                <a:solidFill>
                  <a:schemeClr val="tx1"/>
                </a:solidFill>
                <a:latin typeface="Meiryo" panose="020B0604030504040204" pitchFamily="34" charset="-128"/>
                <a:ea typeface="Meiryo" panose="020B0604030504040204" pitchFamily="34" charset="-128"/>
                <a:cs typeface="メイリオ" panose="020B0604030504040204" pitchFamily="50" charset="-128"/>
              </a:rPr>
              <a:t>ユーザーの操作</a:t>
            </a:r>
            <a:r>
              <a:rPr lang="ja-JP" altLang="en-US" sz="2667" b="1" dirty="0">
                <a:solidFill>
                  <a:schemeClr val="tx1"/>
                </a:solidFill>
                <a:latin typeface="Meiryo" panose="020B0604030504040204" pitchFamily="34" charset="-128"/>
                <a:ea typeface="Meiryo" panose="020B0604030504040204" pitchFamily="34" charset="-128"/>
                <a:cs typeface="メイリオ" panose="020B0604030504040204" pitchFamily="50" charset="-128"/>
              </a:rPr>
              <a:t>→操作ログ</a:t>
            </a:r>
            <a:endParaRPr lang="en-US" sz="2667" b="1"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16" name="直線コネクタ 15"/>
          <p:cNvCxnSpPr/>
          <p:nvPr/>
        </p:nvCxnSpPr>
        <p:spPr>
          <a:xfrm>
            <a:off x="6227905" y="4207578"/>
            <a:ext cx="5628096" cy="0"/>
          </a:xfrm>
          <a:prstGeom prst="line">
            <a:avLst/>
          </a:prstGeom>
          <a:ln w="76200">
            <a:solidFill>
              <a:schemeClr val="tx1">
                <a:lumMod val="60000"/>
                <a:lumOff val="40000"/>
              </a:schemeClr>
            </a:solidFill>
            <a:tailEnd type="triangle" w="lg" len="med"/>
          </a:ln>
        </p:spPr>
        <p:style>
          <a:lnRef idx="1">
            <a:schemeClr val="dk1"/>
          </a:lnRef>
          <a:fillRef idx="0">
            <a:schemeClr val="dk1"/>
          </a:fillRef>
          <a:effectRef idx="0">
            <a:schemeClr val="dk1"/>
          </a:effectRef>
          <a:fontRef idx="minor">
            <a:schemeClr val="tx1"/>
          </a:fontRef>
        </p:style>
      </p:cxnSp>
      <p:cxnSp>
        <p:nvCxnSpPr>
          <p:cNvPr id="17" name="Straight Connector 6"/>
          <p:cNvCxnSpPr>
            <a:stCxn id="21" idx="4"/>
            <a:endCxn id="19" idx="0"/>
          </p:cNvCxnSpPr>
          <p:nvPr/>
        </p:nvCxnSpPr>
        <p:spPr>
          <a:xfrm>
            <a:off x="6828442"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1"/>
          <p:cNvCxnSpPr>
            <a:stCxn id="22" idx="4"/>
            <a:endCxn id="20" idx="0"/>
          </p:cNvCxnSpPr>
          <p:nvPr/>
        </p:nvCxnSpPr>
        <p:spPr>
          <a:xfrm>
            <a:off x="9626076"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Oval 13"/>
          <p:cNvSpPr>
            <a:spLocks noChangeAspect="1"/>
          </p:cNvSpPr>
          <p:nvPr/>
        </p:nvSpPr>
        <p:spPr>
          <a:xfrm>
            <a:off x="6752876"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0" name="Oval 16"/>
          <p:cNvSpPr>
            <a:spLocks noChangeAspect="1"/>
          </p:cNvSpPr>
          <p:nvPr/>
        </p:nvSpPr>
        <p:spPr>
          <a:xfrm>
            <a:off x="9550511" y="4136958"/>
            <a:ext cx="151131" cy="151131"/>
          </a:xfrm>
          <a:prstGeom prst="ellipse">
            <a:avLst/>
          </a:prstGeom>
          <a:solidFill>
            <a:schemeClr val="accent3">
              <a:lumMod val="40000"/>
              <a:lumOff val="6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1" name="Oval 25"/>
          <p:cNvSpPr>
            <a:spLocks noChangeAspect="1"/>
          </p:cNvSpPr>
          <p:nvPr/>
        </p:nvSpPr>
        <p:spPr>
          <a:xfrm>
            <a:off x="6429140" y="3169764"/>
            <a:ext cx="798603" cy="7986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2" name="Oval 29"/>
          <p:cNvSpPr>
            <a:spLocks noChangeAspect="1"/>
          </p:cNvSpPr>
          <p:nvPr/>
        </p:nvSpPr>
        <p:spPr>
          <a:xfrm>
            <a:off x="9226775" y="3169764"/>
            <a:ext cx="798603" cy="79860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500" dirty="0">
              <a:solidFill>
                <a:schemeClr val="bg1"/>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24" name="Straight Connector 6"/>
          <p:cNvCxnSpPr>
            <a:stCxn id="26" idx="0"/>
            <a:endCxn id="25" idx="4"/>
          </p:cNvCxnSpPr>
          <p:nvPr/>
        </p:nvCxnSpPr>
        <p:spPr>
          <a:xfrm flipV="1">
            <a:off x="7168980"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13"/>
          <p:cNvSpPr>
            <a:spLocks noChangeAspect="1"/>
          </p:cNvSpPr>
          <p:nvPr/>
        </p:nvSpPr>
        <p:spPr>
          <a:xfrm>
            <a:off x="7093415"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26" name="Oval 25"/>
          <p:cNvSpPr>
            <a:spLocks noChangeAspect="1"/>
          </p:cNvSpPr>
          <p:nvPr/>
        </p:nvSpPr>
        <p:spPr>
          <a:xfrm>
            <a:off x="6854944" y="4444285"/>
            <a:ext cx="628072" cy="628069"/>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28" name="Straight Connector 6"/>
          <p:cNvCxnSpPr>
            <a:stCxn id="30" idx="0"/>
            <a:endCxn id="29" idx="4"/>
          </p:cNvCxnSpPr>
          <p:nvPr/>
        </p:nvCxnSpPr>
        <p:spPr>
          <a:xfrm flipV="1">
            <a:off x="8372493"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Oval 13"/>
          <p:cNvSpPr>
            <a:spLocks noChangeAspect="1"/>
          </p:cNvSpPr>
          <p:nvPr/>
        </p:nvSpPr>
        <p:spPr>
          <a:xfrm>
            <a:off x="8296929" y="4136958"/>
            <a:ext cx="151131" cy="151131"/>
          </a:xfrm>
          <a:prstGeom prst="ellipse">
            <a:avLst/>
          </a:prstGeom>
          <a:solidFill>
            <a:schemeClr val="accent4">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30" name="Oval 25"/>
          <p:cNvSpPr>
            <a:spLocks noChangeAspect="1"/>
          </p:cNvSpPr>
          <p:nvPr/>
        </p:nvSpPr>
        <p:spPr>
          <a:xfrm>
            <a:off x="8058457" y="4444285"/>
            <a:ext cx="628072" cy="628069"/>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31" name="Straight Connector 6"/>
          <p:cNvCxnSpPr>
            <a:stCxn id="34" idx="0"/>
            <a:endCxn id="32" idx="4"/>
          </p:cNvCxnSpPr>
          <p:nvPr/>
        </p:nvCxnSpPr>
        <p:spPr>
          <a:xfrm flipV="1">
            <a:off x="11145598"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Oval 13"/>
          <p:cNvSpPr>
            <a:spLocks noChangeAspect="1"/>
          </p:cNvSpPr>
          <p:nvPr/>
        </p:nvSpPr>
        <p:spPr>
          <a:xfrm>
            <a:off x="11070034"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34" name="Oval 25"/>
          <p:cNvSpPr>
            <a:spLocks noChangeAspect="1"/>
          </p:cNvSpPr>
          <p:nvPr/>
        </p:nvSpPr>
        <p:spPr>
          <a:xfrm>
            <a:off x="10831562" y="4444285"/>
            <a:ext cx="628072" cy="628069"/>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cxnSp>
        <p:nvCxnSpPr>
          <p:cNvPr id="43" name="Straight Connector 6"/>
          <p:cNvCxnSpPr>
            <a:stCxn id="45" idx="0"/>
            <a:endCxn id="44" idx="4"/>
          </p:cNvCxnSpPr>
          <p:nvPr/>
        </p:nvCxnSpPr>
        <p:spPr>
          <a:xfrm flipV="1">
            <a:off x="9071665" y="4288090"/>
            <a:ext cx="0" cy="156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13"/>
          <p:cNvSpPr>
            <a:spLocks noChangeAspect="1"/>
          </p:cNvSpPr>
          <p:nvPr/>
        </p:nvSpPr>
        <p:spPr>
          <a:xfrm>
            <a:off x="8996100" y="4136958"/>
            <a:ext cx="151131" cy="151131"/>
          </a:xfrm>
          <a:prstGeom prst="ellipse">
            <a:avLst/>
          </a:prstGeom>
          <a:solidFill>
            <a:schemeClr val="accent4">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45" name="Oval 25"/>
          <p:cNvSpPr>
            <a:spLocks noChangeAspect="1"/>
          </p:cNvSpPr>
          <p:nvPr/>
        </p:nvSpPr>
        <p:spPr>
          <a:xfrm>
            <a:off x="8757629" y="4444285"/>
            <a:ext cx="628072" cy="628069"/>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47" name="図 4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705209" y="3049004"/>
            <a:ext cx="343893" cy="343893"/>
          </a:xfrm>
          <a:prstGeom prst="rect">
            <a:avLst/>
          </a:prstGeom>
        </p:spPr>
      </p:pic>
      <p:pic>
        <p:nvPicPr>
          <p:cNvPr id="48" name="図 4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44862" y="3049004"/>
            <a:ext cx="378135" cy="378135"/>
          </a:xfrm>
          <a:prstGeom prst="rect">
            <a:avLst/>
          </a:prstGeom>
        </p:spPr>
      </p:pic>
      <p:cxnSp>
        <p:nvCxnSpPr>
          <p:cNvPr id="49" name="Straight Connector 6"/>
          <p:cNvCxnSpPr>
            <a:stCxn id="51" idx="4"/>
            <a:endCxn id="50" idx="0"/>
          </p:cNvCxnSpPr>
          <p:nvPr/>
        </p:nvCxnSpPr>
        <p:spPr>
          <a:xfrm>
            <a:off x="8053829"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13"/>
          <p:cNvSpPr>
            <a:spLocks noChangeAspect="1"/>
          </p:cNvSpPr>
          <p:nvPr/>
        </p:nvSpPr>
        <p:spPr>
          <a:xfrm>
            <a:off x="7978265" y="4136958"/>
            <a:ext cx="151131" cy="151131"/>
          </a:xfrm>
          <a:prstGeom prst="ellipse">
            <a:avLst/>
          </a:prstGeom>
          <a:solidFill>
            <a:schemeClr val="accent4">
              <a:lumMod val="60000"/>
              <a:lumOff val="40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51" name="Oval 25"/>
          <p:cNvSpPr>
            <a:spLocks noChangeAspect="1"/>
          </p:cNvSpPr>
          <p:nvPr/>
        </p:nvSpPr>
        <p:spPr>
          <a:xfrm>
            <a:off x="7654529" y="3169764"/>
            <a:ext cx="798603" cy="798600"/>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53" name="図 5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70250" y="3049004"/>
            <a:ext cx="378135" cy="378135"/>
          </a:xfrm>
          <a:prstGeom prst="rect">
            <a:avLst/>
          </a:prstGeom>
        </p:spPr>
      </p:pic>
      <p:cxnSp>
        <p:nvCxnSpPr>
          <p:cNvPr id="54" name="Straight Connector 6"/>
          <p:cNvCxnSpPr>
            <a:stCxn id="56" idx="4"/>
            <a:endCxn id="55" idx="0"/>
          </p:cNvCxnSpPr>
          <p:nvPr/>
        </p:nvCxnSpPr>
        <p:spPr>
          <a:xfrm>
            <a:off x="10793232" y="3968365"/>
            <a:ext cx="0" cy="1685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13"/>
          <p:cNvSpPr>
            <a:spLocks noChangeAspect="1"/>
          </p:cNvSpPr>
          <p:nvPr/>
        </p:nvSpPr>
        <p:spPr>
          <a:xfrm>
            <a:off x="10717667" y="4136958"/>
            <a:ext cx="151131" cy="151131"/>
          </a:xfrm>
          <a:prstGeom prst="ellipse">
            <a:avLst/>
          </a:prstGeom>
          <a:solidFill>
            <a:srgbClr val="FFC0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500" dirty="0">
                <a:solidFill>
                  <a:srgbClr val="26A6CF"/>
                </a:solidFill>
                <a:latin typeface="Meiryo" panose="020B0604030504040204" pitchFamily="34" charset="-128"/>
                <a:ea typeface="Meiryo" panose="020B0604030504040204" pitchFamily="34" charset="-128"/>
                <a:cs typeface="メイリオ" panose="020B0604030504040204" pitchFamily="50" charset="-128"/>
              </a:rPr>
              <a:t> </a:t>
            </a:r>
            <a:endParaRPr lang="en-US" sz="1500" dirty="0">
              <a:solidFill>
                <a:srgbClr val="26A6CF"/>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56" name="Oval 25"/>
          <p:cNvSpPr>
            <a:spLocks noChangeAspect="1"/>
          </p:cNvSpPr>
          <p:nvPr/>
        </p:nvSpPr>
        <p:spPr>
          <a:xfrm>
            <a:off x="10393931" y="3169764"/>
            <a:ext cx="798603" cy="79860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500" dirty="0">
              <a:solidFill>
                <a:srgbClr val="FFFFFF"/>
              </a:solidFill>
              <a:latin typeface="Meiryo" panose="020B0604030504040204" pitchFamily="34" charset="-128"/>
              <a:ea typeface="Meiryo" panose="020B0604030504040204" pitchFamily="34" charset="-128"/>
              <a:cs typeface="メイリオ" panose="020B0604030504040204" pitchFamily="50" charset="-128"/>
            </a:endParaRPr>
          </a:p>
        </p:txBody>
      </p:sp>
      <p:pic>
        <p:nvPicPr>
          <p:cNvPr id="58" name="図 5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09653" y="3049004"/>
            <a:ext cx="378135" cy="378135"/>
          </a:xfrm>
          <a:prstGeom prst="rect">
            <a:avLst/>
          </a:prstGeom>
        </p:spPr>
      </p:pic>
      <p:sp>
        <p:nvSpPr>
          <p:cNvPr id="61" name="正方形/長方形 60"/>
          <p:cNvSpPr/>
          <p:nvPr/>
        </p:nvSpPr>
        <p:spPr>
          <a:xfrm>
            <a:off x="6342312" y="5360279"/>
            <a:ext cx="5173235" cy="5647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ja-JP" altLang="en-US" sz="2333" dirty="0">
                <a:solidFill>
                  <a:schemeClr val="tx1"/>
                </a:solidFill>
                <a:latin typeface="Meiryo" panose="020B0604030504040204" pitchFamily="34" charset="-128"/>
                <a:ea typeface="Meiryo" panose="020B0604030504040204" pitchFamily="34" charset="-128"/>
                <a:cs typeface="メイリオ" panose="020B0604030504040204" pitchFamily="50" charset="-128"/>
              </a:rPr>
              <a:t>状態変更</a:t>
            </a:r>
            <a:r>
              <a:rPr lang="ja-JP" altLang="en-US" sz="2333" b="1" dirty="0">
                <a:solidFill>
                  <a:schemeClr val="tx1"/>
                </a:solidFill>
                <a:latin typeface="Meiryo" panose="020B0604030504040204" pitchFamily="34" charset="-128"/>
                <a:ea typeface="Meiryo" panose="020B0604030504040204" pitchFamily="34" charset="-128"/>
                <a:cs typeface="メイリオ" panose="020B0604030504040204" pitchFamily="50" charset="-128"/>
              </a:rPr>
              <a:t>→システムのログ</a:t>
            </a:r>
            <a:endParaRPr lang="en-US" sz="2333" b="1" dirty="0">
              <a:solidFill>
                <a:schemeClr val="tx1"/>
              </a:solidFill>
              <a:latin typeface="Meiryo" panose="020B0604030504040204" pitchFamily="34" charset="-128"/>
              <a:ea typeface="Meiryo" panose="020B0604030504040204" pitchFamily="34" charset="-128"/>
              <a:cs typeface="メイリオ" panose="020B0604030504040204" pitchFamily="50" charset="-128"/>
            </a:endParaRPr>
          </a:p>
        </p:txBody>
      </p:sp>
      <p:sp>
        <p:nvSpPr>
          <p:cNvPr id="62" name="Rectangle 9">
            <a:extLst>
              <a:ext uri="{FF2B5EF4-FFF2-40B4-BE49-F238E27FC236}">
                <a16:creationId xmlns:a16="http://schemas.microsoft.com/office/drawing/2014/main" id="{A13E6E62-F97D-1545-9DC6-862EDDFAE226}"/>
              </a:ext>
            </a:extLst>
          </p:cNvPr>
          <p:cNvSpPr/>
          <p:nvPr/>
        </p:nvSpPr>
        <p:spPr>
          <a:xfrm>
            <a:off x="4879887" y="4483872"/>
            <a:ext cx="1807835" cy="37347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20000" tIns="121920" bIns="120000" anchor="ctr"/>
          <a:lstStyle/>
          <a:p>
            <a:pPr algn="ctr">
              <a:defRPr/>
            </a:pPr>
            <a:r>
              <a:rPr lang="en-US" sz="1500" dirty="0">
                <a:solidFill>
                  <a:sysClr val="windowText" lastClr="000000"/>
                </a:solidFill>
                <a:latin typeface="Meiryo" panose="020B0604030504040204" pitchFamily="34" charset="-128"/>
                <a:ea typeface="Meiryo" panose="020B0604030504040204" pitchFamily="34" charset="-128"/>
                <a:cs typeface="Arial" panose="020B0604020202020204" pitchFamily="34" charset="0"/>
              </a:rPr>
              <a:t>AWS Cloud</a:t>
            </a:r>
          </a:p>
        </p:txBody>
      </p:sp>
      <p:pic>
        <p:nvPicPr>
          <p:cNvPr id="63" name="Graphic 20">
            <a:extLst>
              <a:ext uri="{FF2B5EF4-FFF2-40B4-BE49-F238E27FC236}">
                <a16:creationId xmlns:a16="http://schemas.microsoft.com/office/drawing/2014/main" id="{84149F97-DFC7-2C4F-9E2E-FB0B0C7EDB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9647" y="3908471"/>
            <a:ext cx="615320" cy="61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Graphic 5">
            <a:extLst>
              <a:ext uri="{FF2B5EF4-FFF2-40B4-BE49-F238E27FC236}">
                <a16:creationId xmlns:a16="http://schemas.microsoft.com/office/drawing/2014/main" id="{D9C2B0D8-EF9F-5049-8B5E-D7BBDD8C97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0584" y="4551710"/>
            <a:ext cx="436311" cy="436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Graphic 8">
            <a:extLst>
              <a:ext uri="{FF2B5EF4-FFF2-40B4-BE49-F238E27FC236}">
                <a16:creationId xmlns:a16="http://schemas.microsoft.com/office/drawing/2014/main" id="{8FDE07F3-FDFA-9C4F-A737-8C806779DC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0250" y="4549433"/>
            <a:ext cx="431018" cy="4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Graphic 6">
            <a:extLst>
              <a:ext uri="{FF2B5EF4-FFF2-40B4-BE49-F238E27FC236}">
                <a16:creationId xmlns:a16="http://schemas.microsoft.com/office/drawing/2014/main" id="{AD4EB58C-0D60-C34B-926C-34937A1862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9808" y="4551710"/>
            <a:ext cx="431018" cy="43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Graphic 19">
            <a:extLst>
              <a:ext uri="{FF2B5EF4-FFF2-40B4-BE49-F238E27FC236}">
                <a16:creationId xmlns:a16="http://schemas.microsoft.com/office/drawing/2014/main" id="{EFABFF8C-53B8-DC45-AF4C-B6F0164D05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54193" y="4542540"/>
            <a:ext cx="437911" cy="437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Graphic 22">
            <a:extLst>
              <a:ext uri="{FF2B5EF4-FFF2-40B4-BE49-F238E27FC236}">
                <a16:creationId xmlns:a16="http://schemas.microsoft.com/office/drawing/2014/main" id="{92E39366-353E-F846-AD5E-1394181512D4}"/>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6541732" y="3285848"/>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Graphic 22">
            <a:extLst>
              <a:ext uri="{FF2B5EF4-FFF2-40B4-BE49-F238E27FC236}">
                <a16:creationId xmlns:a16="http://schemas.microsoft.com/office/drawing/2014/main" id="{752A008D-73AE-3D4A-915B-A94609F28305}"/>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7790353" y="3294302"/>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Graphic 22">
            <a:extLst>
              <a:ext uri="{FF2B5EF4-FFF2-40B4-BE49-F238E27FC236}">
                <a16:creationId xmlns:a16="http://schemas.microsoft.com/office/drawing/2014/main" id="{EB5BAE43-2572-E244-ADF8-D8C905497CBA}"/>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9351266" y="3301915"/>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Graphic 22">
            <a:extLst>
              <a:ext uri="{FF2B5EF4-FFF2-40B4-BE49-F238E27FC236}">
                <a16:creationId xmlns:a16="http://schemas.microsoft.com/office/drawing/2014/main" id="{67529A63-E1D6-6D4D-BF37-8D6510DCC93F}"/>
              </a:ext>
            </a:extLst>
          </p:cNvPr>
          <p:cNvPicPr>
            <a:picLocks noChangeAspect="1" noChangeArrowheads="1"/>
          </p:cNvPicPr>
          <p:nvPr/>
        </p:nvPicPr>
        <p:blipFill>
          <a:blip r:embed="rId10">
            <a:extLst>
              <a:ext uri="{96DAC541-7B7A-43D3-8B79-37D633B846F1}">
                <asvg:svgBlip xmlns:asvg="http://schemas.microsoft.com/office/drawing/2016/SVG/main" r:embed="rId11"/>
              </a:ext>
            </a:extLst>
          </a:blip>
          <a:srcRect/>
          <a:stretch/>
        </p:blipFill>
        <p:spPr bwMode="auto">
          <a:xfrm>
            <a:off x="10529756" y="3309406"/>
            <a:ext cx="549524" cy="549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8BA99F6A-489F-2045-B833-B435C553A1EB}"/>
              </a:ext>
            </a:extLst>
          </p:cNvPr>
          <p:cNvSpPr>
            <a:spLocks noGrp="1"/>
          </p:cNvSpPr>
          <p:nvPr>
            <p:ph type="title"/>
          </p:nvPr>
        </p:nvSpPr>
        <p:spPr/>
        <p:txBody>
          <a:bodyPr/>
          <a:lstStyle/>
          <a:p>
            <a:r>
              <a:rPr lang="ja-JP" altLang="en-US">
                <a:gradFill>
                  <a:gsLst>
                    <a:gs pos="0">
                      <a:schemeClr val="tx1">
                        <a:lumMod val="75000"/>
                      </a:schemeClr>
                    </a:gs>
                    <a:gs pos="100000">
                      <a:schemeClr val="tx1">
                        <a:lumMod val="75000"/>
                      </a:schemeClr>
                    </a:gs>
                  </a:gsLst>
                  <a:lin ang="16200000" scaled="0"/>
                </a:gradFill>
              </a:rPr>
              <a:t>クラウドにおける監査ログの重要性</a:t>
            </a:r>
            <a:endParaRPr lang="ja-JP" altLang="en-US"/>
          </a:p>
        </p:txBody>
      </p:sp>
      <p:sp>
        <p:nvSpPr>
          <p:cNvPr id="5" name="テキスト ボックス 4">
            <a:extLst>
              <a:ext uri="{FF2B5EF4-FFF2-40B4-BE49-F238E27FC236}">
                <a16:creationId xmlns:a16="http://schemas.microsoft.com/office/drawing/2014/main" id="{3764E32A-7741-01EB-9BE6-2CF62DD3FDA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28670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正方形/長方形 56">
            <a:extLst>
              <a:ext uri="{FF2B5EF4-FFF2-40B4-BE49-F238E27FC236}">
                <a16:creationId xmlns:a16="http://schemas.microsoft.com/office/drawing/2014/main" id="{17CE9549-311B-45D2-83D4-715382A40E72}"/>
              </a:ext>
            </a:extLst>
          </p:cNvPr>
          <p:cNvSpPr/>
          <p:nvPr/>
        </p:nvSpPr>
        <p:spPr>
          <a:xfrm>
            <a:off x="5750129" y="1124086"/>
            <a:ext cx="6018178" cy="6398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sp>
        <p:nvSpPr>
          <p:cNvPr id="58" name="正方形/長方形 57">
            <a:extLst>
              <a:ext uri="{FF2B5EF4-FFF2-40B4-BE49-F238E27FC236}">
                <a16:creationId xmlns:a16="http://schemas.microsoft.com/office/drawing/2014/main" id="{89092AE6-C005-40E4-820D-0B3B11566313}"/>
              </a:ext>
            </a:extLst>
          </p:cNvPr>
          <p:cNvSpPr/>
          <p:nvPr/>
        </p:nvSpPr>
        <p:spPr>
          <a:xfrm>
            <a:off x="5750129" y="1825559"/>
            <a:ext cx="6018178" cy="37267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t" anchorCtr="0">
            <a:spAutoFit/>
          </a:bodyPr>
          <a:lstStyle/>
          <a:p>
            <a:pPr marL="191992" indent="-191992">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アカウントの作成</a:t>
            </a:r>
            <a:r>
              <a:rPr kumimoji="1"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と管理の機能を提供</a:t>
            </a:r>
            <a:endPar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対象の</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アカウントを組織という単位で管理</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組織単位</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(OU)</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により</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アカウントの階層構造を定義</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Organizations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画面からアカウント払い出し可能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支払いの自動での紐づけが可能</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IAM Identity Center</a:t>
            </a:r>
            <a:r>
              <a:rPr kumimoji="1" lang="en-US" altLang="ja-JP" sz="1667" b="1" baseline="30000" dirty="0">
                <a:solidFill>
                  <a:srgbClr val="FF9900"/>
                </a:solidFill>
                <a:latin typeface="Meiryo" panose="020B0604030504040204" pitchFamily="34" charset="-128"/>
                <a:ea typeface="Meiryo" panose="020B0604030504040204" pitchFamily="34" charset="-128"/>
              </a:rPr>
              <a:t>*</a:t>
            </a: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など</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のサービス連携による管理性向上</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91992" indent="-191992">
              <a:spcBef>
                <a:spcPts val="533"/>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ポリシーベースでのアカウント管理</a:t>
            </a:r>
            <a:endParaRPr kumimoji="1" lang="ja-JP" altLang="en-US" sz="3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ポリシーを組織内のアカウントに</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適用</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複数アカウント間で</a:t>
            </a:r>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のサービス、リソース、リージョンへのアクセスを管理</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pPr marL="191992" indent="-191992">
              <a:spcBef>
                <a:spcPts val="533"/>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無償で利用可能</a:t>
            </a:r>
          </a:p>
        </p:txBody>
      </p:sp>
      <p:cxnSp>
        <p:nvCxnSpPr>
          <p:cNvPr id="59" name="直線コネクタ 58">
            <a:extLst>
              <a:ext uri="{FF2B5EF4-FFF2-40B4-BE49-F238E27FC236}">
                <a16:creationId xmlns:a16="http://schemas.microsoft.com/office/drawing/2014/main" id="{1DCEE0F4-83F2-43E3-AF4B-7C2659E56095}"/>
              </a:ext>
            </a:extLst>
          </p:cNvPr>
          <p:cNvCxnSpPr/>
          <p:nvPr/>
        </p:nvCxnSpPr>
        <p:spPr>
          <a:xfrm flipH="1">
            <a:off x="547200" y="481199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0" name="正方形/長方形 59">
            <a:extLst>
              <a:ext uri="{FF2B5EF4-FFF2-40B4-BE49-F238E27FC236}">
                <a16:creationId xmlns:a16="http://schemas.microsoft.com/office/drawing/2014/main" id="{DAA26083-B29C-4446-9D08-A076B7F1D624}"/>
              </a:ext>
            </a:extLst>
          </p:cNvPr>
          <p:cNvSpPr/>
          <p:nvPr/>
        </p:nvSpPr>
        <p:spPr>
          <a:xfrm>
            <a:off x="547200" y="4970317"/>
            <a:ext cx="4780800" cy="814955"/>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a:t>
            </a: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アカウント全体の一元管理を</a:t>
            </a:r>
            <a:br>
              <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br>
            <a:r>
              <a:rPr kumimoji="1"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実現するサービス</a:t>
            </a:r>
            <a:endParaRPr kumimoji="1" lang="en-US" altLang="ja-JP"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61" name="正方形/長方形 60">
            <a:extLst>
              <a:ext uri="{FF2B5EF4-FFF2-40B4-BE49-F238E27FC236}">
                <a16:creationId xmlns:a16="http://schemas.microsoft.com/office/drawing/2014/main" id="{2557BC9E-B9AE-4281-B466-438A7BFEE772}"/>
              </a:ext>
            </a:extLst>
          </p:cNvPr>
          <p:cNvSpPr/>
          <p:nvPr/>
        </p:nvSpPr>
        <p:spPr>
          <a:xfrm>
            <a:off x="547200" y="4230040"/>
            <a:ext cx="4780800" cy="512496"/>
          </a:xfrm>
          <a:prstGeom prst="rect">
            <a:avLst/>
          </a:prstGeom>
          <a:ln>
            <a:noFill/>
          </a:ln>
        </p:spPr>
        <p:txBody>
          <a:bodyPr wrap="square" lIns="192000" tIns="48000" rIns="48000" bIns="48000" anchor="ctr" anchorCtr="0">
            <a:noAutofit/>
          </a:bodyPr>
          <a:lstStyle/>
          <a:p>
            <a:pPr algn="ctr"/>
            <a:r>
              <a:rPr kumimoji="1" lang="en-US" altLang="ja-JP" sz="2333"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Organizations</a:t>
            </a:r>
            <a:endParaRPr lang="ja-JP" altLang="en-US" sz="2333"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9" name="テキスト ボックス 8"/>
          <p:cNvSpPr txBox="1"/>
          <p:nvPr/>
        </p:nvSpPr>
        <p:spPr>
          <a:xfrm>
            <a:off x="5916206" y="6063988"/>
            <a:ext cx="4783544" cy="451534"/>
          </a:xfrm>
          <a:prstGeom prst="rect">
            <a:avLst/>
          </a:prstGeom>
          <a:noFill/>
        </p:spPr>
        <p:txBody>
          <a:bodyPr wrap="square" rtlCol="0">
            <a:spAutoFit/>
          </a:bodyPr>
          <a:lstStyle/>
          <a:p>
            <a:r>
              <a:rPr kumimoji="1" lang="ja-JP" altLang="en-US" sz="1167">
                <a:solidFill>
                  <a:schemeClr val="tx1">
                    <a:lumMod val="75000"/>
                  </a:schemeClr>
                </a:solidFill>
                <a:latin typeface="Meiryo" panose="020B0604030504040204" pitchFamily="34" charset="-128"/>
                <a:ea typeface="Meiryo" panose="020B0604030504040204" pitchFamily="34" charset="-128"/>
              </a:rPr>
              <a:t>参考</a:t>
            </a:r>
            <a:r>
              <a:rPr kumimoji="1" lang="en-US" altLang="ja-JP" sz="1167" dirty="0">
                <a:solidFill>
                  <a:schemeClr val="tx1">
                    <a:lumMod val="75000"/>
                  </a:schemeClr>
                </a:solidFill>
                <a:latin typeface="Meiryo" panose="020B0604030504040204" pitchFamily="34" charset="-128"/>
                <a:ea typeface="Meiryo" panose="020B0604030504040204" pitchFamily="34" charset="-128"/>
              </a:rPr>
              <a:t>)</a:t>
            </a:r>
            <a:r>
              <a:rPr lang="en-US" altLang="ja-JP" sz="1167" dirty="0">
                <a:solidFill>
                  <a:schemeClr val="tx1">
                    <a:lumMod val="75000"/>
                  </a:schemeClr>
                </a:solidFill>
                <a:latin typeface="Meiryo" panose="020B0604030504040204" pitchFamily="34" charset="-128"/>
                <a:ea typeface="Meiryo" panose="020B0604030504040204" pitchFamily="34" charset="-128"/>
              </a:rPr>
              <a:t> AWS Organizations </a:t>
            </a:r>
            <a:r>
              <a:rPr lang="ja-JP" altLang="en-US" sz="1167">
                <a:solidFill>
                  <a:schemeClr val="tx1">
                    <a:lumMod val="75000"/>
                  </a:schemeClr>
                </a:solidFill>
                <a:latin typeface="Meiryo" panose="020B0604030504040204" pitchFamily="34" charset="-128"/>
                <a:ea typeface="Meiryo" panose="020B0604030504040204" pitchFamily="34" charset="-128"/>
              </a:rPr>
              <a:t>のよくある質問</a:t>
            </a:r>
            <a:endParaRPr kumimoji="1" lang="en-US" altLang="ja-JP" sz="116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167" dirty="0">
                <a:solidFill>
                  <a:schemeClr val="tx1">
                    <a:lumMod val="75000"/>
                  </a:schemeClr>
                </a:solidFill>
                <a:latin typeface="Meiryo" panose="020B0604030504040204" pitchFamily="34" charset="-128"/>
                <a:ea typeface="Meiryo" panose="020B0604030504040204" pitchFamily="34" charset="-128"/>
                <a:hlinkClick r:id="rId3"/>
              </a:rPr>
              <a:t>https://aws.amazon.com/jp/organizations/faqs/</a:t>
            </a:r>
            <a:endParaRPr kumimoji="1" lang="en-US" altLang="ja-JP" sz="1167"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10">
            <a:extLst>
              <a:ext uri="{FF2B5EF4-FFF2-40B4-BE49-F238E27FC236}">
                <a16:creationId xmlns:a16="http://schemas.microsoft.com/office/drawing/2014/main" id="{1C9B478D-F102-3346-A803-6ADA0E14E3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3600" y="1921058"/>
            <a:ext cx="2208000" cy="2208000"/>
          </a:xfrm>
          <a:prstGeom prst="rect">
            <a:avLst/>
          </a:prstGeom>
        </p:spPr>
      </p:pic>
      <p:sp>
        <p:nvSpPr>
          <p:cNvPr id="2" name="タイトル 1">
            <a:extLst>
              <a:ext uri="{FF2B5EF4-FFF2-40B4-BE49-F238E27FC236}">
                <a16:creationId xmlns:a16="http://schemas.microsoft.com/office/drawing/2014/main" id="{CF1C343E-50CC-4143-A2C8-73ABBDC0045A}"/>
              </a:ext>
            </a:extLst>
          </p:cNvPr>
          <p:cNvSpPr>
            <a:spLocks noGrp="1"/>
          </p:cNvSpPr>
          <p:nvPr>
            <p:ph type="title"/>
          </p:nvPr>
        </p:nvSpPr>
        <p:spPr/>
        <p:txBody>
          <a:bodyPr/>
          <a:lstStyle/>
          <a:p>
            <a:r>
              <a:rPr lang="ja-JP" altLang="en-US" sz="2800" b="0"/>
              <a:t>参考</a:t>
            </a:r>
            <a:r>
              <a:rPr lang="en-US" altLang="ja-JP" sz="2800" b="0" dirty="0"/>
              <a:t>: AWS Organizations</a:t>
            </a:r>
            <a:r>
              <a:rPr lang="ja-JP" altLang="en-US" sz="2800" b="0"/>
              <a:t>概要</a:t>
            </a:r>
          </a:p>
        </p:txBody>
      </p:sp>
      <p:sp>
        <p:nvSpPr>
          <p:cNvPr id="11" name="テキスト ボックス 10">
            <a:extLst>
              <a:ext uri="{FF2B5EF4-FFF2-40B4-BE49-F238E27FC236}">
                <a16:creationId xmlns:a16="http://schemas.microsoft.com/office/drawing/2014/main" id="{7E17C719-54CA-2772-B0D6-2BA6CC77CEF2}"/>
              </a:ext>
            </a:extLst>
          </p:cNvPr>
          <p:cNvSpPr txBox="1"/>
          <p:nvPr/>
        </p:nvSpPr>
        <p:spPr>
          <a:xfrm>
            <a:off x="5916206" y="5631511"/>
            <a:ext cx="4515134" cy="323165"/>
          </a:xfrm>
          <a:prstGeom prst="rect">
            <a:avLst/>
          </a:prstGeom>
          <a:noFill/>
        </p:spPr>
        <p:txBody>
          <a:bodyPr wrap="square" rtlCol="0">
            <a:spAutoFit/>
          </a:bodyPr>
          <a:lstStyle/>
          <a:p>
            <a:r>
              <a:rPr kumimoji="1" lang="en-US" altLang="ja-JP" sz="1500" b="1"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AWS Single Sign-On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の後継サービス</a:t>
            </a:r>
          </a:p>
        </p:txBody>
      </p:sp>
      <p:sp>
        <p:nvSpPr>
          <p:cNvPr id="3" name="テキスト ボックス 2">
            <a:extLst>
              <a:ext uri="{FF2B5EF4-FFF2-40B4-BE49-F238E27FC236}">
                <a16:creationId xmlns:a16="http://schemas.microsoft.com/office/drawing/2014/main" id="{328BF6B8-CA22-E4E6-D04B-3EE6E9C961C1}"/>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41110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698" y="1883983"/>
            <a:ext cx="4251680" cy="3437479"/>
          </a:xfrm>
          <a:prstGeom prst="rect">
            <a:avLst/>
          </a:prstGeom>
        </p:spPr>
        <p:txBody>
          <a:bodyPr wrap="square" lIns="48000" tIns="0" rIns="48000" bIns="0">
            <a:spAutoFit/>
          </a:bodyPr>
          <a:lstStyle/>
          <a:p>
            <a:pPr marL="119995" indent="-119995">
              <a:spcBef>
                <a:spcPts val="800"/>
              </a:spcBef>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監査ログの識別</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何を監査ログとして取り扱うかは各社の規定等を踏まえ決定が必要</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監査ログは</a:t>
            </a:r>
            <a:r>
              <a:rPr lang="en-US" altLang="ja-JP"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AWS</a:t>
            </a: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b="1"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CloudTrail</a:t>
            </a: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ログだけではない。</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組織の要件に沿って定義</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が必要</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監査ログの保管</a:t>
            </a: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監査ログはその他一般ログと異なり、不正な改ざんができないよう、</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専用の領域で保管する</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ja-JP" altLang="en-US"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ログ集約アカウントの整備</a:t>
            </a:r>
            <a:endParaRPr lang="en-US" altLang="ja-JP" sz="1667"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698" y="1173646"/>
            <a:ext cx="42516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監査ログの識別</a:t>
            </a:r>
          </a:p>
        </p:txBody>
      </p:sp>
      <p:sp>
        <p:nvSpPr>
          <p:cNvPr id="38" name="正方形/長方形 37">
            <a:extLst>
              <a:ext uri="{FF2B5EF4-FFF2-40B4-BE49-F238E27FC236}">
                <a16:creationId xmlns:a16="http://schemas.microsoft.com/office/drawing/2014/main" id="{5AC1F63B-D6D4-4A30-9872-031C0632DD42}"/>
              </a:ext>
            </a:extLst>
          </p:cNvPr>
          <p:cNvSpPr/>
          <p:nvPr/>
        </p:nvSpPr>
        <p:spPr>
          <a:xfrm>
            <a:off x="6265519" y="1124086"/>
            <a:ext cx="573344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39" name="正方形/長方形 38">
            <a:extLst>
              <a:ext uri="{FF2B5EF4-FFF2-40B4-BE49-F238E27FC236}">
                <a16:creationId xmlns:a16="http://schemas.microsoft.com/office/drawing/2014/main" id="{BDA9FA7C-B8F4-4F81-A1F0-9328F56FB7FC}"/>
              </a:ext>
            </a:extLst>
          </p:cNvPr>
          <p:cNvSpPr/>
          <p:nvPr/>
        </p:nvSpPr>
        <p:spPr>
          <a:xfrm>
            <a:off x="4980969" y="1173646"/>
            <a:ext cx="701799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監査ログの例</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4996786" y="1813509"/>
            <a:ext cx="700448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62" name="正方形/長方形 61">
            <a:extLst>
              <a:ext uri="{FF2B5EF4-FFF2-40B4-BE49-F238E27FC236}">
                <a16:creationId xmlns:a16="http://schemas.microsoft.com/office/drawing/2014/main" id="{7BE29A99-764C-4F00-8FE2-25EC0434AB0E}"/>
              </a:ext>
            </a:extLst>
          </p:cNvPr>
          <p:cNvSpPr/>
          <p:nvPr/>
        </p:nvSpPr>
        <p:spPr>
          <a:xfrm>
            <a:off x="5593913" y="2371419"/>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環境操作</a:t>
            </a:r>
            <a:endParaRPr kumimoji="1" lang="en-US" altLang="ja-JP"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ログ</a:t>
            </a:r>
          </a:p>
        </p:txBody>
      </p:sp>
      <p:sp>
        <p:nvSpPr>
          <p:cNvPr id="66" name="正方形/長方形 65">
            <a:extLst>
              <a:ext uri="{FF2B5EF4-FFF2-40B4-BE49-F238E27FC236}">
                <a16:creationId xmlns:a16="http://schemas.microsoft.com/office/drawing/2014/main" id="{7BE29A99-764C-4F00-8FE2-25EC0434AB0E}"/>
              </a:ext>
            </a:extLst>
          </p:cNvPr>
          <p:cNvSpPr/>
          <p:nvPr/>
        </p:nvSpPr>
        <p:spPr>
          <a:xfrm>
            <a:off x="7129913" y="2371419"/>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コンソールアクセス・</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API</a:t>
            </a:r>
            <a:r>
              <a:rPr kumimoji="1" lang="ja-JP" altLang="en-US" sz="1500" dirty="0">
                <a:solidFill>
                  <a:schemeClr val="tx1">
                    <a:lumMod val="75000"/>
                  </a:schemeClr>
                </a:solidFill>
                <a:latin typeface="Meiryo" panose="020B0604030504040204" pitchFamily="34" charset="-128"/>
                <a:ea typeface="Meiryo" panose="020B0604030504040204" pitchFamily="34" charset="-128"/>
              </a:rPr>
              <a:t>操作を記録</a:t>
            </a:r>
          </a:p>
        </p:txBody>
      </p:sp>
      <p:sp>
        <p:nvSpPr>
          <p:cNvPr id="67" name="正方形/長方形 66">
            <a:extLst>
              <a:ext uri="{FF2B5EF4-FFF2-40B4-BE49-F238E27FC236}">
                <a16:creationId xmlns:a16="http://schemas.microsoft.com/office/drawing/2014/main" id="{7BE29A99-764C-4F00-8FE2-25EC0434AB0E}"/>
              </a:ext>
            </a:extLst>
          </p:cNvPr>
          <p:cNvSpPr/>
          <p:nvPr/>
        </p:nvSpPr>
        <p:spPr>
          <a:xfrm>
            <a:off x="9544347" y="2371419"/>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CloudTrail</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71" name="正方形/長方形 70">
            <a:extLst>
              <a:ext uri="{FF2B5EF4-FFF2-40B4-BE49-F238E27FC236}">
                <a16:creationId xmlns:a16="http://schemas.microsoft.com/office/drawing/2014/main" id="{7BE29A99-764C-4F00-8FE2-25EC0434AB0E}"/>
              </a:ext>
            </a:extLst>
          </p:cNvPr>
          <p:cNvSpPr/>
          <p:nvPr/>
        </p:nvSpPr>
        <p:spPr>
          <a:xfrm>
            <a:off x="5593913" y="4726230"/>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ネットワーク</a:t>
            </a:r>
            <a:endParaRPr kumimoji="1" lang="en-US" altLang="ja-JP"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アクセスログ</a:t>
            </a:r>
          </a:p>
        </p:txBody>
      </p:sp>
      <p:sp>
        <p:nvSpPr>
          <p:cNvPr id="72" name="正方形/長方形 71">
            <a:extLst>
              <a:ext uri="{FF2B5EF4-FFF2-40B4-BE49-F238E27FC236}">
                <a16:creationId xmlns:a16="http://schemas.microsoft.com/office/drawing/2014/main" id="{7BE29A99-764C-4F00-8FE2-25EC0434AB0E}"/>
              </a:ext>
            </a:extLst>
          </p:cNvPr>
          <p:cNvSpPr/>
          <p:nvPr/>
        </p:nvSpPr>
        <p:spPr>
          <a:xfrm>
            <a:off x="7129913" y="4726230"/>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通信の内容・結果を記録</a:t>
            </a:r>
          </a:p>
        </p:txBody>
      </p:sp>
      <p:sp>
        <p:nvSpPr>
          <p:cNvPr id="73" name="正方形/長方形 72">
            <a:extLst>
              <a:ext uri="{FF2B5EF4-FFF2-40B4-BE49-F238E27FC236}">
                <a16:creationId xmlns:a16="http://schemas.microsoft.com/office/drawing/2014/main" id="{7BE29A99-764C-4F00-8FE2-25EC0434AB0E}"/>
              </a:ext>
            </a:extLst>
          </p:cNvPr>
          <p:cNvSpPr/>
          <p:nvPr/>
        </p:nvSpPr>
        <p:spPr>
          <a:xfrm>
            <a:off x="9544347" y="4726230"/>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Flowlog</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ELB/CloudFront/</a:t>
            </a:r>
          </a:p>
          <a:p>
            <a:r>
              <a:rPr kumimoji="1" lang="en-US" altLang="ja-JP" sz="1500" dirty="0">
                <a:solidFill>
                  <a:schemeClr val="tx1">
                    <a:lumMod val="75000"/>
                  </a:schemeClr>
                </a:solidFill>
                <a:latin typeface="Meiryo" panose="020B0604030504040204" pitchFamily="34" charset="-128"/>
                <a:ea typeface="Meiryo" panose="020B0604030504040204" pitchFamily="34" charset="-128"/>
              </a:rPr>
              <a:t>DNS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などのログ</a:t>
            </a:r>
          </a:p>
        </p:txBody>
      </p:sp>
      <p:sp>
        <p:nvSpPr>
          <p:cNvPr id="74" name="正方形/長方形 73">
            <a:extLst>
              <a:ext uri="{FF2B5EF4-FFF2-40B4-BE49-F238E27FC236}">
                <a16:creationId xmlns:a16="http://schemas.microsoft.com/office/drawing/2014/main" id="{7BE29A99-764C-4F00-8FE2-25EC0434AB0E}"/>
              </a:ext>
            </a:extLst>
          </p:cNvPr>
          <p:cNvSpPr/>
          <p:nvPr/>
        </p:nvSpPr>
        <p:spPr>
          <a:xfrm>
            <a:off x="5593913" y="3942255"/>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データ</a:t>
            </a:r>
            <a:endParaRPr kumimoji="1" lang="en-US" altLang="ja-JP"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アクセスログ</a:t>
            </a:r>
          </a:p>
        </p:txBody>
      </p:sp>
      <p:sp>
        <p:nvSpPr>
          <p:cNvPr id="75" name="正方形/長方形 74">
            <a:extLst>
              <a:ext uri="{FF2B5EF4-FFF2-40B4-BE49-F238E27FC236}">
                <a16:creationId xmlns:a16="http://schemas.microsoft.com/office/drawing/2014/main" id="{7BE29A99-764C-4F00-8FE2-25EC0434AB0E}"/>
              </a:ext>
            </a:extLst>
          </p:cNvPr>
          <p:cNvSpPr/>
          <p:nvPr/>
        </p:nvSpPr>
        <p:spPr>
          <a:xfrm>
            <a:off x="7129913" y="3942255"/>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dirty="0">
                <a:solidFill>
                  <a:schemeClr val="tx1">
                    <a:lumMod val="75000"/>
                  </a:schemeClr>
                </a:solidFill>
                <a:latin typeface="Meiryo" panose="020B0604030504040204" pitchFamily="34" charset="-128"/>
                <a:ea typeface="Meiryo" panose="020B0604030504040204" pitchFamily="34" charset="-128"/>
              </a:rPr>
              <a:t>データ操作内容を記録</a:t>
            </a:r>
          </a:p>
        </p:txBody>
      </p:sp>
      <p:sp>
        <p:nvSpPr>
          <p:cNvPr id="76" name="正方形/長方形 75">
            <a:extLst>
              <a:ext uri="{FF2B5EF4-FFF2-40B4-BE49-F238E27FC236}">
                <a16:creationId xmlns:a16="http://schemas.microsoft.com/office/drawing/2014/main" id="{7BE29A99-764C-4F00-8FE2-25EC0434AB0E}"/>
              </a:ext>
            </a:extLst>
          </p:cNvPr>
          <p:cNvSpPr/>
          <p:nvPr/>
        </p:nvSpPr>
        <p:spPr>
          <a:xfrm>
            <a:off x="9544347" y="3942255"/>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アクセスログ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CloudTrail</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データイベント</a:t>
            </a:r>
          </a:p>
        </p:txBody>
      </p:sp>
      <p:sp>
        <p:nvSpPr>
          <p:cNvPr id="77" name="正方形/長方形 76">
            <a:extLst>
              <a:ext uri="{FF2B5EF4-FFF2-40B4-BE49-F238E27FC236}">
                <a16:creationId xmlns:a16="http://schemas.microsoft.com/office/drawing/2014/main" id="{7BE29A99-764C-4F00-8FE2-25EC0434AB0E}"/>
              </a:ext>
            </a:extLst>
          </p:cNvPr>
          <p:cNvSpPr/>
          <p:nvPr/>
        </p:nvSpPr>
        <p:spPr>
          <a:xfrm>
            <a:off x="5021104" y="5506126"/>
            <a:ext cx="2043680" cy="719348"/>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環境固有のログ</a:t>
            </a:r>
          </a:p>
        </p:txBody>
      </p:sp>
      <p:sp>
        <p:nvSpPr>
          <p:cNvPr id="78" name="正方形/長方形 77">
            <a:extLst>
              <a:ext uri="{FF2B5EF4-FFF2-40B4-BE49-F238E27FC236}">
                <a16:creationId xmlns:a16="http://schemas.microsoft.com/office/drawing/2014/main" id="{7BE29A99-764C-4F00-8FE2-25EC0434AB0E}"/>
              </a:ext>
            </a:extLst>
          </p:cNvPr>
          <p:cNvSpPr/>
          <p:nvPr/>
        </p:nvSpPr>
        <p:spPr>
          <a:xfrm>
            <a:off x="7133104" y="5506126"/>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OS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やアプリへのアクセスを記録</a:t>
            </a:r>
          </a:p>
        </p:txBody>
      </p:sp>
      <p:sp>
        <p:nvSpPr>
          <p:cNvPr id="79" name="正方形/長方形 78">
            <a:extLst>
              <a:ext uri="{FF2B5EF4-FFF2-40B4-BE49-F238E27FC236}">
                <a16:creationId xmlns:a16="http://schemas.microsoft.com/office/drawing/2014/main" id="{7BE29A99-764C-4F00-8FE2-25EC0434AB0E}"/>
              </a:ext>
            </a:extLst>
          </p:cNvPr>
          <p:cNvSpPr/>
          <p:nvPr/>
        </p:nvSpPr>
        <p:spPr>
          <a:xfrm>
            <a:off x="9547538" y="5506126"/>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CloudWatch</a:t>
            </a:r>
            <a:r>
              <a:rPr kumimoji="1" lang="ja-JP" altLang="en-US" sz="1500" dirty="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a:solidFill>
                  <a:schemeClr val="tx1">
                    <a:lumMod val="75000"/>
                  </a:schemeClr>
                </a:solidFill>
                <a:latin typeface="Meiryo" panose="020B0604030504040204" pitchFamily="34" charset="-128"/>
                <a:ea typeface="Meiryo" panose="020B0604030504040204" pitchFamily="34" charset="-128"/>
              </a:rPr>
              <a:t>Logs</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20" name="正方形/長方形 19">
            <a:extLst>
              <a:ext uri="{FF2B5EF4-FFF2-40B4-BE49-F238E27FC236}">
                <a16:creationId xmlns:a16="http://schemas.microsoft.com/office/drawing/2014/main" id="{7BE29A99-764C-4F00-8FE2-25EC0434AB0E}"/>
              </a:ext>
            </a:extLst>
          </p:cNvPr>
          <p:cNvSpPr/>
          <p:nvPr/>
        </p:nvSpPr>
        <p:spPr>
          <a:xfrm>
            <a:off x="5017913" y="2371419"/>
            <a:ext cx="507680" cy="3074153"/>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vert="eaVert" lIns="48000" tIns="48000" rIns="48000" bIns="48000" rtlCol="0" anchor="ctr"/>
          <a:lstStyle/>
          <a:p>
            <a:pPr algn="ctr"/>
            <a:r>
              <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ＡＷＳサービスのログ</a:t>
            </a:r>
          </a:p>
        </p:txBody>
      </p:sp>
      <p:sp>
        <p:nvSpPr>
          <p:cNvPr id="21" name="正方形/長方形 20">
            <a:extLst>
              <a:ext uri="{FF2B5EF4-FFF2-40B4-BE49-F238E27FC236}">
                <a16:creationId xmlns:a16="http://schemas.microsoft.com/office/drawing/2014/main" id="{DB63F6D1-CD97-5A43-A7AC-4DF3A0D8DE84}"/>
              </a:ext>
            </a:extLst>
          </p:cNvPr>
          <p:cNvSpPr/>
          <p:nvPr/>
        </p:nvSpPr>
        <p:spPr>
          <a:xfrm>
            <a:off x="5593913" y="3162359"/>
            <a:ext cx="1467680" cy="719351"/>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設定ログ</a:t>
            </a:r>
            <a:endParaRPr kumimoji="1" lang="ja-JP" altLang="en-US" sz="1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22" name="正方形/長方形 21">
            <a:extLst>
              <a:ext uri="{FF2B5EF4-FFF2-40B4-BE49-F238E27FC236}">
                <a16:creationId xmlns:a16="http://schemas.microsoft.com/office/drawing/2014/main" id="{557CC782-75BC-594C-954A-A8AF4473DEFC}"/>
              </a:ext>
            </a:extLst>
          </p:cNvPr>
          <p:cNvSpPr/>
          <p:nvPr/>
        </p:nvSpPr>
        <p:spPr>
          <a:xfrm>
            <a:off x="7129913" y="3162359"/>
            <a:ext cx="2367477"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1500">
                <a:solidFill>
                  <a:schemeClr val="tx1">
                    <a:lumMod val="75000"/>
                  </a:schemeClr>
                </a:solidFill>
                <a:latin typeface="Meiryo" panose="020B0604030504040204" pitchFamily="34" charset="-128"/>
                <a:ea typeface="Meiryo" panose="020B0604030504040204" pitchFamily="34" charset="-128"/>
              </a:rPr>
              <a:t>システムの設定および</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1500">
                <a:solidFill>
                  <a:schemeClr val="tx1">
                    <a:lumMod val="75000"/>
                  </a:schemeClr>
                </a:solidFill>
                <a:latin typeface="Meiryo" panose="020B0604030504040204" pitchFamily="34" charset="-128"/>
                <a:ea typeface="Meiryo" panose="020B0604030504040204" pitchFamily="34" charset="-128"/>
              </a:rPr>
              <a:t>変更履歴を記録</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23" name="正方形/長方形 22">
            <a:extLst>
              <a:ext uri="{FF2B5EF4-FFF2-40B4-BE49-F238E27FC236}">
                <a16:creationId xmlns:a16="http://schemas.microsoft.com/office/drawing/2014/main" id="{01C678C1-D456-E048-8627-D4CB90AAAA96}"/>
              </a:ext>
            </a:extLst>
          </p:cNvPr>
          <p:cNvSpPr/>
          <p:nvPr/>
        </p:nvSpPr>
        <p:spPr>
          <a:xfrm>
            <a:off x="9544347" y="3162359"/>
            <a:ext cx="2522086" cy="719351"/>
          </a:xfrm>
          <a:prstGeom prst="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500" dirty="0">
                <a:solidFill>
                  <a:schemeClr val="tx1">
                    <a:lumMod val="75000"/>
                  </a:schemeClr>
                </a:solidFill>
                <a:latin typeface="Meiryo" panose="020B0604030504040204" pitchFamily="34" charset="-128"/>
                <a:ea typeface="Meiryo" panose="020B0604030504040204" pitchFamily="34" charset="-128"/>
              </a:rPr>
              <a:t>AWS</a:t>
            </a:r>
            <a:r>
              <a:rPr kumimoji="1" lang="ja-JP" altLang="en-US" sz="1500">
                <a:solidFill>
                  <a:schemeClr val="tx1">
                    <a:lumMod val="75000"/>
                  </a:schemeClr>
                </a:solidFill>
                <a:latin typeface="Meiryo" panose="020B0604030504040204" pitchFamily="34" charset="-128"/>
                <a:ea typeface="Meiryo" panose="020B0604030504040204" pitchFamily="34" charset="-128"/>
              </a:rPr>
              <a:t> </a:t>
            </a:r>
            <a:r>
              <a:rPr kumimoji="1" lang="en-US" altLang="ja-JP" sz="1500" dirty="0">
                <a:solidFill>
                  <a:schemeClr val="tx1">
                    <a:lumMod val="75000"/>
                  </a:schemeClr>
                </a:solidFill>
                <a:latin typeface="Meiryo" panose="020B0604030504040204" pitchFamily="34" charset="-128"/>
                <a:ea typeface="Meiryo" panose="020B0604030504040204" pitchFamily="34" charset="-128"/>
              </a:rPr>
              <a:t>Config</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11C9F6AA-3877-234D-AC74-FB5CAEF45D65}"/>
              </a:ext>
            </a:extLst>
          </p:cNvPr>
          <p:cNvSpPr>
            <a:spLocks noGrp="1"/>
          </p:cNvSpPr>
          <p:nvPr>
            <p:ph type="title"/>
          </p:nvPr>
        </p:nvSpPr>
        <p:spPr/>
        <p:txBody>
          <a:bodyPr/>
          <a:lstStyle/>
          <a:p>
            <a:r>
              <a:rPr lang="ja-JP" altLang="en-US">
                <a:gradFill>
                  <a:gsLst>
                    <a:gs pos="0">
                      <a:schemeClr val="tx1">
                        <a:lumMod val="75000"/>
                      </a:schemeClr>
                    </a:gs>
                    <a:gs pos="100000">
                      <a:schemeClr val="tx1">
                        <a:lumMod val="75000"/>
                      </a:schemeClr>
                    </a:gs>
                  </a:gsLst>
                  <a:lin ang="16200000" scaled="0"/>
                </a:gradFill>
              </a:rPr>
              <a:t>監査ログの例</a:t>
            </a:r>
            <a:endParaRPr lang="ja-JP" altLang="en-US"/>
          </a:p>
        </p:txBody>
      </p:sp>
      <p:sp>
        <p:nvSpPr>
          <p:cNvPr id="3" name="テキスト ボックス 2">
            <a:extLst>
              <a:ext uri="{FF2B5EF4-FFF2-40B4-BE49-F238E27FC236}">
                <a16:creationId xmlns:a16="http://schemas.microsoft.com/office/drawing/2014/main" id="{C78DD60F-3E8F-B13B-2E5A-3E693A5280F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766358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AWS</a:t>
            </a:r>
            <a:r>
              <a:rPr lang="ja-JP" altLang="en-US" b="1" dirty="0">
                <a:gradFill>
                  <a:gsLst>
                    <a:gs pos="0">
                      <a:schemeClr val="tx1">
                        <a:lumMod val="75000"/>
                      </a:schemeClr>
                    </a:gs>
                    <a:gs pos="100000">
                      <a:schemeClr val="tx1">
                        <a:lumMod val="75000"/>
                      </a:schemeClr>
                    </a:gs>
                  </a:gsLst>
                  <a:lin ang="16200000" scaled="0"/>
                </a:gradFill>
              </a:rPr>
              <a:t> サービスにおけるログ</a:t>
            </a:r>
          </a:p>
        </p:txBody>
      </p:sp>
      <p:sp>
        <p:nvSpPr>
          <p:cNvPr id="15" name="正方形/長方形 14">
            <a:extLst>
              <a:ext uri="{FF2B5EF4-FFF2-40B4-BE49-F238E27FC236}">
                <a16:creationId xmlns:a16="http://schemas.microsoft.com/office/drawing/2014/main" id="{EFCB662E-CE58-41A8-BAA6-227BA9DA2F01}"/>
              </a:ext>
            </a:extLst>
          </p:cNvPr>
          <p:cNvSpPr/>
          <p:nvPr/>
        </p:nvSpPr>
        <p:spPr>
          <a:xfrm>
            <a:off x="442699" y="1883984"/>
            <a:ext cx="4171455" cy="3694025"/>
          </a:xfrm>
          <a:prstGeom prst="rect">
            <a:avLst/>
          </a:prstGeom>
        </p:spPr>
        <p:txBody>
          <a:bodyPr wrap="square" lIns="48000" tIns="0" rIns="48000" bIns="0">
            <a:spAutoFit/>
          </a:bodyPr>
          <a:lstStyle/>
          <a:p>
            <a:pPr marL="119995" indent="-119995">
              <a:spcBef>
                <a:spcPts val="800"/>
              </a:spcBef>
              <a:buFont typeface="Arial" panose="020B0604020202020204" pitchFamily="34" charset="0"/>
              <a:buChar char="•"/>
            </a:pPr>
            <a:r>
              <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AWS</a:t>
            </a: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サービスのログ</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サービスによって、</a:t>
            </a:r>
            <a:r>
              <a:rPr lang="en-US" altLang="ja-JP" sz="1667"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Logs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に出力されるものと、</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S3</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に直接出力されるものがある</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en-US" altLang="ja-JP" sz="1667"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Logs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のログは</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S3</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にエクスポート可能</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119995" indent="-119995">
              <a:spcBef>
                <a:spcPts val="800"/>
              </a:spcBef>
              <a:buFont typeface="Arial" panose="020B0604020202020204" pitchFamily="34" charset="0"/>
              <a:buChar char="•"/>
            </a:pPr>
            <a:r>
              <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EC2</a:t>
            </a:r>
            <a:r>
              <a:rPr lang="ja-JP" altLang="en-US"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インスタンスのログ</a:t>
            </a:r>
            <a:endParaRPr lang="en-US" altLang="ja-JP" sz="2000"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81" indent="-311988">
              <a:spcBef>
                <a:spcPts val="267"/>
              </a:spcBef>
              <a:buFont typeface="Wingdings" panose="05000000000000000000" pitchFamily="2" charset="2"/>
              <a:buChar char="Ø"/>
            </a:pPr>
            <a:r>
              <a:rPr lang="en-US" altLang="ja-JP" sz="1667"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 </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Logs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を使用した</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ログ収集が基本</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となる</a:t>
            </a:r>
            <a:b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b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(CloudWatch Agent</a:t>
            </a:r>
            <a:r>
              <a:rPr lang="ja-JP" altLang="en-US" sz="1667">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経由</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p>
          <a:p>
            <a:pPr marL="479981" indent="-311988">
              <a:spcBef>
                <a:spcPts val="267"/>
              </a:spcBef>
              <a:buFont typeface="Wingdings" panose="05000000000000000000" pitchFamily="2" charset="2"/>
              <a:buChar char="Ø"/>
            </a:pP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OS</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以上のログはオンプレ同様、</a:t>
            </a:r>
            <a:r>
              <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3rd</a:t>
            </a:r>
            <a:r>
              <a:rPr lang="ja-JP" altLang="en-US"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パーティ製ツールを導入することも可能</a:t>
            </a:r>
            <a:endParaRPr lang="en-US" altLang="ja-JP" sz="1667"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7BE29A99-764C-4F00-8FE2-25EC0434AB0E}"/>
              </a:ext>
            </a:extLst>
          </p:cNvPr>
          <p:cNvSpPr/>
          <p:nvPr/>
        </p:nvSpPr>
        <p:spPr>
          <a:xfrm>
            <a:off x="442699" y="1173646"/>
            <a:ext cx="4171455"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監査ログの識別</a:t>
            </a:r>
          </a:p>
        </p:txBody>
      </p:sp>
      <p:sp>
        <p:nvSpPr>
          <p:cNvPr id="24" name="正方形/長方形 23">
            <a:extLst>
              <a:ext uri="{FF2B5EF4-FFF2-40B4-BE49-F238E27FC236}">
                <a16:creationId xmlns:a16="http://schemas.microsoft.com/office/drawing/2014/main" id="{5AC1F63B-D6D4-4A30-9872-031C0632DD42}"/>
              </a:ext>
            </a:extLst>
          </p:cNvPr>
          <p:cNvSpPr/>
          <p:nvPr/>
        </p:nvSpPr>
        <p:spPr>
          <a:xfrm>
            <a:off x="6862745" y="1124086"/>
            <a:ext cx="5136216"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6" name="正方形/長方形 25">
            <a:extLst>
              <a:ext uri="{FF2B5EF4-FFF2-40B4-BE49-F238E27FC236}">
                <a16:creationId xmlns:a16="http://schemas.microsoft.com/office/drawing/2014/main" id="{BDA9FA7C-B8F4-4F81-A1F0-9328F56FB7FC}"/>
              </a:ext>
            </a:extLst>
          </p:cNvPr>
          <p:cNvSpPr/>
          <p:nvPr/>
        </p:nvSpPr>
        <p:spPr>
          <a:xfrm>
            <a:off x="5136002" y="1173646"/>
            <a:ext cx="686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ログの収集の例</a:t>
            </a:r>
          </a:p>
        </p:txBody>
      </p:sp>
      <p:cxnSp>
        <p:nvCxnSpPr>
          <p:cNvPr id="27" name="直線コネクタ 26">
            <a:extLst>
              <a:ext uri="{FF2B5EF4-FFF2-40B4-BE49-F238E27FC236}">
                <a16:creationId xmlns:a16="http://schemas.microsoft.com/office/drawing/2014/main" id="{2889D92B-4F23-4202-9DB2-C41100E8228A}"/>
              </a:ext>
            </a:extLst>
          </p:cNvPr>
          <p:cNvCxnSpPr>
            <a:cxnSpLocks/>
          </p:cNvCxnSpPr>
          <p:nvPr/>
        </p:nvCxnSpPr>
        <p:spPr>
          <a:xfrm>
            <a:off x="5151519" y="1813509"/>
            <a:ext cx="6849752"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28" name="正方形/長方形 15">
            <a:extLst>
              <a:ext uri="{FF2B5EF4-FFF2-40B4-BE49-F238E27FC236}">
                <a16:creationId xmlns:a16="http://schemas.microsoft.com/office/drawing/2014/main" id="{6BC3EFEB-5ABF-6646-8CA5-155CFD9533CF}"/>
              </a:ext>
            </a:extLst>
          </p:cNvPr>
          <p:cNvSpPr/>
          <p:nvPr/>
        </p:nvSpPr>
        <p:spPr>
          <a:xfrm>
            <a:off x="5136000" y="2547813"/>
            <a:ext cx="1728000" cy="110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Config</a:t>
            </a:r>
            <a:r>
              <a:rPr kumimoji="1" lang="ja-JP" altLang="en-US" sz="1500">
                <a:solidFill>
                  <a:schemeClr val="tx1">
                    <a:lumMod val="75000"/>
                  </a:schemeClr>
                </a:solidFill>
                <a:latin typeface="Meiryo" panose="020B0604030504040204" pitchFamily="34" charset="-128"/>
                <a:ea typeface="Meiryo" panose="020B0604030504040204" pitchFamily="34" charset="-128"/>
                <a:cs typeface="Meiryo" charset="-128"/>
              </a:rPr>
              <a:t>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VPC</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フローログ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アクセスログ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ELB</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アクセスログ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err="1">
                <a:solidFill>
                  <a:schemeClr val="tx1">
                    <a:lumMod val="75000"/>
                  </a:schemeClr>
                </a:solidFill>
                <a:latin typeface="Meiryo" panose="020B0604030504040204" pitchFamily="34" charset="-128"/>
                <a:ea typeface="Meiryo" panose="020B0604030504040204" pitchFamily="34" charset="-128"/>
                <a:cs typeface="Meiryo" charset="-128"/>
              </a:rPr>
              <a:t>CloudFront</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ログなど</a:t>
            </a:r>
          </a:p>
        </p:txBody>
      </p:sp>
      <p:sp>
        <p:nvSpPr>
          <p:cNvPr id="29" name="正方形/長方形 15">
            <a:extLst>
              <a:ext uri="{FF2B5EF4-FFF2-40B4-BE49-F238E27FC236}">
                <a16:creationId xmlns:a16="http://schemas.microsoft.com/office/drawing/2014/main" id="{6BC3EFEB-5ABF-6646-8CA5-155CFD9533CF}"/>
              </a:ext>
            </a:extLst>
          </p:cNvPr>
          <p:cNvSpPr/>
          <p:nvPr/>
        </p:nvSpPr>
        <p:spPr>
          <a:xfrm>
            <a:off x="5136000" y="3813000"/>
            <a:ext cx="1728000" cy="576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操作ログ</a:t>
            </a:r>
          </a:p>
        </p:txBody>
      </p:sp>
      <p:sp>
        <p:nvSpPr>
          <p:cNvPr id="30" name="正方形/長方形 15">
            <a:extLst>
              <a:ext uri="{FF2B5EF4-FFF2-40B4-BE49-F238E27FC236}">
                <a16:creationId xmlns:a16="http://schemas.microsoft.com/office/drawing/2014/main" id="{6BC3EFEB-5ABF-6646-8CA5-155CFD9533CF}"/>
              </a:ext>
            </a:extLst>
          </p:cNvPr>
          <p:cNvSpPr/>
          <p:nvPr/>
        </p:nvSpPr>
        <p:spPr>
          <a:xfrm>
            <a:off x="5136000" y="4581000"/>
            <a:ext cx="1728000" cy="1056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RDS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ログ</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SNS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配信ステータス</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Lambda</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ログなど</a:t>
            </a:r>
          </a:p>
        </p:txBody>
      </p:sp>
      <p:sp>
        <p:nvSpPr>
          <p:cNvPr id="31" name="正方形/長方形 15">
            <a:extLst>
              <a:ext uri="{FF2B5EF4-FFF2-40B4-BE49-F238E27FC236}">
                <a16:creationId xmlns:a16="http://schemas.microsoft.com/office/drawing/2014/main" id="{6BC3EFEB-5ABF-6646-8CA5-155CFD9533CF}"/>
              </a:ext>
            </a:extLst>
          </p:cNvPr>
          <p:cNvSpPr/>
          <p:nvPr/>
        </p:nvSpPr>
        <p:spPr>
          <a:xfrm>
            <a:off x="5136000" y="5829000"/>
            <a:ext cx="1728000" cy="576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EC2</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 </a:t>
            </a: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OS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上のログ</a:t>
            </a:r>
          </a:p>
        </p:txBody>
      </p:sp>
      <p:sp>
        <p:nvSpPr>
          <p:cNvPr id="32" name="正方形/長方形 15">
            <a:extLst>
              <a:ext uri="{FF2B5EF4-FFF2-40B4-BE49-F238E27FC236}">
                <a16:creationId xmlns:a16="http://schemas.microsoft.com/office/drawing/2014/main" id="{6BC3EFEB-5ABF-6646-8CA5-155CFD9533CF}"/>
              </a:ext>
            </a:extLst>
          </p:cNvPr>
          <p:cNvSpPr/>
          <p:nvPr/>
        </p:nvSpPr>
        <p:spPr>
          <a:xfrm>
            <a:off x="5136000" y="2181000"/>
            <a:ext cx="1728000" cy="318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500" u="sng" dirty="0">
                <a:solidFill>
                  <a:schemeClr val="tx1">
                    <a:lumMod val="75000"/>
                  </a:schemeClr>
                </a:solidFill>
                <a:latin typeface="Meiryo" panose="020B0604030504040204" pitchFamily="34" charset="-128"/>
                <a:ea typeface="Meiryo" panose="020B0604030504040204" pitchFamily="34" charset="-128"/>
                <a:cs typeface="Meiryo" charset="-128"/>
              </a:rPr>
              <a:t>ログ発生元</a:t>
            </a:r>
          </a:p>
        </p:txBody>
      </p:sp>
      <p:sp>
        <p:nvSpPr>
          <p:cNvPr id="33" name="正方形/長方形 15">
            <a:extLst>
              <a:ext uri="{FF2B5EF4-FFF2-40B4-BE49-F238E27FC236}">
                <a16:creationId xmlns:a16="http://schemas.microsoft.com/office/drawing/2014/main" id="{6BC3EFEB-5ABF-6646-8CA5-155CFD9533CF}"/>
              </a:ext>
            </a:extLst>
          </p:cNvPr>
          <p:cNvSpPr/>
          <p:nvPr/>
        </p:nvSpPr>
        <p:spPr>
          <a:xfrm>
            <a:off x="7632000" y="2181000"/>
            <a:ext cx="1728000" cy="318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500" u="sng" dirty="0">
                <a:solidFill>
                  <a:schemeClr val="tx1">
                    <a:lumMod val="75000"/>
                  </a:schemeClr>
                </a:solidFill>
                <a:latin typeface="Meiryo" panose="020B0604030504040204" pitchFamily="34" charset="-128"/>
                <a:ea typeface="Meiryo" panose="020B0604030504040204" pitchFamily="34" charset="-128"/>
                <a:cs typeface="Meiryo" charset="-128"/>
              </a:rPr>
              <a:t>ログ収集</a:t>
            </a:r>
          </a:p>
        </p:txBody>
      </p:sp>
      <p:sp>
        <p:nvSpPr>
          <p:cNvPr id="34" name="正方形/長方形 15">
            <a:extLst>
              <a:ext uri="{FF2B5EF4-FFF2-40B4-BE49-F238E27FC236}">
                <a16:creationId xmlns:a16="http://schemas.microsoft.com/office/drawing/2014/main" id="{6BC3EFEB-5ABF-6646-8CA5-155CFD9533CF}"/>
              </a:ext>
            </a:extLst>
          </p:cNvPr>
          <p:cNvSpPr/>
          <p:nvPr/>
        </p:nvSpPr>
        <p:spPr>
          <a:xfrm>
            <a:off x="10128000" y="2181000"/>
            <a:ext cx="1728000" cy="31881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500" u="sng" dirty="0">
                <a:solidFill>
                  <a:schemeClr val="tx1">
                    <a:lumMod val="75000"/>
                  </a:schemeClr>
                </a:solidFill>
                <a:latin typeface="Meiryo" panose="020B0604030504040204" pitchFamily="34" charset="-128"/>
                <a:ea typeface="Meiryo" panose="020B0604030504040204" pitchFamily="34" charset="-128"/>
                <a:cs typeface="Meiryo" charset="-128"/>
              </a:rPr>
              <a:t>ログ保管</a:t>
            </a:r>
          </a:p>
        </p:txBody>
      </p:sp>
      <p:cxnSp>
        <p:nvCxnSpPr>
          <p:cNvPr id="35" name="直線コネクタ 34"/>
          <p:cNvCxnSpPr/>
          <p:nvPr/>
        </p:nvCxnSpPr>
        <p:spPr>
          <a:xfrm>
            <a:off x="7248000" y="2181000"/>
            <a:ext cx="0" cy="4224000"/>
          </a:xfrm>
          <a:prstGeom prst="line">
            <a:avLst/>
          </a:prstGeom>
          <a:ln w="1270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 name="直線コネクタ 35"/>
          <p:cNvCxnSpPr/>
          <p:nvPr/>
        </p:nvCxnSpPr>
        <p:spPr>
          <a:xfrm>
            <a:off x="9744000" y="2181000"/>
            <a:ext cx="0" cy="4224000"/>
          </a:xfrm>
          <a:prstGeom prst="line">
            <a:avLst/>
          </a:prstGeom>
          <a:ln w="1270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7" name="正方形/長方形 44">
            <a:extLst>
              <a:ext uri="{FF2B5EF4-FFF2-40B4-BE49-F238E27FC236}">
                <a16:creationId xmlns:a16="http://schemas.microsoft.com/office/drawing/2014/main" id="{9C6AB269-A3CA-E94F-A108-A933AD43DB25}"/>
              </a:ext>
            </a:extLst>
          </p:cNvPr>
          <p:cNvSpPr/>
          <p:nvPr/>
        </p:nvSpPr>
        <p:spPr>
          <a:xfrm>
            <a:off x="10032000" y="2757000"/>
            <a:ext cx="1824000" cy="672000"/>
          </a:xfrm>
          <a:prstGeom prst="rect">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S3</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38" name="Graphic 40">
            <a:extLst>
              <a:ext uri="{FF2B5EF4-FFF2-40B4-BE49-F238E27FC236}">
                <a16:creationId xmlns:a16="http://schemas.microsoft.com/office/drawing/2014/main" id="{D79C1F4D-B306-9543-9392-34451E1ED8F9}"/>
              </a:ext>
            </a:extLst>
          </p:cNvPr>
          <p:cNvPicPr>
            <a:picLocks noChangeAspect="1"/>
          </p:cNvPicPr>
          <p:nvPr/>
        </p:nvPicPr>
        <p:blipFill>
          <a:blip r:embed="rId3"/>
          <a:stretch>
            <a:fillRect/>
          </a:stretch>
        </p:blipFill>
        <p:spPr>
          <a:xfrm>
            <a:off x="10086153" y="2853000"/>
            <a:ext cx="480000" cy="480000"/>
          </a:xfrm>
          <a:prstGeom prst="rect">
            <a:avLst/>
          </a:prstGeom>
        </p:spPr>
      </p:pic>
      <p:sp>
        <p:nvSpPr>
          <p:cNvPr id="39" name="正方形/長方形 58">
            <a:extLst>
              <a:ext uri="{FF2B5EF4-FFF2-40B4-BE49-F238E27FC236}">
                <a16:creationId xmlns:a16="http://schemas.microsoft.com/office/drawing/2014/main" id="{414A6D3E-1671-3D4B-A8BD-DF2A663CD228}"/>
              </a:ext>
            </a:extLst>
          </p:cNvPr>
          <p:cNvSpPr/>
          <p:nvPr/>
        </p:nvSpPr>
        <p:spPr>
          <a:xfrm>
            <a:off x="10044000" y="4005000"/>
            <a:ext cx="1824000" cy="672000"/>
          </a:xfrm>
          <a:prstGeom prst="rect">
            <a:avLst/>
          </a:prstGeom>
          <a:solidFill>
            <a:srgbClr val="FFA7A7"/>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CloudWatch</a:t>
            </a: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Logs</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40" name="Graphic 29">
            <a:extLst>
              <a:ext uri="{FF2B5EF4-FFF2-40B4-BE49-F238E27FC236}">
                <a16:creationId xmlns:a16="http://schemas.microsoft.com/office/drawing/2014/main" id="{D75586A1-07E7-0F43-9C85-99DB4E360A5B}"/>
              </a:ext>
            </a:extLst>
          </p:cNvPr>
          <p:cNvPicPr>
            <a:picLocks noChangeAspect="1"/>
          </p:cNvPicPr>
          <p:nvPr/>
        </p:nvPicPr>
        <p:blipFill>
          <a:blip r:embed="rId4"/>
          <a:stretch>
            <a:fillRect/>
          </a:stretch>
        </p:blipFill>
        <p:spPr>
          <a:xfrm>
            <a:off x="10109515" y="4106060"/>
            <a:ext cx="480000" cy="480000"/>
          </a:xfrm>
          <a:prstGeom prst="rect">
            <a:avLst/>
          </a:prstGeom>
        </p:spPr>
      </p:pic>
      <p:sp>
        <p:nvSpPr>
          <p:cNvPr id="41" name="正方形/長方形 58">
            <a:extLst>
              <a:ext uri="{FF2B5EF4-FFF2-40B4-BE49-F238E27FC236}">
                <a16:creationId xmlns:a16="http://schemas.microsoft.com/office/drawing/2014/main" id="{414A6D3E-1671-3D4B-A8BD-DF2A663CD228}"/>
              </a:ext>
            </a:extLst>
          </p:cNvPr>
          <p:cNvSpPr/>
          <p:nvPr/>
        </p:nvSpPr>
        <p:spPr>
          <a:xfrm>
            <a:off x="7632000" y="3525000"/>
            <a:ext cx="1824000" cy="672000"/>
          </a:xfrm>
          <a:prstGeom prst="rect">
            <a:avLst/>
          </a:prstGeom>
          <a:solidFill>
            <a:srgbClr val="FFA7A7"/>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CloudTrail</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42" name="Graphic 51">
            <a:extLst>
              <a:ext uri="{FF2B5EF4-FFF2-40B4-BE49-F238E27FC236}">
                <a16:creationId xmlns:a16="http://schemas.microsoft.com/office/drawing/2014/main" id="{DB6C855E-BA8A-2847-8B6A-0123F220C25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28000" y="3621000"/>
            <a:ext cx="480000" cy="480000"/>
          </a:xfrm>
          <a:prstGeom prst="rect">
            <a:avLst/>
          </a:prstGeom>
        </p:spPr>
      </p:pic>
      <p:sp>
        <p:nvSpPr>
          <p:cNvPr id="43" name="正方形/長方形 58">
            <a:extLst>
              <a:ext uri="{FF2B5EF4-FFF2-40B4-BE49-F238E27FC236}">
                <a16:creationId xmlns:a16="http://schemas.microsoft.com/office/drawing/2014/main" id="{414A6D3E-1671-3D4B-A8BD-DF2A663CD228}"/>
              </a:ext>
            </a:extLst>
          </p:cNvPr>
          <p:cNvSpPr/>
          <p:nvPr/>
        </p:nvSpPr>
        <p:spPr>
          <a:xfrm>
            <a:off x="7632000" y="5061000"/>
            <a:ext cx="1824000" cy="672000"/>
          </a:xfrm>
          <a:prstGeom prst="rect">
            <a:avLst/>
          </a:prstGeom>
          <a:solidFill>
            <a:srgbClr val="FFA7A7"/>
          </a:solidFill>
          <a:ln>
            <a:noFill/>
          </a:ln>
          <a:effectLst/>
        </p:spPr>
        <p:style>
          <a:lnRef idx="1">
            <a:schemeClr val="accent1"/>
          </a:lnRef>
          <a:fillRef idx="3">
            <a:schemeClr val="accent1"/>
          </a:fillRef>
          <a:effectRef idx="2">
            <a:schemeClr val="accent1"/>
          </a:effectRef>
          <a:fontRef idx="minor">
            <a:schemeClr val="lt1"/>
          </a:fontRef>
        </p:style>
        <p:txBody>
          <a:bodyPr wrap="none" lIns="288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CloudWatch</a:t>
            </a:r>
          </a:p>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rPr>
              <a:t>   Agent</a:t>
            </a:r>
            <a:endParaRPr kumimoji="1" lang="ja-JP" altLang="en-US" sz="1500" dirty="0">
              <a:solidFill>
                <a:schemeClr val="tx1">
                  <a:lumMod val="75000"/>
                </a:schemeClr>
              </a:solidFill>
              <a:latin typeface="Meiryo" panose="020B0604030504040204" pitchFamily="34" charset="-128"/>
              <a:ea typeface="Meiryo" panose="020B0604030504040204" pitchFamily="34" charset="-128"/>
            </a:endParaRPr>
          </a:p>
        </p:txBody>
      </p:sp>
      <p:pic>
        <p:nvPicPr>
          <p:cNvPr id="44" name="Graphic 29">
            <a:extLst>
              <a:ext uri="{FF2B5EF4-FFF2-40B4-BE49-F238E27FC236}">
                <a16:creationId xmlns:a16="http://schemas.microsoft.com/office/drawing/2014/main" id="{D75586A1-07E7-0F43-9C85-99DB4E360A5B}"/>
              </a:ext>
            </a:extLst>
          </p:cNvPr>
          <p:cNvPicPr>
            <a:picLocks noChangeAspect="1"/>
          </p:cNvPicPr>
          <p:nvPr/>
        </p:nvPicPr>
        <p:blipFill>
          <a:blip r:embed="rId4"/>
          <a:stretch>
            <a:fillRect/>
          </a:stretch>
        </p:blipFill>
        <p:spPr>
          <a:xfrm>
            <a:off x="7697515" y="5162060"/>
            <a:ext cx="480000" cy="480000"/>
          </a:xfrm>
          <a:prstGeom prst="rect">
            <a:avLst/>
          </a:prstGeom>
        </p:spPr>
      </p:pic>
      <p:cxnSp>
        <p:nvCxnSpPr>
          <p:cNvPr id="45" name="直線矢印コネクタ 44"/>
          <p:cNvCxnSpPr>
            <a:cxnSpLocks/>
            <a:stCxn id="28" idx="3"/>
            <a:endCxn id="38" idx="1"/>
          </p:cNvCxnSpPr>
          <p:nvPr/>
        </p:nvCxnSpPr>
        <p:spPr>
          <a:xfrm flipV="1">
            <a:off x="6864001" y="3093000"/>
            <a:ext cx="3222153" cy="6813"/>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直線矢印コネクタ 45"/>
          <p:cNvCxnSpPr>
            <a:stCxn id="29" idx="3"/>
            <a:endCxn id="41" idx="1"/>
          </p:cNvCxnSpPr>
          <p:nvPr/>
        </p:nvCxnSpPr>
        <p:spPr>
          <a:xfrm flipV="1">
            <a:off x="6864000" y="3861000"/>
            <a:ext cx="768000" cy="24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7" name="直線矢印コネクタ 46"/>
          <p:cNvCxnSpPr>
            <a:stCxn id="41" idx="3"/>
            <a:endCxn id="39" idx="1"/>
          </p:cNvCxnSpPr>
          <p:nvPr/>
        </p:nvCxnSpPr>
        <p:spPr>
          <a:xfrm>
            <a:off x="9456000" y="3861000"/>
            <a:ext cx="588000" cy="48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直線矢印コネクタ 47"/>
          <p:cNvCxnSpPr>
            <a:stCxn id="41" idx="3"/>
            <a:endCxn id="38" idx="1"/>
          </p:cNvCxnSpPr>
          <p:nvPr/>
        </p:nvCxnSpPr>
        <p:spPr>
          <a:xfrm flipV="1">
            <a:off x="9456001" y="3093000"/>
            <a:ext cx="630153" cy="768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直線矢印コネクタ 48"/>
          <p:cNvCxnSpPr>
            <a:stCxn id="30" idx="3"/>
            <a:endCxn id="40" idx="1"/>
          </p:cNvCxnSpPr>
          <p:nvPr/>
        </p:nvCxnSpPr>
        <p:spPr>
          <a:xfrm flipV="1">
            <a:off x="6864000" y="4346061"/>
            <a:ext cx="3245515" cy="76294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50" name="正方形/長方形 58">
            <a:extLst>
              <a:ext uri="{FF2B5EF4-FFF2-40B4-BE49-F238E27FC236}">
                <a16:creationId xmlns:a16="http://schemas.microsoft.com/office/drawing/2014/main" id="{414A6D3E-1671-3D4B-A8BD-DF2A663CD228}"/>
              </a:ext>
            </a:extLst>
          </p:cNvPr>
          <p:cNvSpPr/>
          <p:nvPr/>
        </p:nvSpPr>
        <p:spPr>
          <a:xfrm>
            <a:off x="7632000" y="5829000"/>
            <a:ext cx="1824000" cy="672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3</a:t>
            </a:r>
            <a:r>
              <a:rPr kumimoji="1" lang="en-US" altLang="ja-JP" sz="1500" baseline="30000" dirty="0">
                <a:solidFill>
                  <a:schemeClr val="tx1">
                    <a:lumMod val="75000"/>
                  </a:schemeClr>
                </a:solidFill>
                <a:latin typeface="Meiryo" panose="020B0604030504040204" pitchFamily="34" charset="-128"/>
                <a:ea typeface="Meiryo" panose="020B0604030504040204" pitchFamily="34" charset="-128"/>
                <a:cs typeface="Meiryo" charset="-128"/>
              </a:rPr>
              <a:t>rd</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パーティ製ツール</a:t>
            </a:r>
          </a:p>
        </p:txBody>
      </p:sp>
      <p:cxnSp>
        <p:nvCxnSpPr>
          <p:cNvPr id="51" name="直線矢印コネクタ 50"/>
          <p:cNvCxnSpPr>
            <a:stCxn id="31" idx="3"/>
            <a:endCxn id="43" idx="1"/>
          </p:cNvCxnSpPr>
          <p:nvPr/>
        </p:nvCxnSpPr>
        <p:spPr>
          <a:xfrm flipV="1">
            <a:off x="6864000" y="5397000"/>
            <a:ext cx="768000" cy="72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直線矢印コネクタ 51"/>
          <p:cNvCxnSpPr>
            <a:stCxn id="31" idx="3"/>
            <a:endCxn id="50" idx="1"/>
          </p:cNvCxnSpPr>
          <p:nvPr/>
        </p:nvCxnSpPr>
        <p:spPr>
          <a:xfrm>
            <a:off x="6864000" y="6117000"/>
            <a:ext cx="768000" cy="48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直線矢印コネクタ 52"/>
          <p:cNvCxnSpPr>
            <a:stCxn id="43" idx="3"/>
            <a:endCxn id="39" idx="1"/>
          </p:cNvCxnSpPr>
          <p:nvPr/>
        </p:nvCxnSpPr>
        <p:spPr>
          <a:xfrm flipV="1">
            <a:off x="9456000" y="4341000"/>
            <a:ext cx="588000" cy="1056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直線矢印コネクタ 53"/>
          <p:cNvCxnSpPr>
            <a:stCxn id="39" idx="0"/>
            <a:endCxn id="37" idx="2"/>
          </p:cNvCxnSpPr>
          <p:nvPr/>
        </p:nvCxnSpPr>
        <p:spPr>
          <a:xfrm flipH="1" flipV="1">
            <a:off x="10944000" y="3429000"/>
            <a:ext cx="12000" cy="576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5" name="直線矢印コネクタ 54"/>
          <p:cNvCxnSpPr>
            <a:stCxn id="50" idx="3"/>
            <a:endCxn id="39" idx="1"/>
          </p:cNvCxnSpPr>
          <p:nvPr/>
        </p:nvCxnSpPr>
        <p:spPr>
          <a:xfrm flipV="1">
            <a:off x="9456000" y="4341000"/>
            <a:ext cx="588000" cy="1824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56" name="正方形/長方形 58">
            <a:extLst>
              <a:ext uri="{FF2B5EF4-FFF2-40B4-BE49-F238E27FC236}">
                <a16:creationId xmlns:a16="http://schemas.microsoft.com/office/drawing/2014/main" id="{414A6D3E-1671-3D4B-A8BD-DF2A663CD228}"/>
              </a:ext>
            </a:extLst>
          </p:cNvPr>
          <p:cNvSpPr/>
          <p:nvPr/>
        </p:nvSpPr>
        <p:spPr>
          <a:xfrm>
            <a:off x="10044000" y="5349000"/>
            <a:ext cx="1824000" cy="672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3</a:t>
            </a:r>
            <a:r>
              <a:rPr kumimoji="1" lang="en-US" altLang="ja-JP" sz="1500" baseline="30000" dirty="0">
                <a:solidFill>
                  <a:schemeClr val="tx1">
                    <a:lumMod val="75000"/>
                  </a:schemeClr>
                </a:solidFill>
                <a:latin typeface="Meiryo" panose="020B0604030504040204" pitchFamily="34" charset="-128"/>
                <a:ea typeface="Meiryo" panose="020B0604030504040204" pitchFamily="34" charset="-128"/>
                <a:cs typeface="Meiryo" charset="-128"/>
              </a:rPr>
              <a:t>rd</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パーティ製</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監視ツール</a:t>
            </a:r>
          </a:p>
        </p:txBody>
      </p:sp>
      <p:cxnSp>
        <p:nvCxnSpPr>
          <p:cNvPr id="57" name="直線矢印コネクタ 56"/>
          <p:cNvCxnSpPr>
            <a:stCxn id="50" idx="3"/>
            <a:endCxn id="56" idx="1"/>
          </p:cNvCxnSpPr>
          <p:nvPr/>
        </p:nvCxnSpPr>
        <p:spPr>
          <a:xfrm flipV="1">
            <a:off x="9456000" y="5685000"/>
            <a:ext cx="588000" cy="480000"/>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テキスト ボックス 1">
            <a:extLst>
              <a:ext uri="{FF2B5EF4-FFF2-40B4-BE49-F238E27FC236}">
                <a16:creationId xmlns:a16="http://schemas.microsoft.com/office/drawing/2014/main" id="{21E50057-62DD-CFAD-033A-2BF6587359D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8177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10">
            <a:extLst>
              <a:ext uri="{FF2B5EF4-FFF2-40B4-BE49-F238E27FC236}">
                <a16:creationId xmlns:a16="http://schemas.microsoft.com/office/drawing/2014/main" id="{CD53AA86-C6DD-4349-91EF-D6C98D099207}"/>
              </a:ext>
            </a:extLst>
          </p:cNvPr>
          <p:cNvSpPr/>
          <p:nvPr/>
        </p:nvSpPr>
        <p:spPr>
          <a:xfrm>
            <a:off x="442698" y="1892759"/>
            <a:ext cx="5047408" cy="4164980"/>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en-US" altLang="ja-JP" sz="2000" b="1"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は証跡を収集する</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AWS API</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アクセス、実行結果など</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の</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証跡について</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ログを取得する</a:t>
            </a:r>
            <a:r>
              <a:rPr kumimoji="1" lang="en-US" altLang="ja-JP" sz="2000" baseline="30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データイベントにも対応</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し、</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ではオブジェクト毎の操作についても追加取得できる</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133"/>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関連するサービスと連携することで、意識せずに活用できる</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Security</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Hub,</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15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GuardDuty</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533"/>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Organizations</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と連携</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Organizations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から組織内のアカウント全てに対して有効化可能（取得洩れをなくす）</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CloudTrail</a:t>
            </a:r>
            <a:r>
              <a:rPr lang="ja-JP" altLang="en-US" b="1">
                <a:gradFill>
                  <a:gsLst>
                    <a:gs pos="0">
                      <a:schemeClr val="tx1">
                        <a:lumMod val="75000"/>
                      </a:schemeClr>
                    </a:gs>
                    <a:gs pos="100000">
                      <a:schemeClr val="tx1">
                        <a:lumMod val="75000"/>
                      </a:schemeClr>
                    </a:gs>
                  </a:gsLst>
                  <a:lin ang="16200000" scaled="0"/>
                </a:gradFill>
              </a:rPr>
              <a:t> </a:t>
            </a:r>
            <a:r>
              <a:rPr lang="ja-JP" altLang="en-US" b="1" dirty="0">
                <a:gradFill>
                  <a:gsLst>
                    <a:gs pos="0">
                      <a:schemeClr val="tx1">
                        <a:lumMod val="75000"/>
                      </a:schemeClr>
                    </a:gs>
                    <a:gs pos="100000">
                      <a:schemeClr val="tx1">
                        <a:lumMod val="75000"/>
                      </a:schemeClr>
                    </a:gs>
                  </a:gsLst>
                  <a:lin ang="16200000" scaled="0"/>
                </a:gradFill>
              </a:rPr>
              <a:t>の概要</a:t>
            </a: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CloudTrail</a:t>
            </a:r>
            <a:r>
              <a:rPr kumimoji="1" lang="ja-JP" altLang="en-US" sz="2667">
                <a:gradFill>
                  <a:gsLst>
                    <a:gs pos="0">
                      <a:schemeClr val="bg1"/>
                    </a:gs>
                    <a:gs pos="100000">
                      <a:schemeClr val="bg1"/>
                    </a:gs>
                  </a:gsLst>
                  <a:lin ang="5400000" scaled="1"/>
                </a:gradFill>
                <a:latin typeface="Meiryo" panose="020B0604030504040204" pitchFamily="34" charset="-128"/>
                <a:ea typeface="Meiryo" panose="020B0604030504040204" pitchFamily="34" charset="-128"/>
              </a:rPr>
              <a:t> </a:t>
            </a: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概要</a:t>
            </a:r>
          </a:p>
        </p:txBody>
      </p:sp>
      <p:sp>
        <p:nvSpPr>
          <p:cNvPr id="19" name="正方形/長方形 18">
            <a:extLst>
              <a:ext uri="{FF2B5EF4-FFF2-40B4-BE49-F238E27FC236}">
                <a16:creationId xmlns:a16="http://schemas.microsoft.com/office/drawing/2014/main" id="{8B8D92EC-0ADA-4EAE-9154-833F13AEDAE1}"/>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画面イメージ</a:t>
            </a: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0" name="直線コネクタ 19">
            <a:extLst>
              <a:ext uri="{FF2B5EF4-FFF2-40B4-BE49-F238E27FC236}">
                <a16:creationId xmlns:a16="http://schemas.microsoft.com/office/drawing/2014/main" id="{871AC373-BCA6-4E74-A9EC-07C91B9AE204}"/>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1" name="正方形/長方形 10">
            <a:extLst>
              <a:ext uri="{FF2B5EF4-FFF2-40B4-BE49-F238E27FC236}">
                <a16:creationId xmlns:a16="http://schemas.microsoft.com/office/drawing/2014/main" id="{470EA868-EC86-45C4-B674-CD39FA6DB37B}"/>
              </a:ext>
            </a:extLst>
          </p:cNvPr>
          <p:cNvSpPr/>
          <p:nvPr/>
        </p:nvSpPr>
        <p:spPr>
          <a:xfrm>
            <a:off x="6668402" y="5653888"/>
            <a:ext cx="5045280" cy="55911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en-US" altLang="ja-JP" sz="1667" dirty="0">
                <a:solidFill>
                  <a:schemeClr val="tx1">
                    <a:lumMod val="75000"/>
                  </a:schemeClr>
                </a:solidFill>
                <a:latin typeface="Meiryo" panose="020B0604030504040204" pitchFamily="34" charset="-128"/>
                <a:ea typeface="Meiryo" panose="020B0604030504040204" pitchFamily="34" charset="-128"/>
              </a:rPr>
              <a:t>SQL</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を利用したより高度なログの検索も可能</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167" dirty="0">
                <a:solidFill>
                  <a:schemeClr val="tx1">
                    <a:lumMod val="75000"/>
                  </a:schemeClr>
                </a:solidFill>
                <a:latin typeface="Meiryo" panose="020B0604030504040204" pitchFamily="34" charset="-128"/>
                <a:ea typeface="Meiryo" panose="020B0604030504040204" pitchFamily="34" charset="-128"/>
              </a:rPr>
              <a:t>(Athena</a:t>
            </a:r>
            <a:r>
              <a:rPr kumimoji="1" lang="ja-JP" altLang="en-US" sz="1167" dirty="0">
                <a:solidFill>
                  <a:schemeClr val="tx1">
                    <a:lumMod val="75000"/>
                  </a:schemeClr>
                </a:solidFill>
                <a:latin typeface="Meiryo" panose="020B0604030504040204" pitchFamily="34" charset="-128"/>
                <a:ea typeface="Meiryo" panose="020B0604030504040204" pitchFamily="34" charset="-128"/>
              </a:rPr>
              <a:t>を利用</a:t>
            </a:r>
            <a:r>
              <a:rPr kumimoji="1" lang="en-US" altLang="ja-JP" sz="1167"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4" name="図 3"/>
          <p:cNvPicPr>
            <a:picLocks noChangeAspect="1"/>
          </p:cNvPicPr>
          <p:nvPr/>
        </p:nvPicPr>
        <p:blipFill>
          <a:blip r:embed="rId3"/>
          <a:stretch>
            <a:fillRect/>
          </a:stretch>
        </p:blipFill>
        <p:spPr>
          <a:xfrm>
            <a:off x="6096003" y="2046801"/>
            <a:ext cx="5902960" cy="3486436"/>
          </a:xfrm>
          <a:prstGeom prst="rect">
            <a:avLst/>
          </a:prstGeom>
        </p:spPr>
      </p:pic>
      <p:pic>
        <p:nvPicPr>
          <p:cNvPr id="5" name="図 4"/>
          <p:cNvPicPr>
            <a:picLocks noChangeAspect="1"/>
          </p:cNvPicPr>
          <p:nvPr/>
        </p:nvPicPr>
        <p:blipFill>
          <a:blip r:embed="rId4"/>
          <a:stretch>
            <a:fillRect/>
          </a:stretch>
        </p:blipFill>
        <p:spPr>
          <a:xfrm>
            <a:off x="6384000" y="3657038"/>
            <a:ext cx="5664000" cy="1873805"/>
          </a:xfrm>
          <a:prstGeom prst="rect">
            <a:avLst/>
          </a:prstGeom>
          <a:ln w="57150">
            <a:solidFill>
              <a:schemeClr val="bg1">
                <a:lumMod val="75000"/>
              </a:schemeClr>
            </a:solidFill>
          </a:ln>
          <a:effectLst>
            <a:outerShdw blurRad="50800" dist="38100" dir="2700000" algn="tl" rotWithShape="0">
              <a:prstClr val="black">
                <a:alpha val="40000"/>
              </a:prstClr>
            </a:outerShdw>
          </a:effectLst>
        </p:spPr>
      </p:pic>
      <p:sp>
        <p:nvSpPr>
          <p:cNvPr id="15" name="正方形/長方形 62">
            <a:extLst>
              <a:ext uri="{FF2B5EF4-FFF2-40B4-BE49-F238E27FC236}">
                <a16:creationId xmlns:a16="http://schemas.microsoft.com/office/drawing/2014/main" id="{0D98813F-4527-7A47-943B-3C8F027B90D4}"/>
              </a:ext>
            </a:extLst>
          </p:cNvPr>
          <p:cNvSpPr/>
          <p:nvPr/>
        </p:nvSpPr>
        <p:spPr>
          <a:xfrm>
            <a:off x="10471866" y="377723"/>
            <a:ext cx="1528383" cy="2173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環境操作ログ</a:t>
            </a:r>
          </a:p>
        </p:txBody>
      </p:sp>
      <p:sp>
        <p:nvSpPr>
          <p:cNvPr id="18" name="正方形/長方形 62">
            <a:extLst>
              <a:ext uri="{FF2B5EF4-FFF2-40B4-BE49-F238E27FC236}">
                <a16:creationId xmlns:a16="http://schemas.microsoft.com/office/drawing/2014/main" id="{EECADB65-CA8B-224C-AFEF-E8EBB6F92883}"/>
              </a:ext>
            </a:extLst>
          </p:cNvPr>
          <p:cNvSpPr/>
          <p:nvPr/>
        </p:nvSpPr>
        <p:spPr>
          <a:xfrm>
            <a:off x="10470579" y="764139"/>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データアクセスログ</a:t>
            </a:r>
          </a:p>
        </p:txBody>
      </p:sp>
      <p:sp>
        <p:nvSpPr>
          <p:cNvPr id="21" name="正方形/長方形 62">
            <a:extLst>
              <a:ext uri="{FF2B5EF4-FFF2-40B4-BE49-F238E27FC236}">
                <a16:creationId xmlns:a16="http://schemas.microsoft.com/office/drawing/2014/main" id="{9B7A2582-29E2-6D4A-A8C3-B44C04D76CEA}"/>
              </a:ext>
            </a:extLst>
          </p:cNvPr>
          <p:cNvSpPr/>
          <p:nvPr/>
        </p:nvSpPr>
        <p:spPr>
          <a:xfrm>
            <a:off x="10470579" y="963034"/>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ネットワークログ</a:t>
            </a:r>
          </a:p>
        </p:txBody>
      </p:sp>
      <p:sp>
        <p:nvSpPr>
          <p:cNvPr id="22" name="正方形/長方形 62">
            <a:extLst>
              <a:ext uri="{FF2B5EF4-FFF2-40B4-BE49-F238E27FC236}">
                <a16:creationId xmlns:a16="http://schemas.microsoft.com/office/drawing/2014/main" id="{4A7A7580-862A-1C49-970D-5F2EB72F926F}"/>
              </a:ext>
            </a:extLst>
          </p:cNvPr>
          <p:cNvSpPr/>
          <p:nvPr/>
        </p:nvSpPr>
        <p:spPr>
          <a:xfrm>
            <a:off x="10470579" y="1156732"/>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環境固有のログ</a:t>
            </a:r>
          </a:p>
        </p:txBody>
      </p:sp>
      <p:sp>
        <p:nvSpPr>
          <p:cNvPr id="23" name="正方形/長方形 62">
            <a:extLst>
              <a:ext uri="{FF2B5EF4-FFF2-40B4-BE49-F238E27FC236}">
                <a16:creationId xmlns:a16="http://schemas.microsoft.com/office/drawing/2014/main" id="{CD818478-3312-F845-B7D4-478B5E69FFE6}"/>
              </a:ext>
            </a:extLst>
          </p:cNvPr>
          <p:cNvSpPr/>
          <p:nvPr/>
        </p:nvSpPr>
        <p:spPr>
          <a:xfrm>
            <a:off x="10470579" y="569536"/>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a:solidFill>
                  <a:schemeClr val="tx1"/>
                </a:solidFill>
                <a:latin typeface="Meiryo" panose="020B0604030504040204" pitchFamily="34" charset="-128"/>
                <a:ea typeface="Meiryo" panose="020B0604030504040204" pitchFamily="34" charset="-128"/>
              </a:rPr>
              <a:t>設定ログ</a:t>
            </a:r>
            <a:endParaRPr kumimoji="1" lang="ja-JP" altLang="en-US" sz="1167" dirty="0">
              <a:solidFill>
                <a:schemeClr val="tx1"/>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76B569C9-023A-23DB-B29C-885D749C9A32}"/>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347198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CloudTrail </a:t>
            </a:r>
            <a:r>
              <a:rPr lang="ja-JP" altLang="en-US" b="1" dirty="0">
                <a:gradFill>
                  <a:gsLst>
                    <a:gs pos="0">
                      <a:schemeClr val="tx1">
                        <a:lumMod val="75000"/>
                      </a:schemeClr>
                    </a:gs>
                    <a:gs pos="100000">
                      <a:schemeClr val="tx1">
                        <a:lumMod val="75000"/>
                      </a:schemeClr>
                    </a:gs>
                  </a:gsLst>
                  <a:lin ang="16200000" scaled="0"/>
                </a:gradFill>
              </a:rPr>
              <a:t>ログファイル整合性検証</a:t>
            </a: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lvl="0" algn="ctr"/>
            <a:r>
              <a:rPr kumimoji="1" lang="ja-JP" altLang="en-US" sz="2333" dirty="0">
                <a:gradFill>
                  <a:gsLst>
                    <a:gs pos="0">
                      <a:srgbClr val="FFFFFF"/>
                    </a:gs>
                    <a:gs pos="100000">
                      <a:srgbClr val="FFFFFF"/>
                    </a:gs>
                  </a:gsLst>
                  <a:lin ang="5400000" scaled="1"/>
                </a:gradFill>
                <a:latin typeface="Meiryo" panose="020B0604030504040204" pitchFamily="34" charset="-128"/>
                <a:ea typeface="Meiryo" panose="020B0604030504040204" pitchFamily="34" charset="-128"/>
              </a:rPr>
              <a:t>監査ログの保護</a:t>
            </a:r>
          </a:p>
        </p:txBody>
      </p:sp>
      <p:sp>
        <p:nvSpPr>
          <p:cNvPr id="13" name="Content Placeholder 2">
            <a:extLst>
              <a:ext uri="{FF2B5EF4-FFF2-40B4-BE49-F238E27FC236}">
                <a16:creationId xmlns:a16="http://schemas.microsoft.com/office/drawing/2014/main" id="{10CDC301-F2FC-C348-969E-9DEF8161ED0C}"/>
              </a:ext>
            </a:extLst>
          </p:cNvPr>
          <p:cNvSpPr txBox="1">
            <a:spLocks/>
          </p:cNvSpPr>
          <p:nvPr/>
        </p:nvSpPr>
        <p:spPr>
          <a:xfrm>
            <a:off x="5046801" y="3774795"/>
            <a:ext cx="1936340" cy="414460"/>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pPr>
            <a:r>
              <a:rPr lang="en-US" altLang="ja-JP" sz="1333"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CloudTrail</a:t>
            </a:r>
          </a:p>
        </p:txBody>
      </p:sp>
      <p:sp>
        <p:nvSpPr>
          <p:cNvPr id="14" name="Content Placeholder 2">
            <a:extLst>
              <a:ext uri="{FF2B5EF4-FFF2-40B4-BE49-F238E27FC236}">
                <a16:creationId xmlns:a16="http://schemas.microsoft.com/office/drawing/2014/main" id="{5172C095-0F40-0649-B4F6-8D1FBB5F06C0}"/>
              </a:ext>
            </a:extLst>
          </p:cNvPr>
          <p:cNvSpPr txBox="1">
            <a:spLocks/>
          </p:cNvSpPr>
          <p:nvPr/>
        </p:nvSpPr>
        <p:spPr>
          <a:xfrm>
            <a:off x="4947515" y="4093296"/>
            <a:ext cx="1936340" cy="503749"/>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Bef>
                <a:spcPts val="0"/>
              </a:spcBef>
              <a:buNone/>
            </a:pPr>
            <a:r>
              <a:rPr lang="ja-jp" altLang="en-US" sz="1167"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ログファイルの整合性 </a:t>
            </a:r>
          </a:p>
          <a:p>
            <a:pPr marL="0" indent="0" algn="ctr">
              <a:lnSpc>
                <a:spcPct val="110000"/>
              </a:lnSpc>
              <a:spcBef>
                <a:spcPts val="0"/>
              </a:spcBef>
              <a:buNone/>
            </a:pPr>
            <a:r>
              <a:rPr lang="en-US" altLang="ja-JP" sz="1167"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3:15 AM </a:t>
            </a:r>
            <a:r>
              <a:rPr lang="ja-jp" altLang="en-US" sz="1167" dirty="0">
                <a:solidFill>
                  <a:srgbClr val="000000"/>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に有効化</a:t>
            </a:r>
          </a:p>
        </p:txBody>
      </p:sp>
      <p:sp>
        <p:nvSpPr>
          <p:cNvPr id="15" name="Down Arrow 7">
            <a:extLst>
              <a:ext uri="{FF2B5EF4-FFF2-40B4-BE49-F238E27FC236}">
                <a16:creationId xmlns:a16="http://schemas.microsoft.com/office/drawing/2014/main" id="{A9D67D4D-D213-1B47-9AA8-F208ED39DEAA}"/>
              </a:ext>
            </a:extLst>
          </p:cNvPr>
          <p:cNvSpPr/>
          <p:nvPr/>
        </p:nvSpPr>
        <p:spPr>
          <a:xfrm rot="16200000">
            <a:off x="6325798" y="3271933"/>
            <a:ext cx="461451" cy="430883"/>
          </a:xfrm>
          <a:prstGeom prst="downArrow">
            <a:avLst/>
          </a:prstGeom>
          <a:solidFill>
            <a:srgbClr val="FFFFFF">
              <a:lumMod val="50000"/>
            </a:srgbClr>
          </a:solidFill>
          <a:ln w="12700" cap="flat" cmpd="sng" algn="ctr">
            <a:noFill/>
            <a:prstDash val="solid"/>
            <a:miter lim="800000"/>
          </a:ln>
          <a:effectLst/>
        </p:spPr>
        <p:txBody>
          <a:bodyPr rtlCol="0" anchor="ctr"/>
          <a:lstStyle/>
          <a:p>
            <a:pPr algn="ctr" defTabSz="761970">
              <a:defRPr/>
            </a:pPr>
            <a:endParaRPr lang="en-US" sz="1500" kern="0" dirty="0">
              <a:solidFill>
                <a:schemeClr val="tx1">
                  <a:lumMod val="75000"/>
                </a:schemeClr>
              </a:solidFill>
              <a:latin typeface="Meiryo" panose="020B0604030504040204" pitchFamily="34" charset="-128"/>
              <a:ea typeface="Meiryo" panose="020B0604030504040204" pitchFamily="34" charset="-128"/>
              <a:sym typeface="meiryo" panose="020B0604030504040204" pitchFamily="34" charset="-128"/>
            </a:endParaRPr>
          </a:p>
        </p:txBody>
      </p:sp>
      <p:sp>
        <p:nvSpPr>
          <p:cNvPr id="17" name="Content Placeholder 2">
            <a:extLst>
              <a:ext uri="{FF2B5EF4-FFF2-40B4-BE49-F238E27FC236}">
                <a16:creationId xmlns:a16="http://schemas.microsoft.com/office/drawing/2014/main" id="{89751FFC-F3DE-5942-A69E-0B87F0AE4B36}"/>
              </a:ext>
            </a:extLst>
          </p:cNvPr>
          <p:cNvSpPr txBox="1">
            <a:spLocks/>
          </p:cNvSpPr>
          <p:nvPr/>
        </p:nvSpPr>
        <p:spPr>
          <a:xfrm>
            <a:off x="6662672" y="1943157"/>
            <a:ext cx="1249551" cy="266655"/>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pP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ログファイル</a:t>
            </a:r>
          </a:p>
        </p:txBody>
      </p:sp>
      <p:sp>
        <p:nvSpPr>
          <p:cNvPr id="21" name="Content Placeholder 2">
            <a:extLst>
              <a:ext uri="{FF2B5EF4-FFF2-40B4-BE49-F238E27FC236}">
                <a16:creationId xmlns:a16="http://schemas.microsoft.com/office/drawing/2014/main" id="{EA8317B7-DE81-D540-8DEE-809CDE5EF601}"/>
              </a:ext>
            </a:extLst>
          </p:cNvPr>
          <p:cNvSpPr txBox="1">
            <a:spLocks/>
          </p:cNvSpPr>
          <p:nvPr/>
        </p:nvSpPr>
        <p:spPr>
          <a:xfrm>
            <a:off x="7862926" y="3909862"/>
            <a:ext cx="1177378" cy="312838"/>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SHA-256</a:t>
            </a:r>
          </a:p>
          <a:p>
            <a:pPr marL="0" indent="0" algn="ctr">
              <a:lnSpc>
                <a:spcPct val="110000"/>
              </a:lnSpc>
              <a:spcBef>
                <a:spcPts val="0"/>
              </a:spcBef>
              <a:buNone/>
            </a:pP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ハッシュ</a:t>
            </a:r>
            <a:b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b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アルゴリズム</a:t>
            </a:r>
          </a:p>
        </p:txBody>
      </p:sp>
      <p:cxnSp>
        <p:nvCxnSpPr>
          <p:cNvPr id="22" name="Straight Arrow Connector 11">
            <a:extLst>
              <a:ext uri="{FF2B5EF4-FFF2-40B4-BE49-F238E27FC236}">
                <a16:creationId xmlns:a16="http://schemas.microsoft.com/office/drawing/2014/main" id="{90F7EFC2-195E-B84C-A9AD-A8AF86ED52FD}"/>
              </a:ext>
            </a:extLst>
          </p:cNvPr>
          <p:cNvCxnSpPr>
            <a:cxnSpLocks/>
          </p:cNvCxnSpPr>
          <p:nvPr/>
        </p:nvCxnSpPr>
        <p:spPr>
          <a:xfrm>
            <a:off x="7518216" y="2659559"/>
            <a:ext cx="493611" cy="492198"/>
          </a:xfrm>
          <a:prstGeom prst="straightConnector1">
            <a:avLst/>
          </a:prstGeom>
          <a:noFill/>
          <a:ln w="19050" cap="flat" cmpd="sng" algn="ctr">
            <a:solidFill>
              <a:srgbClr val="232F3E"/>
            </a:solidFill>
            <a:prstDash val="solid"/>
            <a:miter lim="800000"/>
            <a:tailEnd type="triangle" w="lg" len="med"/>
          </a:ln>
          <a:effectLst/>
        </p:spPr>
      </p:cxnSp>
      <p:cxnSp>
        <p:nvCxnSpPr>
          <p:cNvPr id="23" name="Straight Arrow Connector 12">
            <a:extLst>
              <a:ext uri="{FF2B5EF4-FFF2-40B4-BE49-F238E27FC236}">
                <a16:creationId xmlns:a16="http://schemas.microsoft.com/office/drawing/2014/main" id="{E07B82B2-4D66-074F-A89B-90D2BA8B8A8B}"/>
              </a:ext>
            </a:extLst>
          </p:cNvPr>
          <p:cNvCxnSpPr>
            <a:cxnSpLocks/>
          </p:cNvCxnSpPr>
          <p:nvPr/>
        </p:nvCxnSpPr>
        <p:spPr>
          <a:xfrm>
            <a:off x="7516808" y="3487372"/>
            <a:ext cx="308398" cy="0"/>
          </a:xfrm>
          <a:prstGeom prst="straightConnector1">
            <a:avLst/>
          </a:prstGeom>
          <a:noFill/>
          <a:ln w="19050" cap="flat" cmpd="sng" algn="ctr">
            <a:solidFill>
              <a:srgbClr val="232F3E"/>
            </a:solidFill>
            <a:prstDash val="solid"/>
            <a:miter lim="800000"/>
            <a:tailEnd type="triangle" w="lg" len="med"/>
          </a:ln>
          <a:effectLst/>
        </p:spPr>
      </p:cxnSp>
      <p:cxnSp>
        <p:nvCxnSpPr>
          <p:cNvPr id="24" name="Straight Arrow Connector 13">
            <a:extLst>
              <a:ext uri="{FF2B5EF4-FFF2-40B4-BE49-F238E27FC236}">
                <a16:creationId xmlns:a16="http://schemas.microsoft.com/office/drawing/2014/main" id="{42C4D958-1C3F-074A-B763-BDFFBB35375F}"/>
              </a:ext>
            </a:extLst>
          </p:cNvPr>
          <p:cNvCxnSpPr>
            <a:cxnSpLocks/>
          </p:cNvCxnSpPr>
          <p:nvPr/>
        </p:nvCxnSpPr>
        <p:spPr>
          <a:xfrm flipV="1">
            <a:off x="7518216" y="3752888"/>
            <a:ext cx="493611" cy="562300"/>
          </a:xfrm>
          <a:prstGeom prst="straightConnector1">
            <a:avLst/>
          </a:prstGeom>
          <a:noFill/>
          <a:ln w="19050" cap="flat" cmpd="sng" algn="ctr">
            <a:solidFill>
              <a:srgbClr val="232F3E"/>
            </a:solidFill>
            <a:prstDash val="solid"/>
            <a:miter lim="800000"/>
            <a:tailEnd type="triangle" w="lg" len="med"/>
          </a:ln>
          <a:effectLst/>
        </p:spPr>
      </p:cxnSp>
      <p:sp>
        <p:nvSpPr>
          <p:cNvPr id="28" name="Content Placeholder 2">
            <a:extLst>
              <a:ext uri="{FF2B5EF4-FFF2-40B4-BE49-F238E27FC236}">
                <a16:creationId xmlns:a16="http://schemas.microsoft.com/office/drawing/2014/main" id="{F6083AD2-D0C3-5E49-ABB0-D923B828CB47}"/>
              </a:ext>
            </a:extLst>
          </p:cNvPr>
          <p:cNvSpPr txBox="1">
            <a:spLocks/>
          </p:cNvSpPr>
          <p:nvPr/>
        </p:nvSpPr>
        <p:spPr>
          <a:xfrm>
            <a:off x="6871676" y="2944904"/>
            <a:ext cx="830158" cy="213202"/>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3:21 AM</a:t>
            </a:r>
          </a:p>
        </p:txBody>
      </p:sp>
      <p:sp>
        <p:nvSpPr>
          <p:cNvPr id="31" name="Content Placeholder 2">
            <a:extLst>
              <a:ext uri="{FF2B5EF4-FFF2-40B4-BE49-F238E27FC236}">
                <a16:creationId xmlns:a16="http://schemas.microsoft.com/office/drawing/2014/main" id="{6F577356-6E9C-3448-877C-E4566AEF6F85}"/>
              </a:ext>
            </a:extLst>
          </p:cNvPr>
          <p:cNvSpPr txBox="1">
            <a:spLocks/>
          </p:cNvSpPr>
          <p:nvPr/>
        </p:nvSpPr>
        <p:spPr>
          <a:xfrm>
            <a:off x="6870458" y="3767880"/>
            <a:ext cx="830580" cy="312838"/>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3:48 AM</a:t>
            </a:r>
          </a:p>
        </p:txBody>
      </p:sp>
      <p:sp>
        <p:nvSpPr>
          <p:cNvPr id="34" name="Content Placeholder 2">
            <a:extLst>
              <a:ext uri="{FF2B5EF4-FFF2-40B4-BE49-F238E27FC236}">
                <a16:creationId xmlns:a16="http://schemas.microsoft.com/office/drawing/2014/main" id="{3EFBB23A-5CF0-8043-864D-8B260256891F}"/>
              </a:ext>
            </a:extLst>
          </p:cNvPr>
          <p:cNvSpPr txBox="1">
            <a:spLocks/>
          </p:cNvSpPr>
          <p:nvPr/>
        </p:nvSpPr>
        <p:spPr>
          <a:xfrm>
            <a:off x="6897645" y="4745061"/>
            <a:ext cx="830580" cy="312836"/>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4:08 AM</a:t>
            </a:r>
          </a:p>
        </p:txBody>
      </p:sp>
      <p:sp>
        <p:nvSpPr>
          <p:cNvPr id="35" name="Content Placeholder 2">
            <a:extLst>
              <a:ext uri="{FF2B5EF4-FFF2-40B4-BE49-F238E27FC236}">
                <a16:creationId xmlns:a16="http://schemas.microsoft.com/office/drawing/2014/main" id="{63F7E149-9801-5B4B-9B56-30FB404270D5}"/>
              </a:ext>
            </a:extLst>
          </p:cNvPr>
          <p:cNvSpPr txBox="1">
            <a:spLocks/>
          </p:cNvSpPr>
          <p:nvPr/>
        </p:nvSpPr>
        <p:spPr>
          <a:xfrm>
            <a:off x="9340583" y="1943155"/>
            <a:ext cx="961693" cy="312838"/>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pPr>
            <a:r>
              <a:rPr lang="ja-jp" altLang="en-US"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ハッシュ</a:t>
            </a:r>
          </a:p>
        </p:txBody>
      </p:sp>
      <p:sp>
        <p:nvSpPr>
          <p:cNvPr id="36" name="Content Placeholder 2">
            <a:extLst>
              <a:ext uri="{FF2B5EF4-FFF2-40B4-BE49-F238E27FC236}">
                <a16:creationId xmlns:a16="http://schemas.microsoft.com/office/drawing/2014/main" id="{7DB45C48-7CA4-EC43-BC54-F575A48DF20D}"/>
              </a:ext>
            </a:extLst>
          </p:cNvPr>
          <p:cNvSpPr txBox="1">
            <a:spLocks/>
          </p:cNvSpPr>
          <p:nvPr/>
        </p:nvSpPr>
        <p:spPr>
          <a:xfrm>
            <a:off x="9340583" y="2503139"/>
            <a:ext cx="961693" cy="312838"/>
          </a:xfrm>
          <a:prstGeom prst="rect">
            <a:avLst/>
          </a:prstGeom>
          <a:solidFill>
            <a:srgbClr val="1CC9F7">
              <a:lumMod val="40000"/>
              <a:lumOff val="60000"/>
            </a:srgbClr>
          </a:solidFill>
          <a:ln>
            <a:noFill/>
          </a:ln>
        </p:spPr>
        <p:txBody>
          <a:bodyPr vert="horz" lIns="76200" tIns="60960" rIns="76200" bIns="0" rtlCol="0" anchor="ctr">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028374</a:t>
            </a:r>
          </a:p>
        </p:txBody>
      </p:sp>
      <p:sp>
        <p:nvSpPr>
          <p:cNvPr id="37" name="Content Placeholder 2">
            <a:extLst>
              <a:ext uri="{FF2B5EF4-FFF2-40B4-BE49-F238E27FC236}">
                <a16:creationId xmlns:a16="http://schemas.microsoft.com/office/drawing/2014/main" id="{CA7C2420-2821-A34F-BDFC-981F2A4F019A}"/>
              </a:ext>
            </a:extLst>
          </p:cNvPr>
          <p:cNvSpPr txBox="1">
            <a:spLocks/>
          </p:cNvSpPr>
          <p:nvPr/>
        </p:nvSpPr>
        <p:spPr>
          <a:xfrm>
            <a:off x="9304205" y="3330954"/>
            <a:ext cx="961693" cy="312838"/>
          </a:xfrm>
          <a:prstGeom prst="rect">
            <a:avLst/>
          </a:prstGeom>
          <a:solidFill>
            <a:srgbClr val="4D27AA">
              <a:lumMod val="40000"/>
              <a:lumOff val="60000"/>
            </a:srgbClr>
          </a:solidFill>
          <a:ln>
            <a:noFill/>
          </a:ln>
        </p:spPr>
        <p:txBody>
          <a:bodyPr vert="horz" lIns="76200" tIns="60960" rIns="76200" bIns="0" rtlCol="0" anchor="ctr">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269920</a:t>
            </a:r>
          </a:p>
        </p:txBody>
      </p:sp>
      <p:sp>
        <p:nvSpPr>
          <p:cNvPr id="38" name="Content Placeholder 2">
            <a:extLst>
              <a:ext uri="{FF2B5EF4-FFF2-40B4-BE49-F238E27FC236}">
                <a16:creationId xmlns:a16="http://schemas.microsoft.com/office/drawing/2014/main" id="{1B021E1B-EA2A-BB4D-97A3-AACC78213BFD}"/>
              </a:ext>
            </a:extLst>
          </p:cNvPr>
          <p:cNvSpPr txBox="1">
            <a:spLocks/>
          </p:cNvSpPr>
          <p:nvPr/>
        </p:nvSpPr>
        <p:spPr>
          <a:xfrm>
            <a:off x="9340583" y="4159465"/>
            <a:ext cx="961693" cy="312838"/>
          </a:xfrm>
          <a:prstGeom prst="rect">
            <a:avLst/>
          </a:prstGeom>
          <a:solidFill>
            <a:srgbClr val="E617E6">
              <a:lumMod val="40000"/>
              <a:lumOff val="60000"/>
            </a:srgbClr>
          </a:solidFill>
          <a:ln>
            <a:noFill/>
          </a:ln>
        </p:spPr>
        <p:txBody>
          <a:bodyPr vert="horz" lIns="76200" tIns="60960" rIns="76200" bIns="0" rtlCol="0" anchor="ctr">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0"/>
              </a:spcBef>
              <a:buNone/>
              <a:defRPr/>
            </a:pPr>
            <a:r>
              <a:rPr lang="en-US" altLang="ja-JP" sz="1333"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782342</a:t>
            </a:r>
          </a:p>
        </p:txBody>
      </p:sp>
      <p:sp>
        <p:nvSpPr>
          <p:cNvPr id="39" name="Content Placeholder 2">
            <a:extLst>
              <a:ext uri="{FF2B5EF4-FFF2-40B4-BE49-F238E27FC236}">
                <a16:creationId xmlns:a16="http://schemas.microsoft.com/office/drawing/2014/main" id="{8F779806-9B90-8644-9FC7-6B9DB906A5E8}"/>
              </a:ext>
            </a:extLst>
          </p:cNvPr>
          <p:cNvSpPr txBox="1">
            <a:spLocks/>
          </p:cNvSpPr>
          <p:nvPr/>
        </p:nvSpPr>
        <p:spPr>
          <a:xfrm>
            <a:off x="9272924" y="2193036"/>
            <a:ext cx="2583078" cy="481885"/>
          </a:xfrm>
          <a:prstGeom prst="rect">
            <a:avLst/>
          </a:prstGeom>
        </p:spPr>
        <p:txBody>
          <a:bodyPr vert="horz" lIns="76200" tIns="38100" rIns="76200" bIns="38100" rtlCol="0">
            <a:noAutofit/>
          </a:bodyPr>
          <a:lstStyle>
            <a:lvl1pPr marL="457200" indent="-475488" algn="l" defTabSz="914400" rtl="0" eaLnBrk="1" latinLnBrk="0" hangingPunct="1">
              <a:lnSpc>
                <a:spcPct val="100000"/>
              </a:lnSpc>
              <a:spcBef>
                <a:spcPts val="600"/>
              </a:spcBef>
              <a:buFontTx/>
              <a:buBlip>
                <a:blip r:embed="rId3"/>
              </a:buBlip>
              <a:defRPr sz="2800" b="0" i="0" kern="1200">
                <a:solidFill>
                  <a:schemeClr val="tx1"/>
                </a:solidFill>
                <a:latin typeface="Amazon Ember Light" charset="0"/>
                <a:ea typeface="Amazon Ember Light" charset="0"/>
                <a:cs typeface="Amazon Ember Light" charset="0"/>
              </a:defRPr>
            </a:lvl1pPr>
            <a:lvl2pPr marL="914400" indent="-466344" algn="l" defTabSz="914400" rtl="0" eaLnBrk="1" latinLnBrk="0" hangingPunct="1">
              <a:lnSpc>
                <a:spcPct val="100000"/>
              </a:lnSpc>
              <a:spcBef>
                <a:spcPts val="600"/>
              </a:spcBef>
              <a:buFontTx/>
              <a:buBlip>
                <a:blip r:embed="rId3"/>
              </a:buBlip>
              <a:defRPr sz="2400" b="0" i="0" kern="1200">
                <a:solidFill>
                  <a:schemeClr val="tx1"/>
                </a:solidFill>
                <a:latin typeface="Amazon Ember Light" charset="0"/>
                <a:ea typeface="Amazon Ember Light" charset="0"/>
                <a:cs typeface="Amazon Ember Light" charset="0"/>
              </a:defRPr>
            </a:lvl2pPr>
            <a:lvl3pPr marL="1143000" indent="-228600" algn="l" defTabSz="914400" rtl="0" eaLnBrk="1" latinLnBrk="0" hangingPunct="1">
              <a:lnSpc>
                <a:spcPct val="90000"/>
              </a:lnSpc>
              <a:spcBef>
                <a:spcPts val="500"/>
              </a:spcBef>
              <a:buFontTx/>
              <a:buBlip>
                <a:blip r:embed="rId3"/>
              </a:buBlip>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3"/>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10000"/>
              </a:lnSpc>
              <a:spcBef>
                <a:spcPts val="0"/>
              </a:spcBef>
              <a:buNone/>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1 </a:t>
            </a:r>
            <a:r>
              <a:rPr lang="ja-jp" altLang="en-US"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時間ごとのダイジェストファイル</a:t>
            </a:r>
          </a:p>
          <a:p>
            <a:pPr marL="0" indent="0" algn="ctr">
              <a:lnSpc>
                <a:spcPct val="110000"/>
              </a:lnSpc>
              <a:spcBef>
                <a:spcPts val="0"/>
              </a:spcBef>
              <a:buNone/>
            </a:pPr>
            <a:r>
              <a:rPr lang="en-US" altLang="ja-JP"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4:15 AM </a:t>
            </a:r>
            <a:r>
              <a:rPr lang="ja-jp" altLang="en-US" sz="1167" dirty="0">
                <a:solidFill>
                  <a:schemeClr val="tx1">
                    <a:lumMod val="75000"/>
                  </a:schemeClr>
                </a:solidFill>
                <a:latin typeface="Meiryo" panose="020B0604030504040204" pitchFamily="34" charset="-128"/>
                <a:ea typeface="Meiryo" panose="020B0604030504040204" pitchFamily="34" charset="-128"/>
                <a:cs typeface="Amazon Ember" panose="020B0603020204020204" pitchFamily="34" charset="0"/>
                <a:sym typeface="meiryo" panose="020B0604030504040204" pitchFamily="34" charset="-128"/>
              </a:rPr>
              <a:t>に作成および署名</a:t>
            </a:r>
          </a:p>
        </p:txBody>
      </p:sp>
      <p:cxnSp>
        <p:nvCxnSpPr>
          <p:cNvPr id="41" name="Straight Arrow Connector 29">
            <a:extLst>
              <a:ext uri="{FF2B5EF4-FFF2-40B4-BE49-F238E27FC236}">
                <a16:creationId xmlns:a16="http://schemas.microsoft.com/office/drawing/2014/main" id="{2AC2EB1E-4652-0643-A4D9-B1EDFBF7F103}"/>
              </a:ext>
            </a:extLst>
          </p:cNvPr>
          <p:cNvCxnSpPr>
            <a:cxnSpLocks/>
          </p:cNvCxnSpPr>
          <p:nvPr/>
        </p:nvCxnSpPr>
        <p:spPr>
          <a:xfrm>
            <a:off x="10291363" y="2659558"/>
            <a:ext cx="810109" cy="0"/>
          </a:xfrm>
          <a:prstGeom prst="straightConnector1">
            <a:avLst/>
          </a:prstGeom>
          <a:noFill/>
          <a:ln w="19050" cap="flat" cmpd="sng" algn="ctr">
            <a:solidFill>
              <a:srgbClr val="232F3E"/>
            </a:solidFill>
            <a:prstDash val="solid"/>
            <a:miter lim="800000"/>
            <a:tailEnd type="triangle" w="lg" len="med"/>
          </a:ln>
          <a:effectLst/>
        </p:spPr>
      </p:cxnSp>
      <p:cxnSp>
        <p:nvCxnSpPr>
          <p:cNvPr id="42" name="Straight Arrow Connector 30">
            <a:extLst>
              <a:ext uri="{FF2B5EF4-FFF2-40B4-BE49-F238E27FC236}">
                <a16:creationId xmlns:a16="http://schemas.microsoft.com/office/drawing/2014/main" id="{F37D3A52-1654-CA41-A69A-34668CE48CA8}"/>
              </a:ext>
            </a:extLst>
          </p:cNvPr>
          <p:cNvCxnSpPr>
            <a:cxnSpLocks/>
          </p:cNvCxnSpPr>
          <p:nvPr/>
        </p:nvCxnSpPr>
        <p:spPr>
          <a:xfrm>
            <a:off x="10265533" y="3487372"/>
            <a:ext cx="810109" cy="0"/>
          </a:xfrm>
          <a:prstGeom prst="straightConnector1">
            <a:avLst/>
          </a:prstGeom>
          <a:noFill/>
          <a:ln w="19050" cap="flat" cmpd="sng" algn="ctr">
            <a:solidFill>
              <a:srgbClr val="232F3E"/>
            </a:solidFill>
            <a:prstDash val="solid"/>
            <a:miter lim="800000"/>
            <a:tailEnd type="triangle" w="lg" len="med"/>
          </a:ln>
          <a:effectLst/>
        </p:spPr>
      </p:cxnSp>
      <p:cxnSp>
        <p:nvCxnSpPr>
          <p:cNvPr id="43" name="Straight Arrow Connector 31">
            <a:extLst>
              <a:ext uri="{FF2B5EF4-FFF2-40B4-BE49-F238E27FC236}">
                <a16:creationId xmlns:a16="http://schemas.microsoft.com/office/drawing/2014/main" id="{F1F5A485-C2D1-0E4B-8405-2A194202E7D9}"/>
              </a:ext>
            </a:extLst>
          </p:cNvPr>
          <p:cNvCxnSpPr>
            <a:cxnSpLocks/>
          </p:cNvCxnSpPr>
          <p:nvPr/>
        </p:nvCxnSpPr>
        <p:spPr>
          <a:xfrm>
            <a:off x="10291363" y="4314076"/>
            <a:ext cx="810109" cy="0"/>
          </a:xfrm>
          <a:prstGeom prst="straightConnector1">
            <a:avLst/>
          </a:prstGeom>
          <a:noFill/>
          <a:ln w="19050" cap="flat" cmpd="sng" algn="ctr">
            <a:solidFill>
              <a:srgbClr val="232F3E"/>
            </a:solidFill>
            <a:prstDash val="solid"/>
            <a:miter lim="800000"/>
            <a:tailEnd type="triangle" w="lg" len="med"/>
          </a:ln>
          <a:effectLst/>
        </p:spPr>
      </p:cxnSp>
      <p:pic>
        <p:nvPicPr>
          <p:cNvPr id="44" name="Graphic 32">
            <a:extLst>
              <a:ext uri="{FF2B5EF4-FFF2-40B4-BE49-F238E27FC236}">
                <a16:creationId xmlns:a16="http://schemas.microsoft.com/office/drawing/2014/main" id="{689C4669-A3B2-5F42-B345-CE99F7FE90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4210" y="3132964"/>
            <a:ext cx="566863" cy="566863"/>
          </a:xfrm>
          <a:prstGeom prst="rect">
            <a:avLst/>
          </a:prstGeom>
        </p:spPr>
      </p:pic>
      <p:sp>
        <p:nvSpPr>
          <p:cNvPr id="45" name="正方形/長方形 3">
            <a:extLst>
              <a:ext uri="{FF2B5EF4-FFF2-40B4-BE49-F238E27FC236}">
                <a16:creationId xmlns:a16="http://schemas.microsoft.com/office/drawing/2014/main" id="{A1CF0A25-B124-074D-A126-7D3D2E6EBD37}"/>
              </a:ext>
            </a:extLst>
          </p:cNvPr>
          <p:cNvSpPr/>
          <p:nvPr/>
        </p:nvSpPr>
        <p:spPr>
          <a:xfrm>
            <a:off x="5279227" y="5154778"/>
            <a:ext cx="6762888" cy="912814"/>
          </a:xfrm>
          <a:prstGeom prst="rect">
            <a:avLst/>
          </a:prstGeom>
          <a:solidFill>
            <a:schemeClr val="tx1"/>
          </a:solidFill>
          <a:effectLst/>
        </p:spPr>
        <p:style>
          <a:lnRef idx="1">
            <a:schemeClr val="dk1"/>
          </a:lnRef>
          <a:fillRef idx="2">
            <a:schemeClr val="dk1"/>
          </a:fillRef>
          <a:effectRef idx="1">
            <a:schemeClr val="dk1"/>
          </a:effectRef>
          <a:fontRef idx="minor">
            <a:schemeClr val="dk1"/>
          </a:fontRef>
        </p:style>
        <p:txBody>
          <a:bodyPr wrap="square">
            <a:spAutoFit/>
          </a:bodyPr>
          <a:lstStyle/>
          <a:p>
            <a:r>
              <a:rPr lang="en" altLang="ja-JP" sz="1333" dirty="0">
                <a:solidFill>
                  <a:schemeClr val="bg2"/>
                </a:solidFill>
                <a:latin typeface="Meiryo" panose="020B0604030504040204" pitchFamily="34" charset="-128"/>
                <a:ea typeface="Meiryo" panose="020B0604030504040204" pitchFamily="34" charset="-128"/>
              </a:rPr>
              <a:t>AWS CLI</a:t>
            </a:r>
            <a:r>
              <a:rPr lang="ja-JP" altLang="en-US" sz="1333">
                <a:solidFill>
                  <a:schemeClr val="bg2"/>
                </a:solidFill>
                <a:latin typeface="Meiryo" panose="020B0604030504040204" pitchFamily="34" charset="-128"/>
                <a:ea typeface="Meiryo" panose="020B0604030504040204" pitchFamily="34" charset="-128"/>
              </a:rPr>
              <a:t>による検証実行例</a:t>
            </a:r>
            <a:endParaRPr lang="en" altLang="ja-JP" sz="1333" dirty="0">
              <a:solidFill>
                <a:schemeClr val="bg2"/>
              </a:solidFill>
              <a:latin typeface="Meiryo" panose="020B0604030504040204" pitchFamily="34" charset="-128"/>
              <a:ea typeface="Meiryo" panose="020B0604030504040204" pitchFamily="34" charset="-128"/>
            </a:endParaRPr>
          </a:p>
          <a:p>
            <a:r>
              <a:rPr lang="en" altLang="ja-JP" sz="1333" dirty="0">
                <a:solidFill>
                  <a:schemeClr val="bg2"/>
                </a:solidFill>
                <a:latin typeface="Meiryo" panose="020B0604030504040204" pitchFamily="34" charset="-128"/>
                <a:ea typeface="Meiryo" panose="020B0604030504040204" pitchFamily="34" charset="-128"/>
              </a:rPr>
              <a:t>$ </a:t>
            </a:r>
            <a:r>
              <a:rPr lang="en" altLang="ja-JP" sz="1333" dirty="0" err="1">
                <a:solidFill>
                  <a:schemeClr val="bg2"/>
                </a:solidFill>
                <a:latin typeface="Meiryo" panose="020B0604030504040204" pitchFamily="34" charset="-128"/>
                <a:ea typeface="Meiryo" panose="020B0604030504040204" pitchFamily="34" charset="-128"/>
              </a:rPr>
              <a:t>aws</a:t>
            </a:r>
            <a:r>
              <a:rPr lang="en" altLang="ja-JP" sz="1333" dirty="0">
                <a:solidFill>
                  <a:schemeClr val="bg2"/>
                </a:solidFill>
                <a:latin typeface="Meiryo" panose="020B0604030504040204" pitchFamily="34" charset="-128"/>
                <a:ea typeface="Meiryo" panose="020B0604030504040204" pitchFamily="34" charset="-128"/>
              </a:rPr>
              <a:t> </a:t>
            </a:r>
            <a:r>
              <a:rPr lang="en" altLang="ja-JP" sz="1333" dirty="0" err="1">
                <a:solidFill>
                  <a:schemeClr val="bg2"/>
                </a:solidFill>
                <a:latin typeface="Meiryo" panose="020B0604030504040204" pitchFamily="34" charset="-128"/>
                <a:ea typeface="Meiryo" panose="020B0604030504040204" pitchFamily="34" charset="-128"/>
              </a:rPr>
              <a:t>cloudtrail</a:t>
            </a:r>
            <a:r>
              <a:rPr lang="en" altLang="ja-JP" sz="1333" dirty="0">
                <a:solidFill>
                  <a:schemeClr val="bg2"/>
                </a:solidFill>
                <a:latin typeface="Meiryo" panose="020B0604030504040204" pitchFamily="34" charset="-128"/>
                <a:ea typeface="Meiryo" panose="020B0604030504040204" pitchFamily="34" charset="-128"/>
              </a:rPr>
              <a:t> validate-logs --trail-</a:t>
            </a:r>
            <a:r>
              <a:rPr lang="en" altLang="ja-JP" sz="1333" dirty="0" err="1">
                <a:solidFill>
                  <a:schemeClr val="bg2"/>
                </a:solidFill>
                <a:latin typeface="Meiryo" panose="020B0604030504040204" pitchFamily="34" charset="-128"/>
                <a:ea typeface="Meiryo" panose="020B0604030504040204" pitchFamily="34" charset="-128"/>
              </a:rPr>
              <a:t>arn</a:t>
            </a:r>
            <a:r>
              <a:rPr lang="en" altLang="ja-JP" sz="1333" dirty="0">
                <a:solidFill>
                  <a:schemeClr val="bg2"/>
                </a:solidFill>
                <a:latin typeface="Meiryo" panose="020B0604030504040204" pitchFamily="34" charset="-128"/>
                <a:ea typeface="Meiryo" panose="020B0604030504040204" pitchFamily="34" charset="-128"/>
              </a:rPr>
              <a:t> arn:aws:cloudtrail:ap-northeast-1:123456789012:trail/example-trail-name --start-time 2021-01-01T00:00:00Z --end-time 2021-01-18T23:59:59Z</a:t>
            </a:r>
            <a:endParaRPr lang="ja-JP" altLang="en-US" sz="1333">
              <a:solidFill>
                <a:schemeClr val="bg2"/>
              </a:solidFill>
              <a:latin typeface="Meiryo" panose="020B0604030504040204" pitchFamily="34" charset="-128"/>
              <a:ea typeface="Meiryo" panose="020B0604030504040204" pitchFamily="34" charset="-128"/>
            </a:endParaRPr>
          </a:p>
        </p:txBody>
      </p:sp>
      <p:sp>
        <p:nvSpPr>
          <p:cNvPr id="46" name="Rectangle 10">
            <a:extLst>
              <a:ext uri="{FF2B5EF4-FFF2-40B4-BE49-F238E27FC236}">
                <a16:creationId xmlns:a16="http://schemas.microsoft.com/office/drawing/2014/main" id="{760069C0-EB7E-B347-AE7A-24BC1647AD54}"/>
              </a:ext>
            </a:extLst>
          </p:cNvPr>
          <p:cNvSpPr/>
          <p:nvPr/>
        </p:nvSpPr>
        <p:spPr>
          <a:xfrm>
            <a:off x="442698" y="1892758"/>
            <a:ext cx="5047408" cy="3883301"/>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外からの改竄を検証</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バケットは、権限さえあれば、</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その内容を変更することが可能</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電子署名のメカニズムにより証跡ログが</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以外によって変更</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されていないことを検証可能にする</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検証は</a:t>
            </a: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CLI</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を利用</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マネージメントコンソールや</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SDK</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からは</a:t>
            </a:r>
            <a:b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実施不可</a:t>
            </a:r>
            <a:b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br>
            <a:r>
              <a:rPr kumimoji="1" lang="en-US" altLang="ja-JP"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ja-JP" altLang="en-US" sz="15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機能有効化はマネージメントコンソールから可能</a:t>
            </a:r>
          </a:p>
          <a:p>
            <a:pPr marL="479981" indent="-311988">
              <a:spcBef>
                <a:spcPts val="267"/>
              </a:spcBef>
              <a:buFont typeface="Wingdings" panose="05000000000000000000" pitchFamily="2" charset="2"/>
              <a:buChar char="Ø"/>
            </a:pPr>
            <a:endPar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endPar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 name="テキスト ボックス 1"/>
          <p:cNvSpPr txBox="1"/>
          <p:nvPr/>
        </p:nvSpPr>
        <p:spPr>
          <a:xfrm>
            <a:off x="423669" y="5918638"/>
            <a:ext cx="8544000" cy="451534"/>
          </a:xfrm>
          <a:prstGeom prst="rect">
            <a:avLst/>
          </a:prstGeom>
          <a:noFill/>
        </p:spPr>
        <p:txBody>
          <a:bodyPr wrap="square" rtlCol="0">
            <a:spAutoFit/>
          </a:bodyPr>
          <a:lstStyle/>
          <a:p>
            <a:r>
              <a:rPr kumimoji="1" lang="en-US" altLang="ja-JP" sz="1167" dirty="0">
                <a:solidFill>
                  <a:schemeClr val="tx1">
                    <a:lumMod val="75000"/>
                  </a:schemeClr>
                </a:solidFill>
                <a:latin typeface="Meiryo" panose="020B0604030504040204" pitchFamily="34" charset="-128"/>
                <a:ea typeface="Meiryo" panose="020B0604030504040204" pitchFamily="34" charset="-128"/>
              </a:rPr>
              <a:t>CloudTrail </a:t>
            </a:r>
            <a:r>
              <a:rPr kumimoji="1" lang="ja-JP" altLang="en-US" sz="1167">
                <a:solidFill>
                  <a:schemeClr val="tx1">
                    <a:lumMod val="75000"/>
                  </a:schemeClr>
                </a:solidFill>
                <a:latin typeface="Meiryo" panose="020B0604030504040204" pitchFamily="34" charset="-128"/>
                <a:ea typeface="Meiryo" panose="020B0604030504040204" pitchFamily="34" charset="-128"/>
              </a:rPr>
              <a:t>ログファイルの整合性の検証</a:t>
            </a:r>
          </a:p>
          <a:p>
            <a:r>
              <a:rPr kumimoji="1" lang="en-US" altLang="ja-JP" sz="1167" dirty="0">
                <a:solidFill>
                  <a:schemeClr val="tx1">
                    <a:lumMod val="75000"/>
                  </a:schemeClr>
                </a:solidFill>
                <a:latin typeface="Meiryo" panose="020B0604030504040204" pitchFamily="34" charset="-128"/>
                <a:ea typeface="Meiryo" panose="020B0604030504040204" pitchFamily="34" charset="-128"/>
                <a:hlinkClick r:id="rId6"/>
              </a:rPr>
              <a:t>https://docs.aws.amazon.com/ja_jp/awscloudtrail/latest/userguide/cloudtrail-log-file-validation-intro.html</a:t>
            </a:r>
          </a:p>
        </p:txBody>
      </p:sp>
      <p:pic>
        <p:nvPicPr>
          <p:cNvPr id="51" name="Graphic 16">
            <a:extLst>
              <a:ext uri="{FF2B5EF4-FFF2-40B4-BE49-F238E27FC236}">
                <a16:creationId xmlns:a16="http://schemas.microsoft.com/office/drawing/2014/main" id="{DAA6D4EA-9EAA-AA4B-9D94-AD8004BFE578}"/>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897644" y="2379051"/>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16">
            <a:extLst>
              <a:ext uri="{FF2B5EF4-FFF2-40B4-BE49-F238E27FC236}">
                <a16:creationId xmlns:a16="http://schemas.microsoft.com/office/drawing/2014/main" id="{C0368CD7-B5E2-CB4C-B850-79BEB04F11A9}"/>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6908796" y="3196763"/>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Graphic 16">
            <a:extLst>
              <a:ext uri="{FF2B5EF4-FFF2-40B4-BE49-F238E27FC236}">
                <a16:creationId xmlns:a16="http://schemas.microsoft.com/office/drawing/2014/main" id="{6C9CE663-1922-AB4F-A301-04FB0542BD57}"/>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a:off x="6937438" y="4151684"/>
            <a:ext cx="626533" cy="626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Graphic 16">
            <a:extLst>
              <a:ext uri="{FF2B5EF4-FFF2-40B4-BE49-F238E27FC236}">
                <a16:creationId xmlns:a16="http://schemas.microsoft.com/office/drawing/2014/main" id="{E1CB0EDF-28F1-6041-B0FE-3DD920C9373D}"/>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1032071" y="2916739"/>
            <a:ext cx="1024522" cy="102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Graphic 44">
            <a:extLst>
              <a:ext uri="{FF2B5EF4-FFF2-40B4-BE49-F238E27FC236}">
                <a16:creationId xmlns:a16="http://schemas.microsoft.com/office/drawing/2014/main" id="{D626A4A4-2376-1949-8550-C5138AD9C7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4192" y="2977783"/>
            <a:ext cx="963478" cy="963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DC8AD201-5955-F63D-FFA4-E94E39327F0F}"/>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
        <p:nvSpPr>
          <p:cNvPr id="4" name="正方形/長方形 62">
            <a:extLst>
              <a:ext uri="{FF2B5EF4-FFF2-40B4-BE49-F238E27FC236}">
                <a16:creationId xmlns:a16="http://schemas.microsoft.com/office/drawing/2014/main" id="{55446934-4860-ACD4-464D-FBAA33189821}"/>
              </a:ext>
            </a:extLst>
          </p:cNvPr>
          <p:cNvSpPr/>
          <p:nvPr/>
        </p:nvSpPr>
        <p:spPr>
          <a:xfrm>
            <a:off x="10471866" y="377723"/>
            <a:ext cx="1528383" cy="217364"/>
          </a:xfrm>
          <a:prstGeom prst="rect">
            <a:avLst/>
          </a:prstGeom>
          <a:solidFill>
            <a:srgbClr val="163D5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環境操作ログ</a:t>
            </a:r>
          </a:p>
        </p:txBody>
      </p:sp>
      <p:sp>
        <p:nvSpPr>
          <p:cNvPr id="5" name="正方形/長方形 62">
            <a:extLst>
              <a:ext uri="{FF2B5EF4-FFF2-40B4-BE49-F238E27FC236}">
                <a16:creationId xmlns:a16="http://schemas.microsoft.com/office/drawing/2014/main" id="{43448412-F037-138F-5F84-4B07C1349FF5}"/>
              </a:ext>
            </a:extLst>
          </p:cNvPr>
          <p:cNvSpPr/>
          <p:nvPr/>
        </p:nvSpPr>
        <p:spPr>
          <a:xfrm>
            <a:off x="10470579" y="764139"/>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データアクセスログ</a:t>
            </a:r>
          </a:p>
        </p:txBody>
      </p:sp>
      <p:sp>
        <p:nvSpPr>
          <p:cNvPr id="6" name="正方形/長方形 62">
            <a:extLst>
              <a:ext uri="{FF2B5EF4-FFF2-40B4-BE49-F238E27FC236}">
                <a16:creationId xmlns:a16="http://schemas.microsoft.com/office/drawing/2014/main" id="{5B9562E0-DC72-5183-2012-AF1218A8660C}"/>
              </a:ext>
            </a:extLst>
          </p:cNvPr>
          <p:cNvSpPr/>
          <p:nvPr/>
        </p:nvSpPr>
        <p:spPr>
          <a:xfrm>
            <a:off x="10470579" y="963034"/>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ネットワークログ</a:t>
            </a:r>
          </a:p>
        </p:txBody>
      </p:sp>
      <p:sp>
        <p:nvSpPr>
          <p:cNvPr id="7" name="正方形/長方形 62">
            <a:extLst>
              <a:ext uri="{FF2B5EF4-FFF2-40B4-BE49-F238E27FC236}">
                <a16:creationId xmlns:a16="http://schemas.microsoft.com/office/drawing/2014/main" id="{A3818C47-3B81-1C37-02D4-6DB1228FEEB6}"/>
              </a:ext>
            </a:extLst>
          </p:cNvPr>
          <p:cNvSpPr/>
          <p:nvPr/>
        </p:nvSpPr>
        <p:spPr>
          <a:xfrm>
            <a:off x="10470579" y="1156732"/>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dirty="0">
                <a:solidFill>
                  <a:schemeClr val="tx1"/>
                </a:solidFill>
                <a:latin typeface="Meiryo" panose="020B0604030504040204" pitchFamily="34" charset="-128"/>
                <a:ea typeface="Meiryo" panose="020B0604030504040204" pitchFamily="34" charset="-128"/>
              </a:rPr>
              <a:t>環境固有のログ</a:t>
            </a:r>
          </a:p>
        </p:txBody>
      </p:sp>
      <p:sp>
        <p:nvSpPr>
          <p:cNvPr id="8" name="正方形/長方形 62">
            <a:extLst>
              <a:ext uri="{FF2B5EF4-FFF2-40B4-BE49-F238E27FC236}">
                <a16:creationId xmlns:a16="http://schemas.microsoft.com/office/drawing/2014/main" id="{FA21C618-2A7E-1867-9FAF-7AF83D6B7D5B}"/>
              </a:ext>
            </a:extLst>
          </p:cNvPr>
          <p:cNvSpPr/>
          <p:nvPr/>
        </p:nvSpPr>
        <p:spPr>
          <a:xfrm>
            <a:off x="10470579" y="569536"/>
            <a:ext cx="1528383" cy="2173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1167">
                <a:solidFill>
                  <a:schemeClr val="tx1"/>
                </a:solidFill>
                <a:latin typeface="Meiryo" panose="020B0604030504040204" pitchFamily="34" charset="-128"/>
                <a:ea typeface="Meiryo" panose="020B0604030504040204" pitchFamily="34" charset="-128"/>
              </a:rPr>
              <a:t>設定ログ</a:t>
            </a:r>
            <a:endParaRPr kumimoji="1" lang="ja-JP" altLang="en-US" sz="1167" dirty="0">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714120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コンテンツ プレースホルダー 2">
            <a:extLst>
              <a:ext uri="{FF2B5EF4-FFF2-40B4-BE49-F238E27FC236}">
                <a16:creationId xmlns:a16="http://schemas.microsoft.com/office/drawing/2014/main" id="{B01E6C50-7BA6-8A4C-A0AA-4C3AA2FE6D09}"/>
              </a:ext>
            </a:extLst>
          </p:cNvPr>
          <p:cNvSpPr txBox="1">
            <a:spLocks/>
          </p:cNvSpPr>
          <p:nvPr/>
        </p:nvSpPr>
        <p:spPr>
          <a:xfrm>
            <a:off x="437307" y="930728"/>
            <a:ext cx="10940405" cy="3623515"/>
          </a:xfrm>
          <a:prstGeom prst="rect">
            <a:avLst/>
          </a:prstGeom>
        </p:spPr>
        <p:txBody>
          <a:bodyPr vert="horz" lIns="121920" tIns="60960" rIns="121920" bIns="60960" rtlCol="0">
            <a:noAutofit/>
          </a:bodyPr>
          <a:lstStyle>
            <a:lvl1pPr marL="0" indent="0" algn="l" defTabSz="457200" rtl="0" eaLnBrk="1" latinLnBrk="0" hangingPunct="1">
              <a:spcBef>
                <a:spcPct val="20000"/>
              </a:spcBef>
              <a:buFontTx/>
              <a:buNone/>
              <a:defRPr sz="2400" b="0" i="0" kern="1200">
                <a:solidFill>
                  <a:srgbClr val="414042"/>
                </a:solidFill>
                <a:latin typeface="Meiryo" charset="-128"/>
                <a:ea typeface="Meiryo" charset="-128"/>
                <a:cs typeface="Meiryo" charset="-128"/>
              </a:defRPr>
            </a:lvl1pPr>
            <a:lvl2pPr marL="742950" indent="-285750" algn="l" defTabSz="457200" rtl="0" eaLnBrk="1" latinLnBrk="0" hangingPunct="1">
              <a:spcBef>
                <a:spcPct val="20000"/>
              </a:spcBef>
              <a:buFont typeface="Arial"/>
              <a:buChar char="•"/>
              <a:defRPr sz="2000" b="0" i="0" kern="1200">
                <a:solidFill>
                  <a:srgbClr val="414042"/>
                </a:solidFill>
                <a:latin typeface="Meiryo" charset="-128"/>
                <a:ea typeface="Meiryo" charset="-128"/>
                <a:cs typeface="Meiryo" charset="-128"/>
              </a:defRPr>
            </a:lvl2pPr>
            <a:lvl3pPr marL="1143000" indent="-228600" algn="l" defTabSz="457200" rtl="0" eaLnBrk="1" latinLnBrk="0" hangingPunct="1">
              <a:spcBef>
                <a:spcPct val="20000"/>
              </a:spcBef>
              <a:buFont typeface="Arial"/>
              <a:buChar char="•"/>
              <a:defRPr sz="1800" b="0" i="0" kern="1200">
                <a:solidFill>
                  <a:srgbClr val="414042"/>
                </a:solidFill>
                <a:latin typeface="Meiryo" charset="-128"/>
                <a:ea typeface="Meiryo" charset="-128"/>
                <a:cs typeface="Meiryo" charset="-128"/>
              </a:defRPr>
            </a:lvl3pPr>
            <a:lvl4pPr marL="16002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4pPr>
            <a:lvl5pPr marL="2057400" indent="-228600" algn="l" defTabSz="457200" rtl="0" eaLnBrk="1" latinLnBrk="0" hangingPunct="1">
              <a:spcBef>
                <a:spcPct val="20000"/>
              </a:spcBef>
              <a:buFont typeface="Arial"/>
              <a:buChar char="»"/>
              <a:defRPr sz="1600" b="0" i="0" kern="1200">
                <a:solidFill>
                  <a:srgbClr val="414042"/>
                </a:solidFill>
                <a:latin typeface="Meiryo" charset="-128"/>
                <a:ea typeface="Meiryo" charset="-128"/>
                <a:cs typeface="Meiryo"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9175" indent="-239175">
              <a:buFont typeface="Arial" panose="020B0604020202020204" pitchFamily="34" charset="0"/>
              <a:buChar char="•"/>
            </a:pPr>
            <a:r>
              <a:rPr kumimoji="1" lang="ja-JP" altLang="en-US" sz="2333" dirty="0">
                <a:solidFill>
                  <a:schemeClr val="tx1">
                    <a:lumMod val="75000"/>
                  </a:schemeClr>
                </a:solidFill>
                <a:latin typeface="Meiryo" panose="020B0604030504040204" pitchFamily="34" charset="-128"/>
                <a:ea typeface="Meiryo" panose="020B0604030504040204" pitchFamily="34" charset="-128"/>
              </a:rPr>
              <a:t>長期保存目的：</a:t>
            </a:r>
            <a:r>
              <a:rPr kumimoji="1" lang="en-US" altLang="ja-JP" sz="2333" b="1" dirty="0">
                <a:solidFill>
                  <a:schemeClr val="tx1">
                    <a:lumMod val="75000"/>
                  </a:schemeClr>
                </a:solidFill>
                <a:latin typeface="Meiryo" panose="020B0604030504040204" pitchFamily="34" charset="-128"/>
                <a:ea typeface="Meiryo" panose="020B0604030504040204" pitchFamily="34" charset="-128"/>
              </a:rPr>
              <a:t>S3</a:t>
            </a:r>
          </a:p>
          <a:p>
            <a:pPr marL="239175" indent="-239175">
              <a:buFont typeface="Arial" panose="020B0604020202020204" pitchFamily="34" charset="0"/>
              <a:buChar char="•"/>
            </a:pPr>
            <a:r>
              <a:rPr kumimoji="1" lang="ja-JP" altLang="en-US" sz="2333" dirty="0">
                <a:solidFill>
                  <a:schemeClr val="tx1">
                    <a:lumMod val="75000"/>
                  </a:schemeClr>
                </a:solidFill>
                <a:latin typeface="Meiryo" panose="020B0604030504040204" pitchFamily="34" charset="-128"/>
                <a:ea typeface="Meiryo" panose="020B0604030504040204" pitchFamily="34" charset="-128"/>
              </a:rPr>
              <a:t>短期利用目的：</a:t>
            </a:r>
            <a:r>
              <a:rPr kumimoji="1" lang="en-US" altLang="ja-JP" sz="2333" b="1"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2333" b="1" dirty="0">
                <a:solidFill>
                  <a:schemeClr val="tx1">
                    <a:lumMod val="75000"/>
                  </a:schemeClr>
                </a:solidFill>
                <a:latin typeface="Meiryo" panose="020B0604030504040204" pitchFamily="34" charset="-128"/>
                <a:ea typeface="Meiryo" panose="020B0604030504040204" pitchFamily="34" charset="-128"/>
              </a:rPr>
              <a:t> Logs</a:t>
            </a:r>
            <a:endParaRPr kumimoji="1" lang="en-US" altLang="ja-JP" sz="2000" dirty="0">
              <a:solidFill>
                <a:schemeClr val="tx1">
                  <a:lumMod val="75000"/>
                </a:schemeClr>
              </a:solidFill>
              <a:latin typeface="Meiryo" panose="020B0604030504040204" pitchFamily="34" charset="-128"/>
              <a:ea typeface="Meiryo" panose="020B0604030504040204" pitchFamily="34" charset="-128"/>
            </a:endParaRPr>
          </a:p>
        </p:txBody>
      </p:sp>
      <p:graphicFrame>
        <p:nvGraphicFramePr>
          <p:cNvPr id="28" name="コンテンツ プレースホルダー 2">
            <a:extLst>
              <a:ext uri="{FF2B5EF4-FFF2-40B4-BE49-F238E27FC236}">
                <a16:creationId xmlns:a16="http://schemas.microsoft.com/office/drawing/2014/main" id="{2C7CCF62-A0D1-A84E-A51A-D0BB3785EDD8}"/>
              </a:ext>
            </a:extLst>
          </p:cNvPr>
          <p:cNvGraphicFramePr>
            <a:graphicFrameLocks/>
          </p:cNvGraphicFramePr>
          <p:nvPr/>
        </p:nvGraphicFramePr>
        <p:xfrm>
          <a:off x="784433" y="4280782"/>
          <a:ext cx="11219828" cy="1936720"/>
        </p:xfrm>
        <a:graphic>
          <a:graphicData uri="http://schemas.openxmlformats.org/drawingml/2006/table">
            <a:tbl>
              <a:tblPr>
                <a:tableStyleId>{8EC20E35-A176-4012-BC5E-935CFFF8708E}</a:tableStyleId>
              </a:tblPr>
              <a:tblGrid>
                <a:gridCol w="1248000">
                  <a:extLst>
                    <a:ext uri="{9D8B030D-6E8A-4147-A177-3AD203B41FA5}">
                      <a16:colId xmlns:a16="http://schemas.microsoft.com/office/drawing/2014/main" val="20000"/>
                    </a:ext>
                  </a:extLst>
                </a:gridCol>
                <a:gridCol w="1490436">
                  <a:extLst>
                    <a:ext uri="{9D8B030D-6E8A-4147-A177-3AD203B41FA5}">
                      <a16:colId xmlns:a16="http://schemas.microsoft.com/office/drawing/2014/main" val="20001"/>
                    </a:ext>
                  </a:extLst>
                </a:gridCol>
                <a:gridCol w="1347305">
                  <a:extLst>
                    <a:ext uri="{9D8B030D-6E8A-4147-A177-3AD203B41FA5}">
                      <a16:colId xmlns:a16="http://schemas.microsoft.com/office/drawing/2014/main" val="20002"/>
                    </a:ext>
                  </a:extLst>
                </a:gridCol>
                <a:gridCol w="1634434">
                  <a:extLst>
                    <a:ext uri="{9D8B030D-6E8A-4147-A177-3AD203B41FA5}">
                      <a16:colId xmlns:a16="http://schemas.microsoft.com/office/drawing/2014/main" val="20003"/>
                    </a:ext>
                  </a:extLst>
                </a:gridCol>
                <a:gridCol w="1402523">
                  <a:extLst>
                    <a:ext uri="{9D8B030D-6E8A-4147-A177-3AD203B41FA5}">
                      <a16:colId xmlns:a16="http://schemas.microsoft.com/office/drawing/2014/main" val="20004"/>
                    </a:ext>
                  </a:extLst>
                </a:gridCol>
                <a:gridCol w="1590261">
                  <a:extLst>
                    <a:ext uri="{9D8B030D-6E8A-4147-A177-3AD203B41FA5}">
                      <a16:colId xmlns:a16="http://schemas.microsoft.com/office/drawing/2014/main" val="20005"/>
                    </a:ext>
                  </a:extLst>
                </a:gridCol>
                <a:gridCol w="2506869">
                  <a:extLst>
                    <a:ext uri="{9D8B030D-6E8A-4147-A177-3AD203B41FA5}">
                      <a16:colId xmlns:a16="http://schemas.microsoft.com/office/drawing/2014/main" val="4113151227"/>
                    </a:ext>
                  </a:extLst>
                </a:gridCol>
              </a:tblGrid>
              <a:tr h="479800">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サービス</a:t>
                      </a:r>
                    </a:p>
                  </a:txBody>
                  <a:tcPr marL="96000" marR="96000" marT="48000" marB="0" anchor="ctr">
                    <a:lnL w="57150" cap="flat" cmpd="sng" algn="ctr">
                      <a:noFill/>
                      <a:prstDash val="solid"/>
                      <a:round/>
                      <a:headEnd type="none" w="med" len="med"/>
                      <a:tailEnd type="none" w="med" len="med"/>
                    </a:lnL>
                    <a:lnR w="571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保管可能データ</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571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アクセス方法</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イベント</a:t>
                      </a:r>
                      <a:r>
                        <a:rPr kumimoji="1" lang="ja-JP" altLang="en-US" sz="1400" b="0">
                          <a:solidFill>
                            <a:schemeClr val="bg1"/>
                          </a:solidFill>
                          <a:latin typeface="Meiryo" panose="020B0604030504040204" pitchFamily="34" charset="-128"/>
                          <a:ea typeface="Meiryo" panose="020B0604030504040204" pitchFamily="34" charset="-128"/>
                          <a:cs typeface="Meiryo" charset="-128"/>
                        </a:rPr>
                        <a:t>発生時刻</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p>
                      <a:r>
                        <a:rPr kumimoji="1" lang="ja-JP" altLang="en-US" sz="1400" b="0">
                          <a:solidFill>
                            <a:schemeClr val="bg1"/>
                          </a:solidFill>
                          <a:latin typeface="Meiryo" panose="020B0604030504040204" pitchFamily="34" charset="-128"/>
                          <a:ea typeface="Meiryo" panose="020B0604030504040204" pitchFamily="34" charset="-128"/>
                          <a:cs typeface="Meiryo" charset="-128"/>
                        </a:rPr>
                        <a:t>での</a:t>
                      </a:r>
                      <a:r>
                        <a:rPr kumimoji="1" lang="ja-JP" altLang="en-US" sz="1400" b="0" dirty="0">
                          <a:solidFill>
                            <a:schemeClr val="bg1"/>
                          </a:solidFill>
                          <a:latin typeface="Meiryo" panose="020B0604030504040204" pitchFamily="34" charset="-128"/>
                          <a:ea typeface="Meiryo" panose="020B0604030504040204" pitchFamily="34" charset="-128"/>
                          <a:cs typeface="Meiryo" charset="-128"/>
                        </a:rPr>
                        <a:t>検索</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a:solidFill>
                            <a:schemeClr val="bg1"/>
                          </a:solidFill>
                          <a:latin typeface="Meiryo" panose="020B0604030504040204" pitchFamily="34" charset="-128"/>
                          <a:ea typeface="Meiryo" panose="020B0604030504040204" pitchFamily="34" charset="-128"/>
                          <a:cs typeface="Meiryo" charset="-128"/>
                        </a:rPr>
                        <a:t>イベント内容</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p>
                      <a:r>
                        <a:rPr kumimoji="1" lang="ja-JP" altLang="en-US" sz="1400" b="0">
                          <a:solidFill>
                            <a:schemeClr val="bg1"/>
                          </a:solidFill>
                          <a:latin typeface="Meiryo" panose="020B0604030504040204" pitchFamily="34" charset="-128"/>
                          <a:ea typeface="Meiryo" panose="020B0604030504040204" pitchFamily="34" charset="-128"/>
                          <a:cs typeface="Meiryo" charset="-128"/>
                        </a:rPr>
                        <a:t>での</a:t>
                      </a:r>
                      <a:r>
                        <a:rPr kumimoji="1" lang="ja-JP" altLang="en-US" sz="1400" b="0" dirty="0">
                          <a:solidFill>
                            <a:schemeClr val="bg1"/>
                          </a:solidFill>
                          <a:latin typeface="Meiryo" panose="020B0604030504040204" pitchFamily="34" charset="-128"/>
                          <a:ea typeface="Meiryo" panose="020B0604030504040204" pitchFamily="34" charset="-128"/>
                          <a:cs typeface="Meiryo" charset="-128"/>
                        </a:rPr>
                        <a:t>検索</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保持期限</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tc>
                  <a:txBody>
                    <a:bodyPr/>
                    <a:lstStyle/>
                    <a:p>
                      <a:r>
                        <a:rPr kumimoji="1" lang="ja-JP" altLang="en-US" sz="1400" b="0" dirty="0">
                          <a:solidFill>
                            <a:schemeClr val="bg1"/>
                          </a:solidFill>
                          <a:latin typeface="Meiryo" panose="020B0604030504040204" pitchFamily="34" charset="-128"/>
                          <a:ea typeface="Meiryo" panose="020B0604030504040204" pitchFamily="34" charset="-128"/>
                          <a:cs typeface="Meiryo" charset="-128"/>
                        </a:rPr>
                        <a:t>備考</a:t>
                      </a:r>
                      <a:endParaRPr kumimoji="1" lang="en-US" altLang="ja-JP" sz="1400" b="0" dirty="0">
                        <a:solidFill>
                          <a:schemeClr val="bg1"/>
                        </a:solidFill>
                        <a:latin typeface="Meiryo" panose="020B0604030504040204" pitchFamily="34" charset="-128"/>
                        <a:ea typeface="Meiryo" panose="020B0604030504040204" pitchFamily="34" charset="-128"/>
                        <a:cs typeface="Meiryo" charset="-128"/>
                      </a:endParaRPr>
                    </a:p>
                  </a:txBody>
                  <a:tcPr marL="96000" marR="96000" marT="48000" marB="0" anchor="ctr">
                    <a:lnL w="19050" cap="flat" cmpd="sng" algn="ctr">
                      <a:solidFill>
                        <a:schemeClr val="bg1"/>
                      </a:solidFill>
                      <a:prstDash val="solid"/>
                      <a:round/>
                      <a:headEnd type="none" w="med" len="med"/>
                      <a:tailEnd type="none" w="med" len="med"/>
                    </a:lnL>
                    <a:lnR w="57150" cap="flat" cmpd="sng" algn="ctr">
                      <a:noFill/>
                      <a:prstDash val="solid"/>
                      <a:round/>
                      <a:headEnd type="none" w="med" len="med"/>
                      <a:tailEnd type="none" w="med" len="med"/>
                    </a:lnR>
                    <a:lnT w="254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75000"/>
                      </a:schemeClr>
                    </a:solidFill>
                  </a:tcPr>
                </a:tc>
                <a:extLst>
                  <a:ext uri="{0D108BD9-81ED-4DB2-BD59-A6C34878D82A}">
                    <a16:rowId xmlns:a16="http://schemas.microsoft.com/office/drawing/2014/main" val="10000"/>
                  </a:ext>
                </a:extLst>
              </a:tr>
              <a:tr h="667500">
                <a:tc>
                  <a:txBody>
                    <a:bodyPr/>
                    <a:lstStyle/>
                    <a:p>
                      <a:pPr algn="ctr"/>
                      <a:r>
                        <a:rPr kumimoji="1" lang="en-US" altLang="ja-JP" sz="1400" dirty="0">
                          <a:latin typeface="Meiryo" panose="020B0604030504040204" pitchFamily="34" charset="-128"/>
                          <a:ea typeface="Meiryo" panose="020B0604030504040204" pitchFamily="34" charset="-128"/>
                          <a:cs typeface="Meiryo" charset="-128"/>
                        </a:rPr>
                        <a:t>S3</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汎用</a:t>
                      </a:r>
                      <a:br>
                        <a:rPr kumimoji="1" lang="en-US" altLang="ja-JP" sz="1500" dirty="0">
                          <a:latin typeface="Meiryo" panose="020B0604030504040204" pitchFamily="34" charset="-128"/>
                          <a:ea typeface="Meiryo" panose="020B0604030504040204" pitchFamily="34" charset="-128"/>
                          <a:cs typeface="Meiryo" charset="-128"/>
                        </a:rPr>
                      </a:br>
                      <a:r>
                        <a:rPr kumimoji="1" lang="en-US" altLang="ja-JP" sz="1100" dirty="0">
                          <a:latin typeface="Meiryo" panose="020B0604030504040204" pitchFamily="34" charset="-128"/>
                          <a:ea typeface="Meiryo" panose="020B0604030504040204" pitchFamily="34" charset="-128"/>
                          <a:cs typeface="Meiryo" charset="-128"/>
                        </a:rPr>
                        <a:t>(OS</a:t>
                      </a:r>
                      <a:r>
                        <a:rPr kumimoji="1" lang="ja-JP" altLang="en-US" sz="1100" dirty="0">
                          <a:latin typeface="Meiryo" panose="020B0604030504040204" pitchFamily="34" charset="-128"/>
                          <a:ea typeface="Meiryo" panose="020B0604030504040204" pitchFamily="34" charset="-128"/>
                          <a:cs typeface="Meiryo" charset="-128"/>
                        </a:rPr>
                        <a:t>、アプリ、</a:t>
                      </a:r>
                      <a:r>
                        <a:rPr kumimoji="1" lang="en-US" altLang="ja-JP" sz="1100" dirty="0">
                          <a:latin typeface="Meiryo" panose="020B0604030504040204" pitchFamily="34" charset="-128"/>
                          <a:ea typeface="Meiryo" panose="020B0604030504040204" pitchFamily="34" charset="-128"/>
                          <a:cs typeface="Meiryo" charset="-128"/>
                        </a:rPr>
                        <a:t>AWS</a:t>
                      </a:r>
                      <a:r>
                        <a:rPr kumimoji="1" lang="en-US" altLang="ja-JP" sz="1100" baseline="0" dirty="0">
                          <a:latin typeface="Meiryo" panose="020B0604030504040204" pitchFamily="34" charset="-128"/>
                          <a:ea typeface="Meiryo" panose="020B0604030504040204" pitchFamily="34" charset="-128"/>
                          <a:cs typeface="Meiryo" charset="-128"/>
                        </a:rPr>
                        <a:t> API</a:t>
                      </a:r>
                      <a:r>
                        <a:rPr kumimoji="1" lang="ja-JP" altLang="en-US" sz="1100" baseline="0" dirty="0">
                          <a:latin typeface="Meiryo" panose="020B0604030504040204" pitchFamily="34" charset="-128"/>
                          <a:ea typeface="Meiryo" panose="020B0604030504040204" pitchFamily="34" charset="-128"/>
                          <a:cs typeface="Meiryo" charset="-128"/>
                        </a:rPr>
                        <a:t>等）</a:t>
                      </a:r>
                      <a:endParaRPr kumimoji="1" lang="ja-JP" altLang="en-US" sz="1100" dirty="0">
                        <a:latin typeface="Meiryo" panose="020B0604030504040204" pitchFamily="34" charset="-128"/>
                        <a:ea typeface="Meiryo" panose="020B0604030504040204" pitchFamily="34" charset="-128"/>
                        <a:cs typeface="Meiryo" charset="-128"/>
                      </a:endParaRPr>
                    </a:p>
                  </a:txBody>
                  <a:tcPr marL="96000" marR="96000" marT="48000" marB="48000" anchor="ctr">
                    <a:lnL w="571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コンソール</a:t>
                      </a:r>
                      <a:br>
                        <a:rPr kumimoji="1" lang="en-US" altLang="ja-JP" sz="1500" dirty="0">
                          <a:latin typeface="Meiryo" panose="020B0604030504040204" pitchFamily="34" charset="-128"/>
                          <a:ea typeface="Meiryo" panose="020B0604030504040204" pitchFamily="34" charset="-128"/>
                          <a:cs typeface="Meiryo" charset="-128"/>
                        </a:rPr>
                      </a:br>
                      <a:r>
                        <a:rPr kumimoji="1" lang="en-US" altLang="ja-JP" sz="1500" dirty="0">
                          <a:latin typeface="Meiryo" panose="020B0604030504040204" pitchFamily="34" charset="-128"/>
                          <a:ea typeface="Meiryo" panose="020B0604030504040204" pitchFamily="34" charset="-128"/>
                          <a:cs typeface="Meiryo" charset="-128"/>
                        </a:rPr>
                        <a:t>API</a:t>
                      </a:r>
                      <a:endParaRPr kumimoji="1" lang="ja-JP" altLang="en-US" sz="15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600">
                          <a:solidFill>
                            <a:srgbClr val="FF2600"/>
                          </a:solidFill>
                          <a:latin typeface="Meiryo" panose="020B0604030504040204" pitchFamily="34" charset="-128"/>
                          <a:ea typeface="Meiryo" panose="020B0604030504040204" pitchFamily="34" charset="-128"/>
                          <a:cs typeface="Meiryo" charset="-128"/>
                        </a:rPr>
                        <a:t>要分析ツール</a:t>
                      </a:r>
                      <a:endParaRPr kumimoji="1" lang="en-US" altLang="ja-JP" sz="1600" dirty="0">
                        <a:solidFill>
                          <a:srgbClr val="FF2600"/>
                        </a:solidFill>
                        <a:latin typeface="Meiryo" panose="020B0604030504040204" pitchFamily="34" charset="-128"/>
                        <a:ea typeface="Meiryo" panose="020B0604030504040204" pitchFamily="34" charset="-128"/>
                        <a:cs typeface="Meiryo" charset="-128"/>
                      </a:endParaRPr>
                    </a:p>
                    <a:p>
                      <a:pPr algn="ct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(Athena</a:t>
                      </a:r>
                      <a:r>
                        <a:rPr kumimoji="1" lang="ja-JP" altLang="en-US" sz="1400">
                          <a:solidFill>
                            <a:schemeClr val="tx2">
                              <a:lumMod val="50000"/>
                            </a:schemeClr>
                          </a:solidFill>
                          <a:latin typeface="Meiryo" panose="020B0604030504040204" pitchFamily="34" charset="-128"/>
                          <a:ea typeface="Meiryo" panose="020B0604030504040204" pitchFamily="34" charset="-128"/>
                          <a:cs typeface="Meiryo" charset="-128"/>
                        </a:rPr>
                        <a:t>など</a:t>
                      </a: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
                      </a:r>
                      <a:endParaRPr kumimoji="1" lang="ja-JP" altLang="en-US" sz="2400" dirty="0">
                        <a:solidFill>
                          <a:schemeClr val="tx2">
                            <a:lumMod val="50000"/>
                          </a:schemeClr>
                        </a:solidFill>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600">
                          <a:solidFill>
                            <a:srgbClr val="FF2600"/>
                          </a:solidFill>
                          <a:latin typeface="Meiryo" panose="020B0604030504040204" pitchFamily="34" charset="-128"/>
                          <a:ea typeface="Meiryo" panose="020B0604030504040204" pitchFamily="34" charset="-128"/>
                          <a:cs typeface="Meiryo" charset="-128"/>
                        </a:rPr>
                        <a:t>要分析ツール</a:t>
                      </a:r>
                      <a:endParaRPr kumimoji="1" lang="en-US" altLang="ja-JP" sz="1600" dirty="0">
                        <a:solidFill>
                          <a:srgbClr val="FF2600"/>
                        </a:solidFill>
                        <a:latin typeface="Meiryo" panose="020B0604030504040204" pitchFamily="34" charset="-128"/>
                        <a:ea typeface="Meiryo" panose="020B0604030504040204" pitchFamily="34" charset="-128"/>
                        <a:cs typeface="Meiryo" charset="-128"/>
                      </a:endParaRPr>
                    </a:p>
                    <a:p>
                      <a:pPr algn="ct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(Athena</a:t>
                      </a:r>
                      <a:r>
                        <a:rPr kumimoji="1" lang="ja-JP" altLang="en-US" sz="1400">
                          <a:solidFill>
                            <a:schemeClr val="tx2">
                              <a:lumMod val="50000"/>
                            </a:schemeClr>
                          </a:solidFill>
                          <a:latin typeface="Meiryo" panose="020B0604030504040204" pitchFamily="34" charset="-128"/>
                          <a:ea typeface="Meiryo" panose="020B0604030504040204" pitchFamily="34" charset="-128"/>
                          <a:cs typeface="Meiryo" charset="-128"/>
                        </a:rPr>
                        <a:t>など</a:t>
                      </a:r>
                      <a:r>
                        <a:rPr kumimoji="1" lang="en-US" altLang="ja-JP" sz="1400" dirty="0">
                          <a:solidFill>
                            <a:schemeClr val="tx2">
                              <a:lumMod val="50000"/>
                            </a:schemeClr>
                          </a:solidFill>
                          <a:latin typeface="Meiryo" panose="020B0604030504040204" pitchFamily="34" charset="-128"/>
                          <a:ea typeface="Meiryo" panose="020B0604030504040204" pitchFamily="34" charset="-128"/>
                          <a:cs typeface="Meiryo" charset="-128"/>
                        </a:rPr>
                        <a:t>)</a:t>
                      </a:r>
                      <a:endParaRPr kumimoji="1" lang="ja-JP" altLang="en-US" sz="2400" dirty="0">
                        <a:solidFill>
                          <a:schemeClr val="tx2">
                            <a:lumMod val="50000"/>
                          </a:schemeClr>
                        </a:solidFill>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600" dirty="0">
                          <a:latin typeface="Meiryo" panose="020B0604030504040204" pitchFamily="34" charset="-128"/>
                          <a:ea typeface="Meiryo" panose="020B0604030504040204" pitchFamily="34" charset="-128"/>
                          <a:cs typeface="Meiryo" charset="-128"/>
                        </a:rPr>
                        <a:t>設定可能</a:t>
                      </a:r>
                      <a:endParaRPr kumimoji="1" lang="en-US" altLang="ja-JP" sz="1600" dirty="0">
                        <a:latin typeface="Meiryo" panose="020B0604030504040204" pitchFamily="34" charset="-128"/>
                        <a:ea typeface="Meiryo" panose="020B0604030504040204" pitchFamily="34" charset="-128"/>
                        <a:cs typeface="Meiryo" charset="-128"/>
                      </a:endParaRPr>
                    </a:p>
                    <a:p>
                      <a:r>
                        <a:rPr kumimoji="1" lang="en-US" altLang="ja-JP" sz="1100" dirty="0">
                          <a:latin typeface="Meiryo" panose="020B0604030504040204" pitchFamily="34" charset="-128"/>
                          <a:ea typeface="Meiryo" panose="020B0604030504040204" pitchFamily="34" charset="-128"/>
                          <a:cs typeface="Meiryo" charset="-128"/>
                        </a:rPr>
                        <a:t>(</a:t>
                      </a:r>
                      <a:r>
                        <a:rPr kumimoji="1" lang="ja-JP" altLang="en-US" sz="1100" dirty="0">
                          <a:latin typeface="Meiryo" panose="020B0604030504040204" pitchFamily="34" charset="-128"/>
                          <a:ea typeface="Meiryo" panose="020B0604030504040204" pitchFamily="34" charset="-128"/>
                          <a:cs typeface="Meiryo" charset="-128"/>
                        </a:rPr>
                        <a:t>期限到達：削除</a:t>
                      </a:r>
                      <a:r>
                        <a:rPr kumimoji="1" lang="en-US" altLang="ja-JP" sz="1100" dirty="0">
                          <a:latin typeface="Meiryo" panose="020B0604030504040204" pitchFamily="34" charset="-128"/>
                          <a:ea typeface="Meiryo" panose="020B0604030504040204" pitchFamily="34" charset="-128"/>
                          <a:cs typeface="Meiryo" charset="-128"/>
                        </a:rPr>
                        <a:t>&amp;</a:t>
                      </a:r>
                      <a:r>
                        <a:rPr kumimoji="1" lang="ja-JP" altLang="en-US" sz="1100" dirty="0">
                          <a:latin typeface="Meiryo" panose="020B0604030504040204" pitchFamily="34" charset="-128"/>
                          <a:ea typeface="Meiryo" panose="020B0604030504040204" pitchFamily="34" charset="-128"/>
                          <a:cs typeface="Meiryo" charset="-128"/>
                        </a:rPr>
                        <a:t>アーカイブ選択可能）</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100" dirty="0">
                          <a:latin typeface="Meiryo" panose="020B0604030504040204" pitchFamily="34" charset="-128"/>
                          <a:ea typeface="Meiryo" panose="020B0604030504040204" pitchFamily="34" charset="-128"/>
                          <a:cs typeface="Meiryo" charset="-128"/>
                        </a:rPr>
                        <a:t>主に</a:t>
                      </a:r>
                      <a:r>
                        <a:rPr kumimoji="1" lang="en-US" altLang="ja-JP" sz="1100" dirty="0">
                          <a:latin typeface="Meiryo" panose="020B0604030504040204" pitchFamily="34" charset="-128"/>
                          <a:ea typeface="Meiryo" panose="020B0604030504040204" pitchFamily="34" charset="-128"/>
                          <a:cs typeface="Meiryo" charset="-128"/>
                        </a:rPr>
                        <a:t>S3</a:t>
                      </a:r>
                      <a:r>
                        <a:rPr kumimoji="1" lang="ja-JP" altLang="en-US" sz="1100" dirty="0">
                          <a:latin typeface="Meiryo" panose="020B0604030504040204" pitchFamily="34" charset="-128"/>
                          <a:ea typeface="Meiryo" panose="020B0604030504040204" pitchFamily="34" charset="-128"/>
                          <a:cs typeface="Meiryo" charset="-128"/>
                        </a:rPr>
                        <a:t>上のログは蓄積された段階で</a:t>
                      </a:r>
                      <a:r>
                        <a:rPr kumimoji="1" lang="ja-JP" altLang="en-US" sz="1100" b="1" dirty="0">
                          <a:latin typeface="Meiryo" panose="020B0604030504040204" pitchFamily="34" charset="-128"/>
                          <a:ea typeface="Meiryo" panose="020B0604030504040204" pitchFamily="34" charset="-128"/>
                          <a:cs typeface="Meiryo" charset="-128"/>
                        </a:rPr>
                        <a:t>統計的な分析や可視化</a:t>
                      </a:r>
                      <a:r>
                        <a:rPr kumimoji="1" lang="ja-JP" altLang="en-US" sz="1100" dirty="0">
                          <a:latin typeface="Meiryo" panose="020B0604030504040204" pitchFamily="34" charset="-128"/>
                          <a:ea typeface="Meiryo" panose="020B0604030504040204" pitchFamily="34" charset="-128"/>
                          <a:cs typeface="Meiryo" charset="-128"/>
                        </a:rPr>
                        <a:t>に利用</a:t>
                      </a: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654800">
                <a:tc>
                  <a:txBody>
                    <a:bodyPr/>
                    <a:lstStyle/>
                    <a:p>
                      <a:pPr algn="ctr"/>
                      <a:r>
                        <a:rPr kumimoji="1" lang="en-US" altLang="ja-JP" sz="1400" dirty="0">
                          <a:latin typeface="Meiryo" panose="020B0604030504040204" pitchFamily="34" charset="-128"/>
                          <a:ea typeface="Meiryo" panose="020B0604030504040204" pitchFamily="34" charset="-128"/>
                          <a:cs typeface="Meiryo" charset="-128"/>
                        </a:rPr>
                        <a:t>CloudWatch</a:t>
                      </a:r>
                      <a:r>
                        <a:rPr kumimoji="1" lang="en-US" altLang="ja-JP" sz="1400" baseline="0" dirty="0">
                          <a:latin typeface="Meiryo" panose="020B0604030504040204" pitchFamily="34" charset="-128"/>
                          <a:ea typeface="Meiryo" panose="020B0604030504040204" pitchFamily="34" charset="-128"/>
                          <a:cs typeface="Meiryo" charset="-128"/>
                        </a:rPr>
                        <a:t> Logs</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汎用</a:t>
                      </a:r>
                      <a:endParaRPr kumimoji="1" lang="en-US" altLang="ja-JP" sz="1500" dirty="0">
                        <a:latin typeface="Meiryo" panose="020B0604030504040204" pitchFamily="34" charset="-128"/>
                        <a:ea typeface="Meiryo" panose="020B0604030504040204" pitchFamily="34" charset="-128"/>
                        <a:cs typeface="Meiryo" charset="-128"/>
                      </a:endParaRPr>
                    </a:p>
                    <a:p>
                      <a:pPr algn="ctr"/>
                      <a:r>
                        <a:rPr kumimoji="1" lang="en-US" altLang="ja-JP" sz="1100" dirty="0">
                          <a:latin typeface="Meiryo" panose="020B0604030504040204" pitchFamily="34" charset="-128"/>
                          <a:ea typeface="Meiryo" panose="020B0604030504040204" pitchFamily="34" charset="-128"/>
                          <a:cs typeface="Meiryo" charset="-128"/>
                        </a:rPr>
                        <a:t>(OS</a:t>
                      </a:r>
                      <a:r>
                        <a:rPr kumimoji="1" lang="ja-JP" altLang="en-US" sz="1100" dirty="0">
                          <a:latin typeface="Meiryo" panose="020B0604030504040204" pitchFamily="34" charset="-128"/>
                          <a:ea typeface="Meiryo" panose="020B0604030504040204" pitchFamily="34" charset="-128"/>
                          <a:cs typeface="Meiryo" charset="-128"/>
                        </a:rPr>
                        <a:t>、アプリ、</a:t>
                      </a:r>
                      <a:r>
                        <a:rPr kumimoji="1" lang="en-US" altLang="ja-JP" sz="1100" dirty="0">
                          <a:latin typeface="Meiryo" panose="020B0604030504040204" pitchFamily="34" charset="-128"/>
                          <a:ea typeface="Meiryo" panose="020B0604030504040204" pitchFamily="34" charset="-128"/>
                          <a:cs typeface="Meiryo" charset="-128"/>
                        </a:rPr>
                        <a:t>AWS API</a:t>
                      </a:r>
                      <a:r>
                        <a:rPr kumimoji="1" lang="ja-JP" altLang="en-US" sz="1100" dirty="0">
                          <a:latin typeface="Meiryo" panose="020B0604030504040204" pitchFamily="34" charset="-128"/>
                          <a:ea typeface="Meiryo" panose="020B0604030504040204" pitchFamily="34" charset="-128"/>
                          <a:cs typeface="Meiryo" charset="-128"/>
                        </a:rPr>
                        <a:t>等）</a:t>
                      </a:r>
                      <a:endParaRPr kumimoji="1" lang="en-US" altLang="ja-JP" sz="1500" dirty="0">
                        <a:latin typeface="Meiryo" panose="020B0604030504040204" pitchFamily="34" charset="-128"/>
                        <a:ea typeface="Meiryo" panose="020B0604030504040204" pitchFamily="34" charset="-128"/>
                        <a:cs typeface="Meiryo" charset="-128"/>
                      </a:endParaRPr>
                    </a:p>
                  </a:txBody>
                  <a:tcPr marL="96000" marR="96000" marT="48000" marB="48000" anchor="ctr">
                    <a:lnL w="571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500" dirty="0">
                          <a:latin typeface="Meiryo" panose="020B0604030504040204" pitchFamily="34" charset="-128"/>
                          <a:ea typeface="Meiryo" panose="020B0604030504040204" pitchFamily="34" charset="-128"/>
                          <a:cs typeface="Meiryo" charset="-128"/>
                        </a:rPr>
                        <a:t>コンソール</a:t>
                      </a:r>
                      <a:br>
                        <a:rPr kumimoji="1" lang="en-US" altLang="ja-JP" sz="1500" dirty="0">
                          <a:latin typeface="Meiryo" panose="020B0604030504040204" pitchFamily="34" charset="-128"/>
                          <a:ea typeface="Meiryo" panose="020B0604030504040204" pitchFamily="34" charset="-128"/>
                          <a:cs typeface="Meiryo" charset="-128"/>
                        </a:rPr>
                      </a:br>
                      <a:r>
                        <a:rPr kumimoji="1" lang="en-US" altLang="ja-JP" sz="1500" dirty="0">
                          <a:latin typeface="Meiryo" panose="020B0604030504040204" pitchFamily="34" charset="-128"/>
                          <a:ea typeface="Meiryo" panose="020B0604030504040204" pitchFamily="34" charset="-128"/>
                          <a:cs typeface="Meiryo" charset="-128"/>
                        </a:rPr>
                        <a:t>API</a:t>
                      </a: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kumimoji="1" lang="ja-JP" altLang="en-US" sz="1600" dirty="0">
                          <a:solidFill>
                            <a:srgbClr val="0070C0"/>
                          </a:solidFill>
                          <a:latin typeface="Meiryo" panose="020B0604030504040204" pitchFamily="34" charset="-128"/>
                          <a:ea typeface="Meiryo" panose="020B0604030504040204" pitchFamily="34" charset="-128"/>
                          <a:cs typeface="Meiryo" charset="-128"/>
                        </a:rPr>
                        <a:t>可</a:t>
                      </a: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dirty="0">
                          <a:solidFill>
                            <a:srgbClr val="0070C0"/>
                          </a:solidFill>
                          <a:latin typeface="Meiryo" panose="020B0604030504040204" pitchFamily="34" charset="-128"/>
                          <a:ea typeface="Meiryo" panose="020B0604030504040204" pitchFamily="34" charset="-128"/>
                          <a:cs typeface="Meiryo" charset="-128"/>
                        </a:rPr>
                        <a:t>可</a:t>
                      </a:r>
                      <a:endParaRPr kumimoji="1" lang="en-US" altLang="ja-JP" sz="1600" dirty="0">
                        <a:solidFill>
                          <a:srgbClr val="FF0000"/>
                        </a:solidFill>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kumimoji="1" lang="ja-JP" altLang="en-US" sz="1600" dirty="0">
                          <a:latin typeface="Meiryo" panose="020B0604030504040204" pitchFamily="34" charset="-128"/>
                          <a:ea typeface="Meiryo" panose="020B0604030504040204" pitchFamily="34" charset="-128"/>
                          <a:cs typeface="Meiryo" charset="-128"/>
                        </a:rPr>
                        <a:t>設定可能</a:t>
                      </a:r>
                      <a:br>
                        <a:rPr kumimoji="1" lang="en-US" altLang="ja-JP" sz="1600" dirty="0">
                          <a:latin typeface="Meiryo" panose="020B0604030504040204" pitchFamily="34" charset="-128"/>
                          <a:ea typeface="Meiryo" panose="020B0604030504040204" pitchFamily="34" charset="-128"/>
                          <a:cs typeface="Meiryo" charset="-128"/>
                        </a:rPr>
                      </a:br>
                      <a:r>
                        <a:rPr kumimoji="1" lang="en-US" altLang="ja-JP" sz="1100" dirty="0">
                          <a:latin typeface="Meiryo" panose="020B0604030504040204" pitchFamily="34" charset="-128"/>
                          <a:ea typeface="Meiryo" panose="020B0604030504040204" pitchFamily="34" charset="-128"/>
                          <a:cs typeface="Meiryo" charset="-128"/>
                        </a:rPr>
                        <a:t>(</a:t>
                      </a:r>
                      <a:r>
                        <a:rPr kumimoji="1" lang="ja-JP" altLang="en-US" sz="1100" dirty="0">
                          <a:latin typeface="Meiryo" panose="020B0604030504040204" pitchFamily="34" charset="-128"/>
                          <a:ea typeface="Meiryo" panose="020B0604030504040204" pitchFamily="34" charset="-128"/>
                          <a:cs typeface="Meiryo" charset="-128"/>
                        </a:rPr>
                        <a:t>期限到達：削除）</a:t>
                      </a:r>
                      <a:endParaRPr kumimoji="1" lang="ja-JP" altLang="en-US" sz="1400" dirty="0">
                        <a:latin typeface="Meiryo" panose="020B0604030504040204" pitchFamily="34" charset="-128"/>
                        <a:ea typeface="Meiryo" panose="020B0604030504040204" pitchFamily="34" charset="-128"/>
                        <a:cs typeface="Meiryo"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dirty="0" err="1">
                          <a:latin typeface="Meiryo" panose="020B0604030504040204" pitchFamily="34" charset="-128"/>
                          <a:ea typeface="Meiryo" panose="020B0604030504040204" pitchFamily="34" charset="-128"/>
                        </a:rPr>
                        <a:t>CloudWatch</a:t>
                      </a:r>
                      <a:r>
                        <a:rPr kumimoji="1" lang="ja-JP" altLang="en-US" sz="1100" dirty="0">
                          <a:latin typeface="Meiryo" panose="020B0604030504040204" pitchFamily="34" charset="-128"/>
                          <a:ea typeface="Meiryo" panose="020B0604030504040204" pitchFamily="34" charset="-128"/>
                        </a:rPr>
                        <a:t> </a:t>
                      </a:r>
                      <a:r>
                        <a:rPr kumimoji="1" lang="en-US" altLang="ja-JP" sz="1100" dirty="0">
                          <a:latin typeface="Meiryo" panose="020B0604030504040204" pitchFamily="34" charset="-128"/>
                          <a:ea typeface="Meiryo" panose="020B0604030504040204" pitchFamily="34" charset="-128"/>
                        </a:rPr>
                        <a:t>Logs</a:t>
                      </a:r>
                      <a:r>
                        <a:rPr kumimoji="1" lang="ja-JP" altLang="en-US" sz="1100" dirty="0">
                          <a:latin typeface="Meiryo" panose="020B0604030504040204" pitchFamily="34" charset="-128"/>
                          <a:ea typeface="Meiryo" panose="020B0604030504040204" pitchFamily="34" charset="-128"/>
                        </a:rPr>
                        <a:t>はメトリクスフィルターによる</a:t>
                      </a:r>
                      <a:r>
                        <a:rPr kumimoji="1" lang="ja-JP" altLang="en-US" sz="1100" b="1" dirty="0">
                          <a:latin typeface="Meiryo" panose="020B0604030504040204" pitchFamily="34" charset="-128"/>
                          <a:ea typeface="Meiryo" panose="020B0604030504040204" pitchFamily="34" charset="-128"/>
                        </a:rPr>
                        <a:t>リアルタイムに近い形での解析・監視・通知</a:t>
                      </a:r>
                      <a:r>
                        <a:rPr kumimoji="1" lang="ja-JP" altLang="en-US" sz="1100" dirty="0">
                          <a:latin typeface="Meiryo" panose="020B0604030504040204" pitchFamily="34" charset="-128"/>
                          <a:ea typeface="Meiryo" panose="020B0604030504040204" pitchFamily="34" charset="-128"/>
                        </a:rPr>
                        <a:t>が可能</a:t>
                      </a:r>
                      <a:endParaRPr kumimoji="1" lang="en-US" altLang="ja-JP" sz="1100" dirty="0">
                        <a:latin typeface="Meiryo" panose="020B0604030504040204" pitchFamily="34" charset="-128"/>
                        <a:ea typeface="Meiryo" panose="020B0604030504040204" pitchFamily="34" charset="-128"/>
                      </a:endParaRPr>
                    </a:p>
                  </a:txBody>
                  <a:tcPr marL="96000" marR="96000" marT="48000" marB="4800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bl>
          </a:graphicData>
        </a:graphic>
      </p:graphicFrame>
      <p:pic>
        <p:nvPicPr>
          <p:cNvPr id="31" name="Graphic 71">
            <a:extLst>
              <a:ext uri="{FF2B5EF4-FFF2-40B4-BE49-F238E27FC236}">
                <a16:creationId xmlns:a16="http://schemas.microsoft.com/office/drawing/2014/main" id="{EE168628-53A9-E94F-9620-09C2D2DF6B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148" y="4802240"/>
            <a:ext cx="487440" cy="487440"/>
          </a:xfrm>
          <a:prstGeom prst="rect">
            <a:avLst/>
          </a:prstGeom>
        </p:spPr>
      </p:pic>
      <p:pic>
        <p:nvPicPr>
          <p:cNvPr id="32" name="Graphic 33">
            <a:extLst>
              <a:ext uri="{FF2B5EF4-FFF2-40B4-BE49-F238E27FC236}">
                <a16:creationId xmlns:a16="http://schemas.microsoft.com/office/drawing/2014/main" id="{C55BAE43-5FEA-914C-8981-8992F7F5E6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8148" y="5479603"/>
            <a:ext cx="487440" cy="487440"/>
          </a:xfrm>
          <a:prstGeom prst="rect">
            <a:avLst/>
          </a:prstGeom>
        </p:spPr>
      </p:pic>
      <p:sp>
        <p:nvSpPr>
          <p:cNvPr id="2" name="正方形/長方形 1"/>
          <p:cNvSpPr/>
          <p:nvPr/>
        </p:nvSpPr>
        <p:spPr>
          <a:xfrm>
            <a:off x="784433" y="1867351"/>
            <a:ext cx="11055936" cy="2208000"/>
          </a:xfrm>
          <a:prstGeom prst="rect">
            <a:avLst/>
          </a:prstGeom>
          <a:solidFill>
            <a:schemeClr val="bg1"/>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39175" lvl="1" indent="-239175">
              <a:buFont typeface="Meiryo UI" panose="020B0604030504040204" pitchFamily="50" charset="-128"/>
              <a:buChar cha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AWS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環境ログ</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r>
              <a:rPr kumimoji="1" lang="ja-JP" altLang="en-US" sz="1667" dirty="0">
                <a:solidFill>
                  <a:schemeClr val="tx1">
                    <a:lumMod val="75000"/>
                  </a:schemeClr>
                </a:solidFill>
                <a:latin typeface="Meiryo" panose="020B0604030504040204" pitchFamily="34" charset="-128"/>
                <a:ea typeface="Meiryo" panose="020B0604030504040204" pitchFamily="34" charset="-128"/>
              </a:rPr>
              <a:t>各サービスのログ</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は、</a:t>
            </a:r>
            <a:r>
              <a:rPr kumimoji="1" lang="ja-JP" altLang="en-US" sz="1667" u="sng" dirty="0">
                <a:solidFill>
                  <a:schemeClr val="tx1">
                    <a:lumMod val="75000"/>
                  </a:schemeClr>
                </a:solidFill>
                <a:latin typeface="Meiryo" panose="020B0604030504040204" pitchFamily="34" charset="-128"/>
                <a:ea typeface="Meiryo" panose="020B0604030504040204" pitchFamily="34" charset="-128"/>
              </a:rPr>
              <a:t>サービスごとの規定の方式</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を使いログを収集する</a:t>
            </a:r>
          </a:p>
          <a:p>
            <a:pPr marL="717522" lvl="2" indent="-239175">
              <a:buFont typeface="Arial" panose="020B0604020202020204" pitchFamily="34" charset="0"/>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主な出力先は</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500"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や</a:t>
            </a:r>
            <a:r>
              <a:rPr kumimoji="1" lang="en-US" altLang="ja-JP" sz="1500" dirty="0">
                <a:solidFill>
                  <a:schemeClr val="tx1">
                    <a:lumMod val="75000"/>
                  </a:schemeClr>
                </a:solidFill>
                <a:latin typeface="Meiryo" panose="020B0604030504040204" pitchFamily="34" charset="-128"/>
                <a:ea typeface="Meiryo" panose="020B0604030504040204" pitchFamily="34"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となる</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239175" lvl="1" indent="-239175">
              <a:buFont typeface="Meiryo UI" panose="020B0604030504040204" pitchFamily="50" charset="-128"/>
              <a:buChar char="-"/>
            </a:pPr>
            <a:r>
              <a:rPr kumimoji="1" lang="ja-JP" altLang="en-US" sz="1667" u="sng" dirty="0">
                <a:solidFill>
                  <a:schemeClr val="tx1">
                    <a:lumMod val="75000"/>
                  </a:schemeClr>
                </a:solidFill>
                <a:latin typeface="Meiryo" panose="020B0604030504040204" pitchFamily="34" charset="-128"/>
                <a:ea typeface="Meiryo" panose="020B0604030504040204" pitchFamily="34" charset="-128"/>
              </a:rPr>
              <a:t>最終的にはログ保管先は</a:t>
            </a:r>
            <a:r>
              <a:rPr kumimoji="1" lang="en-US" altLang="ja-JP" sz="1667" b="1" u="sng" dirty="0">
                <a:solidFill>
                  <a:schemeClr val="tx1">
                    <a:lumMod val="75000"/>
                  </a:schemeClr>
                </a:solidFill>
                <a:latin typeface="Meiryo" panose="020B0604030504040204" pitchFamily="34" charset="-128"/>
                <a:ea typeface="Meiryo" panose="020B0604030504040204" pitchFamily="34" charset="-128"/>
              </a:rPr>
              <a:t>S3</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とする</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dirty="0">
                <a:solidFill>
                  <a:schemeClr val="tx1">
                    <a:lumMod val="75000"/>
                  </a:schemeClr>
                </a:solidFill>
                <a:latin typeface="Meiryo" panose="020B0604030504040204" pitchFamily="34" charset="-128"/>
                <a:ea typeface="Meiryo" panose="020B0604030504040204" pitchFamily="34" charset="-128"/>
              </a:rPr>
              <a:t>別の</a:t>
            </a:r>
            <a:r>
              <a:rPr kumimoji="1" lang="ja-JP" altLang="en-US" sz="1667" b="1" dirty="0">
                <a:solidFill>
                  <a:schemeClr val="tx1">
                    <a:lumMod val="75000"/>
                  </a:schemeClr>
                </a:solidFill>
                <a:latin typeface="Meiryo" panose="020B0604030504040204" pitchFamily="34" charset="-128"/>
                <a:ea typeface="Meiryo" panose="020B0604030504040204" pitchFamily="34" charset="-128"/>
              </a:rPr>
              <a:t>ログ集約アカウント</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に転送を推奨</a:t>
            </a:r>
            <a:r>
              <a:rPr kumimoji="1" lang="en-US" altLang="ja-JP" sz="1667" baseline="30000" dirty="0">
                <a:solidFill>
                  <a:schemeClr val="tx1">
                    <a:lumMod val="75000"/>
                  </a:schemeClr>
                </a:solidFill>
                <a:latin typeface="Meiryo" panose="020B0604030504040204" pitchFamily="34" charset="-128"/>
                <a:ea typeface="Meiryo" panose="020B0604030504040204" pitchFamily="34" charset="-128"/>
              </a:rPr>
              <a:t>(※)</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p>
          <a:p>
            <a:pPr marL="717522" lvl="2" indent="-239175">
              <a:buFont typeface="Arial" panose="020B0604020202020204" pitchFamily="34" charset="0"/>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堅牢性</a:t>
            </a:r>
            <a:endParaRPr kumimoji="1" lang="en-US" altLang="ja-JP" sz="1500" dirty="0">
              <a:solidFill>
                <a:schemeClr val="tx1">
                  <a:lumMod val="75000"/>
                </a:schemeClr>
              </a:solidFill>
              <a:latin typeface="Meiryo" panose="020B0604030504040204" pitchFamily="34" charset="-128"/>
              <a:ea typeface="Meiryo" panose="020B0604030504040204" pitchFamily="34" charset="-128"/>
            </a:endParaRPr>
          </a:p>
          <a:p>
            <a:pPr marL="717522" lvl="2" indent="-239175">
              <a:buFont typeface="Arial" panose="020B0604020202020204" pitchFamily="34" charset="0"/>
              <a:buChar char="•"/>
            </a:pPr>
            <a:r>
              <a:rPr kumimoji="1" lang="ja-JP" altLang="en-US" sz="1500">
                <a:solidFill>
                  <a:schemeClr val="tx1">
                    <a:lumMod val="75000"/>
                  </a:schemeClr>
                </a:solidFill>
                <a:latin typeface="Meiryo" panose="020B0604030504040204" pitchFamily="34" charset="-128"/>
                <a:ea typeface="Meiryo" panose="020B0604030504040204" pitchFamily="34" charset="-128"/>
              </a:rPr>
              <a:t>保管に関する機能が豊富</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a:solidFill>
                  <a:schemeClr val="tx1">
                    <a:lumMod val="75000"/>
                  </a:schemeClr>
                </a:solidFill>
                <a:latin typeface="Meiryo" panose="020B0604030504040204" pitchFamily="34" charset="-128"/>
                <a:ea typeface="Meiryo" panose="020B0604030504040204" pitchFamily="34" charset="-128"/>
              </a:rPr>
              <a:t>ライフサイクル管理、レプリケーション、オブジェクトロックなど</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p>
          <a:p>
            <a:pPr marL="717522" lvl="2" indent="-239175">
              <a:buFont typeface="Arial" panose="020B0604020202020204" pitchFamily="34" charset="0"/>
              <a:buChar char="•"/>
            </a:pPr>
            <a:r>
              <a:rPr kumimoji="1" lang="ja-JP" altLang="en-US" sz="1500" dirty="0">
                <a:solidFill>
                  <a:schemeClr val="tx1">
                    <a:lumMod val="75000"/>
                  </a:schemeClr>
                </a:solidFill>
                <a:latin typeface="Meiryo" panose="020B0604030504040204" pitchFamily="34" charset="-128"/>
                <a:ea typeface="Meiryo" panose="020B0604030504040204" pitchFamily="34" charset="-128"/>
              </a:rPr>
              <a:t>コスト </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r>
              <a:rPr kumimoji="1" lang="ja-JP" altLang="en-US" sz="1500" dirty="0">
                <a:solidFill>
                  <a:schemeClr val="tx1">
                    <a:lumMod val="75000"/>
                  </a:schemeClr>
                </a:solidFill>
                <a:latin typeface="Meiryo" panose="020B0604030504040204" pitchFamily="34" charset="-128"/>
                <a:ea typeface="Meiryo" panose="020B0604030504040204" pitchFamily="34" charset="-128"/>
              </a:rPr>
              <a:t>規模が大きくなるにつれて、</a:t>
            </a:r>
            <a:r>
              <a:rPr kumimoji="1" lang="en-US" altLang="ja-JP" sz="1500"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500"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500" dirty="0">
                <a:solidFill>
                  <a:schemeClr val="tx1">
                    <a:lumMod val="75000"/>
                  </a:schemeClr>
                </a:solidFill>
                <a:latin typeface="Meiryo" panose="020B0604030504040204" pitchFamily="34" charset="-128"/>
                <a:ea typeface="Meiryo" panose="020B0604030504040204" pitchFamily="34" charset="-128"/>
              </a:rPr>
              <a:t>の費用負担が大きくなる傾向がある</a:t>
            </a:r>
            <a:r>
              <a:rPr kumimoji="1" lang="en-US" altLang="ja-JP" sz="1500" dirty="0">
                <a:solidFill>
                  <a:schemeClr val="tx1">
                    <a:lumMod val="75000"/>
                  </a:schemeClr>
                </a:solidFill>
                <a:latin typeface="Meiryo" panose="020B0604030504040204" pitchFamily="34" charset="-128"/>
                <a:ea typeface="Meiryo" panose="020B0604030504040204" pitchFamily="34" charset="-128"/>
              </a:rPr>
              <a:t>)</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a:p>
            <a:pPr marL="239175" lvl="1" indent="-239175">
              <a:buFont typeface="Meiryo UI" panose="020B0604030504040204" pitchFamily="50" charset="-128"/>
              <a:buChar char="-"/>
            </a:pP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に出力されるログも最終的には</a:t>
            </a:r>
            <a:r>
              <a:rPr kumimoji="1" lang="en-US" altLang="ja-JP" sz="1667" dirty="0">
                <a:solidFill>
                  <a:schemeClr val="tx1">
                    <a:lumMod val="75000"/>
                  </a:schemeClr>
                </a:solidFill>
                <a:latin typeface="Meiryo" panose="020B0604030504040204" pitchFamily="34" charset="-128"/>
                <a:ea typeface="Meiryo" panose="020B0604030504040204" pitchFamily="34" charset="-128"/>
              </a:rPr>
              <a:t>S3</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へ保管</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239175" lvl="1" indent="-239175">
              <a:buFont typeface="Meiryo UI" panose="020B0604030504040204" pitchFamily="50" charset="-128"/>
              <a:buChar char="-"/>
            </a:pP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CloudTrail</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に出力されるログは</a:t>
            </a: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CloudWatch</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Logs</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または</a:t>
            </a:r>
            <a:r>
              <a:rPr kumimoji="1" lang="en-US" altLang="ja-JP" sz="1667" dirty="0">
                <a:solidFill>
                  <a:schemeClr val="tx1">
                    <a:lumMod val="75000"/>
                  </a:schemeClr>
                </a:solidFill>
                <a:latin typeface="Meiryo" panose="020B0604030504040204" pitchFamily="34" charset="-128"/>
                <a:ea typeface="Meiryo" panose="020B0604030504040204" pitchFamily="34" charset="-128"/>
              </a:rPr>
              <a:t>S3</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へ転送</a:t>
            </a:r>
            <a:endParaRPr kumimoji="1" lang="ja-JP" altLang="en-US" sz="2333" dirty="0">
              <a:solidFill>
                <a:schemeClr val="tx1">
                  <a:lumMod val="75000"/>
                </a:schemeClr>
              </a:solidFill>
              <a:latin typeface="Meiryo" panose="020B0604030504040204" pitchFamily="34" charset="-128"/>
              <a:ea typeface="Meiryo" panose="020B0604030504040204" pitchFamily="34" charset="-128"/>
            </a:endParaRPr>
          </a:p>
        </p:txBody>
      </p:sp>
      <p:sp>
        <p:nvSpPr>
          <p:cNvPr id="4" name="テキスト ボックス 3"/>
          <p:cNvSpPr txBox="1"/>
          <p:nvPr/>
        </p:nvSpPr>
        <p:spPr>
          <a:xfrm>
            <a:off x="3862522" y="6139855"/>
            <a:ext cx="7680000" cy="733214"/>
          </a:xfrm>
          <a:prstGeom prst="rect">
            <a:avLst/>
          </a:prstGeom>
          <a:noFill/>
        </p:spPr>
        <p:txBody>
          <a:bodyPr wrap="square" rtlCol="0">
            <a:spAutoFit/>
          </a:bodyPr>
          <a:lstStyle/>
          <a:p>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r>
              <a:rPr kumimoji="1" lang="ja-JP" altLang="en-US" sz="833" dirty="0">
                <a:solidFill>
                  <a:schemeClr val="tx1">
                    <a:lumMod val="75000"/>
                  </a:schemeClr>
                </a:solidFill>
                <a:latin typeface="Meiryo" panose="020B0604030504040204" pitchFamily="34" charset="-128"/>
                <a:ea typeface="Meiryo" panose="020B0604030504040204" pitchFamily="34" charset="-128"/>
              </a:rPr>
              <a:t>参考</a:t>
            </a:r>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7"/>
              </a:rPr>
              <a:t>https://d1.awsstatic.com/events/jp/2020/innovate/pdf/S-7_AWSInnovate_Online_Conference_2020_Spring_MultiAccount.pdf</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ja-JP" altLang="en-US" sz="833" dirty="0">
                <a:solidFill>
                  <a:schemeClr val="tx1">
                    <a:lumMod val="75000"/>
                  </a:schemeClr>
                </a:solidFill>
                <a:latin typeface="Meiryo" panose="020B0604030504040204" pitchFamily="34" charset="-128"/>
                <a:ea typeface="Meiryo" panose="020B0604030504040204" pitchFamily="34" charset="-128"/>
              </a:rPr>
              <a:t>増加するシステムをマルチアカウントで効率よく管理する </a:t>
            </a:r>
            <a:r>
              <a:rPr kumimoji="1" lang="en-US" altLang="ja-JP" sz="833" dirty="0">
                <a:solidFill>
                  <a:schemeClr val="tx1">
                    <a:lumMod val="75000"/>
                  </a:schemeClr>
                </a:solidFill>
                <a:latin typeface="Meiryo" panose="020B0604030504040204" pitchFamily="34" charset="-128"/>
                <a:ea typeface="Meiryo" panose="020B0604030504040204" pitchFamily="34" charset="-128"/>
              </a:rPr>
              <a:t>- P.19 AWS</a:t>
            </a:r>
            <a:r>
              <a:rPr kumimoji="1" lang="ja-JP" altLang="en-US" sz="833" dirty="0">
                <a:solidFill>
                  <a:schemeClr val="tx1">
                    <a:lumMod val="75000"/>
                  </a:schemeClr>
                </a:solidFill>
                <a:latin typeface="Meiryo" panose="020B0604030504040204" pitchFamily="34" charset="-128"/>
                <a:ea typeface="Meiryo" panose="020B0604030504040204" pitchFamily="34" charset="-128"/>
              </a:rPr>
              <a:t>ログの集約</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8"/>
              </a:rPr>
              <a:t>https://aws.amazon.com/jp/builders-flash/202007/multi-accounts-best-practice/?awsf.filter-name=*all</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AWS </a:t>
            </a:r>
            <a:r>
              <a:rPr lang="ja-JP" altLang="en-US" sz="833" dirty="0">
                <a:solidFill>
                  <a:schemeClr val="tx1">
                    <a:lumMod val="75000"/>
                  </a:schemeClr>
                </a:solidFill>
                <a:latin typeface="Meiryo" panose="020B0604030504040204" pitchFamily="34" charset="-128"/>
                <a:ea typeface="Meiryo" panose="020B0604030504040204" pitchFamily="34" charset="-128"/>
              </a:rPr>
              <a:t>マルチアカウント管理を実現するベストプラクティスとは </a:t>
            </a:r>
            <a:r>
              <a:rPr lang="en-US" altLang="ja-JP" sz="833" dirty="0">
                <a:solidFill>
                  <a:schemeClr val="tx1">
                    <a:lumMod val="75000"/>
                  </a:schemeClr>
                </a:solidFill>
                <a:latin typeface="Meiryo" panose="020B0604030504040204" pitchFamily="34" charset="-128"/>
                <a:ea typeface="Meiryo" panose="020B0604030504040204" pitchFamily="34" charset="-128"/>
              </a:rPr>
              <a:t>? - </a:t>
            </a:r>
            <a:r>
              <a:rPr kumimoji="1" lang="ja-JP" altLang="en-US" sz="833" dirty="0">
                <a:solidFill>
                  <a:schemeClr val="tx1">
                    <a:lumMod val="75000"/>
                  </a:schemeClr>
                </a:solidFill>
                <a:latin typeface="Meiryo" panose="020B0604030504040204" pitchFamily="34" charset="-128"/>
                <a:ea typeface="Meiryo" panose="020B0604030504040204" pitchFamily="34" charset="-128"/>
              </a:rPr>
              <a:t>「</a:t>
            </a:r>
            <a:r>
              <a:rPr lang="en-US" altLang="ja-JP" sz="833" dirty="0">
                <a:solidFill>
                  <a:schemeClr val="tx1">
                    <a:lumMod val="75000"/>
                  </a:schemeClr>
                </a:solidFill>
                <a:latin typeface="Meiryo" panose="020B0604030504040204" pitchFamily="34" charset="-128"/>
                <a:ea typeface="Meiryo" panose="020B0604030504040204" pitchFamily="34" charset="-128"/>
              </a:rPr>
              <a:t>AWS </a:t>
            </a:r>
            <a:r>
              <a:rPr lang="ja-JP" altLang="en-US" sz="833" dirty="0">
                <a:solidFill>
                  <a:schemeClr val="tx1">
                    <a:lumMod val="75000"/>
                  </a:schemeClr>
                </a:solidFill>
                <a:latin typeface="Meiryo" panose="020B0604030504040204" pitchFamily="34" charset="-128"/>
                <a:ea typeface="Meiryo" panose="020B0604030504040204" pitchFamily="34" charset="-128"/>
              </a:rPr>
              <a:t>ログの集約」</a:t>
            </a:r>
            <a:endParaRPr lang="en-US" altLang="ja-JP" sz="833" dirty="0">
              <a:solidFill>
                <a:schemeClr val="tx1">
                  <a:lumMod val="75000"/>
                </a:schemeClr>
              </a:solidFill>
              <a:latin typeface="Meiryo" panose="020B0604030504040204" pitchFamily="34" charset="-128"/>
              <a:ea typeface="Meiryo" panose="020B0604030504040204" pitchFamily="34" charset="-128"/>
            </a:endParaRPr>
          </a:p>
        </p:txBody>
      </p:sp>
      <p:sp>
        <p:nvSpPr>
          <p:cNvPr id="3" name="タイトル 2">
            <a:extLst>
              <a:ext uri="{FF2B5EF4-FFF2-40B4-BE49-F238E27FC236}">
                <a16:creationId xmlns:a16="http://schemas.microsoft.com/office/drawing/2014/main" id="{EBD5CD5D-51A8-AD4C-B9C6-CE94199798CE}"/>
              </a:ext>
            </a:extLst>
          </p:cNvPr>
          <p:cNvSpPr>
            <a:spLocks noGrp="1"/>
          </p:cNvSpPr>
          <p:nvPr>
            <p:ph type="title"/>
          </p:nvPr>
        </p:nvSpPr>
        <p:spPr/>
        <p:txBody>
          <a:bodyPr/>
          <a:lstStyle/>
          <a:p>
            <a:r>
              <a:rPr lang="en-US" altLang="ja-JP" dirty="0"/>
              <a:t>AWS</a:t>
            </a:r>
            <a:r>
              <a:rPr lang="ja-JP" altLang="en-US"/>
              <a:t>サービス関連ログ保管のベストプラクティス</a:t>
            </a:r>
          </a:p>
        </p:txBody>
      </p:sp>
      <p:sp>
        <p:nvSpPr>
          <p:cNvPr id="5" name="テキスト ボックス 4">
            <a:extLst>
              <a:ext uri="{FF2B5EF4-FFF2-40B4-BE49-F238E27FC236}">
                <a16:creationId xmlns:a16="http://schemas.microsoft.com/office/drawing/2014/main" id="{303FABE9-E63D-DB76-4AE2-B218810E0D9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747703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10">
            <a:extLst>
              <a:ext uri="{FF2B5EF4-FFF2-40B4-BE49-F238E27FC236}">
                <a16:creationId xmlns:a16="http://schemas.microsoft.com/office/drawing/2014/main" id="{CD53AA86-C6DD-4349-91EF-D6C98D099207}"/>
              </a:ext>
            </a:extLst>
          </p:cNvPr>
          <p:cNvSpPr/>
          <p:nvPr/>
        </p:nvSpPr>
        <p:spPr>
          <a:xfrm>
            <a:off x="442698" y="1892758"/>
            <a:ext cx="5047408" cy="3934148"/>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b="1"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への</a:t>
            </a: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集約を検討</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CloudTrail</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a:t>
            </a:r>
            <a:r>
              <a:rPr kumimoji="1" lang="en-US" altLang="ja-JP" sz="20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CloudWatch</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Logs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が収集したログについても</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バケットへ集約することでコスト低減が見込める</a:t>
            </a:r>
            <a:r>
              <a:rPr kumimoji="1" lang="en-US" altLang="ja-JP" sz="2000" baseline="30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p>
          <a:p>
            <a:pPr marL="719638" lvl="1" indent="-237057">
              <a:spcBef>
                <a:spcPts val="267"/>
              </a:spcBef>
              <a:buFont typeface="Arial" panose="020B0604020202020204" pitchFamily="34" charset="0"/>
              <a:buChar char="‒"/>
            </a:pPr>
            <a:r>
              <a:rPr kumimoji="1" lang="en-US" altLang="ja-JP" sz="2000" dirty="0" err="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CloudWatch</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Logs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 保存：</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0.033USD/GB</a:t>
            </a:r>
          </a:p>
          <a:p>
            <a:pPr marL="719638" lvl="1" indent="-237057">
              <a:spcBef>
                <a:spcPts val="267"/>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0.025USD/GB</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以下</a:t>
            </a:r>
            <a:endParaRPr kumimoji="1" lang="en-US" altLang="ja-JP" sz="2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S3</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へ集約することで、ライフサイクルを使用したアーカイブや、レプリケーションを利用した遠隔保管、各種分岐ツールとの連携が可能</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となる</a:t>
            </a: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b="1" dirty="0">
                <a:gradFill>
                  <a:gsLst>
                    <a:gs pos="0">
                      <a:schemeClr val="tx1">
                        <a:lumMod val="75000"/>
                      </a:schemeClr>
                    </a:gs>
                    <a:gs pos="100000">
                      <a:schemeClr val="tx1">
                        <a:lumMod val="75000"/>
                      </a:schemeClr>
                    </a:gs>
                  </a:gsLst>
                  <a:lin ang="16200000" scaled="0"/>
                </a:gradFill>
              </a:rPr>
              <a:t>ログ保管先 </a:t>
            </a:r>
            <a:r>
              <a:rPr lang="en-US" altLang="ja-JP" sz="2667" dirty="0">
                <a:gradFill>
                  <a:gsLst>
                    <a:gs pos="0">
                      <a:schemeClr val="tx1">
                        <a:lumMod val="75000"/>
                      </a:schemeClr>
                    </a:gs>
                    <a:gs pos="100000">
                      <a:schemeClr val="tx1">
                        <a:lumMod val="75000"/>
                      </a:schemeClr>
                    </a:gs>
                  </a:gsLst>
                  <a:lin ang="16200000" scaled="0"/>
                </a:gradFill>
              </a:rPr>
              <a:t>1</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of</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2</a:t>
            </a:r>
            <a:endParaRPr lang="ja-JP" altLang="en-US" b="1" dirty="0">
              <a:gradFill>
                <a:gsLst>
                  <a:gs pos="0">
                    <a:schemeClr val="tx1">
                      <a:lumMod val="75000"/>
                    </a:schemeClr>
                  </a:gs>
                  <a:gs pos="100000">
                    <a:schemeClr val="tx1">
                      <a:lumMod val="75000"/>
                    </a:schemeClr>
                  </a:gs>
                </a:gsLst>
                <a:lin ang="16200000" scaled="0"/>
              </a:gradFill>
            </a:endParaRP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ログの集約保管</a:t>
            </a:r>
          </a:p>
        </p:txBody>
      </p:sp>
      <p:sp>
        <p:nvSpPr>
          <p:cNvPr id="19" name="正方形/長方形 18">
            <a:extLst>
              <a:ext uri="{FF2B5EF4-FFF2-40B4-BE49-F238E27FC236}">
                <a16:creationId xmlns:a16="http://schemas.microsoft.com/office/drawing/2014/main" id="{8B8D92EC-0ADA-4EAE-9154-833F13AEDAE1}"/>
              </a:ext>
            </a:extLst>
          </p:cNvPr>
          <p:cNvSpPr/>
          <p:nvPr/>
        </p:nvSpPr>
        <p:spPr>
          <a:xfrm>
            <a:off x="609600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ログ集約のイメージ</a:t>
            </a:r>
            <a:endParaRPr kumimoji="1" lang="en-US" altLang="ja-JP" sz="2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0" name="直線コネクタ 19">
            <a:extLst>
              <a:ext uri="{FF2B5EF4-FFF2-40B4-BE49-F238E27FC236}">
                <a16:creationId xmlns:a16="http://schemas.microsoft.com/office/drawing/2014/main" id="{871AC373-BCA6-4E74-A9EC-07C91B9AE204}"/>
              </a:ext>
            </a:extLst>
          </p:cNvPr>
          <p:cNvCxnSpPr>
            <a:cxnSpLocks/>
          </p:cNvCxnSpPr>
          <p:nvPr/>
        </p:nvCxnSpPr>
        <p:spPr>
          <a:xfrm>
            <a:off x="6095823" y="1813509"/>
            <a:ext cx="590544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39" name="Graphic 71">
            <a:extLst>
              <a:ext uri="{FF2B5EF4-FFF2-40B4-BE49-F238E27FC236}">
                <a16:creationId xmlns:a16="http://schemas.microsoft.com/office/drawing/2014/main" id="{31D711CB-BE6B-6644-AD61-BCF2CDB2A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18687" y="3432265"/>
            <a:ext cx="672000" cy="672000"/>
          </a:xfrm>
          <a:prstGeom prst="rect">
            <a:avLst/>
          </a:prstGeom>
        </p:spPr>
      </p:pic>
      <p:pic>
        <p:nvPicPr>
          <p:cNvPr id="48" name="Graphic 51">
            <a:extLst>
              <a:ext uri="{FF2B5EF4-FFF2-40B4-BE49-F238E27FC236}">
                <a16:creationId xmlns:a16="http://schemas.microsoft.com/office/drawing/2014/main" id="{C908DA3E-1AF9-E84D-96D9-F3076F3FEB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4140" y="3435303"/>
            <a:ext cx="672000" cy="672000"/>
          </a:xfrm>
          <a:prstGeom prst="rect">
            <a:avLst/>
          </a:prstGeom>
        </p:spPr>
      </p:pic>
      <p:sp>
        <p:nvSpPr>
          <p:cNvPr id="41" name="正方形/長方形 15">
            <a:extLst>
              <a:ext uri="{FF2B5EF4-FFF2-40B4-BE49-F238E27FC236}">
                <a16:creationId xmlns:a16="http://schemas.microsoft.com/office/drawing/2014/main" id="{6BC3EFEB-5ABF-6646-8CA5-155CFD9533CF}"/>
              </a:ext>
            </a:extLst>
          </p:cNvPr>
          <p:cNvSpPr/>
          <p:nvPr/>
        </p:nvSpPr>
        <p:spPr>
          <a:xfrm>
            <a:off x="6276140" y="2314116"/>
            <a:ext cx="1344000" cy="86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S3</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に直接出力</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するサービス</a:t>
            </a:r>
          </a:p>
        </p:txBody>
      </p:sp>
      <p:sp>
        <p:nvSpPr>
          <p:cNvPr id="45" name="正方形/長方形 15">
            <a:extLst>
              <a:ext uri="{FF2B5EF4-FFF2-40B4-BE49-F238E27FC236}">
                <a16:creationId xmlns:a16="http://schemas.microsoft.com/office/drawing/2014/main" id="{6BC3EFEB-5ABF-6646-8CA5-155CFD9533CF}"/>
              </a:ext>
            </a:extLst>
          </p:cNvPr>
          <p:cNvSpPr/>
          <p:nvPr/>
        </p:nvSpPr>
        <p:spPr>
          <a:xfrm>
            <a:off x="6302273" y="3344544"/>
            <a:ext cx="1344000" cy="86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AWS</a:t>
            </a:r>
          </a:p>
          <a:p>
            <a:pPr algn="ct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操作ログ</a:t>
            </a:r>
          </a:p>
        </p:txBody>
      </p:sp>
      <p:sp>
        <p:nvSpPr>
          <p:cNvPr id="46" name="正方形/長方形 15">
            <a:extLst>
              <a:ext uri="{FF2B5EF4-FFF2-40B4-BE49-F238E27FC236}">
                <a16:creationId xmlns:a16="http://schemas.microsoft.com/office/drawing/2014/main" id="{6BC3EFEB-5ABF-6646-8CA5-155CFD9533CF}"/>
              </a:ext>
            </a:extLst>
          </p:cNvPr>
          <p:cNvSpPr/>
          <p:nvPr/>
        </p:nvSpPr>
        <p:spPr>
          <a:xfrm>
            <a:off x="6300140" y="4587303"/>
            <a:ext cx="1344000" cy="864000"/>
          </a:xfrm>
          <a:prstGeom prst="rect">
            <a:avLst/>
          </a:prstGeom>
          <a:solidFill>
            <a:srgbClr val="D5DBDB"/>
          </a:solid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CloudWatch</a:t>
            </a:r>
            <a:b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br>
            <a:r>
              <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rPr>
              <a:t>Logs</a:t>
            </a:r>
            <a:r>
              <a:rPr kumimoji="1" lang="ja-JP" altLang="en-US" sz="1500" dirty="0">
                <a:solidFill>
                  <a:schemeClr val="tx1">
                    <a:lumMod val="75000"/>
                  </a:schemeClr>
                </a:solidFill>
                <a:latin typeface="Meiryo" panose="020B0604030504040204" pitchFamily="34" charset="-128"/>
                <a:ea typeface="Meiryo" panose="020B0604030504040204" pitchFamily="34" charset="-128"/>
                <a:cs typeface="Meiryo" charset="-128"/>
              </a:rPr>
              <a:t>へ出力</a:t>
            </a:r>
            <a:endParaRPr kumimoji="1" lang="en-US" altLang="ja-JP" sz="1500" dirty="0">
              <a:solidFill>
                <a:schemeClr val="tx1">
                  <a:lumMod val="75000"/>
                </a:schemeClr>
              </a:solidFill>
              <a:latin typeface="Meiryo" panose="020B0604030504040204" pitchFamily="34" charset="-128"/>
              <a:ea typeface="Meiryo" panose="020B0604030504040204" pitchFamily="34" charset="-128"/>
              <a:cs typeface="Meiryo" charset="-128"/>
            </a:endParaRPr>
          </a:p>
        </p:txBody>
      </p:sp>
      <p:cxnSp>
        <p:nvCxnSpPr>
          <p:cNvPr id="49" name="直線矢印コネクタ 48"/>
          <p:cNvCxnSpPr>
            <a:cxnSpLocks/>
            <a:stCxn id="46" idx="3"/>
            <a:endCxn id="37" idx="1"/>
          </p:cNvCxnSpPr>
          <p:nvPr/>
        </p:nvCxnSpPr>
        <p:spPr>
          <a:xfrm>
            <a:off x="7644141" y="5019303"/>
            <a:ext cx="359607" cy="2"/>
          </a:xfrm>
          <a:prstGeom prst="straightConnector1">
            <a:avLst/>
          </a:prstGeom>
          <a:ln w="12700">
            <a:solidFill>
              <a:srgbClr val="163D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直線矢印コネクタ 49"/>
          <p:cNvCxnSpPr>
            <a:stCxn id="45" idx="3"/>
            <a:endCxn id="48" idx="1"/>
          </p:cNvCxnSpPr>
          <p:nvPr/>
        </p:nvCxnSpPr>
        <p:spPr>
          <a:xfrm flipV="1">
            <a:off x="7646273" y="3771303"/>
            <a:ext cx="357867" cy="5242"/>
          </a:xfrm>
          <a:prstGeom prst="straightConnector1">
            <a:avLst/>
          </a:prstGeom>
          <a:ln w="12700">
            <a:solidFill>
              <a:srgbClr val="163D5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1" name="直線矢印コネクタ 50"/>
          <p:cNvCxnSpPr>
            <a:cxnSpLocks/>
            <a:stCxn id="37" idx="3"/>
          </p:cNvCxnSpPr>
          <p:nvPr/>
        </p:nvCxnSpPr>
        <p:spPr>
          <a:xfrm flipV="1">
            <a:off x="8675746" y="3915437"/>
            <a:ext cx="518175" cy="1103867"/>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2" name="直線矢印コネクタ 51"/>
          <p:cNvCxnSpPr>
            <a:cxnSpLocks/>
            <a:stCxn id="48" idx="3"/>
            <a:endCxn id="39" idx="1"/>
          </p:cNvCxnSpPr>
          <p:nvPr/>
        </p:nvCxnSpPr>
        <p:spPr>
          <a:xfrm flipV="1">
            <a:off x="8676140" y="3768265"/>
            <a:ext cx="542547" cy="3038"/>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正方形/長方形 15">
            <a:extLst>
              <a:ext uri="{FF2B5EF4-FFF2-40B4-BE49-F238E27FC236}">
                <a16:creationId xmlns:a16="http://schemas.microsoft.com/office/drawing/2014/main" id="{6BC3EFEB-5ABF-6646-8CA5-155CFD9533CF}"/>
              </a:ext>
            </a:extLst>
          </p:cNvPr>
          <p:cNvSpPr/>
          <p:nvPr/>
        </p:nvSpPr>
        <p:spPr>
          <a:xfrm>
            <a:off x="8904553" y="3113450"/>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a:solidFill>
                  <a:schemeClr val="tx1">
                    <a:lumMod val="75000"/>
                  </a:schemeClr>
                </a:solidFill>
                <a:latin typeface="Meiryo" panose="020B0604030504040204" pitchFamily="34" charset="-128"/>
                <a:ea typeface="Meiryo" panose="020B0604030504040204" pitchFamily="34" charset="-128"/>
                <a:cs typeface="Meiryo" charset="-128"/>
              </a:rPr>
              <a:t>ログ集約バケット</a:t>
            </a:r>
            <a:endPar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55" name="正方形/長方形 15">
            <a:extLst>
              <a:ext uri="{FF2B5EF4-FFF2-40B4-BE49-F238E27FC236}">
                <a16:creationId xmlns:a16="http://schemas.microsoft.com/office/drawing/2014/main" id="{6BC3EFEB-5ABF-6646-8CA5-155CFD9533CF}"/>
              </a:ext>
            </a:extLst>
          </p:cNvPr>
          <p:cNvSpPr/>
          <p:nvPr/>
        </p:nvSpPr>
        <p:spPr>
          <a:xfrm rot="17540521">
            <a:off x="8305304" y="4484331"/>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500" b="1" dirty="0">
                <a:solidFill>
                  <a:srgbClr val="0070C0"/>
                </a:solidFill>
                <a:latin typeface="Meiryo" panose="020B0604030504040204" pitchFamily="34" charset="-128"/>
                <a:ea typeface="Meiryo" panose="020B0604030504040204" pitchFamily="34" charset="-128"/>
                <a:cs typeface="Meiryo" charset="-128"/>
              </a:rPr>
              <a:t>Export</a:t>
            </a:r>
            <a:endParaRPr kumimoji="1" lang="ja-JP" altLang="en-US" sz="1500" b="1" dirty="0">
              <a:solidFill>
                <a:srgbClr val="0070C0"/>
              </a:solidFill>
              <a:latin typeface="Meiryo" panose="020B0604030504040204" pitchFamily="34" charset="-128"/>
              <a:ea typeface="Meiryo" panose="020B0604030504040204" pitchFamily="34" charset="-128"/>
              <a:cs typeface="Meiryo" charset="-128"/>
            </a:endParaRPr>
          </a:p>
        </p:txBody>
      </p:sp>
      <p:pic>
        <p:nvPicPr>
          <p:cNvPr id="56" name="Graphic 66">
            <a:extLst>
              <a:ext uri="{FF2B5EF4-FFF2-40B4-BE49-F238E27FC236}">
                <a16:creationId xmlns:a16="http://schemas.microsoft.com/office/drawing/2014/main" id="{DD4EF17F-35B2-0149-803B-BF7E4EB41D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10311" y="2425568"/>
            <a:ext cx="672000" cy="672000"/>
          </a:xfrm>
          <a:prstGeom prst="rect">
            <a:avLst/>
          </a:prstGeom>
        </p:spPr>
      </p:pic>
      <p:sp>
        <p:nvSpPr>
          <p:cNvPr id="57" name="正方形/長方形 15">
            <a:extLst>
              <a:ext uri="{FF2B5EF4-FFF2-40B4-BE49-F238E27FC236}">
                <a16:creationId xmlns:a16="http://schemas.microsoft.com/office/drawing/2014/main" id="{6BC3EFEB-5ABF-6646-8CA5-155CFD9533CF}"/>
              </a:ext>
            </a:extLst>
          </p:cNvPr>
          <p:cNvSpPr/>
          <p:nvPr/>
        </p:nvSpPr>
        <p:spPr>
          <a:xfrm>
            <a:off x="10674311" y="3031745"/>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アーカイブ先</a:t>
            </a:r>
          </a:p>
        </p:txBody>
      </p:sp>
      <p:pic>
        <p:nvPicPr>
          <p:cNvPr id="61" name="Graphic 71">
            <a:extLst>
              <a:ext uri="{FF2B5EF4-FFF2-40B4-BE49-F238E27FC236}">
                <a16:creationId xmlns:a16="http://schemas.microsoft.com/office/drawing/2014/main" id="{31D711CB-BE6B-6644-AD61-BCF2CDB2A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10311" y="3424012"/>
            <a:ext cx="672000" cy="672000"/>
          </a:xfrm>
          <a:prstGeom prst="rect">
            <a:avLst/>
          </a:prstGeom>
        </p:spPr>
      </p:pic>
      <p:sp>
        <p:nvSpPr>
          <p:cNvPr id="62" name="正方形/長方形 15">
            <a:extLst>
              <a:ext uri="{FF2B5EF4-FFF2-40B4-BE49-F238E27FC236}">
                <a16:creationId xmlns:a16="http://schemas.microsoft.com/office/drawing/2014/main" id="{6BC3EFEB-5ABF-6646-8CA5-155CFD9533CF}"/>
              </a:ext>
            </a:extLst>
          </p:cNvPr>
          <p:cNvSpPr/>
          <p:nvPr/>
        </p:nvSpPr>
        <p:spPr>
          <a:xfrm>
            <a:off x="10674311" y="4096012"/>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遠隔保管</a:t>
            </a:r>
          </a:p>
        </p:txBody>
      </p:sp>
      <p:cxnSp>
        <p:nvCxnSpPr>
          <p:cNvPr id="63" name="直線矢印コネクタ 62"/>
          <p:cNvCxnSpPr>
            <a:cxnSpLocks/>
            <a:stCxn id="39" idx="3"/>
            <a:endCxn id="56" idx="1"/>
          </p:cNvCxnSpPr>
          <p:nvPr/>
        </p:nvCxnSpPr>
        <p:spPr>
          <a:xfrm flipV="1">
            <a:off x="9890687" y="2761569"/>
            <a:ext cx="1119624" cy="1006698"/>
          </a:xfrm>
          <a:prstGeom prst="straightConnector1">
            <a:avLst/>
          </a:prstGeom>
          <a:ln>
            <a:solidFill>
              <a:srgbClr val="0091DA"/>
            </a:solidFill>
            <a:prstDash val="sysDot"/>
            <a:tailEnd type="arrow"/>
          </a:ln>
          <a:effectLst/>
        </p:spPr>
        <p:style>
          <a:lnRef idx="2">
            <a:schemeClr val="accent1"/>
          </a:lnRef>
          <a:fillRef idx="0">
            <a:schemeClr val="accent1"/>
          </a:fillRef>
          <a:effectRef idx="1">
            <a:schemeClr val="accent1"/>
          </a:effectRef>
          <a:fontRef idx="minor">
            <a:schemeClr val="tx1"/>
          </a:fontRef>
        </p:style>
      </p:cxnSp>
      <p:cxnSp>
        <p:nvCxnSpPr>
          <p:cNvPr id="66" name="直線矢印コネクタ 65"/>
          <p:cNvCxnSpPr>
            <a:cxnSpLocks/>
            <a:stCxn id="39" idx="3"/>
            <a:endCxn id="61" idx="1"/>
          </p:cNvCxnSpPr>
          <p:nvPr/>
        </p:nvCxnSpPr>
        <p:spPr>
          <a:xfrm flipV="1">
            <a:off x="9890687" y="3760012"/>
            <a:ext cx="1119624" cy="8253"/>
          </a:xfrm>
          <a:prstGeom prst="straightConnector1">
            <a:avLst/>
          </a:prstGeom>
          <a:ln>
            <a:solidFill>
              <a:srgbClr val="0091DA"/>
            </a:solidFill>
            <a:prstDash val="sysDot"/>
            <a:tailEnd type="arrow"/>
          </a:ln>
          <a:effectLst/>
        </p:spPr>
        <p:style>
          <a:lnRef idx="2">
            <a:schemeClr val="accent1"/>
          </a:lnRef>
          <a:fillRef idx="0">
            <a:schemeClr val="accent1"/>
          </a:fillRef>
          <a:effectRef idx="1">
            <a:schemeClr val="accent1"/>
          </a:effectRef>
          <a:fontRef idx="minor">
            <a:schemeClr val="tx1"/>
          </a:fontRef>
        </p:style>
      </p:cxnSp>
      <p:sp>
        <p:nvSpPr>
          <p:cNvPr id="26" name="正方形/長方形 15">
            <a:extLst>
              <a:ext uri="{FF2B5EF4-FFF2-40B4-BE49-F238E27FC236}">
                <a16:creationId xmlns:a16="http://schemas.microsoft.com/office/drawing/2014/main" id="{6BC3EFEB-5ABF-6646-8CA5-155CFD9533CF}"/>
              </a:ext>
            </a:extLst>
          </p:cNvPr>
          <p:cNvSpPr/>
          <p:nvPr/>
        </p:nvSpPr>
        <p:spPr>
          <a:xfrm>
            <a:off x="7668140" y="5281863"/>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333" dirty="0" err="1">
                <a:solidFill>
                  <a:schemeClr val="tx1">
                    <a:lumMod val="75000"/>
                  </a:schemeClr>
                </a:solidFill>
                <a:latin typeface="Meiryo" panose="020B0604030504040204" pitchFamily="34" charset="-128"/>
                <a:ea typeface="Meiryo" panose="020B0604030504040204" pitchFamily="34" charset="-128"/>
                <a:cs typeface="Meiryo" charset="-128"/>
              </a:rPr>
              <a:t>CloudWatch</a:t>
            </a:r>
            <a:endPar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31" name="正方形/長方形 15">
            <a:extLst>
              <a:ext uri="{FF2B5EF4-FFF2-40B4-BE49-F238E27FC236}">
                <a16:creationId xmlns:a16="http://schemas.microsoft.com/office/drawing/2014/main" id="{6BC3EFEB-5ABF-6646-8CA5-155CFD9533CF}"/>
              </a:ext>
            </a:extLst>
          </p:cNvPr>
          <p:cNvSpPr/>
          <p:nvPr/>
        </p:nvSpPr>
        <p:spPr>
          <a:xfrm>
            <a:off x="7644140" y="4011303"/>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en-US" altLang="ja-JP" sz="1333" dirty="0" err="1">
                <a:solidFill>
                  <a:schemeClr val="tx1">
                    <a:lumMod val="75000"/>
                  </a:schemeClr>
                </a:solidFill>
                <a:latin typeface="Meiryo" panose="020B0604030504040204" pitchFamily="34" charset="-128"/>
                <a:ea typeface="Meiryo" panose="020B0604030504040204" pitchFamily="34" charset="-128"/>
                <a:cs typeface="Meiryo" charset="-128"/>
              </a:rPr>
              <a:t>CloudTrail</a:t>
            </a:r>
            <a:endPar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endParaRPr>
          </a:p>
        </p:txBody>
      </p:sp>
      <p:sp>
        <p:nvSpPr>
          <p:cNvPr id="33" name="正方形/長方形 15">
            <a:extLst>
              <a:ext uri="{FF2B5EF4-FFF2-40B4-BE49-F238E27FC236}">
                <a16:creationId xmlns:a16="http://schemas.microsoft.com/office/drawing/2014/main" id="{6BC3EFEB-5ABF-6646-8CA5-155CFD9533CF}"/>
              </a:ext>
            </a:extLst>
          </p:cNvPr>
          <p:cNvSpPr/>
          <p:nvPr/>
        </p:nvSpPr>
        <p:spPr>
          <a:xfrm>
            <a:off x="10671464" y="5129452"/>
            <a:ext cx="1344000" cy="3614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36000" tIns="36000" rIns="36000" bIns="36000" rtlCol="0" anchor="ctr"/>
          <a:lstStyle/>
          <a:p>
            <a:pPr algn="ctr"/>
            <a:r>
              <a:rPr kumimoji="1" lang="ja-JP" altLang="en-US" sz="1333" dirty="0">
                <a:solidFill>
                  <a:schemeClr val="tx1">
                    <a:lumMod val="75000"/>
                  </a:schemeClr>
                </a:solidFill>
                <a:latin typeface="Meiryo" panose="020B0604030504040204" pitchFamily="34" charset="-128"/>
                <a:ea typeface="Meiryo" panose="020B0604030504040204" pitchFamily="34" charset="-128"/>
                <a:cs typeface="Meiryo" charset="-128"/>
              </a:rPr>
              <a:t>分析ツール</a:t>
            </a:r>
          </a:p>
        </p:txBody>
      </p:sp>
      <p:cxnSp>
        <p:nvCxnSpPr>
          <p:cNvPr id="34" name="直線矢印コネクタ 33"/>
          <p:cNvCxnSpPr>
            <a:cxnSpLocks/>
            <a:stCxn id="39" idx="3"/>
            <a:endCxn id="35" idx="1"/>
          </p:cNvCxnSpPr>
          <p:nvPr/>
        </p:nvCxnSpPr>
        <p:spPr>
          <a:xfrm>
            <a:off x="9890687" y="3768265"/>
            <a:ext cx="1119624" cy="1056013"/>
          </a:xfrm>
          <a:prstGeom prst="straightConnector1">
            <a:avLst/>
          </a:prstGeom>
          <a:ln>
            <a:solidFill>
              <a:srgbClr val="0091DA"/>
            </a:solidFill>
            <a:prstDash val="sysDot"/>
            <a:tailEnd type="arrow"/>
          </a:ln>
          <a:effectLst/>
        </p:spPr>
        <p:style>
          <a:lnRef idx="2">
            <a:schemeClr val="accent1"/>
          </a:lnRef>
          <a:fillRef idx="0">
            <a:schemeClr val="accent1"/>
          </a:fillRef>
          <a:effectRef idx="1">
            <a:schemeClr val="accent1"/>
          </a:effectRef>
          <a:fontRef idx="minor">
            <a:schemeClr val="tx1"/>
          </a:fontRef>
        </p:style>
      </p:cxnSp>
      <p:pic>
        <p:nvPicPr>
          <p:cNvPr id="35" name="Graphic 14">
            <a:extLst>
              <a:ext uri="{FF2B5EF4-FFF2-40B4-BE49-F238E27FC236}">
                <a16:creationId xmlns:a16="http://schemas.microsoft.com/office/drawing/2014/main" id="{AC8186D7-E0DE-7148-89B8-D6C21A7E39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10311" y="4488278"/>
            <a:ext cx="672000" cy="6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直線矢印コネクタ 31">
            <a:extLst>
              <a:ext uri="{FF2B5EF4-FFF2-40B4-BE49-F238E27FC236}">
                <a16:creationId xmlns:a16="http://schemas.microsoft.com/office/drawing/2014/main" id="{E31FB6E0-7206-FF47-9546-B9C04B5EC3A4}"/>
              </a:ext>
            </a:extLst>
          </p:cNvPr>
          <p:cNvCxnSpPr>
            <a:cxnSpLocks/>
            <a:stCxn id="41" idx="3"/>
          </p:cNvCxnSpPr>
          <p:nvPr/>
        </p:nvCxnSpPr>
        <p:spPr>
          <a:xfrm>
            <a:off x="7620140" y="2746117"/>
            <a:ext cx="1598547" cy="874884"/>
          </a:xfrm>
          <a:prstGeom prst="straightConnector1">
            <a:avLst/>
          </a:prstGeom>
          <a:ln>
            <a:solidFill>
              <a:srgbClr val="0091DA"/>
            </a:solidFill>
            <a:tailEnd type="arrow"/>
          </a:ln>
          <a:effectLst/>
        </p:spPr>
        <p:style>
          <a:lnRef idx="2">
            <a:schemeClr val="accent1"/>
          </a:lnRef>
          <a:fillRef idx="0">
            <a:schemeClr val="accent1"/>
          </a:fillRef>
          <a:effectRef idx="1">
            <a:schemeClr val="accent1"/>
          </a:effectRef>
          <a:fontRef idx="minor">
            <a:schemeClr val="tx1"/>
          </a:fontRef>
        </p:style>
      </p:cxnSp>
      <p:pic>
        <p:nvPicPr>
          <p:cNvPr id="37" name="Graphic 17">
            <a:extLst>
              <a:ext uri="{FF2B5EF4-FFF2-40B4-BE49-F238E27FC236}">
                <a16:creationId xmlns:a16="http://schemas.microsoft.com/office/drawing/2014/main" id="{15AD9E3C-0B1F-1C4C-A9C0-0CCECDF572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3748" y="4683305"/>
            <a:ext cx="671998" cy="67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テキスト ボックス 1">
            <a:extLst>
              <a:ext uri="{FF2B5EF4-FFF2-40B4-BE49-F238E27FC236}">
                <a16:creationId xmlns:a16="http://schemas.microsoft.com/office/drawing/2014/main" id="{618C9F0D-565E-55FF-5EE1-82719C0A163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087865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10">
            <a:extLst>
              <a:ext uri="{FF2B5EF4-FFF2-40B4-BE49-F238E27FC236}">
                <a16:creationId xmlns:a16="http://schemas.microsoft.com/office/drawing/2014/main" id="{CD53AA86-C6DD-4349-91EF-D6C98D099207}"/>
              </a:ext>
            </a:extLst>
          </p:cNvPr>
          <p:cNvSpPr/>
          <p:nvPr/>
        </p:nvSpPr>
        <p:spPr>
          <a:xfrm>
            <a:off x="442698" y="1892758"/>
            <a:ext cx="5047408" cy="3562379"/>
          </a:xfrm>
          <a:prstGeom prst="rect">
            <a:avLst/>
          </a:prstGeom>
        </p:spPr>
        <p:txBody>
          <a:bodyPr wrap="square" lIns="24000" tIns="24000" rIns="24000" bIns="24000">
            <a:spAutoFit/>
          </a:bodyPr>
          <a:lstStyle/>
          <a:p>
            <a:pPr marL="119995" indent="-119995">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監査ログは専用アカウントに保管</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改ざんを</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防ぎたいログはシステム</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管理者であっても操作できない専用のアカウントに保管し、完全性を確保する</a:t>
            </a:r>
            <a:endParaRPr kumimoji="1" lang="en-US" altLang="ja-JP" sz="1667"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endParaRPr kumimoji="1" lang="en-US" altLang="ja-JP" sz="2333"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119995" indent="-119995">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制約</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81" indent="-311988">
              <a:spcBef>
                <a:spcPts val="267"/>
              </a:spcBef>
              <a:buFont typeface="Wingdings" panose="05000000000000000000" pitchFamily="2" charset="2"/>
              <a:buChar char="Ø"/>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KMS</a:t>
            </a: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暗号化しているバケットをログ出力先に指定できないサービスがある</a:t>
            </a:r>
            <a:endParaRPr kumimoji="1" lang="en-US" altLang="ja-JP" sz="2333"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973628" lvl="1" indent="-380985">
              <a:spcBef>
                <a:spcPts val="267"/>
              </a:spcBef>
              <a:buFont typeface="Wingdings" pitchFamily="2" charset="2"/>
              <a:buChar char="ü"/>
            </a:pP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出力先バケットには</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SSE-S3</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暗号化</a:t>
            </a: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を利用</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973628" lvl="1" indent="-380985">
              <a:spcBef>
                <a:spcPts val="267"/>
              </a:spcBef>
              <a:buFont typeface="Wingdings" pitchFamily="2" charset="2"/>
              <a:buChar char="ü"/>
            </a:pPr>
            <a:r>
              <a:rPr kumimoji="1" lang="ja-JP" altLang="en-US" sz="1667">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必要</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に応じて</a:t>
            </a:r>
            <a:r>
              <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KMS</a:t>
            </a:r>
            <a:r>
              <a:rPr kumimoji="1" lang="ja-JP" altLang="en-US"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暗号化されたバケットに再格納する等を検討</a:t>
            </a:r>
            <a:endParaRPr kumimoji="1" lang="en-US" altLang="ja-JP" sz="1667"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sp>
        <p:nvSpPr>
          <p:cNvPr id="25" name="Title 1">
            <a:extLst>
              <a:ext uri="{FF2B5EF4-FFF2-40B4-BE49-F238E27FC236}">
                <a16:creationId xmlns:a16="http://schemas.microsoft.com/office/drawing/2014/main" id="{2000858B-745F-4BFD-84A3-FE95917378A9}"/>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b="1" dirty="0">
                <a:gradFill>
                  <a:gsLst>
                    <a:gs pos="0">
                      <a:schemeClr val="tx1">
                        <a:lumMod val="75000"/>
                      </a:schemeClr>
                    </a:gs>
                    <a:gs pos="100000">
                      <a:schemeClr val="tx1">
                        <a:lumMod val="75000"/>
                      </a:schemeClr>
                    </a:gs>
                  </a:gsLst>
                  <a:lin ang="16200000" scaled="0"/>
                </a:gradFill>
              </a:rPr>
              <a:t>ログ保管先 </a:t>
            </a:r>
            <a:r>
              <a:rPr lang="en-US" altLang="ja-JP" sz="2667" dirty="0">
                <a:gradFill>
                  <a:gsLst>
                    <a:gs pos="0">
                      <a:schemeClr val="tx1">
                        <a:lumMod val="75000"/>
                      </a:schemeClr>
                    </a:gs>
                    <a:gs pos="100000">
                      <a:schemeClr val="tx1">
                        <a:lumMod val="75000"/>
                      </a:schemeClr>
                    </a:gs>
                  </a:gsLst>
                  <a:lin ang="16200000" scaled="0"/>
                </a:gradFill>
              </a:rPr>
              <a:t>2</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of</a:t>
            </a:r>
            <a:r>
              <a:rPr lang="ja-JP" altLang="en-US" sz="2667" dirty="0">
                <a:gradFill>
                  <a:gsLst>
                    <a:gs pos="0">
                      <a:schemeClr val="tx1">
                        <a:lumMod val="75000"/>
                      </a:schemeClr>
                    </a:gs>
                    <a:gs pos="100000">
                      <a:schemeClr val="tx1">
                        <a:lumMod val="75000"/>
                      </a:schemeClr>
                    </a:gs>
                  </a:gsLst>
                  <a:lin ang="16200000" scaled="0"/>
                </a:gradFill>
              </a:rPr>
              <a:t> </a:t>
            </a:r>
            <a:r>
              <a:rPr lang="en-US" altLang="ja-JP" sz="2667" dirty="0">
                <a:gradFill>
                  <a:gsLst>
                    <a:gs pos="0">
                      <a:schemeClr val="tx1">
                        <a:lumMod val="75000"/>
                      </a:schemeClr>
                    </a:gs>
                    <a:gs pos="100000">
                      <a:schemeClr val="tx1">
                        <a:lumMod val="75000"/>
                      </a:schemeClr>
                    </a:gs>
                  </a:gsLst>
                  <a:lin ang="16200000" scaled="0"/>
                </a:gradFill>
              </a:rPr>
              <a:t>2</a:t>
            </a:r>
            <a:endParaRPr lang="ja-JP" altLang="en-US" b="1" dirty="0">
              <a:gradFill>
                <a:gsLst>
                  <a:gs pos="0">
                    <a:schemeClr val="tx1">
                      <a:lumMod val="75000"/>
                    </a:schemeClr>
                  </a:gs>
                  <a:gs pos="100000">
                    <a:schemeClr val="tx1">
                      <a:lumMod val="75000"/>
                    </a:schemeClr>
                  </a:gs>
                </a:gsLst>
                <a:lin ang="16200000" scaled="0"/>
              </a:gradFill>
            </a:endParaRPr>
          </a:p>
        </p:txBody>
      </p:sp>
      <p:sp>
        <p:nvSpPr>
          <p:cNvPr id="16" name="正方形/長方形 15">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保管先の考慮事項</a:t>
            </a:r>
          </a:p>
        </p:txBody>
      </p:sp>
      <p:sp>
        <p:nvSpPr>
          <p:cNvPr id="19" name="正方形/長方形 18">
            <a:extLst>
              <a:ext uri="{FF2B5EF4-FFF2-40B4-BE49-F238E27FC236}">
                <a16:creationId xmlns:a16="http://schemas.microsoft.com/office/drawing/2014/main" id="{8B8D92EC-0ADA-4EAE-9154-833F13AEDAE1}"/>
              </a:ext>
            </a:extLst>
          </p:cNvPr>
          <p:cNvSpPr/>
          <p:nvPr/>
        </p:nvSpPr>
        <p:spPr>
          <a:xfrm>
            <a:off x="5776982" y="1173646"/>
            <a:ext cx="5902960"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KMS</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暗号化に対応していないサービス例</a:t>
            </a:r>
            <a:endPar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20" name="直線コネクタ 19">
            <a:extLst>
              <a:ext uri="{FF2B5EF4-FFF2-40B4-BE49-F238E27FC236}">
                <a16:creationId xmlns:a16="http://schemas.microsoft.com/office/drawing/2014/main" id="{871AC373-BCA6-4E74-A9EC-07C91B9AE204}"/>
              </a:ext>
            </a:extLst>
          </p:cNvPr>
          <p:cNvCxnSpPr>
            <a:cxnSpLocks/>
          </p:cNvCxnSpPr>
          <p:nvPr/>
        </p:nvCxnSpPr>
        <p:spPr>
          <a:xfrm>
            <a:off x="5776802" y="1813509"/>
            <a:ext cx="61440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76" name="正方形/長方形 75">
            <a:extLst>
              <a:ext uri="{FF2B5EF4-FFF2-40B4-BE49-F238E27FC236}">
                <a16:creationId xmlns:a16="http://schemas.microsoft.com/office/drawing/2014/main" id="{8B8D92EC-0ADA-4EAE-9154-833F13AEDAE1}"/>
              </a:ext>
            </a:extLst>
          </p:cNvPr>
          <p:cNvSpPr/>
          <p:nvPr/>
        </p:nvSpPr>
        <p:spPr>
          <a:xfrm>
            <a:off x="5776982" y="1988999"/>
            <a:ext cx="6271018" cy="41622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t"/>
          <a:lstStyle/>
          <a:p>
            <a:pPr marL="457182" indent="-457182">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ELB</a:t>
            </a:r>
            <a:r>
              <a:rPr kumimoji="1" lang="ja-JP" altLang="en-US"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アクセスログ</a:t>
            </a:r>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endParaRPr kumimoji="1"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r>
              <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その他、個々のサービスごとに最新の情報を確認ください</a:t>
            </a:r>
            <a:endParaRPr kumimoji="1" lang="en-US" altLang="ja-JP" sz="1667"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a:p>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Application Load Balancer </a:t>
            </a:r>
            <a:r>
              <a:rPr lang="ja-JP" altLang="en-US" sz="833" dirty="0">
                <a:solidFill>
                  <a:schemeClr val="tx1">
                    <a:lumMod val="75000"/>
                  </a:schemeClr>
                </a:solidFill>
                <a:latin typeface="Meiryo" panose="020B0604030504040204" pitchFamily="34" charset="-128"/>
                <a:ea typeface="Meiryo" panose="020B0604030504040204" pitchFamily="34" charset="-128"/>
              </a:rPr>
              <a:t>のアクセスログ</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3"/>
              </a:rPr>
              <a:t>https://docs.aws.amazon.com/ja_jp/elasticloadbalancing/latest/application/load-balancer-access-logs.html</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lang="en-US" altLang="ja-JP" sz="833" dirty="0">
                <a:solidFill>
                  <a:schemeClr val="tx1">
                    <a:lumMod val="75000"/>
                  </a:schemeClr>
                </a:solidFill>
                <a:latin typeface="Meiryo" panose="020B0604030504040204" pitchFamily="34" charset="-128"/>
                <a:ea typeface="Meiryo" panose="020B0604030504040204" pitchFamily="34" charset="-128"/>
              </a:rPr>
              <a:t>Amazon S3 </a:t>
            </a:r>
            <a:r>
              <a:rPr lang="ja-JP" altLang="en-US" sz="833" dirty="0">
                <a:solidFill>
                  <a:schemeClr val="tx1">
                    <a:lumMod val="75000"/>
                  </a:schemeClr>
                </a:solidFill>
                <a:latin typeface="Meiryo" panose="020B0604030504040204" pitchFamily="34" charset="-128"/>
                <a:ea typeface="Meiryo" panose="020B0604030504040204" pitchFamily="34" charset="-128"/>
              </a:rPr>
              <a:t>で管理された暗号化キー </a:t>
            </a:r>
            <a:r>
              <a:rPr lang="en-US" altLang="ja-JP" sz="833" dirty="0">
                <a:solidFill>
                  <a:schemeClr val="tx1">
                    <a:lumMod val="75000"/>
                  </a:schemeClr>
                </a:solidFill>
                <a:latin typeface="Meiryo" panose="020B0604030504040204" pitchFamily="34" charset="-128"/>
                <a:ea typeface="Meiryo" panose="020B0604030504040204" pitchFamily="34" charset="-128"/>
              </a:rPr>
              <a:t>(SSE-S3) </a:t>
            </a:r>
            <a:r>
              <a:rPr lang="ja-JP" altLang="en-US" sz="833" dirty="0">
                <a:solidFill>
                  <a:schemeClr val="tx1">
                    <a:lumMod val="75000"/>
                  </a:schemeClr>
                </a:solidFill>
                <a:latin typeface="Meiryo" panose="020B0604030504040204" pitchFamily="34" charset="-128"/>
                <a:ea typeface="Meiryo" panose="020B0604030504040204" pitchFamily="34" charset="-128"/>
              </a:rPr>
              <a:t>が必要です。その他の暗号化オプションはサポートされていません。</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2938F57C-28AE-143C-7D40-AD8689B19D26}"/>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463561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SEC04-BP02 </a:t>
            </a:r>
            <a:r>
              <a:rPr lang="ja-JP" altLang="en-US" sz="2800" b="0" i="0">
                <a:solidFill>
                  <a:srgbClr val="16191F"/>
                </a:solidFill>
                <a:effectLst/>
                <a:latin typeface="Amazon Ember" panose="020B0603020204020204" pitchFamily="34" charset="0"/>
              </a:rPr>
              <a:t>ログ、結果、メトリクスを一元的に分析する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さまざまなシステムで生成し、収集されるれるログを統合し、一元的に分析する必要がある</a:t>
            </a:r>
            <a:r>
              <a:rPr lang="en-US" sz="1400" dirty="0"/>
              <a:t>。</a:t>
            </a:r>
          </a:p>
          <a:p>
            <a:pPr marL="285750" indent="-285750">
              <a:buFont typeface="Arial" panose="020B0604020202020204" pitchFamily="34" charset="0"/>
              <a:buChar char="•"/>
            </a:pPr>
            <a:r>
              <a:rPr lang="en-US" sz="1400" dirty="0" err="1"/>
              <a:t>セキュリティイベントとそれに続く調査のプロセスをワークフローに統合することで、正しく管理できるようにする</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ログを一元的に分析するための仕組みを検討しているか</a:t>
            </a:r>
            <a:r>
              <a:rPr lang="en-US" sz="1400" dirty="0"/>
              <a:t>？</a:t>
            </a:r>
          </a:p>
          <a:p>
            <a:endParaRPr lang="en-JP" dirty="0"/>
          </a:p>
        </p:txBody>
      </p:sp>
      <p:sp>
        <p:nvSpPr>
          <p:cNvPr id="4" name="Text Placeholder 2">
            <a:extLst>
              <a:ext uri="{FF2B5EF4-FFF2-40B4-BE49-F238E27FC236}">
                <a16:creationId xmlns:a16="http://schemas.microsoft.com/office/drawing/2014/main" id="{0C4316A2-3607-1D72-BE64-B3FE7A37473C}"/>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a:t>Amazon Guard Duty </a:t>
            </a:r>
            <a:r>
              <a:rPr lang="en-US" sz="1400" dirty="0" err="1"/>
              <a:t>により、AWS</a:t>
            </a:r>
            <a:r>
              <a:rPr lang="en-US" sz="1400" dirty="0"/>
              <a:t> </a:t>
            </a:r>
            <a:r>
              <a:rPr lang="en-US" sz="1400" dirty="0" err="1"/>
              <a:t>CloudTrail、VPC</a:t>
            </a:r>
            <a:r>
              <a:rPr lang="en-US" sz="1400" dirty="0"/>
              <a:t> </a:t>
            </a:r>
            <a:r>
              <a:rPr lang="en-US" sz="1400" dirty="0" err="1"/>
              <a:t>DNSログ、VPC</a:t>
            </a:r>
            <a:r>
              <a:rPr lang="en-US" sz="1400" dirty="0"/>
              <a:t> Flow Logs </a:t>
            </a:r>
            <a:r>
              <a:rPr lang="en-US" sz="1400" dirty="0" err="1"/>
              <a:t>などのソースからの情報を取り込み、分析する</a:t>
            </a:r>
            <a:r>
              <a:rPr lang="en-US" sz="1400" dirty="0"/>
              <a:t>。</a:t>
            </a:r>
          </a:p>
          <a:p>
            <a:pPr marL="285750" indent="-285750">
              <a:buFont typeface="Arial" panose="020B0604020202020204" pitchFamily="34" charset="0"/>
              <a:buChar char="•"/>
            </a:pPr>
            <a:r>
              <a:rPr lang="en-US" sz="1400" dirty="0"/>
              <a:t>AWS Security </a:t>
            </a:r>
            <a:r>
              <a:rPr lang="en-US" sz="1400" dirty="0" err="1"/>
              <a:t>Hubにより、GuardDuty、AWS</a:t>
            </a:r>
            <a:r>
              <a:rPr lang="en-US" sz="1400" dirty="0"/>
              <a:t> </a:t>
            </a:r>
            <a:r>
              <a:rPr lang="en-US" sz="1400" dirty="0" err="1"/>
              <a:t>Config、Amazon</a:t>
            </a:r>
            <a:r>
              <a:rPr lang="en-US" sz="1400" dirty="0"/>
              <a:t> </a:t>
            </a:r>
            <a:r>
              <a:rPr lang="en-US" sz="1400" dirty="0" err="1"/>
              <a:t>Inspector、Amazon</a:t>
            </a:r>
            <a:r>
              <a:rPr lang="en-US" sz="1400" dirty="0"/>
              <a:t> </a:t>
            </a:r>
            <a:r>
              <a:rPr lang="en-US" sz="1400" dirty="0" err="1"/>
              <a:t>Macie、AWS</a:t>
            </a:r>
            <a:r>
              <a:rPr lang="en-US" sz="1400" dirty="0"/>
              <a:t> Firewall </a:t>
            </a:r>
            <a:r>
              <a:rPr lang="en-US" sz="1400" dirty="0" err="1"/>
              <a:t>Manager、その他サードパーティ製品などからのログを集約し、分析する</a:t>
            </a:r>
            <a:r>
              <a:rPr lang="en-US" sz="1400" dirty="0"/>
              <a:t>。</a:t>
            </a:r>
          </a:p>
          <a:p>
            <a:pPr marL="285750" indent="-285750">
              <a:buFont typeface="Arial" panose="020B0604020202020204" pitchFamily="34" charset="0"/>
              <a:buChar char="•"/>
            </a:pPr>
            <a:r>
              <a:rPr lang="en-US" sz="1400" dirty="0"/>
              <a:t>Athena </a:t>
            </a:r>
            <a:r>
              <a:rPr lang="en-US" sz="1400" dirty="0" err="1"/>
              <a:t>を利用して</a:t>
            </a:r>
            <a:r>
              <a:rPr lang="ja-JP" altLang="en-US" sz="1400"/>
              <a:t> </a:t>
            </a:r>
            <a:r>
              <a:rPr lang="en-US" altLang="ja-JP" sz="1400" dirty="0"/>
              <a:t>S3</a:t>
            </a:r>
            <a:r>
              <a:rPr lang="ja-JP" altLang="en-US" sz="1400"/>
              <a:t>上に保存されたログを分析する。</a:t>
            </a:r>
            <a:endParaRPr lang="en-US" altLang="ja-JP" sz="1400" dirty="0"/>
          </a:p>
          <a:p>
            <a:pPr marL="285750" indent="-285750">
              <a:buFont typeface="Arial" panose="020B0604020202020204" pitchFamily="34" charset="0"/>
              <a:buChar char="•"/>
            </a:pPr>
            <a:r>
              <a:rPr lang="en-US" sz="1400" dirty="0"/>
              <a:t>Amazon OpenSearch </a:t>
            </a:r>
            <a:r>
              <a:rPr lang="en-US" sz="1400" dirty="0" err="1"/>
              <a:t>Serviceの利用を検討する</a:t>
            </a:r>
            <a:r>
              <a:rPr lang="en-US" sz="1400" dirty="0"/>
              <a:t>。</a:t>
            </a:r>
            <a:endParaRPr lang="en-JP" sz="1400" dirty="0"/>
          </a:p>
          <a:p>
            <a:endParaRPr lang="en-JP" dirty="0"/>
          </a:p>
        </p:txBody>
      </p:sp>
    </p:spTree>
    <p:extLst>
      <p:ext uri="{BB962C8B-B14F-4D97-AF65-F5344CB8AC3E}">
        <p14:creationId xmlns:p14="http://schemas.microsoft.com/office/powerpoint/2010/main" val="12907581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AA55DEE-4756-4C9B-B5BC-AB8F79CBD113}"/>
              </a:ext>
            </a:extLst>
          </p:cNvPr>
          <p:cNvSpPr>
            <a:spLocks noGrp="1"/>
          </p:cNvSpPr>
          <p:nvPr>
            <p:ph type="title"/>
          </p:nvPr>
        </p:nvSpPr>
        <p:spPr>
          <a:prstGeom prst="rect">
            <a:avLst/>
          </a:prstGeom>
        </p:spPr>
        <p:txBody>
          <a:bodyPr vert="horz" lIns="24000" tIns="24000" rIns="24000" bIns="24000" rtlCol="0" anchor="ctr" anchorCtr="0">
            <a:noAutofit/>
          </a:bodyPr>
          <a:lstStyle/>
          <a:p>
            <a:pPr lvl="0"/>
            <a:r>
              <a:rPr lang="en-US" altLang="ja-JP" b="1" dirty="0">
                <a:gradFill>
                  <a:gsLst>
                    <a:gs pos="0">
                      <a:schemeClr val="tx1">
                        <a:lumMod val="75000"/>
                      </a:schemeClr>
                    </a:gs>
                    <a:gs pos="100000">
                      <a:schemeClr val="tx1">
                        <a:lumMod val="75000"/>
                      </a:schemeClr>
                    </a:gs>
                  </a:gsLst>
                  <a:lin ang="16200000" scaled="0"/>
                </a:gradFill>
              </a:rPr>
              <a:t>AWS Security Hub</a:t>
            </a:r>
            <a:r>
              <a:rPr lang="ja-JP" altLang="en-US" b="1" dirty="0">
                <a:gradFill>
                  <a:gsLst>
                    <a:gs pos="0">
                      <a:schemeClr val="tx1">
                        <a:lumMod val="75000"/>
                      </a:schemeClr>
                    </a:gs>
                    <a:gs pos="100000">
                      <a:schemeClr val="tx1">
                        <a:lumMod val="75000"/>
                      </a:schemeClr>
                    </a:gs>
                  </a:gsLst>
                  <a:lin ang="16200000" scaled="0"/>
                </a:gradFill>
              </a:rPr>
              <a:t>の概要</a:t>
            </a:r>
          </a:p>
        </p:txBody>
      </p:sp>
      <p:sp>
        <p:nvSpPr>
          <p:cNvPr id="3" name="テキスト ボックス 2"/>
          <p:cNvSpPr txBox="1"/>
          <p:nvPr/>
        </p:nvSpPr>
        <p:spPr>
          <a:xfrm>
            <a:off x="5616003" y="1190206"/>
            <a:ext cx="6386385" cy="492443"/>
          </a:xfrm>
          <a:prstGeom prst="rect">
            <a:avLst/>
          </a:prstGeom>
          <a:solidFill>
            <a:schemeClr val="tx1">
              <a:lumMod val="75000"/>
            </a:schemeClr>
          </a:solidFill>
        </p:spPr>
        <p:txBody>
          <a:bodyPr wrap="none" lIns="120000" rtlCol="0">
            <a:noAutofit/>
          </a:bodyPr>
          <a:lstStyle/>
          <a:p>
            <a:r>
              <a:rPr kumimoji="1" lang="ja-JP" altLang="en-US" sz="2333">
                <a:solidFill>
                  <a:schemeClr val="bg1"/>
                </a:solidFill>
                <a:latin typeface="Meiryo" panose="020B0604030504040204" pitchFamily="34" charset="-128"/>
                <a:ea typeface="Meiryo" panose="020B0604030504040204" pitchFamily="34" charset="-128"/>
              </a:rPr>
              <a:t>サービス概要</a:t>
            </a:r>
            <a:endParaRPr kumimoji="1" lang="ja-JP" altLang="en-US" sz="2333" dirty="0">
              <a:solidFill>
                <a:schemeClr val="bg1"/>
              </a:solidFill>
              <a:latin typeface="Meiryo" panose="020B0604030504040204" pitchFamily="34" charset="-128"/>
              <a:ea typeface="Meiryo" panose="020B0604030504040204" pitchFamily="34" charset="-128"/>
            </a:endParaRPr>
          </a:p>
        </p:txBody>
      </p:sp>
      <p:sp>
        <p:nvSpPr>
          <p:cNvPr id="50" name="Rectangle 66"/>
          <p:cNvSpPr/>
          <p:nvPr/>
        </p:nvSpPr>
        <p:spPr>
          <a:xfrm>
            <a:off x="5616000" y="1727041"/>
            <a:ext cx="6576000" cy="401218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t" anchorCtr="0" forceAA="0" compatLnSpc="1">
            <a:prstTxWarp prst="textNoShape">
              <a:avLst/>
            </a:prstTxWarp>
            <a:noAutofit/>
          </a:bodyPr>
          <a:lstStyle/>
          <a:p>
            <a:pPr marL="243401" indent="-243401">
              <a:spcBef>
                <a:spcPts val="1600"/>
              </a:spcBef>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AWS</a:t>
            </a:r>
            <a:r>
              <a:rPr lang="ja-JP" altLang="en-US" sz="1667" dirty="0">
                <a:solidFill>
                  <a:schemeClr val="tx1">
                    <a:lumMod val="75000"/>
                  </a:schemeClr>
                </a:solidFill>
                <a:latin typeface="Meiryo" panose="020B0604030504040204" pitchFamily="34" charset="-128"/>
                <a:ea typeface="Meiryo" panose="020B0604030504040204" pitchFamily="34" charset="-128"/>
              </a:rPr>
              <a:t>サービス、</a:t>
            </a:r>
            <a:r>
              <a:rPr lang="en-US" altLang="ja-JP" sz="1667" dirty="0">
                <a:solidFill>
                  <a:schemeClr val="tx1">
                    <a:lumMod val="75000"/>
                  </a:schemeClr>
                </a:solidFill>
                <a:latin typeface="Meiryo" panose="020B0604030504040204" pitchFamily="34" charset="-128"/>
                <a:ea typeface="Meiryo" panose="020B0604030504040204" pitchFamily="34" charset="-128"/>
              </a:rPr>
              <a:t>3</a:t>
            </a:r>
            <a:r>
              <a:rPr lang="en-US" altLang="ja-JP" sz="1667" baseline="30000" dirty="0">
                <a:solidFill>
                  <a:schemeClr val="tx1">
                    <a:lumMod val="75000"/>
                  </a:schemeClr>
                </a:solidFill>
                <a:latin typeface="Meiryo" panose="020B0604030504040204" pitchFamily="34" charset="-128"/>
                <a:ea typeface="Meiryo" panose="020B0604030504040204" pitchFamily="34" charset="-128"/>
              </a:rPr>
              <a:t>rd</a:t>
            </a:r>
            <a:r>
              <a:rPr lang="ja-JP" altLang="en-US" sz="1667" dirty="0">
                <a:solidFill>
                  <a:schemeClr val="tx1">
                    <a:lumMod val="75000"/>
                  </a:schemeClr>
                </a:solidFill>
                <a:latin typeface="Meiryo" panose="020B0604030504040204" pitchFamily="34" charset="-128"/>
                <a:ea typeface="Meiryo" panose="020B0604030504040204" pitchFamily="34" charset="-128"/>
              </a:rPr>
              <a:t>パーティ製ツールと統合</a:t>
            </a:r>
            <a:r>
              <a:rPr lang="ja-JP" altLang="en-US" sz="1667">
                <a:solidFill>
                  <a:schemeClr val="tx1">
                    <a:lumMod val="75000"/>
                  </a:schemeClr>
                </a:solidFill>
                <a:latin typeface="Meiryo" panose="020B0604030504040204" pitchFamily="34" charset="-128"/>
                <a:ea typeface="Meiryo" panose="020B0604030504040204" pitchFamily="34" charset="-128"/>
              </a:rPr>
              <a:t>が可能</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統一</a:t>
            </a:r>
            <a:r>
              <a:rPr lang="ja-JP" altLang="en-US" sz="1667" dirty="0">
                <a:solidFill>
                  <a:schemeClr val="tx1">
                    <a:lumMod val="75000"/>
                  </a:schemeClr>
                </a:solidFill>
                <a:latin typeface="Meiryo" panose="020B0604030504040204" pitchFamily="34" charset="-128"/>
                <a:ea typeface="Meiryo" panose="020B0604030504040204" pitchFamily="34" charset="-128"/>
              </a:rPr>
              <a:t>されたダッシュボードによるセキュリティ状況</a:t>
            </a:r>
            <a:r>
              <a:rPr lang="ja-JP" altLang="en-US" sz="1667">
                <a:solidFill>
                  <a:schemeClr val="tx1">
                    <a:lumMod val="75000"/>
                  </a:schemeClr>
                </a:solidFill>
                <a:latin typeface="Meiryo" panose="020B0604030504040204" pitchFamily="34" charset="-128"/>
                <a:ea typeface="Meiryo" panose="020B0604030504040204" pitchFamily="34" charset="-128"/>
              </a:rPr>
              <a:t>の一覧化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スキャン</a:t>
            </a:r>
            <a:r>
              <a:rPr lang="ja-JP" altLang="en-US" sz="1667" dirty="0">
                <a:solidFill>
                  <a:schemeClr val="tx1">
                    <a:lumMod val="75000"/>
                  </a:schemeClr>
                </a:solidFill>
                <a:latin typeface="Meiryo" panose="020B0604030504040204" pitchFamily="34" charset="-128"/>
                <a:ea typeface="Meiryo" panose="020B0604030504040204" pitchFamily="34" charset="-128"/>
              </a:rPr>
              <a:t>や分析のための</a:t>
            </a:r>
            <a:r>
              <a:rPr lang="ja-JP" altLang="en-US" sz="1667">
                <a:solidFill>
                  <a:schemeClr val="tx1">
                    <a:lumMod val="75000"/>
                  </a:schemeClr>
                </a:solidFill>
                <a:latin typeface="Meiryo" panose="020B0604030504040204" pitchFamily="34" charset="-128"/>
                <a:ea typeface="Meiryo" panose="020B0604030504040204" pitchFamily="34" charset="-128"/>
              </a:rPr>
              <a:t>機能を提供</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検出結果の優先度付けとアクションの設定を補助</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243401" indent="-243401">
              <a:spcBef>
                <a:spcPts val="1600"/>
              </a:spcBef>
              <a:buFont typeface="Arial" panose="020B0604020202020204" pitchFamily="34" charset="0"/>
              <a:buChar char="•"/>
            </a:pPr>
            <a:r>
              <a:rPr lang="en-US" altLang="ja-JP" sz="1667" dirty="0" err="1">
                <a:solidFill>
                  <a:schemeClr val="tx1">
                    <a:lumMod val="75000"/>
                  </a:schemeClr>
                </a:solidFill>
                <a:latin typeface="Meiryo" panose="020B0604030504040204" pitchFamily="34" charset="-128"/>
                <a:ea typeface="Meiryo" panose="020B0604030504040204" pitchFamily="34" charset="-128"/>
              </a:rPr>
              <a:t>EventBridge</a:t>
            </a:r>
            <a:r>
              <a:rPr lang="en-US" altLang="ja-JP" sz="1667" dirty="0">
                <a:solidFill>
                  <a:schemeClr val="tx1">
                    <a:lumMod val="75000"/>
                  </a:schemeClr>
                </a:solidFill>
                <a:latin typeface="Meiryo" panose="020B0604030504040204" pitchFamily="34" charset="-128"/>
                <a:ea typeface="Meiryo" panose="020B0604030504040204" pitchFamily="34" charset="-128"/>
              </a:rPr>
              <a:t> </a:t>
            </a:r>
            <a:r>
              <a:rPr lang="ja-JP" altLang="en-US" sz="1667">
                <a:solidFill>
                  <a:schemeClr val="tx1">
                    <a:lumMod val="75000"/>
                  </a:schemeClr>
                </a:solidFill>
                <a:latin typeface="Meiryo" panose="020B0604030504040204" pitchFamily="34" charset="-128"/>
                <a:ea typeface="Meiryo" panose="020B0604030504040204" pitchFamily="34" charset="-128"/>
              </a:rPr>
              <a:t>と</a:t>
            </a:r>
            <a:r>
              <a:rPr lang="ja-JP" altLang="en-US" sz="1667" dirty="0">
                <a:solidFill>
                  <a:schemeClr val="tx1">
                    <a:lumMod val="75000"/>
                  </a:schemeClr>
                </a:solidFill>
                <a:latin typeface="Meiryo" panose="020B0604030504040204" pitchFamily="34" charset="-128"/>
                <a:ea typeface="Meiryo" panose="020B0604030504040204" pitchFamily="34" charset="-128"/>
              </a:rPr>
              <a:t>連携した通知、対応アクションの設定</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p:txBody>
      </p:sp>
      <p:pic>
        <p:nvPicPr>
          <p:cNvPr id="65" name="Graphic 35">
            <a:extLst>
              <a:ext uri="{FF2B5EF4-FFF2-40B4-BE49-F238E27FC236}">
                <a16:creationId xmlns:a16="http://schemas.microsoft.com/office/drawing/2014/main" id="{522E9833-29B0-9A41-9778-F6EB35FBAD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9135" y="1226651"/>
            <a:ext cx="2688000" cy="2687998"/>
          </a:xfrm>
          <a:prstGeom prst="rect">
            <a:avLst/>
          </a:prstGeom>
        </p:spPr>
      </p:pic>
      <p:sp>
        <p:nvSpPr>
          <p:cNvPr id="27" name="テキスト ボックス 26"/>
          <p:cNvSpPr txBox="1"/>
          <p:nvPr/>
        </p:nvSpPr>
        <p:spPr>
          <a:xfrm>
            <a:off x="4023270" y="5982681"/>
            <a:ext cx="5671193" cy="861390"/>
          </a:xfrm>
          <a:prstGeom prst="rect">
            <a:avLst/>
          </a:prstGeom>
          <a:noFill/>
        </p:spPr>
        <p:txBody>
          <a:bodyPr wrap="square" rtlCol="0">
            <a:spAutoFit/>
          </a:bodyPr>
          <a:lstStyle/>
          <a:p>
            <a:r>
              <a:rPr kumimoji="1" lang="en-US" altLang="ja-JP" sz="833" dirty="0">
                <a:solidFill>
                  <a:schemeClr val="tx1">
                    <a:lumMod val="75000"/>
                  </a:schemeClr>
                </a:solidFill>
                <a:latin typeface="Meiryo" panose="020B0604030504040204" pitchFamily="34" charset="-128"/>
                <a:ea typeface="Meiryo" panose="020B0604030504040204" pitchFamily="34" charset="-128"/>
              </a:rPr>
              <a:t>Product integrations in AWS Security Hub</a:t>
            </a:r>
            <a:endPar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https://docs.aws.amazon.com/ja_jp/securityhub/latest/userguide/securityhub-findings-providers.html</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AWS Security Hub </a:t>
            </a:r>
            <a:r>
              <a:rPr kumimoji="1" lang="ja-JP" altLang="en-US" sz="833">
                <a:solidFill>
                  <a:schemeClr val="tx1">
                    <a:lumMod val="75000"/>
                  </a:schemeClr>
                </a:solidFill>
                <a:latin typeface="Meiryo" panose="020B0604030504040204" pitchFamily="34" charset="-128"/>
                <a:ea typeface="Meiryo" panose="020B0604030504040204" pitchFamily="34" charset="-128"/>
              </a:rPr>
              <a:t>のよくある質問</a:t>
            </a:r>
            <a:endPar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https://aws.amazon.com/jp/security-hub/faqs/</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[AWS Black Belt Online Seminar] AWS Security Hub</a:t>
            </a:r>
            <a:endParaRPr kumimoji="1" lang="ja-JP" altLang="en-US"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6"/>
              </a:rPr>
              <a:t>https://d1.awsstatic.com/webinars/jp/pdf/services/20201013_AWS-BlackBelt-AWSSecurity Hub.pdf</a:t>
            </a:r>
          </a:p>
        </p:txBody>
      </p:sp>
      <p:cxnSp>
        <p:nvCxnSpPr>
          <p:cNvPr id="29" name="直線コネクタ 28">
            <a:extLst>
              <a:ext uri="{FF2B5EF4-FFF2-40B4-BE49-F238E27FC236}">
                <a16:creationId xmlns:a16="http://schemas.microsoft.com/office/drawing/2014/main" id="{F5BD4AE1-58CA-C54C-9D51-3E62E2F8122A}"/>
              </a:ext>
            </a:extLst>
          </p:cNvPr>
          <p:cNvCxnSpPr>
            <a:cxnSpLocks/>
          </p:cNvCxnSpPr>
          <p:nvPr/>
        </p:nvCxnSpPr>
        <p:spPr>
          <a:xfrm flipH="1">
            <a:off x="405552" y="4485000"/>
            <a:ext cx="5018448"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1" name="正方形/長方形 30">
            <a:extLst>
              <a:ext uri="{FF2B5EF4-FFF2-40B4-BE49-F238E27FC236}">
                <a16:creationId xmlns:a16="http://schemas.microsoft.com/office/drawing/2014/main" id="{B7CCE38F-07E2-F14A-AA76-C90924614B3D}"/>
              </a:ext>
            </a:extLst>
          </p:cNvPr>
          <p:cNvSpPr/>
          <p:nvPr/>
        </p:nvSpPr>
        <p:spPr>
          <a:xfrm>
            <a:off x="431715" y="4618285"/>
            <a:ext cx="4992287" cy="1206276"/>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64000" tIns="64000" rIns="64000" bIns="64000" rtlCol="0" anchor="t" anchorCtr="0">
            <a:spAutoFit/>
          </a:bodyPr>
          <a:lstStyle/>
          <a:p>
            <a:pPr algn="ctr"/>
            <a:r>
              <a:rPr lang="ja-JP" altLang="en-US" sz="2333">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優先度の高いセキュリティアラートとセキュリティ状況を包括的に確認するサービス</a:t>
            </a:r>
          </a:p>
        </p:txBody>
      </p:sp>
      <p:sp>
        <p:nvSpPr>
          <p:cNvPr id="32" name="正方形/長方形 31">
            <a:extLst>
              <a:ext uri="{FF2B5EF4-FFF2-40B4-BE49-F238E27FC236}">
                <a16:creationId xmlns:a16="http://schemas.microsoft.com/office/drawing/2014/main" id="{0186EC1A-75E1-A742-B364-86BE47D88C40}"/>
              </a:ext>
            </a:extLst>
          </p:cNvPr>
          <p:cNvSpPr/>
          <p:nvPr/>
        </p:nvSpPr>
        <p:spPr>
          <a:xfrm>
            <a:off x="382273" y="3868314"/>
            <a:ext cx="5041729" cy="683328"/>
          </a:xfrm>
          <a:prstGeom prst="rect">
            <a:avLst/>
          </a:prstGeom>
          <a:ln>
            <a:noFill/>
          </a:ln>
        </p:spPr>
        <p:txBody>
          <a:bodyPr wrap="square" lIns="256000" tIns="64000" rIns="64000" bIns="64000" anchor="ctr" anchorCtr="0">
            <a:noAutofit/>
          </a:bodyPr>
          <a:lstStyle/>
          <a:p>
            <a:pPr algn="ctr"/>
            <a:r>
              <a:rPr lang="en-US" altLang="ja-JP"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AWS Security Hub</a:t>
            </a:r>
            <a:endParaRPr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pic>
        <p:nvPicPr>
          <p:cNvPr id="33" name="Graphic 32">
            <a:extLst>
              <a:ext uri="{FF2B5EF4-FFF2-40B4-BE49-F238E27FC236}">
                <a16:creationId xmlns:a16="http://schemas.microsoft.com/office/drawing/2014/main" id="{FF92ABE5-B9FE-D241-A8A2-1460754E5065}"/>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47379" y="2181524"/>
            <a:ext cx="561253" cy="561253"/>
          </a:xfrm>
          <a:prstGeom prst="rect">
            <a:avLst/>
          </a:prstGeom>
        </p:spPr>
      </p:pic>
      <p:pic>
        <p:nvPicPr>
          <p:cNvPr id="34" name="Graphic 14">
            <a:extLst>
              <a:ext uri="{FF2B5EF4-FFF2-40B4-BE49-F238E27FC236}">
                <a16:creationId xmlns:a16="http://schemas.microsoft.com/office/drawing/2014/main" id="{422BA217-F090-9B48-BA24-9A998F2CB3DE}"/>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797903" y="2181524"/>
            <a:ext cx="561253" cy="561253"/>
          </a:xfrm>
          <a:prstGeom prst="rect">
            <a:avLst/>
          </a:prstGeom>
        </p:spPr>
      </p:pic>
      <p:pic>
        <p:nvPicPr>
          <p:cNvPr id="35" name="Graphic 36">
            <a:extLst>
              <a:ext uri="{FF2B5EF4-FFF2-40B4-BE49-F238E27FC236}">
                <a16:creationId xmlns:a16="http://schemas.microsoft.com/office/drawing/2014/main" id="{1C3E410B-CB37-2E45-9B67-CA255339861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327592" y="2181524"/>
            <a:ext cx="561253" cy="561253"/>
          </a:xfrm>
          <a:prstGeom prst="rect">
            <a:avLst/>
          </a:prstGeom>
        </p:spPr>
      </p:pic>
      <p:sp>
        <p:nvSpPr>
          <p:cNvPr id="36" name="Rectangle 5">
            <a:extLst>
              <a:ext uri="{FF2B5EF4-FFF2-40B4-BE49-F238E27FC236}">
                <a16:creationId xmlns:a16="http://schemas.microsoft.com/office/drawing/2014/main" id="{A11EC699-DC05-7146-AC35-3D31F71849F9}"/>
              </a:ext>
            </a:extLst>
          </p:cNvPr>
          <p:cNvSpPr/>
          <p:nvPr/>
        </p:nvSpPr>
        <p:spPr>
          <a:xfrm>
            <a:off x="10998202" y="2186958"/>
            <a:ext cx="569338" cy="56027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121920" rIns="121920" bIns="60960" numCol="1" spcCol="0" rtlCol="0" fromWordArt="0" anchor="b" anchorCtr="0" forceAA="0" compatLnSpc="1">
            <a:prstTxWarp prst="textNoShape">
              <a:avLst/>
            </a:prstTxWarp>
            <a:noAutofit/>
          </a:bodyPr>
          <a:lstStyle/>
          <a:p>
            <a:pPr algn="l"/>
            <a:r>
              <a:rPr lang="en-US" sz="2000" dirty="0">
                <a:solidFill>
                  <a:schemeClr val="tx1">
                    <a:lumMod val="75000"/>
                  </a:schemeClr>
                </a:solidFill>
                <a:latin typeface="Meiryo" panose="020B0604030504040204" pitchFamily="34" charset="-128"/>
                <a:ea typeface="Meiryo" panose="020B0604030504040204" pitchFamily="34" charset="-128"/>
              </a:rPr>
              <a:t>…</a:t>
            </a:r>
          </a:p>
        </p:txBody>
      </p:sp>
      <p:sp>
        <p:nvSpPr>
          <p:cNvPr id="37" name="Rectangle 27">
            <a:extLst>
              <a:ext uri="{FF2B5EF4-FFF2-40B4-BE49-F238E27FC236}">
                <a16:creationId xmlns:a16="http://schemas.microsoft.com/office/drawing/2014/main" id="{1D0C023A-D669-3A4A-B66E-6219CFBD4F64}"/>
              </a:ext>
            </a:extLst>
          </p:cNvPr>
          <p:cNvSpPr/>
          <p:nvPr/>
        </p:nvSpPr>
        <p:spPr>
          <a:xfrm>
            <a:off x="5796052" y="2668616"/>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err="1">
                <a:solidFill>
                  <a:schemeClr val="tx1">
                    <a:lumMod val="75000"/>
                  </a:schemeClr>
                </a:solidFill>
                <a:latin typeface="Meiryo" panose="020B0604030504040204" pitchFamily="34" charset="-128"/>
                <a:ea typeface="Meiryo" panose="020B0604030504040204" pitchFamily="34" charset="-128"/>
              </a:rPr>
              <a:t>GuardDuty</a:t>
            </a:r>
            <a:endParaRPr lang="en-US" altLang="ja-JP" sz="1167" dirty="0">
              <a:solidFill>
                <a:schemeClr val="tx1">
                  <a:lumMod val="75000"/>
                </a:schemeClr>
              </a:solidFill>
              <a:latin typeface="Meiryo" panose="020B0604030504040204" pitchFamily="34" charset="-128"/>
              <a:ea typeface="Meiryo" panose="020B0604030504040204" pitchFamily="34" charset="-128"/>
            </a:endParaRPr>
          </a:p>
        </p:txBody>
      </p:sp>
      <p:sp>
        <p:nvSpPr>
          <p:cNvPr id="38" name="Rectangle 28">
            <a:extLst>
              <a:ext uri="{FF2B5EF4-FFF2-40B4-BE49-F238E27FC236}">
                <a16:creationId xmlns:a16="http://schemas.microsoft.com/office/drawing/2014/main" id="{97C8643D-D093-5349-A93D-87DC1FBBA1C2}"/>
              </a:ext>
            </a:extLst>
          </p:cNvPr>
          <p:cNvSpPr/>
          <p:nvPr/>
        </p:nvSpPr>
        <p:spPr>
          <a:xfrm>
            <a:off x="6604863" y="2678719"/>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Inspector</a:t>
            </a:r>
          </a:p>
        </p:txBody>
      </p:sp>
      <p:sp>
        <p:nvSpPr>
          <p:cNvPr id="39" name="Rectangle 29">
            <a:extLst>
              <a:ext uri="{FF2B5EF4-FFF2-40B4-BE49-F238E27FC236}">
                <a16:creationId xmlns:a16="http://schemas.microsoft.com/office/drawing/2014/main" id="{C6872CA0-4B68-1344-93CD-0BA8BF76C8C4}"/>
              </a:ext>
            </a:extLst>
          </p:cNvPr>
          <p:cNvSpPr/>
          <p:nvPr/>
        </p:nvSpPr>
        <p:spPr>
          <a:xfrm>
            <a:off x="8721529" y="2692801"/>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Macie</a:t>
            </a:r>
          </a:p>
        </p:txBody>
      </p:sp>
      <p:sp>
        <p:nvSpPr>
          <p:cNvPr id="40" name="Rectangle 30">
            <a:extLst>
              <a:ext uri="{FF2B5EF4-FFF2-40B4-BE49-F238E27FC236}">
                <a16:creationId xmlns:a16="http://schemas.microsoft.com/office/drawing/2014/main" id="{FE7D43F7-7E93-5A41-903D-FB3638C328E8}"/>
              </a:ext>
            </a:extLst>
          </p:cNvPr>
          <p:cNvSpPr/>
          <p:nvPr/>
        </p:nvSpPr>
        <p:spPr>
          <a:xfrm>
            <a:off x="7242605" y="2668616"/>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IAM</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Analyzer</a:t>
            </a:r>
          </a:p>
        </p:txBody>
      </p:sp>
      <p:sp>
        <p:nvSpPr>
          <p:cNvPr id="41" name="Rectangle 31">
            <a:extLst>
              <a:ext uri="{FF2B5EF4-FFF2-40B4-BE49-F238E27FC236}">
                <a16:creationId xmlns:a16="http://schemas.microsoft.com/office/drawing/2014/main" id="{5DD3B209-173F-E248-9426-381F91361538}"/>
              </a:ext>
            </a:extLst>
          </p:cNvPr>
          <p:cNvSpPr/>
          <p:nvPr/>
        </p:nvSpPr>
        <p:spPr>
          <a:xfrm>
            <a:off x="7969376" y="2668616"/>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Firewall</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Manager</a:t>
            </a:r>
          </a:p>
        </p:txBody>
      </p:sp>
      <p:sp>
        <p:nvSpPr>
          <p:cNvPr id="42" name="Rectangle 32">
            <a:extLst>
              <a:ext uri="{FF2B5EF4-FFF2-40B4-BE49-F238E27FC236}">
                <a16:creationId xmlns:a16="http://schemas.microsoft.com/office/drawing/2014/main" id="{0353E08D-A205-9E49-B073-4EC31DFE768F}"/>
              </a:ext>
            </a:extLst>
          </p:cNvPr>
          <p:cNvSpPr/>
          <p:nvPr/>
        </p:nvSpPr>
        <p:spPr>
          <a:xfrm>
            <a:off x="10976008" y="2696664"/>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3</a:t>
            </a:r>
            <a:r>
              <a:rPr lang="en-US" altLang="ja-JP" sz="1167" baseline="30000" dirty="0">
                <a:solidFill>
                  <a:schemeClr val="tx1">
                    <a:lumMod val="75000"/>
                  </a:schemeClr>
                </a:solidFill>
                <a:latin typeface="Meiryo" panose="020B0604030504040204" pitchFamily="34" charset="-128"/>
                <a:ea typeface="Meiryo" panose="020B0604030504040204" pitchFamily="34" charset="-128"/>
              </a:rPr>
              <a:t>rd</a:t>
            </a:r>
            <a:r>
              <a:rPr lang="en-US" altLang="ja-JP" sz="1167" dirty="0">
                <a:solidFill>
                  <a:schemeClr val="tx1">
                    <a:lumMod val="75000"/>
                  </a:schemeClr>
                </a:solidFill>
                <a:latin typeface="Meiryo" panose="020B0604030504040204" pitchFamily="34" charset="-128"/>
                <a:ea typeface="Meiryo" panose="020B0604030504040204" pitchFamily="34" charset="-128"/>
              </a:rPr>
              <a:t>  Party</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tool</a:t>
            </a:r>
          </a:p>
        </p:txBody>
      </p:sp>
      <p:pic>
        <p:nvPicPr>
          <p:cNvPr id="43" name="Graphic 19">
            <a:extLst>
              <a:ext uri="{FF2B5EF4-FFF2-40B4-BE49-F238E27FC236}">
                <a16:creationId xmlns:a16="http://schemas.microsoft.com/office/drawing/2014/main" id="{D84455F4-FC5C-7E4F-91CC-E798FC1E16F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868453" y="2186550"/>
            <a:ext cx="560271" cy="56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Graphic 21">
            <a:extLst>
              <a:ext uri="{FF2B5EF4-FFF2-40B4-BE49-F238E27FC236}">
                <a16:creationId xmlns:a16="http://schemas.microsoft.com/office/drawing/2014/main" id="{F39E7831-3F0A-3D48-AF5B-01C36E67B4E6}"/>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6624002" y="2188569"/>
            <a:ext cx="560271" cy="56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Graphic 20">
            <a:extLst>
              <a:ext uri="{FF2B5EF4-FFF2-40B4-BE49-F238E27FC236}">
                <a16:creationId xmlns:a16="http://schemas.microsoft.com/office/drawing/2014/main" id="{4A8A75A8-3E7A-344D-A684-B61F19A1323E}"/>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0269796" y="2181524"/>
            <a:ext cx="569338" cy="56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Graphic 15">
            <a:extLst>
              <a:ext uri="{FF2B5EF4-FFF2-40B4-BE49-F238E27FC236}">
                <a16:creationId xmlns:a16="http://schemas.microsoft.com/office/drawing/2014/main" id="{1585A6EA-250E-6C4A-9190-4E948BF314F1}"/>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9515885" y="2171673"/>
            <a:ext cx="560271" cy="560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31">
            <a:extLst>
              <a:ext uri="{FF2B5EF4-FFF2-40B4-BE49-F238E27FC236}">
                <a16:creationId xmlns:a16="http://schemas.microsoft.com/office/drawing/2014/main" id="{7F57F917-7C3D-8440-9BF0-2729177E2441}"/>
              </a:ext>
            </a:extLst>
          </p:cNvPr>
          <p:cNvSpPr/>
          <p:nvPr/>
        </p:nvSpPr>
        <p:spPr>
          <a:xfrm>
            <a:off x="9473685" y="2678719"/>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Systems</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Manager</a:t>
            </a:r>
          </a:p>
        </p:txBody>
      </p:sp>
      <p:sp>
        <p:nvSpPr>
          <p:cNvPr id="48" name="Rectangle 29">
            <a:extLst>
              <a:ext uri="{FF2B5EF4-FFF2-40B4-BE49-F238E27FC236}">
                <a16:creationId xmlns:a16="http://schemas.microsoft.com/office/drawing/2014/main" id="{D40E5A89-20DD-1B40-B6D1-9FC863696985}"/>
              </a:ext>
            </a:extLst>
          </p:cNvPr>
          <p:cNvSpPr/>
          <p:nvPr/>
        </p:nvSpPr>
        <p:spPr>
          <a:xfrm>
            <a:off x="10242653" y="2696583"/>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Detective</a:t>
            </a:r>
          </a:p>
        </p:txBody>
      </p:sp>
      <p:pic>
        <p:nvPicPr>
          <p:cNvPr id="26" name="Graphic 20">
            <a:extLst>
              <a:ext uri="{FF2B5EF4-FFF2-40B4-BE49-F238E27FC236}">
                <a16:creationId xmlns:a16="http://schemas.microsoft.com/office/drawing/2014/main" id="{D2DDA6DF-2529-434E-BD19-1B3029F482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51228" y="3162428"/>
            <a:ext cx="558082" cy="558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Graphic 7">
            <a:extLst>
              <a:ext uri="{FF2B5EF4-FFF2-40B4-BE49-F238E27FC236}">
                <a16:creationId xmlns:a16="http://schemas.microsoft.com/office/drawing/2014/main" id="{57940A59-068B-F743-994D-01C800FDDF2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1905" y="3136316"/>
            <a:ext cx="560270" cy="560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7">
            <a:extLst>
              <a:ext uri="{FF2B5EF4-FFF2-40B4-BE49-F238E27FC236}">
                <a16:creationId xmlns:a16="http://schemas.microsoft.com/office/drawing/2014/main" id="{4B7CCCB6-383D-F64E-A21E-9614E585242C}"/>
              </a:ext>
            </a:extLst>
          </p:cNvPr>
          <p:cNvSpPr/>
          <p:nvPr/>
        </p:nvSpPr>
        <p:spPr>
          <a:xfrm>
            <a:off x="5814370" y="3640760"/>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Health</a:t>
            </a:r>
          </a:p>
        </p:txBody>
      </p:sp>
      <p:sp>
        <p:nvSpPr>
          <p:cNvPr id="49" name="Rectangle 27">
            <a:extLst>
              <a:ext uri="{FF2B5EF4-FFF2-40B4-BE49-F238E27FC236}">
                <a16:creationId xmlns:a16="http://schemas.microsoft.com/office/drawing/2014/main" id="{ECC86FF4-3084-B346-A5D0-18053CC0127A}"/>
              </a:ext>
            </a:extLst>
          </p:cNvPr>
          <p:cNvSpPr/>
          <p:nvPr/>
        </p:nvSpPr>
        <p:spPr>
          <a:xfrm>
            <a:off x="6604863" y="3610344"/>
            <a:ext cx="668435" cy="34370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21920" tIns="121920" rIns="121920" bIns="60960" numCol="1" spcCol="0" rtlCol="0" fromWordArt="0" anchor="t" anchorCtr="0" forceAA="0" compatLnSpc="1">
            <a:prstTxWarp prst="textNoShape">
              <a:avLst/>
            </a:prstTxWarp>
            <a:noAutofit/>
          </a:bodyPr>
          <a:lstStyle/>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Trusted</a:t>
            </a:r>
          </a:p>
          <a:p>
            <a:pPr algn="ctr"/>
            <a:r>
              <a:rPr lang="en-US" altLang="ja-JP" sz="1167" dirty="0">
                <a:solidFill>
                  <a:schemeClr val="tx1">
                    <a:lumMod val="75000"/>
                  </a:schemeClr>
                </a:solidFill>
                <a:latin typeface="Meiryo" panose="020B0604030504040204" pitchFamily="34" charset="-128"/>
                <a:ea typeface="Meiryo" panose="020B0604030504040204" pitchFamily="34" charset="-128"/>
              </a:rPr>
              <a:t>Advisor</a:t>
            </a:r>
          </a:p>
        </p:txBody>
      </p:sp>
      <p:sp>
        <p:nvSpPr>
          <p:cNvPr id="2" name="テキスト ボックス 1">
            <a:extLst>
              <a:ext uri="{FF2B5EF4-FFF2-40B4-BE49-F238E27FC236}">
                <a16:creationId xmlns:a16="http://schemas.microsoft.com/office/drawing/2014/main" id="{55224423-43B7-F12F-1FCB-F8FF9064A9D8}"/>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420893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プレースホルダー 3">
            <a:extLst>
              <a:ext uri="{FF2B5EF4-FFF2-40B4-BE49-F238E27FC236}">
                <a16:creationId xmlns:a16="http://schemas.microsoft.com/office/drawing/2014/main" id="{1C111FCD-0125-5F44-AD8C-23B8F535DA0F}"/>
              </a:ext>
            </a:extLst>
          </p:cNvPr>
          <p:cNvSpPr txBox="1">
            <a:spLocks/>
          </p:cNvSpPr>
          <p:nvPr/>
        </p:nvSpPr>
        <p:spPr>
          <a:xfrm>
            <a:off x="367360" y="874186"/>
            <a:ext cx="11457280" cy="34105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60" lvl="1" indent="0">
              <a:buNone/>
            </a:pPr>
            <a:r>
              <a:rPr lang="en-US" altLang="ja-JP" sz="1600" dirty="0">
                <a:solidFill>
                  <a:schemeClr val="tx1">
                    <a:lumMod val="75000"/>
                  </a:schemeClr>
                </a:solidFill>
                <a:latin typeface="Meiryo" panose="020B0604030504040204" pitchFamily="34" charset="-128"/>
                <a:ea typeface="Meiryo" panose="020B0604030504040204" pitchFamily="34" charset="-128"/>
              </a:rPr>
              <a:t>Amazon OpenSearch Service</a:t>
            </a:r>
            <a:r>
              <a:rPr lang="ja-JP" altLang="en-US" sz="1600" dirty="0">
                <a:solidFill>
                  <a:schemeClr val="tx1">
                    <a:lumMod val="75000"/>
                  </a:schemeClr>
                </a:solidFill>
                <a:latin typeface="Meiryo" panose="020B0604030504040204" pitchFamily="34" charset="-128"/>
                <a:ea typeface="Meiryo" panose="020B0604030504040204" pitchFamily="34" charset="-128"/>
              </a:rPr>
              <a:t>を基盤に、</a:t>
            </a:r>
            <a:r>
              <a:rPr lang="en-US" altLang="ja-JP" sz="1600" b="1" dirty="0">
                <a:solidFill>
                  <a:schemeClr val="tx1">
                    <a:lumMod val="75000"/>
                  </a:schemeClr>
                </a:solidFill>
                <a:latin typeface="Meiryo" panose="020B0604030504040204" pitchFamily="34" charset="-128"/>
                <a:ea typeface="Meiryo" panose="020B0604030504040204" pitchFamily="34" charset="-128"/>
              </a:rPr>
              <a:t>AWS</a:t>
            </a:r>
            <a:r>
              <a:rPr lang="ja-JP" altLang="en-US" sz="1600" b="1" dirty="0">
                <a:solidFill>
                  <a:schemeClr val="tx1">
                    <a:lumMod val="75000"/>
                  </a:schemeClr>
                </a:solidFill>
                <a:latin typeface="Meiryo" panose="020B0604030504040204" pitchFamily="34" charset="-128"/>
                <a:ea typeface="Meiryo" panose="020B0604030504040204" pitchFamily="34" charset="-128"/>
              </a:rPr>
              <a:t>サービスのログを分析・可視化するためのソリューション</a:t>
            </a:r>
            <a:r>
              <a:rPr lang="ja-JP" altLang="en-US" sz="1600" dirty="0">
                <a:solidFill>
                  <a:schemeClr val="tx1">
                    <a:lumMod val="75000"/>
                  </a:schemeClr>
                </a:solidFill>
                <a:latin typeface="Meiryo" panose="020B0604030504040204" pitchFamily="34" charset="-128"/>
                <a:ea typeface="Meiryo" panose="020B0604030504040204" pitchFamily="34" charset="-128"/>
              </a:rPr>
              <a:t>として、日本</a:t>
            </a:r>
            <a:r>
              <a:rPr lang="en-US" altLang="ja-JP" sz="1600" dirty="0">
                <a:solidFill>
                  <a:schemeClr val="tx1">
                    <a:lumMod val="75000"/>
                  </a:schemeClr>
                </a:solidFill>
                <a:latin typeface="Meiryo" panose="020B0604030504040204" pitchFamily="34" charset="-128"/>
                <a:ea typeface="Meiryo" panose="020B0604030504040204" pitchFamily="34" charset="-128"/>
              </a:rPr>
              <a:t>SA</a:t>
            </a:r>
            <a:r>
              <a:rPr lang="ja-JP" altLang="en-US" sz="1600" dirty="0">
                <a:solidFill>
                  <a:schemeClr val="tx1">
                    <a:lumMod val="75000"/>
                  </a:schemeClr>
                </a:solidFill>
                <a:latin typeface="Meiryo" panose="020B0604030504040204" pitchFamily="34" charset="-128"/>
                <a:ea typeface="Meiryo" panose="020B0604030504040204" pitchFamily="34" charset="-128"/>
              </a:rPr>
              <a:t>メンバーで開発したパッケージ</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239169" lvl="1" indent="0">
              <a:buNone/>
            </a:pP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9260" lvl="1" indent="0">
              <a:buNone/>
            </a:pPr>
            <a:r>
              <a:rPr lang="ja-JP" altLang="en-US" sz="1600" dirty="0">
                <a:solidFill>
                  <a:schemeClr val="tx1">
                    <a:lumMod val="75000"/>
                  </a:schemeClr>
                </a:solidFill>
                <a:latin typeface="Meiryo" panose="020B0604030504040204" pitchFamily="34" charset="-128"/>
                <a:ea typeface="Meiryo" panose="020B0604030504040204" pitchFamily="34" charset="-128"/>
              </a:rPr>
              <a:t>特徴</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ja-JP" altLang="en-US" sz="1600" dirty="0">
                <a:solidFill>
                  <a:schemeClr val="tx1">
                    <a:lumMod val="75000"/>
                  </a:schemeClr>
                </a:solidFill>
                <a:latin typeface="Meiryo" panose="020B0604030504040204" pitchFamily="34" charset="-128"/>
                <a:ea typeface="Meiryo" panose="020B0604030504040204" pitchFamily="34" charset="-128"/>
              </a:rPr>
              <a:t>セキュリティインシデントを調査するためのソリューション</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en-US" altLang="ja-JP" sz="1600" dirty="0">
                <a:solidFill>
                  <a:schemeClr val="tx1">
                    <a:lumMod val="75000"/>
                  </a:schemeClr>
                </a:solidFill>
                <a:latin typeface="Meiryo" panose="020B0604030504040204" pitchFamily="34" charset="-128"/>
                <a:ea typeface="Meiryo" panose="020B0604030504040204" pitchFamily="34" charset="-128"/>
              </a:rPr>
              <a:t>AWS</a:t>
            </a:r>
            <a:r>
              <a:rPr lang="ja-JP" altLang="en-US" sz="1600" dirty="0">
                <a:solidFill>
                  <a:schemeClr val="tx1">
                    <a:lumMod val="75000"/>
                  </a:schemeClr>
                </a:solidFill>
                <a:latin typeface="Meiryo" panose="020B0604030504040204" pitchFamily="34" charset="-128"/>
                <a:ea typeface="Meiryo" panose="020B0604030504040204" pitchFamily="34" charset="-128"/>
              </a:rPr>
              <a:t>のマルチアカウント環境下で、複数種類のログを収集し、</a:t>
            </a:r>
            <a:br>
              <a:rPr lang="en-US" altLang="ja-JP" sz="1600" dirty="0">
                <a:solidFill>
                  <a:schemeClr val="tx1">
                    <a:lumMod val="75000"/>
                  </a:schemeClr>
                </a:solidFill>
                <a:latin typeface="Meiryo" panose="020B0604030504040204" pitchFamily="34" charset="-128"/>
                <a:ea typeface="Meiryo" panose="020B0604030504040204" pitchFamily="34" charset="-128"/>
              </a:rPr>
            </a:br>
            <a:r>
              <a:rPr lang="ja-JP" altLang="en-US" sz="1600" dirty="0">
                <a:solidFill>
                  <a:schemeClr val="tx1">
                    <a:lumMod val="75000"/>
                  </a:schemeClr>
                </a:solidFill>
                <a:latin typeface="Meiryo" panose="020B0604030504040204" pitchFamily="34" charset="-128"/>
                <a:ea typeface="Meiryo" panose="020B0604030504040204" pitchFamily="34" charset="-128"/>
              </a:rPr>
              <a:t>ログの相関分析や可視化を行うことが可能</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ja-JP" altLang="en-US" sz="1600" dirty="0">
                <a:solidFill>
                  <a:schemeClr val="tx1">
                    <a:lumMod val="75000"/>
                  </a:schemeClr>
                </a:solidFill>
                <a:latin typeface="Meiryo" panose="020B0604030504040204" pitchFamily="34" charset="-128"/>
                <a:ea typeface="Meiryo" panose="020B0604030504040204" pitchFamily="34" charset="-128"/>
              </a:rPr>
              <a:t>サーバレスアプリケーションおよびマネージドサービスで構成</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ja-JP" altLang="en-US" sz="1600" dirty="0">
                <a:solidFill>
                  <a:schemeClr val="tx1">
                    <a:lumMod val="75000"/>
                  </a:schemeClr>
                </a:solidFill>
                <a:latin typeface="Meiryo" panose="020B0604030504040204" pitchFamily="34" charset="-128"/>
                <a:ea typeface="Meiryo" panose="020B0604030504040204" pitchFamily="34" charset="-128"/>
              </a:rPr>
              <a:t>現在サポートしているログ抜粋 </a:t>
            </a:r>
            <a:r>
              <a:rPr lang="en-US" altLang="ja-JP" sz="1600" dirty="0">
                <a:solidFill>
                  <a:schemeClr val="tx1">
                    <a:lumMod val="75000"/>
                  </a:schemeClr>
                </a:solidFill>
                <a:latin typeface="Meiryo" panose="020B0604030504040204" pitchFamily="34" charset="-128"/>
                <a:ea typeface="Meiryo" panose="020B0604030504040204" pitchFamily="34" charset="-128"/>
              </a:rPr>
              <a:t>(</a:t>
            </a:r>
            <a:r>
              <a:rPr lang="ja-JP" altLang="en-US" sz="1600" dirty="0">
                <a:solidFill>
                  <a:schemeClr val="tx1">
                    <a:lumMod val="75000"/>
                  </a:schemeClr>
                </a:solidFill>
                <a:latin typeface="Meiryo" panose="020B0604030504040204" pitchFamily="34" charset="-128"/>
                <a:ea typeface="Meiryo" panose="020B0604030504040204" pitchFamily="34" charset="-128"/>
              </a:rPr>
              <a:t>次ページ参照</a:t>
            </a:r>
            <a:r>
              <a:rPr lang="en-US" altLang="ja-JP" sz="1600" dirty="0">
                <a:solidFill>
                  <a:schemeClr val="tx1">
                    <a:lumMod val="75000"/>
                  </a:schemeClr>
                </a:solidFill>
                <a:latin typeface="Meiryo" panose="020B0604030504040204" pitchFamily="34" charset="-128"/>
                <a:ea typeface="Meiryo" panose="020B0604030504040204" pitchFamily="34" charset="-128"/>
              </a:rPr>
              <a:t>)</a:t>
            </a:r>
          </a:p>
          <a:p>
            <a:pPr marL="646880" lvl="3" indent="-238115">
              <a:buFont typeface="Wingdings" pitchFamily="2" charset="2"/>
              <a:buChar char="ü"/>
            </a:pPr>
            <a:r>
              <a:rPr lang="en-US" altLang="ja-JP" sz="1400" dirty="0">
                <a:solidFill>
                  <a:schemeClr val="tx1">
                    <a:lumMod val="75000"/>
                  </a:schemeClr>
                </a:solidFill>
                <a:latin typeface="Meiryo" panose="020B0604030504040204" pitchFamily="34" charset="-128"/>
                <a:ea typeface="Meiryo" panose="020B0604030504040204" pitchFamily="34" charset="-128"/>
              </a:rPr>
              <a:t>AWS </a:t>
            </a:r>
            <a:r>
              <a:rPr lang="en-US" altLang="ja-JP" sz="1400" dirty="0" err="1">
                <a:solidFill>
                  <a:schemeClr val="tx1">
                    <a:lumMod val="75000"/>
                  </a:schemeClr>
                </a:solidFill>
                <a:latin typeface="Meiryo" panose="020B0604030504040204" pitchFamily="34" charset="-128"/>
                <a:ea typeface="Meiryo" panose="020B0604030504040204" pitchFamily="34" charset="-128"/>
              </a:rPr>
              <a:t>CloudTrail</a:t>
            </a:r>
            <a:r>
              <a:rPr lang="en-US" altLang="ja-JP" sz="1400" dirty="0">
                <a:solidFill>
                  <a:schemeClr val="tx1">
                    <a:lumMod val="75000"/>
                  </a:schemeClr>
                </a:solidFill>
                <a:latin typeface="Meiryo" panose="020B0604030504040204" pitchFamily="34" charset="-128"/>
                <a:ea typeface="Meiryo" panose="020B0604030504040204" pitchFamily="34" charset="-128"/>
              </a:rPr>
              <a:t> / Amazon VPC Flow Logs / </a:t>
            </a:r>
            <a:br>
              <a:rPr lang="en-US" altLang="ja-JP" sz="1400" dirty="0">
                <a:solidFill>
                  <a:schemeClr val="tx1">
                    <a:lumMod val="75000"/>
                  </a:schemeClr>
                </a:solidFill>
                <a:latin typeface="Meiryo" panose="020B0604030504040204" pitchFamily="34" charset="-128"/>
                <a:ea typeface="Meiryo" panose="020B0604030504040204" pitchFamily="34" charset="-128"/>
              </a:rPr>
            </a:br>
            <a:r>
              <a:rPr lang="en-US" altLang="ja-JP" sz="1400" dirty="0">
                <a:solidFill>
                  <a:schemeClr val="tx1">
                    <a:lumMod val="75000"/>
                  </a:schemeClr>
                </a:solidFill>
                <a:latin typeface="Meiryo" panose="020B0604030504040204" pitchFamily="34" charset="-128"/>
                <a:ea typeface="Meiryo" panose="020B0604030504040204" pitchFamily="34" charset="-128"/>
              </a:rPr>
              <a:t>Amazon </a:t>
            </a:r>
            <a:r>
              <a:rPr lang="en-US" altLang="ja-JP" sz="1400" dirty="0" err="1">
                <a:solidFill>
                  <a:schemeClr val="tx1">
                    <a:lumMod val="75000"/>
                  </a:schemeClr>
                </a:solidFill>
                <a:latin typeface="Meiryo" panose="020B0604030504040204" pitchFamily="34" charset="-128"/>
                <a:ea typeface="Meiryo" panose="020B0604030504040204" pitchFamily="34" charset="-128"/>
              </a:rPr>
              <a:t>GuardDuty</a:t>
            </a:r>
            <a:r>
              <a:rPr lang="en-US" altLang="ja-JP" sz="1400" dirty="0">
                <a:solidFill>
                  <a:schemeClr val="tx1">
                    <a:lumMod val="75000"/>
                  </a:schemeClr>
                </a:solidFill>
                <a:latin typeface="Meiryo" panose="020B0604030504040204" pitchFamily="34" charset="-128"/>
                <a:ea typeface="Meiryo" panose="020B0604030504040204" pitchFamily="34" charset="-128"/>
              </a:rPr>
              <a:t> /AWS WAF / ELB </a:t>
            </a:r>
            <a:r>
              <a:rPr lang="ja-JP" altLang="en-US" sz="1400" dirty="0">
                <a:solidFill>
                  <a:schemeClr val="tx1">
                    <a:lumMod val="75000"/>
                  </a:schemeClr>
                </a:solidFill>
                <a:latin typeface="Meiryo" panose="020B0604030504040204" pitchFamily="34" charset="-128"/>
                <a:ea typeface="Meiryo" panose="020B0604030504040204" pitchFamily="34" charset="-128"/>
              </a:rPr>
              <a:t>など</a:t>
            </a:r>
            <a:endParaRPr lang="en-US" altLang="ja-JP" sz="1400" dirty="0">
              <a:solidFill>
                <a:schemeClr val="tx1">
                  <a:lumMod val="75000"/>
                </a:schemeClr>
              </a:solidFill>
              <a:latin typeface="Meiryo" panose="020B0604030504040204" pitchFamily="34" charset="-128"/>
              <a:ea typeface="Meiryo" panose="020B0604030504040204" pitchFamily="34" charset="-128"/>
            </a:endParaRPr>
          </a:p>
          <a:p>
            <a:pPr marL="189170" lvl="1" indent="-179909"/>
            <a:r>
              <a:rPr lang="en-US" altLang="ja-JP" sz="1600" dirty="0" err="1">
                <a:solidFill>
                  <a:schemeClr val="tx1">
                    <a:lumMod val="75000"/>
                  </a:schemeClr>
                </a:solidFill>
                <a:latin typeface="Meiryo" panose="020B0604030504040204" pitchFamily="34" charset="-128"/>
                <a:ea typeface="Meiryo" panose="020B0604030504040204" pitchFamily="34" charset="-128"/>
              </a:rPr>
              <a:t>CloudFormation</a:t>
            </a:r>
            <a:r>
              <a:rPr lang="ja-JP" altLang="en-US" sz="1600" dirty="0">
                <a:solidFill>
                  <a:schemeClr val="tx1">
                    <a:lumMod val="75000"/>
                  </a:schemeClr>
                </a:solidFill>
                <a:latin typeface="Meiryo" panose="020B0604030504040204" pitchFamily="34" charset="-128"/>
                <a:ea typeface="Meiryo" panose="020B0604030504040204" pitchFamily="34" charset="-128"/>
              </a:rPr>
              <a:t>によるテンプレートとして提供</a:t>
            </a:r>
            <a:endParaRPr lang="en-US" altLang="ja-JP" sz="1600" dirty="0">
              <a:solidFill>
                <a:schemeClr val="tx1">
                  <a:lumMod val="75000"/>
                </a:schemeClr>
              </a:solidFill>
              <a:latin typeface="Meiryo" panose="020B0604030504040204" pitchFamily="34" charset="-128"/>
              <a:ea typeface="Meiryo" panose="020B0604030504040204" pitchFamily="34" charset="-128"/>
            </a:endParaRPr>
          </a:p>
        </p:txBody>
      </p:sp>
      <p:pic>
        <p:nvPicPr>
          <p:cNvPr id="12" name="Picture 2" descr="Sample dashboard">
            <a:extLst>
              <a:ext uri="{FF2B5EF4-FFF2-40B4-BE49-F238E27FC236}">
                <a16:creationId xmlns:a16="http://schemas.microsoft.com/office/drawing/2014/main" id="{B773FF3A-E8A8-CE4D-BB6E-3494D7B41361}"/>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517504" y="1294168"/>
            <a:ext cx="5490673" cy="4813252"/>
          </a:xfrm>
          <a:prstGeom prst="rect">
            <a:avLst/>
          </a:prstGeom>
          <a:noFill/>
          <a:extLst>
            <a:ext uri="{909E8E84-426E-40DD-AFC4-6F175D3DCCD1}">
              <a14:hiddenFill xmlns:a14="http://schemas.microsoft.com/office/drawing/2010/main">
                <a:solidFill>
                  <a:srgbClr val="FFFFFF"/>
                </a:solidFill>
              </a14:hiddenFill>
            </a:ext>
          </a:extLst>
        </p:spPr>
      </p:pic>
      <p:sp>
        <p:nvSpPr>
          <p:cNvPr id="13" name="正方形/長方形 12">
            <a:extLst>
              <a:ext uri="{FF2B5EF4-FFF2-40B4-BE49-F238E27FC236}">
                <a16:creationId xmlns:a16="http://schemas.microsoft.com/office/drawing/2014/main" id="{BBE2342B-7935-F648-85C3-D8CC05D5F68C}"/>
              </a:ext>
            </a:extLst>
          </p:cNvPr>
          <p:cNvSpPr/>
          <p:nvPr/>
        </p:nvSpPr>
        <p:spPr>
          <a:xfrm>
            <a:off x="562997" y="4389001"/>
            <a:ext cx="5613612" cy="1733295"/>
          </a:xfrm>
          <a:prstGeom prst="rect">
            <a:avLst/>
          </a:prstGeom>
        </p:spPr>
        <p:txBody>
          <a:bodyPr wrap="square">
            <a:spAutoFit/>
          </a:bodyPr>
          <a:lstStyle/>
          <a:p>
            <a:r>
              <a:rPr lang="ja-JP" altLang="en-US" sz="1333" dirty="0">
                <a:solidFill>
                  <a:schemeClr val="tx1">
                    <a:lumMod val="75000"/>
                  </a:schemeClr>
                </a:solidFill>
                <a:latin typeface="Meiryo" panose="020B0604030504040204" pitchFamily="34" charset="-128"/>
                <a:ea typeface="Meiryo" panose="020B0604030504040204" pitchFamily="34" charset="-128"/>
              </a:rPr>
              <a:t>参考情報</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285739" indent="-285739">
              <a:buFont typeface="Arial" panose="020B0604020202020204" pitchFamily="34" charset="0"/>
              <a:buChar char="•"/>
            </a:pPr>
            <a:r>
              <a:rPr lang="en-US" altLang="ja-JP" sz="1333" b="1" dirty="0">
                <a:solidFill>
                  <a:schemeClr val="tx1">
                    <a:lumMod val="75000"/>
                  </a:schemeClr>
                </a:solidFill>
                <a:latin typeface="Meiryo" panose="020B0604030504040204" pitchFamily="34" charset="-128"/>
                <a:ea typeface="Meiryo" panose="020B0604030504040204" pitchFamily="34" charset="-128"/>
              </a:rPr>
              <a:t>AWS </a:t>
            </a:r>
            <a:r>
              <a:rPr lang="ja-JP" altLang="en-US" sz="1333" b="1" dirty="0">
                <a:solidFill>
                  <a:schemeClr val="tx1">
                    <a:lumMod val="75000"/>
                  </a:schemeClr>
                </a:solidFill>
                <a:latin typeface="Meiryo" panose="020B0604030504040204" pitchFamily="34" charset="-128"/>
                <a:ea typeface="Meiryo" panose="020B0604030504040204" pitchFamily="34" charset="-128"/>
              </a:rPr>
              <a:t>サービスのログの可視化やセキュリティ分析を実現する </a:t>
            </a:r>
            <a:r>
              <a:rPr lang="en-US" altLang="ja-JP" sz="1333" b="1" dirty="0">
                <a:solidFill>
                  <a:schemeClr val="tx1">
                    <a:lumMod val="75000"/>
                  </a:schemeClr>
                </a:solidFill>
                <a:latin typeface="Meiryo" panose="020B0604030504040204" pitchFamily="34" charset="-128"/>
                <a:ea typeface="Meiryo" panose="020B0604030504040204" pitchFamily="34" charset="-128"/>
              </a:rPr>
              <a:t>SIEM on Amazon </a:t>
            </a:r>
            <a:r>
              <a:rPr lang="en-US" altLang="ja-JP" sz="1333" b="1" dirty="0" err="1">
                <a:solidFill>
                  <a:schemeClr val="tx1">
                    <a:lumMod val="75000"/>
                  </a:schemeClr>
                </a:solidFill>
                <a:latin typeface="Meiryo" panose="020B0604030504040204" pitchFamily="34" charset="-128"/>
                <a:ea typeface="Meiryo" panose="020B0604030504040204" pitchFamily="34" charset="-128"/>
              </a:rPr>
              <a:t>Elasticsearch</a:t>
            </a:r>
            <a:r>
              <a:rPr lang="en-US" altLang="ja-JP" sz="1333" b="1" dirty="0">
                <a:solidFill>
                  <a:schemeClr val="tx1">
                    <a:lumMod val="75000"/>
                  </a:schemeClr>
                </a:solidFill>
                <a:latin typeface="Meiryo" panose="020B0604030504040204" pitchFamily="34" charset="-128"/>
                <a:ea typeface="Meiryo" panose="020B0604030504040204" pitchFamily="34" charset="-128"/>
              </a:rPr>
              <a:t> Service </a:t>
            </a:r>
            <a:r>
              <a:rPr lang="ja-JP" altLang="en-US" sz="1333" b="1" dirty="0">
                <a:solidFill>
                  <a:schemeClr val="tx1">
                    <a:lumMod val="75000"/>
                  </a:schemeClr>
                </a:solidFill>
                <a:latin typeface="Meiryo" panose="020B0604030504040204" pitchFamily="34" charset="-128"/>
                <a:ea typeface="Meiryo" panose="020B0604030504040204" pitchFamily="34" charset="-128"/>
              </a:rPr>
              <a:t>公開のお知らせ</a:t>
            </a:r>
            <a:br>
              <a:rPr lang="en-US" altLang="ja-JP" sz="1333" b="1" dirty="0">
                <a:solidFill>
                  <a:schemeClr val="tx1">
                    <a:lumMod val="75000"/>
                  </a:schemeClr>
                </a:solidFill>
                <a:latin typeface="Meiryo" panose="020B0604030504040204" pitchFamily="34" charset="-128"/>
                <a:ea typeface="Meiryo" panose="020B0604030504040204" pitchFamily="34" charset="-128"/>
              </a:rPr>
            </a:br>
            <a:r>
              <a:rPr lang="en-US" altLang="ja-JP" sz="1333" dirty="0">
                <a:solidFill>
                  <a:schemeClr val="tx1">
                    <a:lumMod val="75000"/>
                  </a:schemeClr>
                </a:solidFill>
                <a:latin typeface="Meiryo" panose="020B0604030504040204" pitchFamily="34" charset="-128"/>
                <a:ea typeface="Meiryo" panose="020B0604030504040204" pitchFamily="34" charset="-128"/>
                <a:hlinkClick r:id="rId4"/>
              </a:rPr>
              <a:t>https://aws.amazon.com/jp/blogs/news/siem-on-amazon-elasticsearch-service/</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a:p>
            <a:pPr marL="285739" indent="-285739">
              <a:buFont typeface="Arial" panose="020B0604020202020204" pitchFamily="34" charset="0"/>
              <a:buChar char="•"/>
            </a:pPr>
            <a:r>
              <a:rPr lang="en-US" altLang="ja-JP" sz="1333" b="1" dirty="0">
                <a:solidFill>
                  <a:schemeClr val="tx1">
                    <a:lumMod val="75000"/>
                  </a:schemeClr>
                </a:solidFill>
                <a:latin typeface="Meiryo" panose="020B0604030504040204" pitchFamily="34" charset="-128"/>
                <a:ea typeface="Meiryo" panose="020B0604030504040204" pitchFamily="34" charset="-128"/>
              </a:rPr>
              <a:t>SIEM on Amazon OpenSearch Service</a:t>
            </a:r>
            <a:br>
              <a:rPr lang="en-US" altLang="ja-JP" sz="1333" dirty="0">
                <a:solidFill>
                  <a:schemeClr val="tx1">
                    <a:lumMod val="75000"/>
                  </a:schemeClr>
                </a:solidFill>
                <a:latin typeface="Meiryo" panose="020B0604030504040204" pitchFamily="34" charset="-128"/>
                <a:ea typeface="Meiryo" panose="020B0604030504040204" pitchFamily="34" charset="-128"/>
              </a:rPr>
            </a:br>
            <a:r>
              <a:rPr lang="en-US" altLang="ja-JP" sz="1333" dirty="0">
                <a:solidFill>
                  <a:schemeClr val="tx1">
                    <a:lumMod val="75000"/>
                  </a:schemeClr>
                </a:solidFill>
                <a:latin typeface="Meiryo" panose="020B0604030504040204" pitchFamily="34" charset="-128"/>
                <a:ea typeface="Meiryo" panose="020B0604030504040204" pitchFamily="34" charset="-128"/>
                <a:hlinkClick r:id="rId5"/>
              </a:rPr>
              <a:t>https://github.com/aws-samples/siem-on-amazon-opensearch-service/blob/main/README_ja.md</a:t>
            </a:r>
            <a:endParaRPr lang="en-US" altLang="ja-JP" sz="1333"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759876FA-8674-7744-A0E7-C9AC4C33206D}"/>
              </a:ext>
            </a:extLst>
          </p:cNvPr>
          <p:cNvSpPr>
            <a:spLocks noGrp="1"/>
          </p:cNvSpPr>
          <p:nvPr>
            <p:ph type="title"/>
          </p:nvPr>
        </p:nvSpPr>
        <p:spPr/>
        <p:txBody>
          <a:bodyPr/>
          <a:lstStyle/>
          <a:p>
            <a:r>
              <a:rPr lang="en-US" altLang="ja-JP" dirty="0"/>
              <a:t>SIEM on Amazon OpenSearch Service – </a:t>
            </a:r>
            <a:r>
              <a:rPr lang="ja-JP" altLang="en-US"/>
              <a:t>概要</a:t>
            </a:r>
          </a:p>
        </p:txBody>
      </p:sp>
      <p:sp>
        <p:nvSpPr>
          <p:cNvPr id="3" name="テキスト ボックス 2">
            <a:extLst>
              <a:ext uri="{FF2B5EF4-FFF2-40B4-BE49-F238E27FC236}">
                <a16:creationId xmlns:a16="http://schemas.microsoft.com/office/drawing/2014/main" id="{9F30145D-7238-6A4C-2118-7DD8CE334804}"/>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SEC04-BP02</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59171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正方形/長方形 31">
            <a:extLst>
              <a:ext uri="{FF2B5EF4-FFF2-40B4-BE49-F238E27FC236}">
                <a16:creationId xmlns:a16="http://schemas.microsoft.com/office/drawing/2014/main" id="{AD4AA131-BAC0-4162-99D9-1761067C717A}"/>
              </a:ext>
            </a:extLst>
          </p:cNvPr>
          <p:cNvSpPr/>
          <p:nvPr/>
        </p:nvSpPr>
        <p:spPr>
          <a:xfrm>
            <a:off x="361316"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複数のアカウントの一元管理</a:t>
            </a:r>
          </a:p>
        </p:txBody>
      </p:sp>
      <p:sp>
        <p:nvSpPr>
          <p:cNvPr id="33" name="正方形/長方形 32">
            <a:extLst>
              <a:ext uri="{FF2B5EF4-FFF2-40B4-BE49-F238E27FC236}">
                <a16:creationId xmlns:a16="http://schemas.microsoft.com/office/drawing/2014/main" id="{9A863AF0-7067-4470-B76C-5CE33E7B2E8A}"/>
              </a:ext>
            </a:extLst>
          </p:cNvPr>
          <p:cNvSpPr/>
          <p:nvPr/>
        </p:nvSpPr>
        <p:spPr>
          <a:xfrm>
            <a:off x="4300814"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アカウント管理の簡素化</a:t>
            </a:r>
          </a:p>
        </p:txBody>
      </p:sp>
      <p:sp>
        <p:nvSpPr>
          <p:cNvPr id="34" name="正方形/長方形 33">
            <a:extLst>
              <a:ext uri="{FF2B5EF4-FFF2-40B4-BE49-F238E27FC236}">
                <a16:creationId xmlns:a16="http://schemas.microsoft.com/office/drawing/2014/main" id="{7C96DE2D-F18E-46C3-927D-E6B741049501}"/>
              </a:ext>
            </a:extLst>
          </p:cNvPr>
          <p:cNvSpPr/>
          <p:nvPr/>
        </p:nvSpPr>
        <p:spPr>
          <a:xfrm>
            <a:off x="8240313" y="1173645"/>
            <a:ext cx="3783265" cy="624000"/>
          </a:xfrm>
          <a:prstGeom prst="rect">
            <a:avLst/>
          </a:prstGeom>
          <a:solidFill>
            <a:srgbClr val="163D51"/>
          </a:solidFill>
          <a:ln>
            <a:solidFill>
              <a:srgbClr val="2A2E3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00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アカウントでの請求の簡素化</a:t>
            </a:r>
          </a:p>
        </p:txBody>
      </p:sp>
      <p:sp>
        <p:nvSpPr>
          <p:cNvPr id="35" name="正方形/長方形 34">
            <a:extLst>
              <a:ext uri="{FF2B5EF4-FFF2-40B4-BE49-F238E27FC236}">
                <a16:creationId xmlns:a16="http://schemas.microsoft.com/office/drawing/2014/main" id="{1335D141-7B16-466D-9040-A7371C3699EA}"/>
              </a:ext>
            </a:extLst>
          </p:cNvPr>
          <p:cNvSpPr/>
          <p:nvPr/>
        </p:nvSpPr>
        <p:spPr>
          <a:xfrm>
            <a:off x="362180"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t" anchorCtr="0"/>
          <a:lstStyle/>
          <a:p>
            <a:pPr marL="119995" indent="-119995" latinLnBrk="1">
              <a:spcBef>
                <a:spcPts val="400"/>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組織単位によるアカウントのグループ化</a:t>
            </a:r>
          </a:p>
          <a:p>
            <a:pPr marL="119995" indent="-119995" latinLnBrk="1">
              <a:spcBef>
                <a:spcPts val="400"/>
              </a:spcBef>
              <a:buFont typeface="Arial" panose="020B0604020202020204" pitchFamily="34" charset="0"/>
              <a:buChar char="•"/>
            </a:pP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ポリシーによるグループ単位での一括統制、管理を実現</a:t>
            </a:r>
            <a:endPar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47" name="正方形/長方形 46">
            <a:extLst>
              <a:ext uri="{FF2B5EF4-FFF2-40B4-BE49-F238E27FC236}">
                <a16:creationId xmlns:a16="http://schemas.microsoft.com/office/drawing/2014/main" id="{6FFC0867-3663-45D8-B056-D87C23614683}"/>
              </a:ext>
            </a:extLst>
          </p:cNvPr>
          <p:cNvSpPr/>
          <p:nvPr/>
        </p:nvSpPr>
        <p:spPr>
          <a:xfrm>
            <a:off x="4300813"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t" anchorCtr="0"/>
          <a:lstStyle/>
          <a:p>
            <a:pPr marL="119995" indent="-119995" latinLnBrk="1">
              <a:spcBef>
                <a:spcPts val="400"/>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Organizations</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利用アカウントでの</a:t>
            </a: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CloudTrail</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を自動設定</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a:p>
            <a:pPr marL="119995" indent="-119995" latinLnBrk="1">
              <a:spcBef>
                <a:spcPts val="400"/>
              </a:spcBef>
              <a:buFont typeface="Arial" panose="020B0604020202020204" pitchFamily="34" charset="0"/>
              <a:buChar char="•"/>
            </a:pPr>
            <a:r>
              <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IAM Identity Center</a:t>
            </a:r>
            <a:r>
              <a:rPr kumimoji="1" lang="en-US" altLang="ja-JP" sz="2000" b="1" dirty="0">
                <a:solidFill>
                  <a:srgbClr val="FF9900"/>
                </a:solidFill>
                <a:latin typeface="Meiryo" panose="020B0604030504040204" pitchFamily="34" charset="-128"/>
                <a:ea typeface="Meiryo" panose="020B0604030504040204" pitchFamily="34" charset="-128"/>
              </a:rPr>
              <a:t>*</a:t>
            </a:r>
            <a:r>
              <a:rPr kumimoji="1" lang="ja-JP" altLang="en-US" sz="200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との連携によるアカウント間シングルサインオンなど</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sp>
        <p:nvSpPr>
          <p:cNvPr id="48" name="正方形/長方形 47">
            <a:extLst>
              <a:ext uri="{FF2B5EF4-FFF2-40B4-BE49-F238E27FC236}">
                <a16:creationId xmlns:a16="http://schemas.microsoft.com/office/drawing/2014/main" id="{F6C0568A-C7A5-489D-9700-66217D18EA46}"/>
              </a:ext>
            </a:extLst>
          </p:cNvPr>
          <p:cNvSpPr/>
          <p:nvPr/>
        </p:nvSpPr>
        <p:spPr>
          <a:xfrm>
            <a:off x="8240312" y="4578454"/>
            <a:ext cx="3782400" cy="15746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24000" tIns="24000" rIns="24000" bIns="24000" rtlCol="0" anchor="t" anchorCtr="0"/>
          <a:lstStyle/>
          <a:p>
            <a:pPr marL="119995" indent="-119995" latinLnBrk="1">
              <a:spcBef>
                <a:spcPts val="400"/>
              </a:spcBef>
              <a:buFont typeface="Arial" panose="020B0604020202020204" pitchFamily="34" charset="0"/>
              <a:buChar char="•"/>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rPr>
              <a:t>複数アカウントの一括請求</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endParaRPr>
          </a:p>
        </p:txBody>
      </p:sp>
      <p:cxnSp>
        <p:nvCxnSpPr>
          <p:cNvPr id="49" name="直線コネクタ 48">
            <a:extLst>
              <a:ext uri="{FF2B5EF4-FFF2-40B4-BE49-F238E27FC236}">
                <a16:creationId xmlns:a16="http://schemas.microsoft.com/office/drawing/2014/main" id="{0BF04340-BFEF-4BEF-A914-B4A7F72828CF}"/>
              </a:ext>
            </a:extLst>
          </p:cNvPr>
          <p:cNvCxnSpPr/>
          <p:nvPr/>
        </p:nvCxnSpPr>
        <p:spPr>
          <a:xfrm>
            <a:off x="4300813"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0" name="直線コネクタ 49">
            <a:extLst>
              <a:ext uri="{FF2B5EF4-FFF2-40B4-BE49-F238E27FC236}">
                <a16:creationId xmlns:a16="http://schemas.microsoft.com/office/drawing/2014/main" id="{D61C7BCD-C2D1-42E7-AB02-034C4DA42998}"/>
              </a:ext>
            </a:extLst>
          </p:cNvPr>
          <p:cNvCxnSpPr/>
          <p:nvPr/>
        </p:nvCxnSpPr>
        <p:spPr>
          <a:xfrm>
            <a:off x="362180"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cxnSp>
        <p:nvCxnSpPr>
          <p:cNvPr id="51" name="直線コネクタ 50">
            <a:extLst>
              <a:ext uri="{FF2B5EF4-FFF2-40B4-BE49-F238E27FC236}">
                <a16:creationId xmlns:a16="http://schemas.microsoft.com/office/drawing/2014/main" id="{F3199A17-DE92-4CC8-9116-4A34BB8853A0}"/>
              </a:ext>
            </a:extLst>
          </p:cNvPr>
          <p:cNvCxnSpPr/>
          <p:nvPr/>
        </p:nvCxnSpPr>
        <p:spPr>
          <a:xfrm>
            <a:off x="8351578" y="4418998"/>
            <a:ext cx="3782400" cy="0"/>
          </a:xfrm>
          <a:prstGeom prst="line">
            <a:avLst/>
          </a:prstGeom>
          <a:ln w="38100">
            <a:solidFill>
              <a:schemeClr val="bg1">
                <a:lumMod val="75000"/>
              </a:schemeClr>
            </a:solidFill>
            <a:prstDash val="sysDash"/>
            <a:tailEnd type="none"/>
          </a:ln>
          <a:effectLst/>
        </p:spPr>
        <p:style>
          <a:lnRef idx="2">
            <a:schemeClr val="accent1"/>
          </a:lnRef>
          <a:fillRef idx="0">
            <a:schemeClr val="accent1"/>
          </a:fillRef>
          <a:effectRef idx="1">
            <a:schemeClr val="accent1"/>
          </a:effectRef>
          <a:fontRef idx="minor">
            <a:schemeClr val="tx1"/>
          </a:fontRef>
        </p:style>
      </p:cxnSp>
      <p:pic>
        <p:nvPicPr>
          <p:cNvPr id="52" name="Picture 2" descr="アカウントのグループを一元管理">
            <a:extLst>
              <a:ext uri="{FF2B5EF4-FFF2-40B4-BE49-F238E27FC236}">
                <a16:creationId xmlns:a16="http://schemas.microsoft.com/office/drawing/2014/main" id="{B225BB6B-069C-443B-B101-0EBDD879222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60898" y="2216273"/>
            <a:ext cx="1784100" cy="1784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AWS アカウント作成の自動化">
            <a:extLst>
              <a:ext uri="{FF2B5EF4-FFF2-40B4-BE49-F238E27FC236}">
                <a16:creationId xmlns:a16="http://schemas.microsoft.com/office/drawing/2014/main" id="{3FB93382-B1D8-4880-A161-D3A96F9E79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00397" y="2216273"/>
            <a:ext cx="1784100" cy="17841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 descr="請求の簡素化">
            <a:extLst>
              <a:ext uri="{FF2B5EF4-FFF2-40B4-BE49-F238E27FC236}">
                <a16:creationId xmlns:a16="http://schemas.microsoft.com/office/drawing/2014/main" id="{728E0810-0D76-4F75-895C-434A6A49BD8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239895" y="2216273"/>
            <a:ext cx="1784100" cy="178410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9A9651D4-D5DB-494E-91C5-D6725EA62D0D}"/>
              </a:ext>
            </a:extLst>
          </p:cNvPr>
          <p:cNvSpPr>
            <a:spLocks noGrp="1"/>
          </p:cNvSpPr>
          <p:nvPr>
            <p:ph type="title"/>
          </p:nvPr>
        </p:nvSpPr>
        <p:spPr/>
        <p:txBody>
          <a:bodyPr/>
          <a:lstStyle/>
          <a:p>
            <a:r>
              <a:rPr lang="ja-JP" altLang="en-US" sz="2800" b="0"/>
              <a:t>参考</a:t>
            </a:r>
            <a:r>
              <a:rPr lang="en-US" altLang="ja-JP" sz="2800" b="0" dirty="0"/>
              <a:t>: AWS Organizations</a:t>
            </a:r>
            <a:r>
              <a:rPr lang="ja-JP" altLang="en-US" sz="2800" b="0"/>
              <a:t>が実現するもの</a:t>
            </a:r>
          </a:p>
        </p:txBody>
      </p:sp>
      <p:sp>
        <p:nvSpPr>
          <p:cNvPr id="15" name="テキスト ボックス 14">
            <a:extLst>
              <a:ext uri="{FF2B5EF4-FFF2-40B4-BE49-F238E27FC236}">
                <a16:creationId xmlns:a16="http://schemas.microsoft.com/office/drawing/2014/main" id="{A7A45394-E06A-381B-09F6-63293CC0B28C}"/>
              </a:ext>
            </a:extLst>
          </p:cNvPr>
          <p:cNvSpPr txBox="1"/>
          <p:nvPr/>
        </p:nvSpPr>
        <p:spPr>
          <a:xfrm>
            <a:off x="4300814" y="6352701"/>
            <a:ext cx="4515134" cy="323165"/>
          </a:xfrm>
          <a:prstGeom prst="rect">
            <a:avLst/>
          </a:prstGeom>
          <a:noFill/>
        </p:spPr>
        <p:txBody>
          <a:bodyPr wrap="square" rtlCol="0">
            <a:spAutoFit/>
          </a:bodyPr>
          <a:lstStyle/>
          <a:p>
            <a:r>
              <a:rPr kumimoji="1" lang="en-US" altLang="ja-JP" sz="1500" b="1" dirty="0">
                <a:solidFill>
                  <a:srgbClr val="FF9900"/>
                </a:solidFill>
                <a:latin typeface="Meiryo" panose="020B0604030504040204" pitchFamily="34" charset="-128"/>
                <a:ea typeface="Meiryo" panose="020B0604030504040204" pitchFamily="34" charset="-128"/>
                <a:cs typeface="Amazon Ember" panose="020B0603020204020204" pitchFamily="34" charset="0"/>
              </a:rPr>
              <a:t>*</a:t>
            </a:r>
            <a:r>
              <a:rPr kumimoji="1" lang="en-US" altLang="ja-JP" sz="1500" dirty="0">
                <a:latin typeface="Meiryo" panose="020B0604030504040204" pitchFamily="34" charset="-128"/>
                <a:ea typeface="Meiryo" panose="020B0604030504040204" pitchFamily="34" charset="-128"/>
                <a:cs typeface="Amazon Ember" panose="020B0603020204020204" pitchFamily="34" charset="0"/>
              </a:rPr>
              <a:t> AWS Single Sign-On</a:t>
            </a:r>
            <a:r>
              <a:rPr kumimoji="1" lang="ja-JP" altLang="en-US" sz="1500">
                <a:latin typeface="Meiryo" panose="020B0604030504040204" pitchFamily="34" charset="-128"/>
                <a:ea typeface="Meiryo" panose="020B0604030504040204" pitchFamily="34" charset="-128"/>
                <a:cs typeface="Amazon Ember" panose="020B0603020204020204" pitchFamily="34" charset="0"/>
              </a:rPr>
              <a:t>の後継サービス</a:t>
            </a:r>
          </a:p>
        </p:txBody>
      </p:sp>
      <p:sp>
        <p:nvSpPr>
          <p:cNvPr id="3" name="テキスト ボックス 2">
            <a:extLst>
              <a:ext uri="{FF2B5EF4-FFF2-40B4-BE49-F238E27FC236}">
                <a16:creationId xmlns:a16="http://schemas.microsoft.com/office/drawing/2014/main" id="{6CB899C9-23CC-7F4C-52DB-5FAB7BCB36AE}"/>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SEC01-BP01</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2023801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9C94A991-7739-AB4D-85ED-689FECCBB8D5}"/>
              </a:ext>
            </a:extLst>
          </p:cNvPr>
          <p:cNvSpPr>
            <a:spLocks noGrp="1"/>
          </p:cNvSpPr>
          <p:nvPr>
            <p:ph type="title"/>
          </p:nvPr>
        </p:nvSpPr>
        <p:spPr/>
        <p:txBody>
          <a:bodyPr/>
          <a:lstStyle/>
          <a:p>
            <a:r>
              <a:rPr lang="en-US" altLang="ja-JP" sz="3000" dirty="0"/>
              <a:t>SIEM on Amazon OpenSearch Service – </a:t>
            </a:r>
            <a:r>
              <a:rPr lang="ja-JP" altLang="en-US" sz="3000"/>
              <a:t>アーキテクチャ</a:t>
            </a:r>
          </a:p>
        </p:txBody>
      </p:sp>
      <p:pic>
        <p:nvPicPr>
          <p:cNvPr id="7" name="図 6">
            <a:extLst>
              <a:ext uri="{FF2B5EF4-FFF2-40B4-BE49-F238E27FC236}">
                <a16:creationId xmlns:a16="http://schemas.microsoft.com/office/drawing/2014/main" id="{24DDC276-2233-9640-BF47-FCE575485A72}"/>
              </a:ext>
            </a:extLst>
          </p:cNvPr>
          <p:cNvPicPr>
            <a:picLocks noChangeAspect="1"/>
          </p:cNvPicPr>
          <p:nvPr/>
        </p:nvPicPr>
        <p:blipFill>
          <a:blip r:embed="rId3"/>
          <a:stretch>
            <a:fillRect/>
          </a:stretch>
        </p:blipFill>
        <p:spPr>
          <a:xfrm>
            <a:off x="1270920" y="1661123"/>
            <a:ext cx="9207946" cy="3728095"/>
          </a:xfrm>
          <a:prstGeom prst="rect">
            <a:avLst/>
          </a:prstGeom>
        </p:spPr>
      </p:pic>
      <p:sp>
        <p:nvSpPr>
          <p:cNvPr id="5" name="テキスト プレースホルダー 3">
            <a:extLst>
              <a:ext uri="{FF2B5EF4-FFF2-40B4-BE49-F238E27FC236}">
                <a16:creationId xmlns:a16="http://schemas.microsoft.com/office/drawing/2014/main" id="{6D20A839-42E6-1D39-5FF7-9BAAC5D33881}"/>
              </a:ext>
            </a:extLst>
          </p:cNvPr>
          <p:cNvSpPr txBox="1">
            <a:spLocks/>
          </p:cNvSpPr>
          <p:nvPr/>
        </p:nvSpPr>
        <p:spPr>
          <a:xfrm>
            <a:off x="602697" y="5951714"/>
            <a:ext cx="11457280" cy="5089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9170" lvl="1" indent="0">
              <a:buNone/>
            </a:pPr>
            <a:r>
              <a:rPr lang="en-US" altLang="ja-JP" sz="1333" dirty="0">
                <a:solidFill>
                  <a:schemeClr val="tx1">
                    <a:lumMod val="75000"/>
                  </a:schemeClr>
                </a:solidFill>
                <a:latin typeface="Meiryo" panose="020B0604030504040204" pitchFamily="34" charset="-128"/>
                <a:ea typeface="Meiryo" panose="020B0604030504040204" pitchFamily="34" charset="-128"/>
                <a:hlinkClick r:id="rId4"/>
              </a:rPr>
              <a:t>https://github.com/aws-samples/siem-on-amazon-elasticsearch-service/blob/main/README_ja.md</a:t>
            </a:r>
            <a:br>
              <a:rPr lang="en-US" altLang="ja-JP" sz="1333" dirty="0">
                <a:solidFill>
                  <a:schemeClr val="tx1">
                    <a:lumMod val="75000"/>
                  </a:schemeClr>
                </a:solidFill>
                <a:latin typeface="Meiryo" panose="020B0604030504040204" pitchFamily="34" charset="-128"/>
                <a:ea typeface="Meiryo" panose="020B0604030504040204" pitchFamily="34" charset="-128"/>
              </a:rPr>
            </a:br>
            <a:r>
              <a:rPr lang="en-US" altLang="ja-JP" sz="1333" dirty="0">
                <a:solidFill>
                  <a:schemeClr val="tx1">
                    <a:lumMod val="75000"/>
                  </a:schemeClr>
                </a:solidFill>
                <a:latin typeface="Meiryo" panose="020B0604030504040204" pitchFamily="34" charset="-128"/>
                <a:ea typeface="Meiryo" panose="020B0604030504040204" pitchFamily="34" charset="-128"/>
              </a:rPr>
              <a:t>(2022/8/24</a:t>
            </a:r>
            <a:r>
              <a:rPr lang="ja-JP" altLang="en-US" sz="1333">
                <a:solidFill>
                  <a:schemeClr val="tx1">
                    <a:lumMod val="75000"/>
                  </a:schemeClr>
                </a:solidFill>
                <a:latin typeface="Meiryo" panose="020B0604030504040204" pitchFamily="34" charset="-128"/>
                <a:ea typeface="Meiryo" panose="020B0604030504040204" pitchFamily="34" charset="-128"/>
              </a:rPr>
              <a:t>時点</a:t>
            </a:r>
            <a:r>
              <a:rPr lang="ja-JP" altLang="en-US" sz="1333" dirty="0">
                <a:solidFill>
                  <a:schemeClr val="tx1">
                    <a:lumMod val="75000"/>
                  </a:schemeClr>
                </a:solidFill>
                <a:latin typeface="Meiryo" panose="020B0604030504040204" pitchFamily="34" charset="-128"/>
                <a:ea typeface="Meiryo" panose="020B0604030504040204" pitchFamily="34" charset="-128"/>
              </a:rPr>
              <a:t>の</a:t>
            </a:r>
            <a:r>
              <a:rPr lang="ja-JP" altLang="en-US" sz="1333">
                <a:solidFill>
                  <a:schemeClr val="tx1">
                    <a:lumMod val="75000"/>
                  </a:schemeClr>
                </a:solidFill>
                <a:latin typeface="Meiryo" panose="020B0604030504040204" pitchFamily="34" charset="-128"/>
                <a:ea typeface="Meiryo" panose="020B0604030504040204" pitchFamily="34" charset="-128"/>
              </a:rPr>
              <a:t>情報より</a:t>
            </a:r>
            <a:r>
              <a:rPr lang="en-US" altLang="ja-JP" sz="1333" dirty="0">
                <a:solidFill>
                  <a:schemeClr val="tx1">
                    <a:lumMod val="75000"/>
                  </a:schemeClr>
                </a:solidFill>
                <a:latin typeface="Meiryo" panose="020B0604030504040204" pitchFamily="34" charset="-128"/>
                <a:ea typeface="Meiryo" panose="020B0604030504040204" pitchFamily="34" charset="-128"/>
              </a:rPr>
              <a:t>)</a:t>
            </a:r>
          </a:p>
        </p:txBody>
      </p:sp>
      <p:sp>
        <p:nvSpPr>
          <p:cNvPr id="2" name="テキスト ボックス 1">
            <a:extLst>
              <a:ext uri="{FF2B5EF4-FFF2-40B4-BE49-F238E27FC236}">
                <a16:creationId xmlns:a16="http://schemas.microsoft.com/office/drawing/2014/main" id="{F44EDF8A-A51A-B3F5-FF0B-D52FA83B0A16}"/>
              </a:ext>
            </a:extLst>
          </p:cNvPr>
          <p:cNvSpPr txBox="1"/>
          <p:nvPr/>
        </p:nvSpPr>
        <p:spPr>
          <a:xfrm>
            <a:off x="10890607" y="0"/>
            <a:ext cx="1301393"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SEC04-BP02</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694348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SEC04-BP03 </a:t>
            </a:r>
            <a:r>
              <a:rPr lang="ja-JP" altLang="en-US" sz="2800" b="0" i="0">
                <a:solidFill>
                  <a:srgbClr val="16191F"/>
                </a:solidFill>
                <a:effectLst/>
                <a:latin typeface="Amazon Ember" panose="020B0603020204020204" pitchFamily="34" charset="0"/>
              </a:rPr>
              <a:t>イベントへの応答を自動化する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1"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人為的な労力やミスを軽減するために、自動化の仕組みを取り入れることが重要である</a:t>
            </a:r>
            <a:r>
              <a:rPr lang="en-US" sz="1400" dirty="0"/>
              <a:t>。</a:t>
            </a:r>
            <a:endParaRPr lang="en-JP" sz="1233"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セキュリティイベントを検知した際の対応は自動化されているか</a:t>
            </a:r>
            <a:r>
              <a:rPr lang="en-US" sz="1400" dirty="0"/>
              <a:t>？</a:t>
            </a:r>
          </a:p>
          <a:p>
            <a:pPr marL="285750" indent="-285750">
              <a:buFont typeface="Arial" panose="020B0604020202020204" pitchFamily="34" charset="0"/>
              <a:buChar char="•"/>
            </a:pPr>
            <a:r>
              <a:rPr lang="en-US" sz="1400" dirty="0"/>
              <a:t>AWS Config Rules </a:t>
            </a:r>
            <a:r>
              <a:rPr lang="en-US" sz="1400" dirty="0" err="1"/>
              <a:t>によるシステムのコンプライアンスチェックや自動修復を行なっているか</a:t>
            </a:r>
            <a:r>
              <a:rPr lang="en-US" sz="1400" dirty="0"/>
              <a:t>？</a:t>
            </a:r>
          </a:p>
          <a:p>
            <a:pPr marL="285750" indent="-285750">
              <a:buFont typeface="Arial" panose="020B0604020202020204" pitchFamily="34" charset="0"/>
              <a:buChar char="•"/>
            </a:pP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561B85F6-CCB4-CA96-6AD1-2DB6CCDD8DD7}"/>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a:t>AWS Config Rules </a:t>
            </a:r>
            <a:r>
              <a:rPr lang="en-US" sz="1400" dirty="0" err="1"/>
              <a:t>により望ましくないシステム設定を検出して通知、もしくは自動的に修復する</a:t>
            </a:r>
            <a:r>
              <a:rPr lang="en-US" sz="1400" dirty="0"/>
              <a:t>。</a:t>
            </a:r>
          </a:p>
          <a:p>
            <a:pPr marL="285750" indent="-285750">
              <a:buFont typeface="Arial" panose="020B0604020202020204" pitchFamily="34" charset="0"/>
              <a:buChar char="•"/>
            </a:pPr>
            <a:r>
              <a:rPr lang="en-US" sz="1400" dirty="0"/>
              <a:t>AWS </a:t>
            </a:r>
            <a:r>
              <a:rPr lang="en-US" sz="1400" dirty="0" err="1"/>
              <a:t>GuardDuty</a:t>
            </a:r>
            <a:r>
              <a:rPr lang="en-US" sz="1400" dirty="0"/>
              <a:t> </a:t>
            </a:r>
            <a:r>
              <a:rPr lang="en-US" sz="1400" dirty="0" err="1"/>
              <a:t>により、脅威リスクを検出した際、EventBridgeと</a:t>
            </a:r>
            <a:r>
              <a:rPr lang="en-US" altLang="ja-JP" sz="1400" dirty="0" err="1"/>
              <a:t>SNS</a:t>
            </a:r>
            <a:r>
              <a:rPr lang="ja-JP" altLang="en-US" sz="1400"/>
              <a:t>を使って</a:t>
            </a:r>
            <a:r>
              <a:rPr lang="en-US" sz="1400" dirty="0" err="1"/>
              <a:t>に自動アラートを通知する</a:t>
            </a:r>
            <a:r>
              <a:rPr lang="en-US" sz="1400" dirty="0"/>
              <a:t>。</a:t>
            </a:r>
          </a:p>
          <a:p>
            <a:pPr marL="285750" indent="-285750">
              <a:buFont typeface="Arial" panose="020B0604020202020204" pitchFamily="34" charset="0"/>
              <a:buChar char="•"/>
            </a:pPr>
            <a:r>
              <a:rPr lang="en-US" sz="1400" dirty="0"/>
              <a:t>AWS Step Functions </a:t>
            </a:r>
            <a:r>
              <a:rPr lang="en-US" sz="1400" dirty="0" err="1"/>
              <a:t>などを使って、インシデントレスポンスをワークフローとして実行する</a:t>
            </a:r>
            <a:r>
              <a:rPr lang="en-US" sz="1400" dirty="0"/>
              <a:t>。</a:t>
            </a:r>
          </a:p>
          <a:p>
            <a:pPr marL="285750" indent="-285750">
              <a:buFont typeface="Arial" panose="020B0604020202020204" pitchFamily="34" charset="0"/>
              <a:buChar char="•"/>
            </a:pPr>
            <a:endParaRPr lang="en-JP" sz="1400" dirty="0"/>
          </a:p>
          <a:p>
            <a:endParaRPr lang="en-JP" dirty="0"/>
          </a:p>
        </p:txBody>
      </p:sp>
    </p:spTree>
    <p:extLst>
      <p:ext uri="{BB962C8B-B14F-4D97-AF65-F5344CB8AC3E}">
        <p14:creationId xmlns:p14="http://schemas.microsoft.com/office/powerpoint/2010/main" val="11061524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3">
            <a:extLst>
              <a:ext uri="{FF2B5EF4-FFF2-40B4-BE49-F238E27FC236}">
                <a16:creationId xmlns:a16="http://schemas.microsoft.com/office/drawing/2014/main" id="{7EC3345E-B583-8841-84CA-5F1D50A444FE}"/>
              </a:ext>
            </a:extLst>
          </p:cNvPr>
          <p:cNvSpPr txBox="1">
            <a:spLocks/>
          </p:cNvSpPr>
          <p:nvPr/>
        </p:nvSpPr>
        <p:spPr>
          <a:xfrm>
            <a:off x="266702" y="873941"/>
            <a:ext cx="11696700" cy="5303024"/>
          </a:xfrm>
          <a:prstGeom prst="rect">
            <a:avLst/>
          </a:prstGeom>
        </p:spPr>
        <p:txBody>
          <a:bodyPr vert="horz" lIns="121920" tIns="60960" rIns="121920" bIns="60960" rtlCol="0">
            <a:normAutofit/>
          </a:bodyPr>
          <a:lstStyle>
            <a:lvl1pPr marL="0" indent="0" algn="l" defTabSz="685800" rtl="0" eaLnBrk="1" latinLnBrk="0" hangingPunct="1">
              <a:lnSpc>
                <a:spcPct val="90000"/>
              </a:lnSpc>
              <a:spcBef>
                <a:spcPts val="750"/>
              </a:spcBef>
              <a:buFont typeface="Arial" panose="020B0604020202020204" pitchFamily="34" charset="0"/>
              <a:buNone/>
              <a:defRPr sz="1800" b="0" i="0" kern="1200">
                <a:solidFill>
                  <a:schemeClr val="tx1"/>
                </a:solidFill>
                <a:latin typeface="+mn-ea"/>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500" b="0" i="0" kern="1200">
                <a:solidFill>
                  <a:schemeClr val="tx1"/>
                </a:solidFill>
                <a:latin typeface="+mn-ea"/>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350" b="0" i="0" kern="1200">
                <a:solidFill>
                  <a:schemeClr val="tx1"/>
                </a:solidFill>
                <a:latin typeface="+mn-ea"/>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200" b="0" i="0" kern="1200">
                <a:solidFill>
                  <a:schemeClr val="tx1"/>
                </a:solidFill>
                <a:latin typeface="+mn-ea"/>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200" b="0" i="0" kern="1200">
                <a:solidFill>
                  <a:schemeClr val="tx1"/>
                </a:solidFill>
                <a:latin typeface="+mn-ea"/>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914341">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CloudTrail </a:t>
            </a:r>
            <a:r>
              <a:rPr kumimoji="1" lang="ja-JP" altLang="en-US" sz="1667">
                <a:solidFill>
                  <a:schemeClr val="tx1">
                    <a:lumMod val="75000"/>
                  </a:schemeClr>
                </a:solidFill>
                <a:latin typeface="Meiryo" panose="020B0604030504040204" pitchFamily="34" charset="-128"/>
                <a:ea typeface="Meiryo" panose="020B0604030504040204" pitchFamily="34" charset="-128"/>
              </a:rPr>
              <a:t>で記録</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された</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API </a:t>
            </a:r>
            <a:r>
              <a:rPr kumimoji="1" lang="ja-JP" altLang="en-US" sz="1667">
                <a:solidFill>
                  <a:schemeClr val="tx1">
                    <a:lumMod val="75000"/>
                  </a:schemeClr>
                </a:solidFill>
                <a:latin typeface="Meiryo" panose="020B0604030504040204" pitchFamily="34" charset="-128"/>
                <a:ea typeface="Meiryo" panose="020B0604030504040204" pitchFamily="34" charset="-128"/>
              </a:rPr>
              <a:t>実行の検知</a:t>
            </a:r>
            <a:r>
              <a:rPr kumimoji="1" lang="ja-JP" altLang="en-US" sz="1667" dirty="0">
                <a:solidFill>
                  <a:schemeClr val="tx1">
                    <a:lumMod val="75000"/>
                  </a:schemeClr>
                </a:solidFill>
                <a:latin typeface="Meiryo" panose="020B0604030504040204" pitchFamily="34" charset="-128"/>
                <a:ea typeface="Meiryo" panose="020B0604030504040204" pitchFamily="34" charset="-128"/>
              </a:rPr>
              <a:t>方法として下記の</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2 </a:t>
            </a:r>
            <a:r>
              <a:rPr kumimoji="1" lang="ja-JP" altLang="en-US" sz="1667" dirty="0" err="1">
                <a:solidFill>
                  <a:schemeClr val="tx1">
                    <a:lumMod val="75000"/>
                  </a:schemeClr>
                </a:solidFill>
                <a:latin typeface="Meiryo" panose="020B0604030504040204" pitchFamily="34" charset="-128"/>
                <a:ea typeface="Meiryo" panose="020B0604030504040204" pitchFamily="34" charset="-128"/>
              </a:rPr>
              <a:t>つの</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パターン</a:t>
            </a:r>
            <a:r>
              <a:rPr kumimoji="1" lang="ja-JP" altLang="en-US" sz="1667">
                <a:solidFill>
                  <a:schemeClr val="tx1">
                    <a:lumMod val="75000"/>
                  </a:schemeClr>
                </a:solidFill>
                <a:latin typeface="Meiryo" panose="020B0604030504040204" pitchFamily="34" charset="-128"/>
                <a:ea typeface="Meiryo" panose="020B0604030504040204" pitchFamily="34" charset="-128"/>
              </a:rPr>
              <a:t>があり用途</a:t>
            </a:r>
            <a:r>
              <a:rPr kumimoji="1" lang="ja-JP" altLang="en-US" sz="1667" dirty="0">
                <a:solidFill>
                  <a:schemeClr val="tx1">
                    <a:lumMod val="75000"/>
                  </a:schemeClr>
                </a:solidFill>
                <a:latin typeface="Meiryo" panose="020B0604030504040204" pitchFamily="34" charset="-128"/>
                <a:ea typeface="Meiryo" panose="020B0604030504040204" pitchFamily="34" charset="-128"/>
              </a:rPr>
              <a:t>を踏まえて実装要否を</a:t>
            </a:r>
            <a:r>
              <a:rPr kumimoji="1" lang="ja-JP" altLang="en-US" sz="1667">
                <a:solidFill>
                  <a:schemeClr val="tx1">
                    <a:lumMod val="75000"/>
                  </a:schemeClr>
                </a:solidFill>
                <a:latin typeface="Meiryo" panose="020B0604030504040204" pitchFamily="34" charset="-128"/>
                <a:ea typeface="Meiryo" panose="020B0604030504040204" pitchFamily="34" charset="-128"/>
              </a:rPr>
              <a:t>検討する</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defTabSz="914341">
              <a:defRPr/>
            </a:pPr>
            <a:r>
              <a:rPr kumimoji="1" lang="ja-JP" altLang="en-US" sz="1667">
                <a:solidFill>
                  <a:schemeClr val="tx1">
                    <a:lumMod val="75000"/>
                  </a:schemeClr>
                </a:solidFill>
                <a:latin typeface="Meiryo" panose="020B0604030504040204" pitchFamily="34" charset="-128"/>
                <a:ea typeface="Meiryo" panose="020B0604030504040204" pitchFamily="34" charset="-128"/>
              </a:rPr>
              <a:t>合わせてどこで監視を行うかを決定する</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a:solidFill>
                  <a:schemeClr val="tx1">
                    <a:lumMod val="75000"/>
                  </a:schemeClr>
                </a:solidFill>
                <a:latin typeface="Meiryo" panose="020B0604030504040204" pitchFamily="34" charset="-128"/>
                <a:ea typeface="Meiryo" panose="020B0604030504040204" pitchFamily="34" charset="-128"/>
              </a:rPr>
              <a:t>ログやイベントの集約と監視リソースの配置方法など</a:t>
            </a:r>
            <a:r>
              <a:rPr kumimoji="1" lang="en-US" altLang="ja-JP" sz="1667" dirty="0">
                <a:solidFill>
                  <a:schemeClr val="tx1">
                    <a:lumMod val="75000"/>
                  </a:schemeClr>
                </a:solidFill>
                <a:latin typeface="Meiryo" panose="020B0604030504040204" pitchFamily="34" charset="-128"/>
                <a:ea typeface="Meiryo" panose="020B0604030504040204" pitchFamily="34" charset="-128"/>
              </a:rPr>
              <a:t>)</a:t>
            </a:r>
          </a:p>
          <a:p>
            <a:pPr defTabSz="914341">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defTabSz="914341">
              <a:defRPr/>
            </a:pPr>
            <a:endParaRPr kumimoji="1" lang="en-US" altLang="ja-JP" sz="417" dirty="0">
              <a:solidFill>
                <a:srgbClr val="232F3D"/>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r>
              <a:rPr kumimoji="1" lang="en-US" altLang="ja-JP" sz="1667" dirty="0" err="1">
                <a:solidFill>
                  <a:schemeClr val="tx1">
                    <a:lumMod val="75000"/>
                  </a:schemeClr>
                </a:solidFill>
                <a:latin typeface="Meiryo" panose="020B0604030504040204" pitchFamily="34" charset="-128"/>
                <a:ea typeface="Meiryo" panose="020B0604030504040204" pitchFamily="34" charset="-128"/>
              </a:rPr>
              <a:t>EventBridge</a:t>
            </a:r>
            <a:r>
              <a:rPr kumimoji="1" lang="en-US" altLang="ja-JP" sz="1667" dirty="0">
                <a:solidFill>
                  <a:schemeClr val="tx1">
                    <a:lumMod val="75000"/>
                  </a:schemeClr>
                </a:solidFill>
                <a:latin typeface="Meiryo" panose="020B0604030504040204" pitchFamily="34" charset="-128"/>
                <a:ea typeface="Meiryo" panose="020B0604030504040204" pitchFamily="34" charset="-128"/>
              </a:rPr>
              <a:t> </a:t>
            </a:r>
            <a:r>
              <a:rPr kumimoji="1" lang="ja-JP" altLang="en-US" sz="1667">
                <a:solidFill>
                  <a:schemeClr val="tx1">
                    <a:lumMod val="75000"/>
                  </a:schemeClr>
                </a:solidFill>
                <a:latin typeface="Meiryo" panose="020B0604030504040204" pitchFamily="34" charset="-128"/>
                <a:ea typeface="Meiryo" panose="020B0604030504040204" pitchFamily="34" charset="-128"/>
              </a:rPr>
              <a:t>のイベントルールによる監視</a:t>
            </a: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endParaRPr kumimoji="1" lang="en-US" altLang="ja-JP" sz="1667" dirty="0">
              <a:solidFill>
                <a:schemeClr val="tx1">
                  <a:lumMod val="75000"/>
                </a:schemeClr>
              </a:solidFill>
              <a:latin typeface="Meiryo" panose="020B0604030504040204" pitchFamily="34" charset="-128"/>
              <a:ea typeface="Meiryo" panose="020B0604030504040204" pitchFamily="34" charset="-128"/>
            </a:endParaRPr>
          </a:p>
          <a:p>
            <a:pPr marL="457171" indent="-457171" defTabSz="914341">
              <a:buFont typeface="+mj-lt"/>
              <a:buAutoNum type="arabicPeriod"/>
              <a:defRPr/>
            </a:pPr>
            <a:r>
              <a:rPr kumimoji="1" lang="en-US" altLang="ja-JP" sz="1667" dirty="0">
                <a:solidFill>
                  <a:schemeClr val="tx1">
                    <a:lumMod val="75000"/>
                  </a:schemeClr>
                </a:solidFill>
                <a:latin typeface="Meiryo" panose="020B0604030504040204" pitchFamily="34" charset="-128"/>
                <a:ea typeface="Meiryo" panose="020B0604030504040204" pitchFamily="34" charset="-128"/>
              </a:rPr>
              <a:t>CloudWatch Logs </a:t>
            </a:r>
            <a:r>
              <a:rPr kumimoji="1" lang="ja-JP" altLang="en-US" sz="1667">
                <a:solidFill>
                  <a:schemeClr val="tx1">
                    <a:lumMod val="75000"/>
                  </a:schemeClr>
                </a:solidFill>
                <a:latin typeface="Meiryo" panose="020B0604030504040204" pitchFamily="34" charset="-128"/>
                <a:ea typeface="Meiryo" panose="020B0604030504040204" pitchFamily="34" charset="-128"/>
              </a:rPr>
              <a:t>メトリクスフィルターによる監視</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p:txBody>
      </p:sp>
      <p:pic>
        <p:nvPicPr>
          <p:cNvPr id="10" name="Graphic 51">
            <a:extLst>
              <a:ext uri="{FF2B5EF4-FFF2-40B4-BE49-F238E27FC236}">
                <a16:creationId xmlns:a16="http://schemas.microsoft.com/office/drawing/2014/main" id="{44B54304-63CD-994F-953F-7439AA557B3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2422" y="2650435"/>
            <a:ext cx="642411" cy="642411"/>
          </a:xfrm>
          <a:prstGeom prst="rect">
            <a:avLst/>
          </a:prstGeom>
        </p:spPr>
      </p:pic>
      <p:sp>
        <p:nvSpPr>
          <p:cNvPr id="16" name="テキスト ボックス 15">
            <a:extLst>
              <a:ext uri="{FF2B5EF4-FFF2-40B4-BE49-F238E27FC236}">
                <a16:creationId xmlns:a16="http://schemas.microsoft.com/office/drawing/2014/main" id="{19ACEFE7-E3C8-5945-BC06-201AFFEB36D1}"/>
              </a:ext>
            </a:extLst>
          </p:cNvPr>
          <p:cNvSpPr txBox="1"/>
          <p:nvPr/>
        </p:nvSpPr>
        <p:spPr>
          <a:xfrm>
            <a:off x="440531" y="3358906"/>
            <a:ext cx="1600987"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CloudTrail</a:t>
            </a:r>
            <a:endParaRPr kumimoji="1" lang="ja-JP" altLang="en-US" sz="1500" dirty="0">
              <a:solidFill>
                <a:schemeClr val="tx2"/>
              </a:solidFill>
              <a:latin typeface="Meiryo" panose="020B0604030504040204" pitchFamily="34" charset="-128"/>
              <a:ea typeface="Meiryo" panose="020B0604030504040204" pitchFamily="34" charset="-128"/>
            </a:endParaRPr>
          </a:p>
        </p:txBody>
      </p:sp>
      <p:cxnSp>
        <p:nvCxnSpPr>
          <p:cNvPr id="21" name="直線矢印コネクタ 20">
            <a:extLst>
              <a:ext uri="{FF2B5EF4-FFF2-40B4-BE49-F238E27FC236}">
                <a16:creationId xmlns:a16="http://schemas.microsoft.com/office/drawing/2014/main" id="{0ACC4707-D528-9A48-968E-036411BDE4B3}"/>
              </a:ext>
            </a:extLst>
          </p:cNvPr>
          <p:cNvCxnSpPr>
            <a:cxnSpLocks/>
            <a:stCxn id="10" idx="3"/>
            <a:endCxn id="52" idx="1"/>
          </p:cNvCxnSpPr>
          <p:nvPr/>
        </p:nvCxnSpPr>
        <p:spPr>
          <a:xfrm flipV="1">
            <a:off x="1544833" y="2957352"/>
            <a:ext cx="2437886" cy="14288"/>
          </a:xfrm>
          <a:prstGeom prst="straightConnector1">
            <a:avLst/>
          </a:prstGeom>
          <a:noFill/>
          <a:ln w="25400" cap="flat" cmpd="sng" algn="ctr">
            <a:solidFill>
              <a:srgbClr val="CD4071"/>
            </a:solidFill>
            <a:prstDash val="solid"/>
            <a:miter lim="800000"/>
            <a:headEnd type="none" w="med" len="sm"/>
            <a:tailEnd type="triangle"/>
          </a:ln>
          <a:effectLst/>
        </p:spPr>
      </p:cxnSp>
      <p:pic>
        <p:nvPicPr>
          <p:cNvPr id="25" name="Graphic 29">
            <a:extLst>
              <a:ext uri="{FF2B5EF4-FFF2-40B4-BE49-F238E27FC236}">
                <a16:creationId xmlns:a16="http://schemas.microsoft.com/office/drawing/2014/main" id="{57FEE505-40A5-6C4B-AD11-DE89CB9AF97D}"/>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55512" y="2760945"/>
            <a:ext cx="422358" cy="422358"/>
          </a:xfrm>
          <a:prstGeom prst="rect">
            <a:avLst/>
          </a:prstGeom>
        </p:spPr>
      </p:pic>
      <p:pic>
        <p:nvPicPr>
          <p:cNvPr id="26" name="Graphic 35">
            <a:extLst>
              <a:ext uri="{FF2B5EF4-FFF2-40B4-BE49-F238E27FC236}">
                <a16:creationId xmlns:a16="http://schemas.microsoft.com/office/drawing/2014/main" id="{75F2B51C-898E-C648-B255-F2088B63D098}"/>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48369" y="3250419"/>
            <a:ext cx="422358" cy="422358"/>
          </a:xfrm>
          <a:prstGeom prst="rect">
            <a:avLst/>
          </a:prstGeom>
        </p:spPr>
      </p:pic>
      <p:cxnSp>
        <p:nvCxnSpPr>
          <p:cNvPr id="27" name="直線矢印コネクタ 26">
            <a:extLst>
              <a:ext uri="{FF2B5EF4-FFF2-40B4-BE49-F238E27FC236}">
                <a16:creationId xmlns:a16="http://schemas.microsoft.com/office/drawing/2014/main" id="{777283E9-320E-4442-AA05-C35D6450C8D1}"/>
              </a:ext>
            </a:extLst>
          </p:cNvPr>
          <p:cNvCxnSpPr>
            <a:cxnSpLocks/>
            <a:stCxn id="52" idx="3"/>
            <a:endCxn id="63" idx="1"/>
          </p:cNvCxnSpPr>
          <p:nvPr/>
        </p:nvCxnSpPr>
        <p:spPr>
          <a:xfrm flipV="1">
            <a:off x="4625128" y="2467876"/>
            <a:ext cx="1923240" cy="489476"/>
          </a:xfrm>
          <a:prstGeom prst="straightConnector1">
            <a:avLst/>
          </a:prstGeom>
          <a:noFill/>
          <a:ln w="25400" cap="flat" cmpd="sng" algn="ctr">
            <a:solidFill>
              <a:srgbClr val="CD4071"/>
            </a:solidFill>
            <a:prstDash val="solid"/>
            <a:miter lim="800000"/>
            <a:headEnd type="none" w="med" len="sm"/>
            <a:tailEnd type="triangle"/>
          </a:ln>
          <a:effectLst/>
        </p:spPr>
      </p:cxnSp>
      <p:cxnSp>
        <p:nvCxnSpPr>
          <p:cNvPr id="28" name="直線矢印コネクタ 27">
            <a:extLst>
              <a:ext uri="{FF2B5EF4-FFF2-40B4-BE49-F238E27FC236}">
                <a16:creationId xmlns:a16="http://schemas.microsoft.com/office/drawing/2014/main" id="{D7F5CE18-FFC3-0F42-891D-2D1FDAB8E710}"/>
              </a:ext>
            </a:extLst>
          </p:cNvPr>
          <p:cNvCxnSpPr>
            <a:cxnSpLocks/>
            <a:stCxn id="52" idx="3"/>
            <a:endCxn id="25" idx="1"/>
          </p:cNvCxnSpPr>
          <p:nvPr/>
        </p:nvCxnSpPr>
        <p:spPr>
          <a:xfrm>
            <a:off x="4625129" y="2957352"/>
            <a:ext cx="1930383" cy="14773"/>
          </a:xfrm>
          <a:prstGeom prst="straightConnector1">
            <a:avLst/>
          </a:prstGeom>
          <a:noFill/>
          <a:ln w="25400" cap="flat" cmpd="sng" algn="ctr">
            <a:solidFill>
              <a:srgbClr val="CD4071"/>
            </a:solidFill>
            <a:prstDash val="solid"/>
            <a:miter lim="800000"/>
            <a:headEnd type="none" w="med" len="sm"/>
            <a:tailEnd type="triangle"/>
          </a:ln>
          <a:effectLst/>
        </p:spPr>
      </p:cxnSp>
      <p:cxnSp>
        <p:nvCxnSpPr>
          <p:cNvPr id="29" name="直線矢印コネクタ 28">
            <a:extLst>
              <a:ext uri="{FF2B5EF4-FFF2-40B4-BE49-F238E27FC236}">
                <a16:creationId xmlns:a16="http://schemas.microsoft.com/office/drawing/2014/main" id="{91BB5D85-68EE-774F-A955-F3246777DC84}"/>
              </a:ext>
            </a:extLst>
          </p:cNvPr>
          <p:cNvCxnSpPr>
            <a:cxnSpLocks/>
            <a:stCxn id="52" idx="3"/>
            <a:endCxn id="26" idx="1"/>
          </p:cNvCxnSpPr>
          <p:nvPr/>
        </p:nvCxnSpPr>
        <p:spPr>
          <a:xfrm>
            <a:off x="4625128" y="2957352"/>
            <a:ext cx="1923240" cy="504247"/>
          </a:xfrm>
          <a:prstGeom prst="straightConnector1">
            <a:avLst/>
          </a:prstGeom>
          <a:noFill/>
          <a:ln w="25400" cap="flat" cmpd="sng" algn="ctr">
            <a:solidFill>
              <a:srgbClr val="CD4071"/>
            </a:solidFill>
            <a:prstDash val="solid"/>
            <a:miter lim="800000"/>
            <a:headEnd type="none" w="med" len="sm"/>
            <a:tailEnd type="triangle"/>
          </a:ln>
          <a:effectLst/>
        </p:spPr>
      </p:cxnSp>
      <p:sp>
        <p:nvSpPr>
          <p:cNvPr id="31" name="テキスト ボックス 30">
            <a:extLst>
              <a:ext uri="{FF2B5EF4-FFF2-40B4-BE49-F238E27FC236}">
                <a16:creationId xmlns:a16="http://schemas.microsoft.com/office/drawing/2014/main" id="{FF3C3B12-F881-B143-A3BC-D6A03D00AF91}"/>
              </a:ext>
            </a:extLst>
          </p:cNvPr>
          <p:cNvSpPr txBox="1"/>
          <p:nvPr/>
        </p:nvSpPr>
        <p:spPr>
          <a:xfrm>
            <a:off x="7049707" y="2817749"/>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SNS</a:t>
            </a:r>
          </a:p>
        </p:txBody>
      </p:sp>
      <p:sp>
        <p:nvSpPr>
          <p:cNvPr id="32" name="テキスト ボックス 31">
            <a:extLst>
              <a:ext uri="{FF2B5EF4-FFF2-40B4-BE49-F238E27FC236}">
                <a16:creationId xmlns:a16="http://schemas.microsoft.com/office/drawing/2014/main" id="{94E4726A-4FBF-4741-96A9-FD437C19AD00}"/>
              </a:ext>
            </a:extLst>
          </p:cNvPr>
          <p:cNvSpPr txBox="1"/>
          <p:nvPr/>
        </p:nvSpPr>
        <p:spPr>
          <a:xfrm>
            <a:off x="7044940" y="3270190"/>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SQS</a:t>
            </a:r>
          </a:p>
        </p:txBody>
      </p:sp>
      <p:sp>
        <p:nvSpPr>
          <p:cNvPr id="33" name="テキスト ボックス 32">
            <a:extLst>
              <a:ext uri="{FF2B5EF4-FFF2-40B4-BE49-F238E27FC236}">
                <a16:creationId xmlns:a16="http://schemas.microsoft.com/office/drawing/2014/main" id="{2EA1EC04-64EE-304B-9DF8-16D305F68BE8}"/>
              </a:ext>
            </a:extLst>
          </p:cNvPr>
          <p:cNvSpPr txBox="1"/>
          <p:nvPr/>
        </p:nvSpPr>
        <p:spPr>
          <a:xfrm>
            <a:off x="7040176" y="2293866"/>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Lambda</a:t>
            </a:r>
          </a:p>
        </p:txBody>
      </p:sp>
      <p:pic>
        <p:nvPicPr>
          <p:cNvPr id="34" name="Graphic 51">
            <a:extLst>
              <a:ext uri="{FF2B5EF4-FFF2-40B4-BE49-F238E27FC236}">
                <a16:creationId xmlns:a16="http://schemas.microsoft.com/office/drawing/2014/main" id="{3D0C2027-25BF-D141-8F51-A7ED25F7668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92890" y="4683072"/>
            <a:ext cx="642411" cy="642411"/>
          </a:xfrm>
          <a:prstGeom prst="rect">
            <a:avLst/>
          </a:prstGeom>
        </p:spPr>
      </p:pic>
      <p:pic>
        <p:nvPicPr>
          <p:cNvPr id="35" name="Graphic 33">
            <a:extLst>
              <a:ext uri="{FF2B5EF4-FFF2-40B4-BE49-F238E27FC236}">
                <a16:creationId xmlns:a16="http://schemas.microsoft.com/office/drawing/2014/main" id="{57A96E54-DA72-5142-8A8F-E8B53C99B6B0}"/>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842011" y="4347576"/>
            <a:ext cx="328904" cy="328904"/>
          </a:xfrm>
          <a:prstGeom prst="rect">
            <a:avLst/>
          </a:prstGeom>
        </p:spPr>
      </p:pic>
      <p:sp>
        <p:nvSpPr>
          <p:cNvPr id="36" name="正方形/長方形 35">
            <a:extLst>
              <a:ext uri="{FF2B5EF4-FFF2-40B4-BE49-F238E27FC236}">
                <a16:creationId xmlns:a16="http://schemas.microsoft.com/office/drawing/2014/main" id="{75045A70-C41C-1D46-813D-F82BB9925B0F}"/>
              </a:ext>
            </a:extLst>
          </p:cNvPr>
          <p:cNvSpPr/>
          <p:nvPr/>
        </p:nvSpPr>
        <p:spPr>
          <a:xfrm>
            <a:off x="2842012" y="4347577"/>
            <a:ext cx="3215931" cy="1282492"/>
          </a:xfrm>
          <a:prstGeom prst="rect">
            <a:avLst/>
          </a:prstGeom>
          <a:noFill/>
          <a:ln w="12700" cap="flat" cmpd="sng" algn="ctr">
            <a:solidFill>
              <a:srgbClr val="C95185"/>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000" kern="0" dirty="0">
              <a:solidFill>
                <a:srgbClr val="535B63"/>
              </a:solidFill>
              <a:latin typeface="Meiryo" panose="020B0604030504040204" pitchFamily="34" charset="-128"/>
              <a:ea typeface="Meiryo" panose="020B0604030504040204" pitchFamily="34" charset="-128"/>
            </a:endParaRPr>
          </a:p>
        </p:txBody>
      </p:sp>
      <p:sp>
        <p:nvSpPr>
          <p:cNvPr id="37" name="テキスト ボックス 36">
            <a:extLst>
              <a:ext uri="{FF2B5EF4-FFF2-40B4-BE49-F238E27FC236}">
                <a16:creationId xmlns:a16="http://schemas.microsoft.com/office/drawing/2014/main" id="{32EF0B6B-7E5D-5943-9A5E-71920D86241D}"/>
              </a:ext>
            </a:extLst>
          </p:cNvPr>
          <p:cNvSpPr txBox="1"/>
          <p:nvPr/>
        </p:nvSpPr>
        <p:spPr>
          <a:xfrm>
            <a:off x="3128052" y="4380931"/>
            <a:ext cx="1020078" cy="246221"/>
          </a:xfrm>
          <a:prstGeom prst="rect">
            <a:avLst/>
          </a:prstGeom>
          <a:noFill/>
        </p:spPr>
        <p:txBody>
          <a:bodyPr wrap="square" rtlCol="0">
            <a:spAutoFit/>
          </a:bodyPr>
          <a:lstStyle/>
          <a:p>
            <a:pPr algn="ctr" defTabSz="914341"/>
            <a:r>
              <a:rPr kumimoji="1" lang="en-US" altLang="ja-JP" sz="1000" dirty="0">
                <a:solidFill>
                  <a:srgbClr val="CD4071"/>
                </a:solidFill>
                <a:latin typeface="Meiryo" panose="020B0604030504040204" pitchFamily="34" charset="-128"/>
                <a:ea typeface="Meiryo" panose="020B0604030504040204" pitchFamily="34" charset="-128"/>
              </a:rPr>
              <a:t>CloudWatch</a:t>
            </a:r>
            <a:endParaRPr kumimoji="1" lang="ja-JP" altLang="en-US" sz="1000" dirty="0">
              <a:solidFill>
                <a:srgbClr val="CD4071"/>
              </a:solidFill>
              <a:latin typeface="Meiryo" panose="020B0604030504040204" pitchFamily="34" charset="-128"/>
              <a:ea typeface="Meiryo" panose="020B0604030504040204" pitchFamily="34" charset="-128"/>
            </a:endParaRPr>
          </a:p>
        </p:txBody>
      </p:sp>
      <p:sp>
        <p:nvSpPr>
          <p:cNvPr id="38" name="テキスト ボックス 37">
            <a:extLst>
              <a:ext uri="{FF2B5EF4-FFF2-40B4-BE49-F238E27FC236}">
                <a16:creationId xmlns:a16="http://schemas.microsoft.com/office/drawing/2014/main" id="{8F3C5A40-1AC5-424E-AED3-8A3ED8104C91}"/>
              </a:ext>
            </a:extLst>
          </p:cNvPr>
          <p:cNvSpPr txBox="1"/>
          <p:nvPr/>
        </p:nvSpPr>
        <p:spPr>
          <a:xfrm>
            <a:off x="440531" y="5350336"/>
            <a:ext cx="1600987"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CloudTrail</a:t>
            </a:r>
            <a:endParaRPr kumimoji="1" lang="ja-JP" altLang="en-US" sz="1500" dirty="0">
              <a:solidFill>
                <a:schemeClr val="tx2"/>
              </a:solidFill>
              <a:latin typeface="Meiryo" panose="020B0604030504040204" pitchFamily="34" charset="-128"/>
              <a:ea typeface="Meiryo" panose="020B0604030504040204" pitchFamily="34" charset="-128"/>
            </a:endParaRPr>
          </a:p>
        </p:txBody>
      </p:sp>
      <p:cxnSp>
        <p:nvCxnSpPr>
          <p:cNvPr id="39" name="直線矢印コネクタ 38">
            <a:extLst>
              <a:ext uri="{FF2B5EF4-FFF2-40B4-BE49-F238E27FC236}">
                <a16:creationId xmlns:a16="http://schemas.microsoft.com/office/drawing/2014/main" id="{25390A9C-8BE0-CB4E-8C6B-04B6A2B4302E}"/>
              </a:ext>
            </a:extLst>
          </p:cNvPr>
          <p:cNvCxnSpPr>
            <a:cxnSpLocks/>
            <a:stCxn id="34" idx="3"/>
            <a:endCxn id="54" idx="1"/>
          </p:cNvCxnSpPr>
          <p:nvPr/>
        </p:nvCxnSpPr>
        <p:spPr>
          <a:xfrm>
            <a:off x="1535301" y="5004276"/>
            <a:ext cx="1750784" cy="2427"/>
          </a:xfrm>
          <a:prstGeom prst="straightConnector1">
            <a:avLst/>
          </a:prstGeom>
          <a:noFill/>
          <a:ln w="25400" cap="flat" cmpd="sng" algn="ctr">
            <a:solidFill>
              <a:srgbClr val="CD4071"/>
            </a:solidFill>
            <a:prstDash val="solid"/>
            <a:miter lim="800000"/>
            <a:headEnd type="none" w="med" len="sm"/>
            <a:tailEnd type="triangle"/>
          </a:ln>
          <a:effectLst/>
        </p:spPr>
      </p:cxnSp>
      <p:sp>
        <p:nvSpPr>
          <p:cNvPr id="40" name="テキスト ボックス 39">
            <a:extLst>
              <a:ext uri="{FF2B5EF4-FFF2-40B4-BE49-F238E27FC236}">
                <a16:creationId xmlns:a16="http://schemas.microsoft.com/office/drawing/2014/main" id="{EF44AF59-3FAB-3842-AE18-2479E761A81A}"/>
              </a:ext>
            </a:extLst>
          </p:cNvPr>
          <p:cNvSpPr txBox="1"/>
          <p:nvPr/>
        </p:nvSpPr>
        <p:spPr>
          <a:xfrm>
            <a:off x="3037656" y="5250656"/>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Logs</a:t>
            </a:r>
          </a:p>
        </p:txBody>
      </p:sp>
      <p:sp>
        <p:nvSpPr>
          <p:cNvPr id="43" name="テキスト ボックス 42">
            <a:extLst>
              <a:ext uri="{FF2B5EF4-FFF2-40B4-BE49-F238E27FC236}">
                <a16:creationId xmlns:a16="http://schemas.microsoft.com/office/drawing/2014/main" id="{AA1DE529-8DBF-2F4C-AA4D-E100F1F12F0B}"/>
              </a:ext>
            </a:extLst>
          </p:cNvPr>
          <p:cNvSpPr txBox="1"/>
          <p:nvPr/>
        </p:nvSpPr>
        <p:spPr>
          <a:xfrm>
            <a:off x="3702332" y="4642582"/>
            <a:ext cx="1529820" cy="502573"/>
          </a:xfrm>
          <a:prstGeom prst="rect">
            <a:avLst/>
          </a:prstGeom>
          <a:noFill/>
        </p:spPr>
        <p:txBody>
          <a:bodyPr wrap="square" rtlCol="0">
            <a:spAutoFit/>
          </a:bodyPr>
          <a:lstStyle/>
          <a:p>
            <a:pPr algn="ctr" defTabSz="914341"/>
            <a:r>
              <a:rPr kumimoji="1" lang="ja-JP" altLang="en-US" sz="1333">
                <a:solidFill>
                  <a:schemeClr val="tx2"/>
                </a:solidFill>
                <a:latin typeface="Meiryo" panose="020B0604030504040204" pitchFamily="34" charset="-128"/>
                <a:ea typeface="Meiryo" panose="020B0604030504040204" pitchFamily="34" charset="-128"/>
              </a:rPr>
              <a:t>メトリクス</a:t>
            </a:r>
            <a:endParaRPr kumimoji="1" lang="en-US" altLang="ja-JP" sz="1333" dirty="0">
              <a:solidFill>
                <a:schemeClr val="tx2"/>
              </a:solidFill>
              <a:latin typeface="Meiryo" panose="020B0604030504040204" pitchFamily="34" charset="-128"/>
              <a:ea typeface="Meiryo" panose="020B0604030504040204" pitchFamily="34" charset="-128"/>
            </a:endParaRPr>
          </a:p>
          <a:p>
            <a:pPr algn="ctr" defTabSz="914341"/>
            <a:r>
              <a:rPr kumimoji="1" lang="ja-JP" altLang="en-US" sz="1333">
                <a:solidFill>
                  <a:schemeClr val="tx2"/>
                </a:solidFill>
                <a:latin typeface="Meiryo" panose="020B0604030504040204" pitchFamily="34" charset="-128"/>
                <a:ea typeface="Meiryo" panose="020B0604030504040204" pitchFamily="34" charset="-128"/>
              </a:rPr>
              <a:t>フィルター</a:t>
            </a:r>
            <a:endParaRPr kumimoji="1" lang="en-US" altLang="ja-JP" sz="1333" dirty="0">
              <a:solidFill>
                <a:schemeClr val="tx2"/>
              </a:solidFill>
              <a:latin typeface="Meiryo" panose="020B0604030504040204" pitchFamily="34" charset="-128"/>
              <a:ea typeface="Meiryo" panose="020B0604030504040204" pitchFamily="34" charset="-128"/>
            </a:endParaRPr>
          </a:p>
        </p:txBody>
      </p:sp>
      <p:pic>
        <p:nvPicPr>
          <p:cNvPr id="44" name="Graphic 16">
            <a:extLst>
              <a:ext uri="{FF2B5EF4-FFF2-40B4-BE49-F238E27FC236}">
                <a16:creationId xmlns:a16="http://schemas.microsoft.com/office/drawing/2014/main" id="{7E46EEEC-1960-F646-BFB7-BEEC1DD8A3E1}"/>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305383" y="4701997"/>
            <a:ext cx="469900" cy="469900"/>
          </a:xfrm>
          <a:prstGeom prst="rect">
            <a:avLst/>
          </a:prstGeom>
        </p:spPr>
      </p:pic>
      <p:cxnSp>
        <p:nvCxnSpPr>
          <p:cNvPr id="45" name="直線矢印コネクタ 44">
            <a:extLst>
              <a:ext uri="{FF2B5EF4-FFF2-40B4-BE49-F238E27FC236}">
                <a16:creationId xmlns:a16="http://schemas.microsoft.com/office/drawing/2014/main" id="{BE93F69C-D826-B24F-996F-ED83083D1DA2}"/>
              </a:ext>
            </a:extLst>
          </p:cNvPr>
          <p:cNvCxnSpPr>
            <a:cxnSpLocks/>
            <a:endCxn id="44" idx="1"/>
          </p:cNvCxnSpPr>
          <p:nvPr/>
        </p:nvCxnSpPr>
        <p:spPr>
          <a:xfrm flipV="1">
            <a:off x="4246868" y="4936944"/>
            <a:ext cx="1058518" cy="308123"/>
          </a:xfrm>
          <a:prstGeom prst="straightConnector1">
            <a:avLst/>
          </a:prstGeom>
          <a:noFill/>
          <a:ln w="25400" cap="flat" cmpd="sng" algn="ctr">
            <a:solidFill>
              <a:srgbClr val="CD4071"/>
            </a:solidFill>
            <a:prstDash val="solid"/>
            <a:miter lim="800000"/>
            <a:headEnd type="none" w="med" len="sm"/>
            <a:tailEnd type="triangle"/>
          </a:ln>
          <a:effectLst/>
        </p:spPr>
      </p:cxnSp>
      <p:sp>
        <p:nvSpPr>
          <p:cNvPr id="46" name="テキスト ボックス 45">
            <a:extLst>
              <a:ext uri="{FF2B5EF4-FFF2-40B4-BE49-F238E27FC236}">
                <a16:creationId xmlns:a16="http://schemas.microsoft.com/office/drawing/2014/main" id="{57B5632A-E323-B24E-A2E6-8897E1DB1EBD}"/>
              </a:ext>
            </a:extLst>
          </p:cNvPr>
          <p:cNvSpPr txBox="1"/>
          <p:nvPr/>
        </p:nvSpPr>
        <p:spPr>
          <a:xfrm>
            <a:off x="5037864" y="5245068"/>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Alarm</a:t>
            </a:r>
          </a:p>
        </p:txBody>
      </p:sp>
      <p:pic>
        <p:nvPicPr>
          <p:cNvPr id="47" name="Graphic 29">
            <a:extLst>
              <a:ext uri="{FF2B5EF4-FFF2-40B4-BE49-F238E27FC236}">
                <a16:creationId xmlns:a16="http://schemas.microsoft.com/office/drawing/2014/main" id="{D8BFA1E9-9E94-3E4F-BCDF-E524910BACCA}"/>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09943" y="4716094"/>
            <a:ext cx="422358" cy="422358"/>
          </a:xfrm>
          <a:prstGeom prst="rect">
            <a:avLst/>
          </a:prstGeom>
        </p:spPr>
      </p:pic>
      <p:cxnSp>
        <p:nvCxnSpPr>
          <p:cNvPr id="48" name="直線矢印コネクタ 47">
            <a:extLst>
              <a:ext uri="{FF2B5EF4-FFF2-40B4-BE49-F238E27FC236}">
                <a16:creationId xmlns:a16="http://schemas.microsoft.com/office/drawing/2014/main" id="{2E123DA1-DEF0-ED4F-9F9A-CFF159B15B4F}"/>
              </a:ext>
            </a:extLst>
          </p:cNvPr>
          <p:cNvCxnSpPr>
            <a:cxnSpLocks/>
            <a:stCxn id="44" idx="3"/>
            <a:endCxn id="47" idx="1"/>
          </p:cNvCxnSpPr>
          <p:nvPr/>
        </p:nvCxnSpPr>
        <p:spPr>
          <a:xfrm flipV="1">
            <a:off x="5775284" y="4927277"/>
            <a:ext cx="734658" cy="9671"/>
          </a:xfrm>
          <a:prstGeom prst="straightConnector1">
            <a:avLst/>
          </a:prstGeom>
          <a:noFill/>
          <a:ln w="25400" cap="flat" cmpd="sng" algn="ctr">
            <a:solidFill>
              <a:srgbClr val="CD4071"/>
            </a:solidFill>
            <a:prstDash val="solid"/>
            <a:miter lim="800000"/>
            <a:headEnd type="none" w="med" len="sm"/>
            <a:tailEnd type="triangle"/>
          </a:ln>
          <a:effectLst/>
        </p:spPr>
      </p:cxnSp>
      <p:sp>
        <p:nvSpPr>
          <p:cNvPr id="49" name="テキスト ボックス 48">
            <a:extLst>
              <a:ext uri="{FF2B5EF4-FFF2-40B4-BE49-F238E27FC236}">
                <a16:creationId xmlns:a16="http://schemas.microsoft.com/office/drawing/2014/main" id="{4D1671ED-E437-9145-8E68-ADF33F9C300C}"/>
              </a:ext>
            </a:extLst>
          </p:cNvPr>
          <p:cNvSpPr txBox="1"/>
          <p:nvPr/>
        </p:nvSpPr>
        <p:spPr>
          <a:xfrm>
            <a:off x="7004136" y="4772900"/>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SNS</a:t>
            </a:r>
          </a:p>
        </p:txBody>
      </p:sp>
      <p:sp>
        <p:nvSpPr>
          <p:cNvPr id="50" name="正方形/長方形 49">
            <a:extLst>
              <a:ext uri="{FF2B5EF4-FFF2-40B4-BE49-F238E27FC236}">
                <a16:creationId xmlns:a16="http://schemas.microsoft.com/office/drawing/2014/main" id="{C26AEF62-65AC-554D-8C0E-E5417D2B14C5}"/>
              </a:ext>
            </a:extLst>
          </p:cNvPr>
          <p:cNvSpPr/>
          <p:nvPr/>
        </p:nvSpPr>
        <p:spPr>
          <a:xfrm>
            <a:off x="8024216" y="2329469"/>
            <a:ext cx="3900000" cy="711543"/>
          </a:xfrm>
          <a:prstGeom prst="rect">
            <a:avLst/>
          </a:prstGeom>
          <a:solidFill>
            <a:srgbClr val="FFFFFF"/>
          </a:solidFill>
          <a:ln w="12700" cap="flat" cmpd="sng" algn="ctr">
            <a:solidFill>
              <a:schemeClr val="tx1">
                <a:lumMod val="75000"/>
              </a:schemeClr>
            </a:solidFill>
            <a:prstDash val="solid"/>
            <a:miter lim="800000"/>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defTabSz="914341">
              <a:defRPr/>
            </a:pPr>
            <a:r>
              <a:rPr kumimoji="1" lang="ja-JP" altLang="en-US" sz="1667" kern="0">
                <a:solidFill>
                  <a:schemeClr val="tx1">
                    <a:lumMod val="75000"/>
                  </a:schemeClr>
                </a:solidFill>
                <a:latin typeface="Meiryo" panose="020B0604030504040204" pitchFamily="34" charset="-128"/>
                <a:ea typeface="Meiryo" panose="020B0604030504040204" pitchFamily="34" charset="-128"/>
              </a:rPr>
              <a:t>ほぼリアルタイムの通知が可能であり、基本的にはこちらを推奨</a:t>
            </a:r>
            <a:endParaRPr kumimoji="1" lang="en-US" altLang="ja-JP" sz="1667" kern="0" dirty="0">
              <a:solidFill>
                <a:schemeClr val="tx1">
                  <a:lumMod val="75000"/>
                </a:schemeClr>
              </a:solidFill>
              <a:latin typeface="Meiryo" panose="020B0604030504040204" pitchFamily="34" charset="-128"/>
              <a:ea typeface="Meiryo" panose="020B0604030504040204" pitchFamily="34" charset="-128"/>
            </a:endParaRPr>
          </a:p>
        </p:txBody>
      </p:sp>
      <p:sp>
        <p:nvSpPr>
          <p:cNvPr id="51" name="正方形/長方形 50">
            <a:extLst>
              <a:ext uri="{FF2B5EF4-FFF2-40B4-BE49-F238E27FC236}">
                <a16:creationId xmlns:a16="http://schemas.microsoft.com/office/drawing/2014/main" id="{B28BBD0F-BA26-0F4B-953D-4C53681C400D}"/>
              </a:ext>
            </a:extLst>
          </p:cNvPr>
          <p:cNvSpPr/>
          <p:nvPr/>
        </p:nvSpPr>
        <p:spPr>
          <a:xfrm>
            <a:off x="8024216" y="4069830"/>
            <a:ext cx="3900000" cy="960000"/>
          </a:xfrm>
          <a:prstGeom prst="rect">
            <a:avLst/>
          </a:prstGeom>
          <a:solidFill>
            <a:srgbClr val="FFFFFF"/>
          </a:solidFill>
          <a:ln w="12700" cap="flat" cmpd="sng" algn="ctr">
            <a:solidFill>
              <a:schemeClr val="tx1">
                <a:lumMod val="75000"/>
              </a:schemeClr>
            </a:solidFill>
            <a:prstDash val="solid"/>
            <a:miter lim="800000"/>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defTabSz="914341">
              <a:defRPr/>
            </a:pPr>
            <a:r>
              <a:rPr kumimoji="1" lang="ja-JP" altLang="en-US" sz="1667" kern="0">
                <a:solidFill>
                  <a:schemeClr val="tx1">
                    <a:lumMod val="75000"/>
                  </a:schemeClr>
                </a:solidFill>
                <a:latin typeface="Meiryo" panose="020B0604030504040204" pitchFamily="34" charset="-128"/>
                <a:ea typeface="Meiryo" panose="020B0604030504040204" pitchFamily="34" charset="-128"/>
              </a:rPr>
              <a:t>イベントパターンでは表現が難しい場合や、</a:t>
            </a:r>
            <a:r>
              <a:rPr kumimoji="1" lang="en-US" altLang="ja-JP" sz="1667" kern="0" dirty="0">
                <a:solidFill>
                  <a:schemeClr val="tx1">
                    <a:lumMod val="75000"/>
                  </a:schemeClr>
                </a:solidFill>
                <a:latin typeface="Meiryo" panose="020B0604030504040204" pitchFamily="34" charset="-128"/>
                <a:ea typeface="Meiryo" panose="020B0604030504040204" pitchFamily="34" charset="-128"/>
              </a:rPr>
              <a:t>Get/List/</a:t>
            </a:r>
            <a:r>
              <a:rPr kumimoji="1" lang="en-US" altLang="ja-JP" sz="1667" dirty="0">
                <a:latin typeface="Meiryo" panose="020B0604030504040204" pitchFamily="34" charset="-128"/>
                <a:ea typeface="Meiryo" panose="020B0604030504040204" pitchFamily="34" charset="-128"/>
                <a:cs typeface="Amazon Ember" panose="020B0603020204020204" pitchFamily="34" charset="0"/>
              </a:rPr>
              <a:t>Describe </a:t>
            </a:r>
            <a:r>
              <a:rPr kumimoji="1" lang="ja-JP" altLang="en-US" sz="1667">
                <a:latin typeface="Meiryo" panose="020B0604030504040204" pitchFamily="34" charset="-128"/>
                <a:ea typeface="Meiryo" panose="020B0604030504040204" pitchFamily="34" charset="-128"/>
                <a:cs typeface="Amazon Ember" panose="020B0603020204020204" pitchFamily="34" charset="0"/>
              </a:rPr>
              <a:t>への対応が必要な場合に使用</a:t>
            </a:r>
            <a:endParaRPr kumimoji="1" lang="en-US" altLang="ja-JP" sz="1500" kern="0" dirty="0">
              <a:solidFill>
                <a:schemeClr val="tx1">
                  <a:lumMod val="75000"/>
                </a:schemeClr>
              </a:solidFill>
              <a:latin typeface="Meiryo" panose="020B0604030504040204" pitchFamily="34" charset="-128"/>
              <a:ea typeface="Meiryo" panose="020B0604030504040204" pitchFamily="34" charset="-128"/>
            </a:endParaRPr>
          </a:p>
        </p:txBody>
      </p:sp>
      <p:sp>
        <p:nvSpPr>
          <p:cNvPr id="61" name="テキスト ボックス 60"/>
          <p:cNvSpPr txBox="1"/>
          <p:nvPr/>
        </p:nvSpPr>
        <p:spPr>
          <a:xfrm>
            <a:off x="977203" y="5798446"/>
            <a:ext cx="10161477" cy="400110"/>
          </a:xfrm>
          <a:prstGeom prst="rect">
            <a:avLst/>
          </a:prstGeom>
          <a:noFill/>
        </p:spPr>
        <p:txBody>
          <a:bodyPr wrap="square" rtlCol="0">
            <a:spAutoFit/>
          </a:bodyPr>
          <a:lstStyle/>
          <a:p>
            <a:pPr defTabSz="914341"/>
            <a:r>
              <a:rPr kumimoji="1" lang="ja-JP" altLang="en-US" sz="1000">
                <a:solidFill>
                  <a:schemeClr val="tx1">
                    <a:lumMod val="75000"/>
                  </a:schemeClr>
                </a:solidFill>
                <a:latin typeface="Meiryo" panose="020B0604030504040204" pitchFamily="34" charset="-128"/>
                <a:ea typeface="Meiryo" panose="020B0604030504040204" pitchFamily="34" charset="-128"/>
              </a:rPr>
              <a:t>参考</a:t>
            </a:r>
            <a:r>
              <a:rPr kumimoji="1" lang="ja-JP" altLang="en-US" sz="1000" dirty="0">
                <a:solidFill>
                  <a:schemeClr val="tx1">
                    <a:lumMod val="75000"/>
                  </a:schemeClr>
                </a:solidFill>
                <a:latin typeface="Meiryo" panose="020B0604030504040204" pitchFamily="34" charset="-128"/>
                <a:ea typeface="Meiryo" panose="020B0604030504040204" pitchFamily="34" charset="-128"/>
              </a:rPr>
              <a:t>：</a:t>
            </a:r>
            <a:r>
              <a:rPr kumimoji="1" lang="en-US" altLang="ja-JP" sz="1000" dirty="0" err="1">
                <a:solidFill>
                  <a:schemeClr val="tx1">
                    <a:lumMod val="75000"/>
                  </a:schemeClr>
                </a:solidFill>
                <a:latin typeface="Meiryo" panose="020B0604030504040204" pitchFamily="34" charset="-128"/>
                <a:ea typeface="Meiryo" panose="020B0604030504040204" pitchFamily="34" charset="-128"/>
              </a:rPr>
              <a:t>CloudTrail</a:t>
            </a:r>
            <a:r>
              <a:rPr kumimoji="1" lang="en-US" altLang="ja-JP" sz="1000" dirty="0">
                <a:solidFill>
                  <a:schemeClr val="tx1">
                    <a:lumMod val="75000"/>
                  </a:schemeClr>
                </a:solidFill>
                <a:latin typeface="Meiryo" panose="020B0604030504040204" pitchFamily="34" charset="-128"/>
                <a:ea typeface="Meiryo" panose="020B0604030504040204" pitchFamily="34" charset="-128"/>
              </a:rPr>
              <a:t> </a:t>
            </a:r>
            <a:r>
              <a:rPr kumimoji="1" lang="ja-JP" altLang="en-US" sz="1000" dirty="0">
                <a:solidFill>
                  <a:schemeClr val="tx1">
                    <a:lumMod val="75000"/>
                  </a:schemeClr>
                </a:solidFill>
                <a:latin typeface="Meiryo" panose="020B0604030504040204" pitchFamily="34" charset="-128"/>
                <a:ea typeface="Meiryo" panose="020B0604030504040204" pitchFamily="34" charset="-128"/>
              </a:rPr>
              <a:t>を使用したモニタリングはどのように実行しますか</a:t>
            </a:r>
            <a:r>
              <a:rPr kumimoji="1" lang="en-US" altLang="ja-JP" sz="1000" dirty="0">
                <a:solidFill>
                  <a:schemeClr val="tx1">
                    <a:lumMod val="75000"/>
                  </a:schemeClr>
                </a:solidFill>
                <a:latin typeface="Meiryo" panose="020B0604030504040204" pitchFamily="34" charset="-128"/>
                <a:ea typeface="Meiryo" panose="020B0604030504040204" pitchFamily="34" charset="-128"/>
              </a:rPr>
              <a:t>?</a:t>
            </a:r>
          </a:p>
          <a:p>
            <a:pPr defTabSz="914341"/>
            <a:r>
              <a:rPr lang="en-US" altLang="ja-JP" sz="1000" dirty="0">
                <a:solidFill>
                  <a:schemeClr val="tx1">
                    <a:lumMod val="75000"/>
                  </a:schemeClr>
                </a:solidFill>
                <a:latin typeface="Meiryo" panose="020B0604030504040204" pitchFamily="34" charset="-128"/>
                <a:ea typeface="Meiryo" panose="020B0604030504040204" pitchFamily="34" charset="-128"/>
                <a:hlinkClick r:id="rId13"/>
              </a:rPr>
              <a:t>https://docs.aws.amazon.com/ja_jp/awscloudtrail/latest/userguide/cloudtrail-concepts.html#cloudtrail-concepts-monitoring</a:t>
            </a:r>
            <a:endParaRPr lang="ja-JP" altLang="en-US" sz="1000" dirty="0">
              <a:solidFill>
                <a:schemeClr val="tx1">
                  <a:lumMod val="75000"/>
                </a:schemeClr>
              </a:solidFill>
              <a:latin typeface="Meiryo" panose="020B0604030504040204" pitchFamily="34" charset="-128"/>
              <a:ea typeface="Meiryo" panose="020B0604030504040204" pitchFamily="34" charset="-128"/>
            </a:endParaRPr>
          </a:p>
        </p:txBody>
      </p:sp>
      <p:pic>
        <p:nvPicPr>
          <p:cNvPr id="54" name="Graphic 7">
            <a:extLst>
              <a:ext uri="{FF2B5EF4-FFF2-40B4-BE49-F238E27FC236}">
                <a16:creationId xmlns:a16="http://schemas.microsoft.com/office/drawing/2014/main" id="{DA3C0FBC-2B0F-F44E-91CF-1D9B7AE77621}"/>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286085" y="4753551"/>
            <a:ext cx="506304" cy="50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環状矢印 41">
            <a:extLst>
              <a:ext uri="{FF2B5EF4-FFF2-40B4-BE49-F238E27FC236}">
                <a16:creationId xmlns:a16="http://schemas.microsoft.com/office/drawing/2014/main" id="{494ED37D-AE9B-3A4B-B28F-14FEF18D9CC5}"/>
              </a:ext>
            </a:extLst>
          </p:cNvPr>
          <p:cNvSpPr/>
          <p:nvPr/>
        </p:nvSpPr>
        <p:spPr>
          <a:xfrm>
            <a:off x="3727837" y="4962278"/>
            <a:ext cx="514351" cy="510622"/>
          </a:xfrm>
          <a:prstGeom prst="circularArrow">
            <a:avLst>
              <a:gd name="adj1" fmla="val 14982"/>
              <a:gd name="adj2" fmla="val 1518372"/>
              <a:gd name="adj3" fmla="val 19917950"/>
              <a:gd name="adj4" fmla="val 212422"/>
              <a:gd name="adj5" fmla="val 14592"/>
            </a:avLst>
          </a:prstGeom>
          <a:solidFill>
            <a:srgbClr val="F58535"/>
          </a:solidFill>
          <a:ln w="12700" cap="flat" cmpd="sng" algn="ctr">
            <a:no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333" kern="0" dirty="0">
              <a:solidFill>
                <a:srgbClr val="535B63"/>
              </a:solidFill>
              <a:latin typeface="Meiryo" panose="020B0604030504040204" pitchFamily="34" charset="-128"/>
              <a:ea typeface="Meiryo" panose="020B0604030504040204" pitchFamily="34" charset="-128"/>
            </a:endParaRPr>
          </a:p>
        </p:txBody>
      </p:sp>
      <p:pic>
        <p:nvPicPr>
          <p:cNvPr id="63" name="Graphic 7">
            <a:extLst>
              <a:ext uri="{FF2B5EF4-FFF2-40B4-BE49-F238E27FC236}">
                <a16:creationId xmlns:a16="http://schemas.microsoft.com/office/drawing/2014/main" id="{8271C932-4E46-AF47-A4A4-AFF3B971640B}"/>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548369" y="2256697"/>
            <a:ext cx="422358" cy="422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タイトル 1">
            <a:extLst>
              <a:ext uri="{FF2B5EF4-FFF2-40B4-BE49-F238E27FC236}">
                <a16:creationId xmlns:a16="http://schemas.microsoft.com/office/drawing/2014/main" id="{B5244975-CC5A-2C48-A2AE-0B40E8630A04}"/>
              </a:ext>
            </a:extLst>
          </p:cNvPr>
          <p:cNvSpPr>
            <a:spLocks noGrp="1"/>
          </p:cNvSpPr>
          <p:nvPr>
            <p:ph type="title"/>
          </p:nvPr>
        </p:nvSpPr>
        <p:spPr/>
        <p:txBody>
          <a:bodyPr/>
          <a:lstStyle/>
          <a:p>
            <a:r>
              <a:rPr lang="ja-JP" altLang="en-US" b="0">
                <a:gradFill>
                  <a:gsLst>
                    <a:gs pos="0">
                      <a:schemeClr val="tx1">
                        <a:lumMod val="75000"/>
                      </a:schemeClr>
                    </a:gs>
                    <a:gs pos="100000">
                      <a:schemeClr val="tx1">
                        <a:lumMod val="75000"/>
                      </a:schemeClr>
                    </a:gs>
                  </a:gsLst>
                  <a:lin ang="16200000" scaled="0"/>
                </a:gradFill>
              </a:rPr>
              <a:t>参考</a:t>
            </a:r>
            <a:r>
              <a:rPr lang="en-US" altLang="ja-JP" b="0" dirty="0">
                <a:gradFill>
                  <a:gsLst>
                    <a:gs pos="0">
                      <a:schemeClr val="tx1">
                        <a:lumMod val="75000"/>
                      </a:schemeClr>
                    </a:gs>
                    <a:gs pos="100000">
                      <a:schemeClr val="tx1">
                        <a:lumMod val="75000"/>
                      </a:schemeClr>
                    </a:gs>
                  </a:gsLst>
                  <a:lin ang="16200000" scaled="0"/>
                </a:gradFill>
              </a:rPr>
              <a:t>: CloudTrail </a:t>
            </a:r>
            <a:r>
              <a:rPr lang="ja-JP" altLang="en-US" b="0">
                <a:gradFill>
                  <a:gsLst>
                    <a:gs pos="0">
                      <a:schemeClr val="tx1">
                        <a:lumMod val="75000"/>
                      </a:schemeClr>
                    </a:gs>
                    <a:gs pos="100000">
                      <a:schemeClr val="tx1">
                        <a:lumMod val="75000"/>
                      </a:schemeClr>
                    </a:gs>
                  </a:gsLst>
                  <a:lin ang="16200000" scaled="0"/>
                </a:gradFill>
              </a:rPr>
              <a:t>で検知したイベント通知の自動化</a:t>
            </a:r>
            <a:endParaRPr lang="ja-JP" altLang="en-US" b="0"/>
          </a:p>
        </p:txBody>
      </p:sp>
      <p:sp>
        <p:nvSpPr>
          <p:cNvPr id="41" name="Rectangle 55">
            <a:extLst>
              <a:ext uri="{FF2B5EF4-FFF2-40B4-BE49-F238E27FC236}">
                <a16:creationId xmlns:a16="http://schemas.microsoft.com/office/drawing/2014/main" id="{06CF2EFC-67B5-D228-A9C1-708248096B5E}"/>
              </a:ext>
            </a:extLst>
          </p:cNvPr>
          <p:cNvSpPr/>
          <p:nvPr/>
        </p:nvSpPr>
        <p:spPr>
          <a:xfrm>
            <a:off x="3967923" y="328483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err="1">
                <a:solidFill>
                  <a:schemeClr val="tx1"/>
                </a:solidFill>
                <a:latin typeface="Meiryo" panose="020B0604030504040204" pitchFamily="34" charset="-128"/>
                <a:ea typeface="Meiryo" panose="020B0604030504040204" pitchFamily="34" charset="-128"/>
              </a:rPr>
              <a:t>EventBridge</a:t>
            </a:r>
            <a:endParaRPr lang="en-US" altLang="ja-JP" sz="1333" dirty="0">
              <a:solidFill>
                <a:schemeClr val="tx1"/>
              </a:solidFill>
              <a:latin typeface="Meiryo" panose="020B0604030504040204" pitchFamily="34" charset="-128"/>
              <a:ea typeface="Meiryo" panose="020B0604030504040204" pitchFamily="34" charset="-128"/>
            </a:endParaRPr>
          </a:p>
        </p:txBody>
      </p:sp>
      <p:pic>
        <p:nvPicPr>
          <p:cNvPr id="52" name="Graphic 19">
            <a:extLst>
              <a:ext uri="{FF2B5EF4-FFF2-40B4-BE49-F238E27FC236}">
                <a16:creationId xmlns:a16="http://schemas.microsoft.com/office/drawing/2014/main" id="{68973511-058A-C782-8323-A18ECBD8CD5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82718" y="2636147"/>
            <a:ext cx="642410" cy="642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テキスト ボックス 2">
            <a:extLst>
              <a:ext uri="{FF2B5EF4-FFF2-40B4-BE49-F238E27FC236}">
                <a16:creationId xmlns:a16="http://schemas.microsoft.com/office/drawing/2014/main" id="{D9C82137-AA59-43FD-A35B-F145BE0C741C}"/>
              </a:ext>
            </a:extLst>
          </p:cNvPr>
          <p:cNvSpPr txBox="1"/>
          <p:nvPr/>
        </p:nvSpPr>
        <p:spPr>
          <a:xfrm>
            <a:off x="7908053" y="5127913"/>
            <a:ext cx="4230732" cy="553998"/>
          </a:xfrm>
          <a:prstGeom prst="rect">
            <a:avLst/>
          </a:prstGeom>
          <a:noFill/>
        </p:spPr>
        <p:txBody>
          <a:bodyPr wrap="square" rtlCol="0">
            <a:spAutoFit/>
          </a:bodyPr>
          <a:lstStyle/>
          <a:p>
            <a:pPr algn="l"/>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a:latin typeface="Meiryo" panose="020B0604030504040204" pitchFamily="34" charset="-128"/>
                <a:ea typeface="Meiryo" panose="020B0604030504040204" pitchFamily="34" charset="-128"/>
                <a:cs typeface="Amazon Ember" panose="020B0603020204020204" pitchFamily="34" charset="0"/>
              </a:rPr>
              <a:t>前提として</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CloudTrail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ログの</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CloudWatch Logs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への出力が必要</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endParaRPr>
          </a:p>
          <a:p>
            <a:pPr algn="l"/>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a:latin typeface="Meiryo" panose="020B0604030504040204" pitchFamily="34" charset="-128"/>
                <a:ea typeface="Meiryo" panose="020B0604030504040204" pitchFamily="34" charset="-128"/>
                <a:cs typeface="Amazon Ember" panose="020B0603020204020204" pitchFamily="34" charset="0"/>
              </a:rPr>
              <a:t>複雑な判断が必要な場合はサブスクリプションフィルタと</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Lambda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を組み合わせて使用する</a:t>
            </a:r>
          </a:p>
        </p:txBody>
      </p:sp>
      <p:sp>
        <p:nvSpPr>
          <p:cNvPr id="53" name="テキスト ボックス 52">
            <a:extLst>
              <a:ext uri="{FF2B5EF4-FFF2-40B4-BE49-F238E27FC236}">
                <a16:creationId xmlns:a16="http://schemas.microsoft.com/office/drawing/2014/main" id="{6382A5F7-81D4-6F25-814A-B1CD0C614F17}"/>
              </a:ext>
            </a:extLst>
          </p:cNvPr>
          <p:cNvSpPr txBox="1"/>
          <p:nvPr/>
        </p:nvSpPr>
        <p:spPr>
          <a:xfrm>
            <a:off x="7908053" y="3153821"/>
            <a:ext cx="4230732" cy="553998"/>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イベントでは</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Get/List/Describe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から始まるアクションは、一部を除いて非対応</a:t>
            </a:r>
            <a:endParaRPr kumimoji="1" lang="en-US" altLang="ja-JP" sz="1000" dirty="0">
              <a:latin typeface="Meiryo" panose="020B0604030504040204" pitchFamily="34" charset="-128"/>
              <a:ea typeface="Meiryo" panose="020B0604030504040204" pitchFamily="34" charset="-128"/>
              <a:cs typeface="Amazon Ember" panose="020B0603020204020204" pitchFamily="34" charset="0"/>
            </a:endParaRPr>
          </a:p>
          <a:p>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複雑な判断が必要な場合は</a:t>
            </a:r>
            <a:r>
              <a:rPr kumimoji="1" lang="en-US" altLang="ja-JP" sz="1000" dirty="0">
                <a:latin typeface="Meiryo" panose="020B0604030504040204" pitchFamily="34" charset="-128"/>
                <a:ea typeface="Meiryo" panose="020B0604030504040204" pitchFamily="34" charset="-128"/>
                <a:cs typeface="Amazon Ember" panose="020B0603020204020204" pitchFamily="34" charset="0"/>
              </a:rPr>
              <a:t> Lambda </a:t>
            </a:r>
            <a:r>
              <a:rPr kumimoji="1" lang="ja-JP" altLang="en-US" sz="1000">
                <a:latin typeface="Meiryo" panose="020B0604030504040204" pitchFamily="34" charset="-128"/>
                <a:ea typeface="Meiryo" panose="020B0604030504040204" pitchFamily="34" charset="-128"/>
                <a:cs typeface="Amazon Ember" panose="020B0603020204020204" pitchFamily="34" charset="0"/>
              </a:rPr>
              <a:t>を組み合わせて使用する</a:t>
            </a:r>
          </a:p>
        </p:txBody>
      </p:sp>
      <p:sp>
        <p:nvSpPr>
          <p:cNvPr id="4" name="四角形吹き出し 3">
            <a:extLst>
              <a:ext uri="{FF2B5EF4-FFF2-40B4-BE49-F238E27FC236}">
                <a16:creationId xmlns:a16="http://schemas.microsoft.com/office/drawing/2014/main" id="{ED48D1DF-B4A2-79E8-75BE-D9B0D46EE3C8}"/>
              </a:ext>
            </a:extLst>
          </p:cNvPr>
          <p:cNvSpPr/>
          <p:nvPr/>
        </p:nvSpPr>
        <p:spPr>
          <a:xfrm>
            <a:off x="3286085" y="2278519"/>
            <a:ext cx="2607374" cy="280403"/>
          </a:xfrm>
          <a:prstGeom prst="wedgeRectCallout">
            <a:avLst>
              <a:gd name="adj1" fmla="val 3521"/>
              <a:gd name="adj2" fmla="val 11081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33" dirty="0" err="1">
                <a:solidFill>
                  <a:schemeClr val="bg1"/>
                </a:solidFill>
                <a:latin typeface="Meiryo" panose="020B0604030504040204" pitchFamily="34" charset="-128"/>
                <a:ea typeface="Meiryo" panose="020B0604030504040204" pitchFamily="34" charset="-128"/>
              </a:rPr>
              <a:t>CreateRoute</a:t>
            </a:r>
            <a:r>
              <a:rPr lang="en-US" altLang="ja-JP" sz="833" dirty="0">
                <a:solidFill>
                  <a:schemeClr val="bg1"/>
                </a:solidFill>
                <a:latin typeface="Meiryo" panose="020B0604030504040204" pitchFamily="34" charset="-128"/>
                <a:ea typeface="Meiryo" panose="020B0604030504040204" pitchFamily="34" charset="-128"/>
              </a:rPr>
              <a:t> </a:t>
            </a:r>
            <a:r>
              <a:rPr lang="ja-JP" altLang="en-US" sz="833">
                <a:solidFill>
                  <a:schemeClr val="bg1"/>
                </a:solidFill>
                <a:latin typeface="Meiryo" panose="020B0604030504040204" pitchFamily="34" charset="-128"/>
                <a:ea typeface="Meiryo" panose="020B0604030504040204" pitchFamily="34" charset="-128"/>
              </a:rPr>
              <a:t>が実行されたら</a:t>
            </a:r>
            <a:r>
              <a:rPr kumimoji="1" lang="ja-JP" altLang="en-US" sz="833">
                <a:solidFill>
                  <a:schemeClr val="bg1"/>
                </a:solidFill>
                <a:latin typeface="Meiryo" panose="020B0604030504040204" pitchFamily="34" charset="-128"/>
                <a:ea typeface="Meiryo" panose="020B0604030504040204" pitchFamily="34" charset="-128"/>
              </a:rPr>
              <a:t>即通知など</a:t>
            </a:r>
          </a:p>
        </p:txBody>
      </p:sp>
      <p:sp>
        <p:nvSpPr>
          <p:cNvPr id="56" name="四角形吹き出し 55">
            <a:extLst>
              <a:ext uri="{FF2B5EF4-FFF2-40B4-BE49-F238E27FC236}">
                <a16:creationId xmlns:a16="http://schemas.microsoft.com/office/drawing/2014/main" id="{6383FE79-3AA6-22E9-EC3E-DD74A8DE58D7}"/>
              </a:ext>
            </a:extLst>
          </p:cNvPr>
          <p:cNvSpPr/>
          <p:nvPr/>
        </p:nvSpPr>
        <p:spPr>
          <a:xfrm>
            <a:off x="4303923" y="4295683"/>
            <a:ext cx="2890391" cy="280403"/>
          </a:xfrm>
          <a:prstGeom prst="wedgeRectCallout">
            <a:avLst>
              <a:gd name="adj1" fmla="val 3521"/>
              <a:gd name="adj2" fmla="val 11081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33" dirty="0" err="1">
                <a:solidFill>
                  <a:schemeClr val="bg1"/>
                </a:solidFill>
                <a:latin typeface="Meiryo" panose="020B0604030504040204" pitchFamily="34" charset="-128"/>
                <a:ea typeface="Meiryo" panose="020B0604030504040204" pitchFamily="34" charset="-128"/>
              </a:rPr>
              <a:t>RunInstances</a:t>
            </a:r>
            <a:r>
              <a:rPr lang="en-US" altLang="ja-JP" sz="833" dirty="0">
                <a:solidFill>
                  <a:schemeClr val="bg1"/>
                </a:solidFill>
                <a:latin typeface="Meiryo" panose="020B0604030504040204" pitchFamily="34" charset="-128"/>
                <a:ea typeface="Meiryo" panose="020B0604030504040204" pitchFamily="34" charset="-128"/>
              </a:rPr>
              <a:t> </a:t>
            </a:r>
            <a:r>
              <a:rPr lang="ja-JP" altLang="en-US" sz="833">
                <a:solidFill>
                  <a:schemeClr val="bg1"/>
                </a:solidFill>
                <a:latin typeface="Meiryo" panose="020B0604030504040204" pitchFamily="34" charset="-128"/>
                <a:ea typeface="Meiryo" panose="020B0604030504040204" pitchFamily="34" charset="-128"/>
              </a:rPr>
              <a:t>が</a:t>
            </a:r>
            <a:r>
              <a:rPr lang="en-US" altLang="ja-JP" sz="833" dirty="0">
                <a:solidFill>
                  <a:schemeClr val="bg1"/>
                </a:solidFill>
                <a:latin typeface="Meiryo" panose="020B0604030504040204" pitchFamily="34" charset="-128"/>
                <a:ea typeface="Meiryo" panose="020B0604030504040204" pitchFamily="34" charset="-128"/>
              </a:rPr>
              <a:t> 1 </a:t>
            </a:r>
            <a:r>
              <a:rPr lang="ja-JP" altLang="en-US" sz="833">
                <a:solidFill>
                  <a:schemeClr val="bg1"/>
                </a:solidFill>
                <a:latin typeface="Meiryo" panose="020B0604030504040204" pitchFamily="34" charset="-128"/>
                <a:ea typeface="Meiryo" panose="020B0604030504040204" pitchFamily="34" charset="-128"/>
              </a:rPr>
              <a:t>分間に</a:t>
            </a:r>
            <a:r>
              <a:rPr lang="en-US" altLang="ja-JP" sz="833" dirty="0">
                <a:solidFill>
                  <a:schemeClr val="bg1"/>
                </a:solidFill>
                <a:latin typeface="Meiryo" panose="020B0604030504040204" pitchFamily="34" charset="-128"/>
                <a:ea typeface="Meiryo" panose="020B0604030504040204" pitchFamily="34" charset="-128"/>
              </a:rPr>
              <a:t> 3 </a:t>
            </a:r>
            <a:r>
              <a:rPr lang="ja-JP" altLang="en-US" sz="833">
                <a:solidFill>
                  <a:schemeClr val="bg1"/>
                </a:solidFill>
                <a:latin typeface="Meiryo" panose="020B0604030504040204" pitchFamily="34" charset="-128"/>
                <a:ea typeface="Meiryo" panose="020B0604030504040204" pitchFamily="34" charset="-128"/>
              </a:rPr>
              <a:t>回実行されたら</a:t>
            </a:r>
            <a:r>
              <a:rPr kumimoji="1" lang="ja-JP" altLang="en-US" sz="833">
                <a:solidFill>
                  <a:schemeClr val="bg1"/>
                </a:solidFill>
                <a:latin typeface="Meiryo" panose="020B0604030504040204" pitchFamily="34" charset="-128"/>
                <a:ea typeface="Meiryo" panose="020B0604030504040204" pitchFamily="34" charset="-128"/>
              </a:rPr>
              <a:t>通知など</a:t>
            </a:r>
          </a:p>
        </p:txBody>
      </p:sp>
      <p:sp>
        <p:nvSpPr>
          <p:cNvPr id="5" name="テキスト ボックス 4">
            <a:extLst>
              <a:ext uri="{FF2B5EF4-FFF2-40B4-BE49-F238E27FC236}">
                <a16:creationId xmlns:a16="http://schemas.microsoft.com/office/drawing/2014/main" id="{49963594-2F2F-EB5D-EFAF-158BE9029BE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935275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prstGeom prst="rect">
            <a:avLst/>
          </a:prstGeom>
        </p:spPr>
        <p:txBody>
          <a:bodyPr vert="horz" lIns="24000" tIns="24000" rIns="24000" bIns="24000" rtlCol="0" anchor="ctr" anchorCtr="0">
            <a:noAutofit/>
          </a:bodyPr>
          <a:lstStyle/>
          <a:p>
            <a:pPr lvl="0"/>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Amazon </a:t>
            </a:r>
            <a:r>
              <a:rPr lang="en-US" altLang="ja-JP" sz="2800" b="0" dirty="0" err="1">
                <a:gradFill>
                  <a:gsLst>
                    <a:gs pos="0">
                      <a:schemeClr val="tx1">
                        <a:lumMod val="75000"/>
                      </a:schemeClr>
                    </a:gs>
                    <a:gs pos="100000">
                      <a:schemeClr val="tx1">
                        <a:lumMod val="75000"/>
                      </a:schemeClr>
                    </a:gs>
                  </a:gsLst>
                  <a:lin ang="16200000" scaled="0"/>
                </a:gradFill>
              </a:rPr>
              <a:t>GuardDuty</a:t>
            </a:r>
            <a:r>
              <a:rPr lang="ja-JP" altLang="en-US" sz="2800" b="0" dirty="0">
                <a:gradFill>
                  <a:gsLst>
                    <a:gs pos="0">
                      <a:schemeClr val="tx1">
                        <a:lumMod val="75000"/>
                      </a:schemeClr>
                    </a:gs>
                    <a:gs pos="100000">
                      <a:schemeClr val="tx1">
                        <a:lumMod val="75000"/>
                      </a:schemeClr>
                    </a:gs>
                  </a:gsLst>
                  <a:lin ang="16200000" scaled="0"/>
                </a:gradFill>
              </a:rPr>
              <a:t>の概要</a:t>
            </a:r>
          </a:p>
        </p:txBody>
      </p:sp>
      <p:sp>
        <p:nvSpPr>
          <p:cNvPr id="13" name="Content Placeholder 2"/>
          <p:cNvSpPr>
            <a:spLocks noGrp="1"/>
          </p:cNvSpPr>
          <p:nvPr>
            <p:ph idx="4294967295"/>
          </p:nvPr>
        </p:nvSpPr>
        <p:spPr>
          <a:xfrm>
            <a:off x="5464969" y="1757184"/>
            <a:ext cx="6498548" cy="4589198"/>
          </a:xfrm>
          <a:prstGeom prst="rect">
            <a:avLst/>
          </a:prstGeom>
        </p:spPr>
        <p:txBody>
          <a:bodyPr vert="horz" lIns="120000" tIns="45720" rIns="91440" bIns="45720" rtlCol="0">
            <a:noAutofit/>
          </a:bodyPr>
          <a:lstStyle/>
          <a:p>
            <a:pPr marL="243401" indent="-243401">
              <a:buFont typeface="Arial" charset="0"/>
              <a:buChar char="•"/>
            </a:pPr>
            <a:r>
              <a:rPr lang="ja-JP" altLang="en-US" sz="1667" dirty="0">
                <a:solidFill>
                  <a:schemeClr val="tx1">
                    <a:lumMod val="75000"/>
                  </a:schemeClr>
                </a:solidFill>
                <a:cs typeface="Amazon Ember" panose="020B0603020204020204" pitchFamily="34" charset="0"/>
              </a:rPr>
              <a:t>セキュリティの観点から</a:t>
            </a:r>
            <a:r>
              <a:rPr lang="ja-JP" altLang="en-US" sz="1667" b="1" dirty="0">
                <a:solidFill>
                  <a:schemeClr val="tx1">
                    <a:lumMod val="75000"/>
                  </a:schemeClr>
                </a:solidFill>
                <a:cs typeface="Amazon Ember" panose="020B0603020204020204" pitchFamily="34" charset="0"/>
              </a:rPr>
              <a:t>脅威リスクを検知</a:t>
            </a:r>
            <a:r>
              <a:rPr lang="ja-JP" altLang="en-US" sz="1667" dirty="0">
                <a:solidFill>
                  <a:schemeClr val="tx1">
                    <a:lumMod val="75000"/>
                  </a:schemeClr>
                </a:solidFill>
                <a:cs typeface="Amazon Ember" panose="020B0603020204020204" pitchFamily="34" charset="0"/>
              </a:rPr>
              <a:t>する</a:t>
            </a:r>
            <a:r>
              <a:rPr lang="en-US" altLang="ja-JP" sz="1667" dirty="0">
                <a:solidFill>
                  <a:schemeClr val="tx1">
                    <a:lumMod val="75000"/>
                  </a:schemeClr>
                </a:solidFill>
                <a:cs typeface="Amazon Ember" panose="020B0603020204020204" pitchFamily="34" charset="0"/>
              </a:rPr>
              <a:t>AWS</a:t>
            </a:r>
            <a:r>
              <a:rPr lang="ja-JP" altLang="en-US" sz="1667" dirty="0">
                <a:solidFill>
                  <a:schemeClr val="tx1">
                    <a:lumMod val="75000"/>
                  </a:schemeClr>
                </a:solidFill>
                <a:cs typeface="Amazon Ember" panose="020B0603020204020204" pitchFamily="34" charset="0"/>
              </a:rPr>
              <a:t>マネージドサービス</a:t>
            </a:r>
            <a:endParaRPr lang="en-US" altLang="ja-JP" sz="1667" dirty="0">
              <a:solidFill>
                <a:schemeClr val="tx1">
                  <a:lumMod val="75000"/>
                </a:schemeClr>
              </a:solidFill>
              <a:cs typeface="Amazon Ember" panose="020B0603020204020204" pitchFamily="34" charset="0"/>
            </a:endParaRPr>
          </a:p>
          <a:p>
            <a:pPr marL="243401" indent="-243401">
              <a:buFont typeface="Arial" charset="0"/>
              <a:buChar char="•"/>
            </a:pPr>
            <a:r>
              <a:rPr lang="ja-JP" altLang="en-US" sz="1667" dirty="0">
                <a:solidFill>
                  <a:schemeClr val="tx1">
                    <a:lumMod val="75000"/>
                  </a:schemeClr>
                </a:solidFill>
                <a:cs typeface="Amazon Ember" panose="020B0603020204020204" pitchFamily="34" charset="0"/>
              </a:rPr>
              <a:t>分析のソースには下記を利用し、メタデータの連続ストリームを分析</a:t>
            </a:r>
            <a:endParaRPr lang="en-US" altLang="ja-JP" sz="1667" dirty="0">
              <a:solidFill>
                <a:schemeClr val="tx1">
                  <a:lumMod val="75000"/>
                </a:schemeClr>
              </a:solidFill>
              <a:cs typeface="Amazon Ember" panose="020B0603020204020204" pitchFamily="34" charset="0"/>
            </a:endParaRPr>
          </a:p>
          <a:p>
            <a:pPr marL="624378" lvl="2" indent="-380976">
              <a:buFont typeface="Wingdings" pitchFamily="2" charset="2"/>
              <a:buChar char="ü"/>
            </a:pPr>
            <a:r>
              <a:rPr lang="en-US" sz="1500" dirty="0">
                <a:solidFill>
                  <a:schemeClr val="tx1">
                    <a:lumMod val="75000"/>
                  </a:schemeClr>
                </a:solidFill>
                <a:cs typeface="Amazon Ember" panose="020B0603020204020204" pitchFamily="34" charset="0"/>
              </a:rPr>
              <a:t>VPC Flow Logs</a:t>
            </a:r>
          </a:p>
          <a:p>
            <a:pPr marL="624378" lvl="2" indent="-380976">
              <a:buFont typeface="Wingdings" pitchFamily="2" charset="2"/>
              <a:buChar char="ü"/>
            </a:pPr>
            <a:r>
              <a:rPr lang="en-US" sz="1500" dirty="0">
                <a:solidFill>
                  <a:schemeClr val="tx1">
                    <a:lumMod val="75000"/>
                  </a:schemeClr>
                </a:solidFill>
                <a:cs typeface="Amazon Ember" panose="020B0603020204020204" pitchFamily="34" charset="0"/>
              </a:rPr>
              <a:t>AWS CloudTrail Event Logs</a:t>
            </a:r>
          </a:p>
          <a:p>
            <a:pPr marL="624378" lvl="2" indent="-380976">
              <a:buFont typeface="Wingdings" pitchFamily="2" charset="2"/>
              <a:buChar char="ü"/>
            </a:pPr>
            <a:r>
              <a:rPr lang="en-US" sz="1500" dirty="0">
                <a:solidFill>
                  <a:schemeClr val="tx1">
                    <a:lumMod val="75000"/>
                  </a:schemeClr>
                </a:solidFill>
                <a:cs typeface="Amazon Ember" panose="020B0603020204020204" pitchFamily="34" charset="0"/>
              </a:rPr>
              <a:t>DNS Logs</a:t>
            </a:r>
          </a:p>
          <a:p>
            <a:pPr marL="624378" lvl="2" indent="-380976">
              <a:buFont typeface="Wingdings" pitchFamily="2" charset="2"/>
              <a:buChar char="ü"/>
            </a:pPr>
            <a:r>
              <a:rPr lang="en-US" altLang="ja-JP" sz="1500" dirty="0">
                <a:solidFill>
                  <a:schemeClr val="tx1">
                    <a:lumMod val="75000"/>
                  </a:schemeClr>
                </a:solidFill>
                <a:cs typeface="Amazon Ember" panose="020B0603020204020204" pitchFamily="34" charset="0"/>
              </a:rPr>
              <a:t>Kubernetes Audit Logs </a:t>
            </a:r>
          </a:p>
          <a:p>
            <a:pPr marL="243401" indent="-243401">
              <a:buFont typeface="Arial" charset="0"/>
              <a:buChar char="•"/>
            </a:pPr>
            <a:r>
              <a:rPr lang="ja-JP" altLang="en-US" sz="1667" dirty="0">
                <a:solidFill>
                  <a:schemeClr val="tx1">
                    <a:lumMod val="75000"/>
                  </a:schemeClr>
                </a:solidFill>
                <a:cs typeface="Amazon Ember" panose="020B0603020204020204" pitchFamily="34" charset="0"/>
              </a:rPr>
              <a:t>悪意のある</a:t>
            </a:r>
            <a:r>
              <a:rPr lang="en-US" altLang="ja-JP" sz="1667" dirty="0">
                <a:solidFill>
                  <a:schemeClr val="tx1">
                    <a:lumMod val="75000"/>
                  </a:schemeClr>
                </a:solidFill>
                <a:cs typeface="Amazon Ember" panose="020B0603020204020204" pitchFamily="34" charset="0"/>
              </a:rPr>
              <a:t>IP</a:t>
            </a:r>
            <a:r>
              <a:rPr lang="ja-JP" altLang="en-US" sz="1667" dirty="0">
                <a:solidFill>
                  <a:schemeClr val="tx1">
                    <a:lumMod val="75000"/>
                  </a:schemeClr>
                </a:solidFill>
                <a:cs typeface="Amazon Ember" panose="020B0603020204020204" pitchFamily="34" charset="0"/>
              </a:rPr>
              <a:t>アドレス、異常検出、機械学習などの統合</a:t>
            </a:r>
            <a:r>
              <a:rPr lang="ja-JP" altLang="en-US" sz="1667" b="1" dirty="0">
                <a:solidFill>
                  <a:schemeClr val="tx1">
                    <a:lumMod val="75000"/>
                  </a:schemeClr>
                </a:solidFill>
                <a:cs typeface="Amazon Ember" panose="020B0603020204020204" pitchFamily="34" charset="0"/>
              </a:rPr>
              <a:t>脅威インテリジェンス</a:t>
            </a:r>
            <a:r>
              <a:rPr lang="ja-JP" altLang="en-US" sz="1667" dirty="0">
                <a:solidFill>
                  <a:schemeClr val="tx1">
                    <a:lumMod val="75000"/>
                  </a:schemeClr>
                </a:solidFill>
                <a:cs typeface="Amazon Ember" panose="020B0603020204020204" pitchFamily="34" charset="0"/>
              </a:rPr>
              <a:t>を使用して脅威を認識</a:t>
            </a:r>
            <a:endParaRPr lang="en-US" altLang="ja-JP" sz="1667" dirty="0">
              <a:solidFill>
                <a:schemeClr val="tx1">
                  <a:lumMod val="75000"/>
                </a:schemeClr>
              </a:solidFill>
              <a:cs typeface="Amazon Ember" panose="020B0603020204020204" pitchFamily="34" charset="0"/>
            </a:endParaRPr>
          </a:p>
          <a:p>
            <a:pPr marL="243401" indent="-243401">
              <a:buFont typeface="Arial" charset="0"/>
              <a:buChar char="•"/>
            </a:pPr>
            <a:r>
              <a:rPr lang="en-US" altLang="ja-JP" sz="1667" dirty="0">
                <a:solidFill>
                  <a:schemeClr val="tx1">
                    <a:lumMod val="75000"/>
                  </a:schemeClr>
                </a:solidFill>
                <a:cs typeface="Amazon Ember" panose="020B0603020204020204" pitchFamily="34" charset="0"/>
              </a:rPr>
              <a:t>Malware</a:t>
            </a:r>
            <a:r>
              <a:rPr lang="ja-JP" altLang="en-US" sz="1667" dirty="0">
                <a:solidFill>
                  <a:schemeClr val="tx1">
                    <a:lumMod val="75000"/>
                  </a:schemeClr>
                </a:solidFill>
                <a:cs typeface="Amazon Ember" panose="020B0603020204020204" pitchFamily="34" charset="0"/>
              </a:rPr>
              <a:t>保護機能により</a:t>
            </a:r>
            <a:r>
              <a:rPr lang="en-US" altLang="ja-JP" sz="1667" dirty="0">
                <a:solidFill>
                  <a:schemeClr val="tx1">
                    <a:lumMod val="75000"/>
                  </a:schemeClr>
                </a:solidFill>
                <a:cs typeface="Amazon Ember" panose="020B0603020204020204" pitchFamily="34" charset="0"/>
              </a:rPr>
              <a:t>EC2</a:t>
            </a:r>
            <a:r>
              <a:rPr lang="ja-JP" altLang="en-US" sz="1667" dirty="0">
                <a:solidFill>
                  <a:schemeClr val="tx1">
                    <a:lumMod val="75000"/>
                  </a:schemeClr>
                </a:solidFill>
                <a:cs typeface="Amazon Ember" panose="020B0603020204020204" pitchFamily="34" charset="0"/>
              </a:rPr>
              <a:t>インスタンスまたはコンテナワークロードの疑わしい動作を検出</a:t>
            </a:r>
            <a:endParaRPr lang="en-US" altLang="ja-JP" sz="1667" dirty="0">
              <a:solidFill>
                <a:schemeClr val="tx1">
                  <a:lumMod val="75000"/>
                </a:schemeClr>
              </a:solidFill>
              <a:cs typeface="Amazon Ember" panose="020B0603020204020204" pitchFamily="34" charset="0"/>
            </a:endParaRPr>
          </a:p>
          <a:p>
            <a:pPr marL="243401" indent="-243401">
              <a:buFont typeface="Arial" charset="0"/>
              <a:buChar char="•"/>
            </a:pPr>
            <a:r>
              <a:rPr lang="ja-JP" altLang="en-US" sz="1667" dirty="0">
                <a:solidFill>
                  <a:schemeClr val="tx1">
                    <a:lumMod val="75000"/>
                  </a:schemeClr>
                </a:solidFill>
                <a:cs typeface="Amazon Ember" panose="020B0603020204020204" pitchFamily="34" charset="0"/>
              </a:rPr>
              <a:t>結果は自動的</a:t>
            </a:r>
            <a:r>
              <a:rPr lang="ja-JP" altLang="en-US" sz="1667">
                <a:solidFill>
                  <a:schemeClr val="tx1">
                    <a:lumMod val="75000"/>
                  </a:schemeClr>
                </a:solidFill>
                <a:cs typeface="Amazon Ember" panose="020B0603020204020204" pitchFamily="34" charset="0"/>
              </a:rPr>
              <a:t>に </a:t>
            </a:r>
            <a:r>
              <a:rPr lang="en-US" altLang="ja-JP" sz="1667" dirty="0" err="1">
                <a:solidFill>
                  <a:schemeClr val="tx1">
                    <a:lumMod val="75000"/>
                  </a:schemeClr>
                </a:solidFill>
                <a:cs typeface="Amazon Ember" panose="020B0603020204020204" pitchFamily="34" charset="0"/>
              </a:rPr>
              <a:t>EventBridge</a:t>
            </a:r>
            <a:r>
              <a:rPr lang="ja-JP" altLang="en-US" sz="1667">
                <a:solidFill>
                  <a:schemeClr val="tx1">
                    <a:lumMod val="75000"/>
                  </a:schemeClr>
                </a:solidFill>
                <a:cs typeface="Amazon Ember" panose="020B0603020204020204" pitchFamily="34" charset="0"/>
              </a:rPr>
              <a:t>に</a:t>
            </a:r>
            <a:r>
              <a:rPr lang="ja-JP" altLang="en-US" sz="1667" dirty="0">
                <a:solidFill>
                  <a:schemeClr val="tx1">
                    <a:lumMod val="75000"/>
                  </a:schemeClr>
                </a:solidFill>
                <a:cs typeface="Amazon Ember" panose="020B0603020204020204" pitchFamily="34" charset="0"/>
              </a:rPr>
              <a:t>送信</a:t>
            </a:r>
            <a:endParaRPr lang="en-US" altLang="ja-JP" sz="1667" dirty="0">
              <a:solidFill>
                <a:schemeClr val="tx1">
                  <a:lumMod val="75000"/>
                </a:schemeClr>
              </a:solidFill>
              <a:cs typeface="Amazon Ember" panose="020B0603020204020204" pitchFamily="34" charset="0"/>
            </a:endParaRPr>
          </a:p>
          <a:p>
            <a:pPr marL="624378" lvl="1">
              <a:buFont typeface="Wingdings" pitchFamily="2" charset="2"/>
              <a:buChar char="ü"/>
            </a:pPr>
            <a:r>
              <a:rPr lang="en-US" altLang="ja-JP" sz="1500" dirty="0">
                <a:solidFill>
                  <a:schemeClr val="tx1">
                    <a:lumMod val="75000"/>
                  </a:schemeClr>
                </a:solidFill>
                <a:cs typeface="Amazon Ember" panose="020B0603020204020204" pitchFamily="34" charset="0"/>
              </a:rPr>
              <a:t>S3</a:t>
            </a:r>
            <a:r>
              <a:rPr lang="ja-JP" altLang="en-US" sz="1500" dirty="0">
                <a:solidFill>
                  <a:schemeClr val="tx1">
                    <a:lumMod val="75000"/>
                  </a:schemeClr>
                </a:solidFill>
                <a:cs typeface="Amazon Ember" panose="020B0603020204020204" pitchFamily="34" charset="0"/>
              </a:rPr>
              <a:t>バケットにエクスポートすることも可能</a:t>
            </a:r>
            <a:endParaRPr lang="en-US" altLang="ja-JP" sz="1500" dirty="0">
              <a:solidFill>
                <a:schemeClr val="tx1">
                  <a:lumMod val="75000"/>
                </a:schemeClr>
              </a:solidFill>
              <a:cs typeface="Amazon Ember" panose="020B0603020204020204" pitchFamily="34" charset="0"/>
            </a:endParaRPr>
          </a:p>
          <a:p>
            <a:pPr marL="624378" lvl="1">
              <a:buFont typeface="Wingdings" pitchFamily="2" charset="2"/>
              <a:buChar char="ü"/>
            </a:pPr>
            <a:r>
              <a:rPr lang="ja-JP" altLang="en-US" sz="1500" dirty="0">
                <a:solidFill>
                  <a:schemeClr val="tx1">
                    <a:lumMod val="75000"/>
                  </a:schemeClr>
                </a:solidFill>
                <a:cs typeface="Amazon Ember" panose="020B0603020204020204" pitchFamily="34" charset="0"/>
              </a:rPr>
              <a:t>出力先の</a:t>
            </a:r>
            <a:r>
              <a:rPr lang="en-US" altLang="ja-JP" sz="1500" dirty="0">
                <a:solidFill>
                  <a:schemeClr val="tx1">
                    <a:lumMod val="75000"/>
                  </a:schemeClr>
                </a:solidFill>
                <a:cs typeface="Amazon Ember" panose="020B0603020204020204" pitchFamily="34" charset="0"/>
              </a:rPr>
              <a:t>S3</a:t>
            </a:r>
            <a:r>
              <a:rPr lang="ja-JP" altLang="en-US" sz="1500" dirty="0">
                <a:solidFill>
                  <a:schemeClr val="tx1">
                    <a:lumMod val="75000"/>
                  </a:schemeClr>
                </a:solidFill>
                <a:cs typeface="Amazon Ember" panose="020B0603020204020204" pitchFamily="34" charset="0"/>
              </a:rPr>
              <a:t>バケットは同じアカウントでも、他のアカウントでも対応可</a:t>
            </a:r>
            <a:endParaRPr lang="en-US" altLang="ja-JP" sz="1500" dirty="0">
              <a:solidFill>
                <a:schemeClr val="tx1">
                  <a:lumMod val="75000"/>
                </a:schemeClr>
              </a:solidFill>
              <a:cs typeface="Amazon Ember" panose="020B0603020204020204" pitchFamily="34" charset="0"/>
            </a:endParaRPr>
          </a:p>
        </p:txBody>
      </p:sp>
      <p:pic>
        <p:nvPicPr>
          <p:cNvPr id="14" name="Graphic 19">
            <a:extLst>
              <a:ext uri="{FF2B5EF4-FFF2-40B4-BE49-F238E27FC236}">
                <a16:creationId xmlns:a16="http://schemas.microsoft.com/office/drawing/2014/main" id="{399D5F86-2E57-6E45-81A9-94109D2F705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9261" y="1025539"/>
            <a:ext cx="2787943" cy="2787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正方形/長方形 15">
            <a:extLst>
              <a:ext uri="{FF2B5EF4-FFF2-40B4-BE49-F238E27FC236}">
                <a16:creationId xmlns:a16="http://schemas.microsoft.com/office/drawing/2014/main" id="{7B417F7F-AB6B-264D-AA6A-C84BC8C5AE48}"/>
              </a:ext>
            </a:extLst>
          </p:cNvPr>
          <p:cNvSpPr/>
          <p:nvPr/>
        </p:nvSpPr>
        <p:spPr>
          <a:xfrm>
            <a:off x="5372013" y="1097933"/>
            <a:ext cx="6498547" cy="54488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サービス概要</a:t>
            </a:r>
          </a:p>
        </p:txBody>
      </p:sp>
      <p:cxnSp>
        <p:nvCxnSpPr>
          <p:cNvPr id="17" name="直線コネクタ 16">
            <a:extLst>
              <a:ext uri="{FF2B5EF4-FFF2-40B4-BE49-F238E27FC236}">
                <a16:creationId xmlns:a16="http://schemas.microsoft.com/office/drawing/2014/main" id="{5345D35F-E698-7A4C-A649-0A915A90B050}"/>
              </a:ext>
            </a:extLst>
          </p:cNvPr>
          <p:cNvCxnSpPr/>
          <p:nvPr/>
        </p:nvCxnSpPr>
        <p:spPr>
          <a:xfrm flipH="1">
            <a:off x="547200" y="4395431"/>
            <a:ext cx="4780800" cy="0"/>
          </a:xfrm>
          <a:prstGeom prst="line">
            <a:avLst/>
          </a:prstGeom>
          <a:ln w="3810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 name="正方形/長方形 17">
            <a:extLst>
              <a:ext uri="{FF2B5EF4-FFF2-40B4-BE49-F238E27FC236}">
                <a16:creationId xmlns:a16="http://schemas.microsoft.com/office/drawing/2014/main" id="{F2A21CC2-7317-954C-8634-89003A0D60F3}"/>
              </a:ext>
            </a:extLst>
          </p:cNvPr>
          <p:cNvSpPr/>
          <p:nvPr/>
        </p:nvSpPr>
        <p:spPr>
          <a:xfrm>
            <a:off x="547200" y="4553758"/>
            <a:ext cx="4780800" cy="712491"/>
          </a:xfrm>
          <a:prstGeom prst="rect">
            <a:avLst/>
          </a:prstGeom>
          <a:noFill/>
          <a:ln w="12700">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8000" tIns="48000" rIns="48000" bIns="48000" rtlCol="0" anchor="t" anchorCtr="0">
            <a:spAutoFit/>
          </a:bodyPr>
          <a:lstStyle/>
          <a:p>
            <a:pPr algn="ctr"/>
            <a:r>
              <a:rPr lang="ja-JP" altLang="en-US" sz="200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悪意のあるアクティビティや不正なアクティビティから保護</a:t>
            </a:r>
            <a:endParaRPr lang="en-US" altLang="ja-JP" sz="2000"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19" name="正方形/長方形 18">
            <a:extLst>
              <a:ext uri="{FF2B5EF4-FFF2-40B4-BE49-F238E27FC236}">
                <a16:creationId xmlns:a16="http://schemas.microsoft.com/office/drawing/2014/main" id="{9FF514C9-D053-8148-B31E-68DC1DF13ED4}"/>
              </a:ext>
            </a:extLst>
          </p:cNvPr>
          <p:cNvSpPr/>
          <p:nvPr/>
        </p:nvSpPr>
        <p:spPr>
          <a:xfrm>
            <a:off x="547200" y="3813480"/>
            <a:ext cx="4780800" cy="512496"/>
          </a:xfrm>
          <a:prstGeom prst="rect">
            <a:avLst/>
          </a:prstGeom>
          <a:ln>
            <a:noFill/>
          </a:ln>
        </p:spPr>
        <p:txBody>
          <a:bodyPr wrap="square" lIns="192000" tIns="48000" rIns="48000" bIns="48000" anchor="ctr" anchorCtr="0">
            <a:noAutofit/>
          </a:bodyPr>
          <a:lstStyle/>
          <a:p>
            <a:pPr algn="ctr"/>
            <a:r>
              <a:rPr kumimoji="1" lang="en-US" altLang="ja-JP"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Amazon</a:t>
            </a:r>
            <a:r>
              <a:rPr kumimoji="1"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 </a:t>
            </a:r>
            <a:r>
              <a:rPr lang="en-US" altLang="ja-JP" sz="2667" b="1"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GuardDuty</a:t>
            </a:r>
            <a:endParaRPr lang="ja-JP" altLang="en-US" sz="2667" b="1"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0C4BEF64-CFB4-C247-9D8F-25DEA9870C7A}"/>
              </a:ext>
            </a:extLst>
          </p:cNvPr>
          <p:cNvSpPr txBox="1"/>
          <p:nvPr/>
        </p:nvSpPr>
        <p:spPr>
          <a:xfrm>
            <a:off x="3021496" y="5424574"/>
            <a:ext cx="2350518" cy="348878"/>
          </a:xfrm>
          <a:prstGeom prst="rect">
            <a:avLst/>
          </a:prstGeom>
          <a:noFill/>
        </p:spPr>
        <p:txBody>
          <a:bodyPr wrap="square" rtlCol="0">
            <a:spAutoFit/>
          </a:bodyPr>
          <a:lstStyle/>
          <a:p>
            <a:r>
              <a:rPr lang="en-US" altLang="ja-JP" sz="1667" dirty="0">
                <a:solidFill>
                  <a:schemeClr val="tx1">
                    <a:lumMod val="75000"/>
                  </a:schemeClr>
                </a:solidFill>
                <a:latin typeface="Meiryo" panose="020B0604030504040204" pitchFamily="34" charset="-128"/>
                <a:ea typeface="Meiryo" panose="020B0604030504040204" pitchFamily="34" charset="-128"/>
              </a:rPr>
              <a:t>※30</a:t>
            </a:r>
            <a:r>
              <a:rPr lang="ja-JP" altLang="en-US" sz="1667" dirty="0">
                <a:solidFill>
                  <a:schemeClr val="tx1">
                    <a:lumMod val="75000"/>
                  </a:schemeClr>
                </a:solidFill>
                <a:latin typeface="Meiryo" panose="020B0604030504040204" pitchFamily="34" charset="-128"/>
                <a:ea typeface="Meiryo" panose="020B0604030504040204" pitchFamily="34" charset="-128"/>
              </a:rPr>
              <a:t>日間無料使用あり</a:t>
            </a:r>
            <a:endParaRPr kumimoji="1" lang="ja-JP" altLang="en-US" sz="1667" dirty="0">
              <a:solidFill>
                <a:schemeClr val="tx1">
                  <a:lumMod val="75000"/>
                </a:schemeClr>
              </a:solidFill>
              <a:latin typeface="Meiryo" panose="020B0604030504040204" pitchFamily="34" charset="-128"/>
              <a:ea typeface="Meiryo" panose="020B0604030504040204" pitchFamily="34" charset="-128"/>
            </a:endParaRPr>
          </a:p>
        </p:txBody>
      </p:sp>
      <p:sp>
        <p:nvSpPr>
          <p:cNvPr id="21" name="テキスト ボックス 20"/>
          <p:cNvSpPr txBox="1"/>
          <p:nvPr/>
        </p:nvSpPr>
        <p:spPr>
          <a:xfrm>
            <a:off x="457200" y="5450553"/>
            <a:ext cx="5744443" cy="989566"/>
          </a:xfrm>
          <a:prstGeom prst="rect">
            <a:avLst/>
          </a:prstGeom>
          <a:noFill/>
        </p:spPr>
        <p:txBody>
          <a:bodyPr wrap="square" rtlCol="0">
            <a:spAutoFit/>
          </a:bodyPr>
          <a:lstStyle/>
          <a:p>
            <a:r>
              <a:rPr kumimoji="1" lang="ja-JP" altLang="en-US" sz="833" dirty="0">
                <a:solidFill>
                  <a:schemeClr val="tx1">
                    <a:lumMod val="75000"/>
                  </a:schemeClr>
                </a:solidFill>
                <a:latin typeface="Meiryo" panose="020B0604030504040204" pitchFamily="34" charset="-128"/>
                <a:ea typeface="Meiryo" panose="020B0604030504040204" pitchFamily="34" charset="-128"/>
              </a:rPr>
              <a:t>参考</a:t>
            </a:r>
            <a:r>
              <a:rPr kumimoji="1" lang="en-US" altLang="ja-JP" sz="833" dirty="0">
                <a:solidFill>
                  <a:schemeClr val="tx1">
                    <a:lumMod val="75000"/>
                  </a:schemeClr>
                </a:solidFill>
                <a:latin typeface="Meiryo" panose="020B0604030504040204" pitchFamily="34" charset="-128"/>
                <a:ea typeface="Meiryo" panose="020B0604030504040204" pitchFamily="34" charset="-128"/>
              </a:rPr>
              <a:t>:</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4"/>
              </a:rPr>
              <a:t>https://aws.amazon.com/jp/guardduty/ </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Amazon </a:t>
            </a:r>
            <a:r>
              <a:rPr kumimoji="1" lang="en-US" altLang="ja-JP" sz="833" dirty="0" err="1">
                <a:solidFill>
                  <a:schemeClr val="tx1">
                    <a:lumMod val="75000"/>
                  </a:schemeClr>
                </a:solidFill>
                <a:latin typeface="Meiryo" panose="020B0604030504040204" pitchFamily="34" charset="-128"/>
                <a:ea typeface="Meiryo" panose="020B0604030504040204" pitchFamily="34" charset="-128"/>
              </a:rPr>
              <a:t>GuardDuty</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5"/>
              </a:rPr>
              <a:t>https://aws.amazon.com/jp/guardduty/faqs/</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Amazon </a:t>
            </a:r>
            <a:r>
              <a:rPr kumimoji="1" lang="en-US" altLang="ja-JP" sz="833" dirty="0" err="1">
                <a:solidFill>
                  <a:schemeClr val="tx1">
                    <a:lumMod val="75000"/>
                  </a:schemeClr>
                </a:solidFill>
                <a:latin typeface="Meiryo" panose="020B0604030504040204" pitchFamily="34" charset="-128"/>
                <a:ea typeface="Meiryo" panose="020B0604030504040204" pitchFamily="34" charset="-128"/>
              </a:rPr>
              <a:t>GuardDuty</a:t>
            </a:r>
            <a:r>
              <a:rPr kumimoji="1" lang="en-US" altLang="ja-JP" sz="833" dirty="0">
                <a:solidFill>
                  <a:schemeClr val="tx1">
                    <a:lumMod val="75000"/>
                  </a:schemeClr>
                </a:solidFill>
                <a:latin typeface="Meiryo" panose="020B0604030504040204" pitchFamily="34" charset="-128"/>
                <a:ea typeface="Meiryo" panose="020B0604030504040204" pitchFamily="34" charset="-128"/>
              </a:rPr>
              <a:t> </a:t>
            </a:r>
            <a:r>
              <a:rPr kumimoji="1" lang="ja-JP" altLang="en-US" sz="833" dirty="0">
                <a:solidFill>
                  <a:schemeClr val="tx1">
                    <a:lumMod val="75000"/>
                  </a:schemeClr>
                </a:solidFill>
                <a:latin typeface="Meiryo" panose="020B0604030504040204" pitchFamily="34" charset="-128"/>
                <a:ea typeface="Meiryo" panose="020B0604030504040204" pitchFamily="34" charset="-128"/>
              </a:rPr>
              <a:t>のよくある質問</a:t>
            </a:r>
          </a:p>
          <a:p>
            <a:r>
              <a:rPr kumimoji="1" lang="en-US" altLang="ja-JP" sz="833" dirty="0">
                <a:solidFill>
                  <a:schemeClr val="tx1">
                    <a:lumMod val="75000"/>
                  </a:schemeClr>
                </a:solidFill>
                <a:latin typeface="Meiryo" panose="020B0604030504040204" pitchFamily="34" charset="-128"/>
                <a:ea typeface="Meiryo" panose="020B0604030504040204" pitchFamily="34" charset="-128"/>
                <a:hlinkClick r:id="rId6"/>
              </a:rPr>
              <a:t>https://d1.awsstatic.com/webinars/jp/pdf/services/20180509_AWS-BlackBelt_Amazon-GuardDuty.pdf</a:t>
            </a:r>
          </a:p>
          <a:p>
            <a:r>
              <a:rPr kumimoji="1" lang="en-US" altLang="ja-JP" sz="833" dirty="0">
                <a:solidFill>
                  <a:schemeClr val="tx1">
                    <a:lumMod val="75000"/>
                  </a:schemeClr>
                </a:solidFill>
                <a:latin typeface="Meiryo" panose="020B0604030504040204" pitchFamily="34" charset="-128"/>
                <a:ea typeface="Meiryo" panose="020B0604030504040204" pitchFamily="34" charset="-128"/>
              </a:rPr>
              <a:t>[AWS Black Belt Online Seminar] Amazon </a:t>
            </a:r>
            <a:r>
              <a:rPr kumimoji="1" lang="en-US" altLang="ja-JP" sz="833" dirty="0" err="1">
                <a:solidFill>
                  <a:schemeClr val="tx1">
                    <a:lumMod val="75000"/>
                  </a:schemeClr>
                </a:solidFill>
                <a:latin typeface="Meiryo" panose="020B0604030504040204" pitchFamily="34" charset="-128"/>
                <a:ea typeface="Meiryo" panose="020B0604030504040204" pitchFamily="34" charset="-128"/>
              </a:rPr>
              <a:t>GuardDuty</a:t>
            </a:r>
            <a:endParaRPr kumimoji="1" lang="en-US" altLang="ja-JP" sz="833" dirty="0">
              <a:solidFill>
                <a:schemeClr val="tx1">
                  <a:lumMod val="75000"/>
                </a:schemeClr>
              </a:solidFill>
              <a:latin typeface="Meiryo" panose="020B0604030504040204" pitchFamily="34" charset="-128"/>
              <a:ea typeface="Meiryo" panose="020B0604030504040204" pitchFamily="34" charset="-128"/>
            </a:endParaRPr>
          </a:p>
        </p:txBody>
      </p:sp>
      <p:sp>
        <p:nvSpPr>
          <p:cNvPr id="2" name="テキスト ボックス 1">
            <a:extLst>
              <a:ext uri="{FF2B5EF4-FFF2-40B4-BE49-F238E27FC236}">
                <a16:creationId xmlns:a16="http://schemas.microsoft.com/office/drawing/2014/main" id="{99606089-B377-C7DE-E840-2436643E4FC9}"/>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125631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442698" y="1883983"/>
            <a:ext cx="4251680" cy="4090735"/>
          </a:xfrm>
          <a:prstGeom prst="rect">
            <a:avLst/>
          </a:prstGeom>
        </p:spPr>
        <p:txBody>
          <a:bodyPr wrap="square" lIns="48000" tIns="0" rIns="48000" bIns="0">
            <a:spAutoFit/>
          </a:bodyPr>
          <a:lstStyle/>
          <a:p>
            <a:pPr marL="119993" indent="-119993">
              <a:buFont typeface="Arial" panose="020B0604020202020204" pitchFamily="34" charset="0"/>
              <a:buChar char="•"/>
            </a:pPr>
            <a:r>
              <a:rPr lang="ja-JP" altLang="en-US" sz="2333"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サービス間連携</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en-US" altLang="ja-JP" sz="2000"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EventBridge</a:t>
            </a:r>
            <a:r>
              <a:rPr lang="ja-JP" altLang="en-US" sz="200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と</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連携し、通知の構成が可能</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通知は各リージョンごとに設定が必要</a:t>
            </a: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同一リージョン</a:t>
            </a: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p>
          <a:p>
            <a:pPr marL="479969" indent="-311979">
              <a:spcBef>
                <a:spcPts val="267"/>
              </a:spcBef>
              <a:buFont typeface="Wingdings" panose="05000000000000000000" pitchFamily="2" charset="2"/>
              <a:buChar char="Ø"/>
            </a:pPr>
            <a:r>
              <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SNS</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や通知機能と連携し、オペレータに対する通知が可能</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en-US" altLang="ja-JP" sz="2000" dirty="0" err="1">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EventBridge</a:t>
            </a: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を使用して対象重要度を絞った通知も可能</a:t>
            </a:r>
            <a:r>
              <a:rPr lang="en-US" altLang="ja-JP" sz="2000" baseline="30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a:t>
            </a:r>
          </a:p>
          <a:p>
            <a:pPr marL="119993" indent="-119993">
              <a:spcBef>
                <a:spcPts val="800"/>
              </a:spcBef>
              <a:buFont typeface="Arial" panose="020B0604020202020204" pitchFamily="34" charset="0"/>
              <a:buChar char="•"/>
            </a:pPr>
            <a:r>
              <a:rPr lang="ja-JP" altLang="en-US" sz="2333" b="1"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アーカイブ</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a:p>
            <a:pPr marL="479969" indent="-311979">
              <a:spcBef>
                <a:spcPts val="267"/>
              </a:spcBef>
              <a:buFont typeface="Wingdings" panose="05000000000000000000" pitchFamily="2" charset="2"/>
              <a:buChar char="Ø"/>
            </a:pPr>
            <a:r>
              <a:rPr lang="ja-JP" altLang="en-US"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rPr>
              <a:t>対応完了後はアーカイブすることで非表示にできる</a:t>
            </a:r>
            <a:endParaRPr lang="en-US" altLang="ja-JP" sz="2000" dirty="0">
              <a:gradFill>
                <a:gsLst>
                  <a:gs pos="0">
                    <a:schemeClr val="tx1">
                      <a:lumMod val="75000"/>
                    </a:schemeClr>
                  </a:gs>
                  <a:gs pos="100000">
                    <a:schemeClr val="tx1">
                      <a:lumMod val="75000"/>
                    </a:schemeClr>
                  </a:gs>
                </a:gsLst>
                <a:lin ang="8100000" scaled="1"/>
              </a:gradFill>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7BE29A99-764C-4F00-8FE2-25EC0434AB0E}"/>
              </a:ext>
            </a:extLst>
          </p:cNvPr>
          <p:cNvSpPr/>
          <p:nvPr/>
        </p:nvSpPr>
        <p:spPr>
          <a:xfrm>
            <a:off x="442698" y="1173646"/>
            <a:ext cx="42516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結果通知の方法</a:t>
            </a:r>
          </a:p>
        </p:txBody>
      </p:sp>
      <p:sp>
        <p:nvSpPr>
          <p:cNvPr id="39" name="正方形/長方形 38">
            <a:extLst>
              <a:ext uri="{FF2B5EF4-FFF2-40B4-BE49-F238E27FC236}">
                <a16:creationId xmlns:a16="http://schemas.microsoft.com/office/drawing/2014/main" id="{BDA9FA7C-B8F4-4F81-A1F0-9328F56FB7FC}"/>
              </a:ext>
            </a:extLst>
          </p:cNvPr>
          <p:cNvSpPr/>
          <p:nvPr/>
        </p:nvSpPr>
        <p:spPr>
          <a:xfrm>
            <a:off x="4980969" y="1173646"/>
            <a:ext cx="701799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連携イメージ</a:t>
            </a: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4996787" y="1813509"/>
            <a:ext cx="7004485"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9" name="Graphic 27">
            <a:extLst>
              <a:ext uri="{FF2B5EF4-FFF2-40B4-BE49-F238E27FC236}">
                <a16:creationId xmlns:a16="http://schemas.microsoft.com/office/drawing/2014/main" id="{C2B3262F-6C90-014A-8262-A80B4E5C4353}"/>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99009" y="2373000"/>
            <a:ext cx="672000" cy="672000"/>
          </a:xfrm>
          <a:prstGeom prst="rect">
            <a:avLst/>
          </a:prstGeom>
        </p:spPr>
      </p:pic>
      <p:pic>
        <p:nvPicPr>
          <p:cNvPr id="12" name="Graphic 17">
            <a:extLst>
              <a:ext uri="{FF2B5EF4-FFF2-40B4-BE49-F238E27FC236}">
                <a16:creationId xmlns:a16="http://schemas.microsoft.com/office/drawing/2014/main" id="{64A62ADA-0CF8-294C-A7F7-315E0D2B07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8002" y="2373000"/>
            <a:ext cx="672000" cy="672000"/>
          </a:xfrm>
          <a:prstGeom prst="rect">
            <a:avLst/>
          </a:prstGeom>
        </p:spPr>
      </p:pic>
      <p:pic>
        <p:nvPicPr>
          <p:cNvPr id="13" name="Graphic 32">
            <a:extLst>
              <a:ext uri="{FF2B5EF4-FFF2-40B4-BE49-F238E27FC236}">
                <a16:creationId xmlns:a16="http://schemas.microsoft.com/office/drawing/2014/main" id="{50D454A7-825D-8A40-A013-745A422C40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10812036" y="2373000"/>
            <a:ext cx="691582" cy="672000"/>
          </a:xfrm>
          <a:prstGeom prst="rect">
            <a:avLst/>
          </a:prstGeom>
        </p:spPr>
      </p:pic>
      <p:sp>
        <p:nvSpPr>
          <p:cNvPr id="14" name="Rectangle 53"/>
          <p:cNvSpPr/>
          <p:nvPr/>
        </p:nvSpPr>
        <p:spPr>
          <a:xfrm>
            <a:off x="5328000"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a:solidFill>
                  <a:schemeClr val="tx1"/>
                </a:solidFill>
                <a:latin typeface="Meiryo" panose="020B0604030504040204" pitchFamily="34" charset="-128"/>
                <a:ea typeface="Meiryo" panose="020B0604030504040204" pitchFamily="34" charset="-128"/>
              </a:rPr>
              <a:t>Event</a:t>
            </a:r>
          </a:p>
          <a:p>
            <a:pPr algn="ctr"/>
            <a:r>
              <a:rPr lang="en-US" altLang="ja-JP" sz="1333" dirty="0">
                <a:solidFill>
                  <a:schemeClr val="tx1"/>
                </a:solidFill>
                <a:latin typeface="Meiryo" panose="020B0604030504040204" pitchFamily="34" charset="-128"/>
                <a:ea typeface="Meiryo" panose="020B0604030504040204" pitchFamily="34" charset="-128"/>
              </a:rPr>
              <a:t>Source</a:t>
            </a:r>
          </a:p>
        </p:txBody>
      </p:sp>
      <p:sp>
        <p:nvSpPr>
          <p:cNvPr id="15" name="Rectangle 54"/>
          <p:cNvSpPr/>
          <p:nvPr/>
        </p:nvSpPr>
        <p:spPr>
          <a:xfrm>
            <a:off x="6711044"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err="1">
                <a:solidFill>
                  <a:schemeClr val="tx1"/>
                </a:solidFill>
                <a:latin typeface="Meiryo" panose="020B0604030504040204" pitchFamily="34" charset="-128"/>
                <a:ea typeface="Meiryo" panose="020B0604030504040204" pitchFamily="34" charset="-128"/>
              </a:rPr>
              <a:t>GuardDuty</a:t>
            </a:r>
            <a:endParaRPr lang="en-US" altLang="ja-JP" sz="1333" dirty="0">
              <a:solidFill>
                <a:schemeClr val="tx1"/>
              </a:solidFill>
              <a:latin typeface="Meiryo" panose="020B0604030504040204" pitchFamily="34" charset="-128"/>
              <a:ea typeface="Meiryo" panose="020B0604030504040204" pitchFamily="34" charset="-128"/>
            </a:endParaRPr>
          </a:p>
        </p:txBody>
      </p:sp>
      <p:sp>
        <p:nvSpPr>
          <p:cNvPr id="16" name="Rectangle 55"/>
          <p:cNvSpPr/>
          <p:nvPr/>
        </p:nvSpPr>
        <p:spPr>
          <a:xfrm>
            <a:off x="8070018"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err="1">
                <a:solidFill>
                  <a:schemeClr val="tx1"/>
                </a:solidFill>
                <a:latin typeface="Meiryo" panose="020B0604030504040204" pitchFamily="34" charset="-128"/>
                <a:ea typeface="Meiryo" panose="020B0604030504040204" pitchFamily="34" charset="-128"/>
              </a:rPr>
              <a:t>EventBridge</a:t>
            </a:r>
            <a:endParaRPr lang="en-US" altLang="ja-JP" sz="1333" dirty="0">
              <a:solidFill>
                <a:schemeClr val="tx1"/>
              </a:solidFill>
              <a:latin typeface="Meiryo" panose="020B0604030504040204" pitchFamily="34" charset="-128"/>
              <a:ea typeface="Meiryo" panose="020B0604030504040204" pitchFamily="34" charset="-128"/>
            </a:endParaRPr>
          </a:p>
        </p:txBody>
      </p:sp>
      <p:sp>
        <p:nvSpPr>
          <p:cNvPr id="17" name="Rectangle 56"/>
          <p:cNvSpPr/>
          <p:nvPr/>
        </p:nvSpPr>
        <p:spPr>
          <a:xfrm>
            <a:off x="9441025"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en-US" altLang="ja-JP" sz="1333" dirty="0">
                <a:solidFill>
                  <a:schemeClr val="tx1"/>
                </a:solidFill>
                <a:latin typeface="Meiryo" panose="020B0604030504040204" pitchFamily="34" charset="-128"/>
                <a:ea typeface="Meiryo" panose="020B0604030504040204" pitchFamily="34" charset="-128"/>
              </a:rPr>
              <a:t>SNS</a:t>
            </a:r>
          </a:p>
        </p:txBody>
      </p:sp>
      <p:sp>
        <p:nvSpPr>
          <p:cNvPr id="18" name="Rectangle 57"/>
          <p:cNvSpPr/>
          <p:nvPr/>
        </p:nvSpPr>
        <p:spPr>
          <a:xfrm>
            <a:off x="10812033" y="3056096"/>
            <a:ext cx="672000" cy="65402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ja-JP" altLang="en-US" sz="1333" dirty="0">
                <a:solidFill>
                  <a:schemeClr val="tx1"/>
                </a:solidFill>
                <a:latin typeface="Meiryo" panose="020B0604030504040204" pitchFamily="34" charset="-128"/>
                <a:ea typeface="Meiryo" panose="020B0604030504040204" pitchFamily="34" charset="-128"/>
              </a:rPr>
              <a:t>通知先</a:t>
            </a:r>
            <a:endParaRPr lang="en-US" altLang="ja-JP" sz="1333" dirty="0">
              <a:solidFill>
                <a:schemeClr val="tx1"/>
              </a:solidFill>
              <a:latin typeface="Meiryo" panose="020B0604030504040204" pitchFamily="34" charset="-128"/>
              <a:ea typeface="Meiryo" panose="020B0604030504040204" pitchFamily="34" charset="-128"/>
            </a:endParaRPr>
          </a:p>
        </p:txBody>
      </p:sp>
      <p:cxnSp>
        <p:nvCxnSpPr>
          <p:cNvPr id="19" name="Straight Arrow Connector 40"/>
          <p:cNvCxnSpPr>
            <a:stCxn id="12" idx="3"/>
            <a:endCxn id="9" idx="1"/>
          </p:cNvCxnSpPr>
          <p:nvPr/>
        </p:nvCxnSpPr>
        <p:spPr>
          <a:xfrm>
            <a:off x="6000001" y="2709000"/>
            <a:ext cx="699008"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58"/>
          <p:cNvCxnSpPr>
            <a:cxnSpLocks/>
            <a:stCxn id="9" idx="3"/>
            <a:endCxn id="24" idx="1"/>
          </p:cNvCxnSpPr>
          <p:nvPr/>
        </p:nvCxnSpPr>
        <p:spPr>
          <a:xfrm>
            <a:off x="7371010" y="2709000"/>
            <a:ext cx="694501" cy="242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60"/>
          <p:cNvCxnSpPr>
            <a:cxnSpLocks/>
            <a:stCxn id="24" idx="3"/>
            <a:endCxn id="26" idx="1"/>
          </p:cNvCxnSpPr>
          <p:nvPr/>
        </p:nvCxnSpPr>
        <p:spPr>
          <a:xfrm flipV="1">
            <a:off x="8732669" y="2705216"/>
            <a:ext cx="663708" cy="6204"/>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63"/>
          <p:cNvCxnSpPr>
            <a:cxnSpLocks/>
            <a:stCxn id="26" idx="3"/>
            <a:endCxn id="13" idx="3"/>
          </p:cNvCxnSpPr>
          <p:nvPr/>
        </p:nvCxnSpPr>
        <p:spPr>
          <a:xfrm>
            <a:off x="10072886" y="2705217"/>
            <a:ext cx="739151" cy="3785"/>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3" name="カギ線コネクタ 2"/>
          <p:cNvCxnSpPr>
            <a:stCxn id="18" idx="2"/>
            <a:endCxn id="15" idx="2"/>
          </p:cNvCxnSpPr>
          <p:nvPr/>
        </p:nvCxnSpPr>
        <p:spPr>
          <a:xfrm rot="5400000">
            <a:off x="9097540" y="1659629"/>
            <a:ext cx="16933" cy="4100989"/>
          </a:xfrm>
          <a:prstGeom prst="bentConnector3">
            <a:avLst>
              <a:gd name="adj1" fmla="val 1800000"/>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25" name="Rectangle 55"/>
          <p:cNvSpPr/>
          <p:nvPr/>
        </p:nvSpPr>
        <p:spPr>
          <a:xfrm>
            <a:off x="7055513" y="4037657"/>
            <a:ext cx="4100989" cy="54334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6000" tIns="121920" rIns="96000" bIns="60960" numCol="1" spcCol="0" rtlCol="0" fromWordArt="0" anchor="t" anchorCtr="0" forceAA="0" compatLnSpc="1">
            <a:prstTxWarp prst="textNoShape">
              <a:avLst/>
            </a:prstTxWarp>
            <a:noAutofit/>
          </a:bodyPr>
          <a:lstStyle/>
          <a:p>
            <a:pPr algn="ctr"/>
            <a:r>
              <a:rPr lang="ja-JP" altLang="en-US" sz="2000" dirty="0">
                <a:solidFill>
                  <a:schemeClr val="tx1"/>
                </a:solidFill>
                <a:latin typeface="Meiryo" panose="020B0604030504040204" pitchFamily="34" charset="-128"/>
                <a:ea typeface="Meiryo" panose="020B0604030504040204" pitchFamily="34" charset="-128"/>
              </a:rPr>
              <a:t>対応完了後にアーカイブ</a:t>
            </a:r>
            <a:endParaRPr lang="en-US" altLang="ja-JP" sz="2000" dirty="0">
              <a:solidFill>
                <a:schemeClr val="tx1"/>
              </a:solidFill>
              <a:latin typeface="Meiryo" panose="020B0604030504040204" pitchFamily="34" charset="-128"/>
              <a:ea typeface="Meiryo" panose="020B0604030504040204" pitchFamily="34" charset="-128"/>
            </a:endParaRPr>
          </a:p>
        </p:txBody>
      </p:sp>
      <p:sp>
        <p:nvSpPr>
          <p:cNvPr id="2" name="テキスト ボックス 1"/>
          <p:cNvSpPr txBox="1"/>
          <p:nvPr/>
        </p:nvSpPr>
        <p:spPr>
          <a:xfrm>
            <a:off x="5112586" y="5395361"/>
            <a:ext cx="6819338" cy="810350"/>
          </a:xfrm>
          <a:prstGeom prst="rect">
            <a:avLst/>
          </a:prstGeom>
          <a:noFill/>
        </p:spPr>
        <p:txBody>
          <a:bodyPr wrap="square" rtlCol="0">
            <a:spAutoFit/>
          </a:bodyPr>
          <a:lstStyle/>
          <a:p>
            <a:r>
              <a:rPr kumimoji="1" lang="en-US" altLang="ja-JP" sz="1333" dirty="0">
                <a:solidFill>
                  <a:schemeClr val="tx1">
                    <a:lumMod val="75000"/>
                  </a:schemeClr>
                </a:solidFill>
                <a:latin typeface="Meiryo" panose="020B0604030504040204" pitchFamily="34" charset="-128"/>
                <a:ea typeface="Meiryo" panose="020B0604030504040204" pitchFamily="34" charset="-128"/>
              </a:rPr>
              <a:t>※</a:t>
            </a:r>
            <a:r>
              <a:rPr kumimoji="1" lang="ja-JP" altLang="en-US" sz="1333">
                <a:solidFill>
                  <a:schemeClr val="tx1">
                    <a:lumMod val="75000"/>
                  </a:schemeClr>
                </a:solidFill>
                <a:latin typeface="Meiryo" panose="020B0604030504040204" pitchFamily="34" charset="-128"/>
                <a:ea typeface="Meiryo" panose="020B0604030504040204" pitchFamily="34" charset="-128"/>
              </a:rPr>
              <a:t>参考</a:t>
            </a:r>
            <a:r>
              <a:rPr kumimoji="1" lang="en-US" altLang="ja-JP" sz="1333" dirty="0">
                <a:solidFill>
                  <a:schemeClr val="tx1">
                    <a:lumMod val="75000"/>
                  </a:schemeClr>
                </a:solidFill>
                <a:latin typeface="Meiryo" panose="020B0604030504040204" pitchFamily="34" charset="-128"/>
                <a:ea typeface="Meiryo" panose="020B0604030504040204" pitchFamily="34" charset="-128"/>
              </a:rPr>
              <a:t>:</a:t>
            </a:r>
          </a:p>
          <a:p>
            <a:r>
              <a:rPr lang="en-US" altLang="ja-JP" sz="1333" dirty="0">
                <a:solidFill>
                  <a:schemeClr val="tx1">
                    <a:lumMod val="75000"/>
                  </a:schemeClr>
                </a:solidFill>
                <a:latin typeface="Meiryo" panose="020B0604030504040204" pitchFamily="34" charset="-128"/>
                <a:ea typeface="Meiryo" panose="020B0604030504040204" pitchFamily="34" charset="-128"/>
              </a:rPr>
              <a:t>Amazon </a:t>
            </a:r>
            <a:r>
              <a:rPr lang="en-US" altLang="ja-JP" sz="1333" dirty="0" err="1">
                <a:solidFill>
                  <a:schemeClr val="tx1">
                    <a:lumMod val="75000"/>
                  </a:schemeClr>
                </a:solidFill>
                <a:latin typeface="Meiryo" panose="020B0604030504040204" pitchFamily="34" charset="-128"/>
                <a:ea typeface="Meiryo" panose="020B0604030504040204" pitchFamily="34" charset="-128"/>
              </a:rPr>
              <a:t>EventBridge</a:t>
            </a:r>
            <a:r>
              <a:rPr lang="en-US" altLang="ja-JP" sz="1333" dirty="0">
                <a:solidFill>
                  <a:schemeClr val="tx1">
                    <a:lumMod val="75000"/>
                  </a:schemeClr>
                </a:solidFill>
                <a:latin typeface="Meiryo" panose="020B0604030504040204" pitchFamily="34" charset="-128"/>
                <a:ea typeface="Meiryo" panose="020B0604030504040204" pitchFamily="34" charset="-128"/>
              </a:rPr>
              <a:t> </a:t>
            </a:r>
            <a:r>
              <a:rPr lang="ja-JP" altLang="en-US" sz="1333">
                <a:solidFill>
                  <a:schemeClr val="tx1">
                    <a:lumMod val="75000"/>
                  </a:schemeClr>
                </a:solidFill>
                <a:latin typeface="Meiryo" panose="020B0604030504040204" pitchFamily="34" charset="-128"/>
                <a:ea typeface="Meiryo" panose="020B0604030504040204" pitchFamily="34" charset="-128"/>
              </a:rPr>
              <a:t>でのコンテンツのフィルタリング導入開始</a:t>
            </a:r>
            <a:endParaRPr kumimoji="1" lang="en-US" altLang="ja-JP" sz="1333" dirty="0">
              <a:solidFill>
                <a:schemeClr val="tx1">
                  <a:lumMod val="75000"/>
                </a:schemeClr>
              </a:solidFill>
              <a:latin typeface="Meiryo" panose="020B0604030504040204" pitchFamily="34" charset="-128"/>
              <a:ea typeface="Meiryo" panose="020B0604030504040204" pitchFamily="34" charset="-128"/>
            </a:endParaRPr>
          </a:p>
          <a:p>
            <a:r>
              <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9"/>
              </a:rPr>
              <a:t>https://aws.amazon.com/jp/about-aws/whats-new/2020/02/introducing-content-filtering-amazon-eventbridge/</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p:txBody>
      </p:sp>
      <p:pic>
        <p:nvPicPr>
          <p:cNvPr id="26" name="Graphic 29">
            <a:extLst>
              <a:ext uri="{FF2B5EF4-FFF2-40B4-BE49-F238E27FC236}">
                <a16:creationId xmlns:a16="http://schemas.microsoft.com/office/drawing/2014/main" id="{9B264D93-C83D-6D46-90B9-6B2E5E223795}"/>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396378" y="2366962"/>
            <a:ext cx="676508" cy="676508"/>
          </a:xfrm>
          <a:prstGeom prst="rect">
            <a:avLst/>
          </a:prstGeom>
        </p:spPr>
      </p:pic>
      <p:sp>
        <p:nvSpPr>
          <p:cNvPr id="4" name="タイトル 3">
            <a:extLst>
              <a:ext uri="{FF2B5EF4-FFF2-40B4-BE49-F238E27FC236}">
                <a16:creationId xmlns:a16="http://schemas.microsoft.com/office/drawing/2014/main" id="{3C484090-EE91-6B42-83AF-E79D5DF55482}"/>
              </a:ext>
            </a:extLst>
          </p:cNvPr>
          <p:cNvSpPr>
            <a:spLocks noGrp="1"/>
          </p:cNvSpPr>
          <p:nvPr>
            <p:ph type="title"/>
          </p:nvPr>
        </p:nvSpPr>
        <p:spPr/>
        <p:txBody>
          <a:bodyPr/>
          <a:lstStyle/>
          <a:p>
            <a:r>
              <a:rPr lang="ja-JP" altLang="en-US" sz="2800" b="0">
                <a:gradFill>
                  <a:gsLst>
                    <a:gs pos="0">
                      <a:schemeClr val="tx1">
                        <a:lumMod val="75000"/>
                      </a:schemeClr>
                    </a:gs>
                    <a:gs pos="100000">
                      <a:schemeClr val="tx1">
                        <a:lumMod val="75000"/>
                      </a:schemeClr>
                    </a:gs>
                  </a:gsLst>
                  <a:lin ang="16200000" scaled="0"/>
                </a:gradFill>
              </a:rPr>
              <a:t>参考</a:t>
            </a:r>
            <a:r>
              <a:rPr lang="en-US" altLang="ja-JP" sz="2800" b="0" dirty="0">
                <a:gradFill>
                  <a:gsLst>
                    <a:gs pos="0">
                      <a:schemeClr val="tx1">
                        <a:lumMod val="75000"/>
                      </a:schemeClr>
                    </a:gs>
                    <a:gs pos="100000">
                      <a:schemeClr val="tx1">
                        <a:lumMod val="75000"/>
                      </a:schemeClr>
                    </a:gs>
                  </a:gsLst>
                  <a:lin ang="16200000" scaled="0"/>
                </a:gradFill>
              </a:rPr>
              <a:t>:  Amazon </a:t>
            </a:r>
            <a:r>
              <a:rPr lang="en-US" altLang="ja-JP" sz="2800" b="0" dirty="0" err="1">
                <a:gradFill>
                  <a:gsLst>
                    <a:gs pos="0">
                      <a:schemeClr val="tx1">
                        <a:lumMod val="75000"/>
                      </a:schemeClr>
                    </a:gs>
                    <a:gs pos="100000">
                      <a:schemeClr val="tx1">
                        <a:lumMod val="75000"/>
                      </a:schemeClr>
                    </a:gs>
                  </a:gsLst>
                  <a:lin ang="16200000" scaled="0"/>
                </a:gradFill>
              </a:rPr>
              <a:t>GuardDuty</a:t>
            </a:r>
            <a:r>
              <a:rPr lang="ja-JP" altLang="en-US" sz="2800" b="0">
                <a:gradFill>
                  <a:gsLst>
                    <a:gs pos="0">
                      <a:schemeClr val="tx1">
                        <a:lumMod val="75000"/>
                      </a:schemeClr>
                    </a:gs>
                    <a:gs pos="100000">
                      <a:schemeClr val="tx1">
                        <a:lumMod val="75000"/>
                      </a:schemeClr>
                    </a:gs>
                  </a:gsLst>
                  <a:lin ang="16200000" scaled="0"/>
                </a:gradFill>
              </a:rPr>
              <a:t>の通知</a:t>
            </a:r>
            <a:endParaRPr lang="ja-JP" altLang="en-US" sz="2800" b="0"/>
          </a:p>
        </p:txBody>
      </p:sp>
      <p:pic>
        <p:nvPicPr>
          <p:cNvPr id="24" name="Graphic 19">
            <a:extLst>
              <a:ext uri="{FF2B5EF4-FFF2-40B4-BE49-F238E27FC236}">
                <a16:creationId xmlns:a16="http://schemas.microsoft.com/office/drawing/2014/main" id="{CA3A464E-506E-23D8-34B1-B63CA94117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65511" y="2377841"/>
            <a:ext cx="667159" cy="667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テキスト ボックス 4">
            <a:extLst>
              <a:ext uri="{FF2B5EF4-FFF2-40B4-BE49-F238E27FC236}">
                <a16:creationId xmlns:a16="http://schemas.microsoft.com/office/drawing/2014/main" id="{051159AA-9F1C-D704-9814-590AC8B11790}"/>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005164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正方形/長方形 35">
            <a:extLst>
              <a:ext uri="{FF2B5EF4-FFF2-40B4-BE49-F238E27FC236}">
                <a16:creationId xmlns:a16="http://schemas.microsoft.com/office/drawing/2014/main" id="{EFCB662E-CE58-41A8-BAA6-227BA9DA2F01}"/>
              </a:ext>
            </a:extLst>
          </p:cNvPr>
          <p:cNvSpPr/>
          <p:nvPr/>
        </p:nvSpPr>
        <p:spPr>
          <a:xfrm>
            <a:off x="375469" y="1909896"/>
            <a:ext cx="5144533" cy="1846659"/>
          </a:xfrm>
          <a:prstGeom prst="rect">
            <a:avLst/>
          </a:prstGeom>
        </p:spPr>
        <p:txBody>
          <a:bodyPr wrap="square" lIns="48000" tIns="0" rIns="48000" bIns="0">
            <a:spAutoFit/>
          </a:bodyPr>
          <a:lstStyle/>
          <a:p>
            <a:pPr marL="119993" indent="-119993">
              <a:spcBef>
                <a:spcPts val="800"/>
              </a:spcBef>
              <a:buFont typeface="Arial" panose="020B0604020202020204" pitchFamily="34" charset="0"/>
              <a:buChar char="•"/>
            </a:pPr>
            <a:r>
              <a:rPr lang="en-US" altLang="ja-JP" sz="2000" dirty="0" err="1">
                <a:solidFill>
                  <a:schemeClr val="tx1">
                    <a:lumMod val="75000"/>
                  </a:schemeClr>
                </a:solidFill>
                <a:latin typeface="Meiryo" panose="020B0604030504040204" pitchFamily="34" charset="-128"/>
                <a:ea typeface="Meiryo" panose="020B0604030504040204" pitchFamily="34" charset="-128"/>
              </a:rPr>
              <a:t>GuardDuty</a:t>
            </a:r>
            <a:r>
              <a:rPr lang="ja-JP" altLang="en-US" sz="2000" dirty="0">
                <a:solidFill>
                  <a:schemeClr val="tx1">
                    <a:lumMod val="75000"/>
                  </a:schemeClr>
                </a:solidFill>
                <a:latin typeface="Meiryo" panose="020B0604030504040204" pitchFamily="34" charset="-128"/>
                <a:ea typeface="Meiryo" panose="020B0604030504040204" pitchFamily="34" charset="-128"/>
              </a:rPr>
              <a:t>はニアリアルにログを解析する</a:t>
            </a:r>
            <a:endParaRPr lang="en-US" altLang="ja-JP" sz="2000" dirty="0">
              <a:solidFill>
                <a:schemeClr val="tx1">
                  <a:lumMod val="75000"/>
                </a:schemeClr>
              </a:solidFill>
              <a:latin typeface="Meiryo" panose="020B0604030504040204" pitchFamily="34" charset="-128"/>
              <a:ea typeface="Meiryo" panose="020B0604030504040204" pitchFamily="34" charset="-128"/>
            </a:endParaRPr>
          </a:p>
          <a:p>
            <a:pPr marL="119993" indent="-119993">
              <a:spcBef>
                <a:spcPts val="800"/>
              </a:spcBef>
              <a:buFont typeface="Arial" panose="020B0604020202020204" pitchFamily="34" charset="0"/>
              <a:buChar char="•"/>
            </a:pPr>
            <a:r>
              <a:rPr lang="ja-JP" altLang="en-US" sz="2000" dirty="0">
                <a:solidFill>
                  <a:schemeClr val="tx1">
                    <a:lumMod val="75000"/>
                  </a:schemeClr>
                </a:solidFill>
                <a:latin typeface="Meiryo" panose="020B0604030504040204" pitchFamily="34" charset="-128"/>
                <a:ea typeface="Meiryo" panose="020B0604030504040204" pitchFamily="34" charset="-128"/>
              </a:rPr>
              <a:t>重要度高の</a:t>
            </a:r>
            <a:r>
              <a:rPr lang="en-US" altLang="ja-JP" sz="2000" dirty="0">
                <a:solidFill>
                  <a:schemeClr val="tx1">
                    <a:lumMod val="75000"/>
                  </a:schemeClr>
                </a:solidFill>
                <a:latin typeface="Meiryo" panose="020B0604030504040204" pitchFamily="34" charset="-128"/>
                <a:ea typeface="Meiryo" panose="020B0604030504040204" pitchFamily="34" charset="-128"/>
              </a:rPr>
              <a:t>Findings</a:t>
            </a:r>
            <a:r>
              <a:rPr lang="ja-JP" altLang="en-US" sz="2000" dirty="0">
                <a:solidFill>
                  <a:schemeClr val="tx1">
                    <a:lumMod val="75000"/>
                  </a:schemeClr>
                </a:solidFill>
                <a:latin typeface="Meiryo" panose="020B0604030504040204" pitchFamily="34" charset="-128"/>
                <a:ea typeface="Meiryo" panose="020B0604030504040204" pitchFamily="34" charset="-128"/>
              </a:rPr>
              <a:t>は脅威が差し迫っていることを通知するものが多い</a:t>
            </a:r>
          </a:p>
          <a:p>
            <a:pPr marL="119993" indent="-119993">
              <a:spcBef>
                <a:spcPts val="800"/>
              </a:spcBef>
              <a:buFont typeface="Arial" panose="020B0604020202020204" pitchFamily="34" charset="0"/>
              <a:buChar char="•"/>
            </a:pPr>
            <a:r>
              <a:rPr lang="ja-JP" altLang="en-US" sz="2000" dirty="0">
                <a:solidFill>
                  <a:schemeClr val="tx1">
                    <a:lumMod val="75000"/>
                  </a:schemeClr>
                </a:solidFill>
                <a:latin typeface="Meiryo" panose="020B0604030504040204" pitchFamily="34" charset="-128"/>
                <a:ea typeface="Meiryo" panose="020B0604030504040204" pitchFamily="34" charset="-128"/>
              </a:rPr>
              <a:t>結果の保管期間は</a:t>
            </a:r>
            <a:r>
              <a:rPr lang="en-US" altLang="ja-JP" sz="2000" dirty="0">
                <a:solidFill>
                  <a:schemeClr val="tx1">
                    <a:lumMod val="75000"/>
                  </a:schemeClr>
                </a:solidFill>
                <a:latin typeface="Meiryo" panose="020B0604030504040204" pitchFamily="34" charset="-128"/>
                <a:ea typeface="Meiryo" panose="020B0604030504040204" pitchFamily="34" charset="-128"/>
              </a:rPr>
              <a:t>90</a:t>
            </a:r>
            <a:r>
              <a:rPr lang="ja-JP" altLang="en-US" sz="2000" dirty="0">
                <a:solidFill>
                  <a:schemeClr val="tx1">
                    <a:lumMod val="75000"/>
                  </a:schemeClr>
                </a:solidFill>
                <a:latin typeface="Meiryo" panose="020B0604030504040204" pitchFamily="34" charset="-128"/>
                <a:ea typeface="Meiryo" panose="020B0604030504040204" pitchFamily="34" charset="-128"/>
              </a:rPr>
              <a:t>日</a:t>
            </a:r>
            <a:r>
              <a:rPr lang="en-US" altLang="ja-JP" sz="2000" dirty="0">
                <a:solidFill>
                  <a:schemeClr val="tx1">
                    <a:lumMod val="75000"/>
                  </a:schemeClr>
                </a:solidFill>
                <a:latin typeface="Meiryo" panose="020B0604030504040204" pitchFamily="34" charset="-128"/>
                <a:ea typeface="Meiryo" panose="020B0604030504040204" pitchFamily="34" charset="-128"/>
              </a:rPr>
              <a:t>(</a:t>
            </a:r>
            <a:r>
              <a:rPr lang="ja-JP" altLang="en-US" sz="2000" dirty="0">
                <a:solidFill>
                  <a:schemeClr val="tx1">
                    <a:lumMod val="75000"/>
                  </a:schemeClr>
                </a:solidFill>
                <a:latin typeface="Meiryo" panose="020B0604030504040204" pitchFamily="34" charset="-128"/>
                <a:ea typeface="Meiryo" panose="020B0604030504040204" pitchFamily="34" charset="-128"/>
              </a:rPr>
              <a:t>引き上げは不可</a:t>
            </a:r>
            <a:r>
              <a:rPr lang="en-US" altLang="ja-JP" sz="2000" dirty="0">
                <a:solidFill>
                  <a:schemeClr val="tx1">
                    <a:lumMod val="75000"/>
                  </a:schemeClr>
                </a:solidFill>
                <a:latin typeface="Meiryo" panose="020B0604030504040204" pitchFamily="34" charset="-128"/>
                <a:ea typeface="Meiryo" panose="020B0604030504040204" pitchFamily="34" charset="-128"/>
              </a:rPr>
              <a:t>)</a:t>
            </a:r>
          </a:p>
          <a:p>
            <a:pPr marL="119993" indent="-119993">
              <a:spcBef>
                <a:spcPts val="800"/>
              </a:spcBef>
              <a:buFont typeface="Arial" panose="020B0604020202020204" pitchFamily="34" charset="0"/>
              <a:buChar char="•"/>
            </a:pPr>
            <a:r>
              <a:rPr lang="ja-JP" altLang="en-US" sz="2000" dirty="0">
                <a:solidFill>
                  <a:schemeClr val="tx1">
                    <a:lumMod val="75000"/>
                  </a:schemeClr>
                </a:solidFill>
                <a:latin typeface="Meiryo" panose="020B0604030504040204" pitchFamily="34" charset="-128"/>
                <a:ea typeface="Meiryo" panose="020B0604030504040204" pitchFamily="34" charset="-128"/>
              </a:rPr>
              <a:t>結果を検知する仕組みの構築が必要</a:t>
            </a:r>
          </a:p>
        </p:txBody>
      </p:sp>
      <p:sp>
        <p:nvSpPr>
          <p:cNvPr id="33" name="正方形/長方形 32">
            <a:extLst>
              <a:ext uri="{FF2B5EF4-FFF2-40B4-BE49-F238E27FC236}">
                <a16:creationId xmlns:a16="http://schemas.microsoft.com/office/drawing/2014/main" id="{7BE29A99-764C-4F00-8FE2-25EC0434AB0E}"/>
              </a:ext>
            </a:extLst>
          </p:cNvPr>
          <p:cNvSpPr/>
          <p:nvPr/>
        </p:nvSpPr>
        <p:spPr>
          <a:xfrm>
            <a:off x="375469" y="1173646"/>
            <a:ext cx="5144533"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rPr>
              <a:t>検知方法</a:t>
            </a:r>
          </a:p>
        </p:txBody>
      </p:sp>
      <p:sp>
        <p:nvSpPr>
          <p:cNvPr id="39" name="正方形/長方形 38">
            <a:extLst>
              <a:ext uri="{FF2B5EF4-FFF2-40B4-BE49-F238E27FC236}">
                <a16:creationId xmlns:a16="http://schemas.microsoft.com/office/drawing/2014/main" id="{BDA9FA7C-B8F4-4F81-A1F0-9328F56FB7FC}"/>
              </a:ext>
            </a:extLst>
          </p:cNvPr>
          <p:cNvSpPr/>
          <p:nvPr/>
        </p:nvSpPr>
        <p:spPr>
          <a:xfrm>
            <a:off x="6095997" y="1118746"/>
            <a:ext cx="5902962"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運用のパターン</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以下から選択</a:t>
            </a:r>
            <a:r>
              <a:rPr kumimoji="1" lang="en-US" altLang="ja-JP"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a:t>
            </a:r>
            <a:endPar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endParaRPr>
          </a:p>
        </p:txBody>
      </p:sp>
      <p:cxnSp>
        <p:nvCxnSpPr>
          <p:cNvPr id="40" name="直線コネクタ 39">
            <a:extLst>
              <a:ext uri="{FF2B5EF4-FFF2-40B4-BE49-F238E27FC236}">
                <a16:creationId xmlns:a16="http://schemas.microsoft.com/office/drawing/2014/main" id="{2889D92B-4F23-4202-9DB2-C41100E8228A}"/>
              </a:ext>
            </a:extLst>
          </p:cNvPr>
          <p:cNvCxnSpPr>
            <a:cxnSpLocks/>
          </p:cNvCxnSpPr>
          <p:nvPr/>
        </p:nvCxnSpPr>
        <p:spPr>
          <a:xfrm>
            <a:off x="6109671" y="1813509"/>
            <a:ext cx="5891600"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pic>
        <p:nvPicPr>
          <p:cNvPr id="56"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9462" y="4101003"/>
            <a:ext cx="5321680" cy="2132983"/>
          </a:xfrm>
          <a:prstGeom prst="rect">
            <a:avLst/>
          </a:prstGeom>
        </p:spPr>
      </p:pic>
      <p:sp>
        <p:nvSpPr>
          <p:cNvPr id="3" name="正方形/長方形 2"/>
          <p:cNvSpPr/>
          <p:nvPr/>
        </p:nvSpPr>
        <p:spPr>
          <a:xfrm>
            <a:off x="6042284" y="2054350"/>
            <a:ext cx="5956676" cy="3991477"/>
          </a:xfrm>
          <a:prstGeom prst="rect">
            <a:avLst/>
          </a:prstGeom>
        </p:spPr>
        <p:txBody>
          <a:bodyPr wrap="square">
            <a:spAutoFit/>
          </a:bodyPr>
          <a:lstStyle/>
          <a:p>
            <a:pPr>
              <a:spcBef>
                <a:spcPts val="1600"/>
              </a:spcBef>
            </a:pPr>
            <a:r>
              <a:rPr lang="ja-JP" altLang="en-US" sz="2000" b="1" u="sng" dirty="0">
                <a:solidFill>
                  <a:schemeClr val="tx1">
                    <a:lumMod val="75000"/>
                  </a:schemeClr>
                </a:solidFill>
                <a:latin typeface="Meiryo" panose="020B0604030504040204" pitchFamily="34" charset="-128"/>
                <a:ea typeface="Meiryo" panose="020B0604030504040204" pitchFamily="34" charset="-128"/>
              </a:rPr>
              <a:t>パターン</a:t>
            </a:r>
            <a:r>
              <a:rPr lang="ja-JP" altLang="en-US" sz="2000" b="1" u="sng">
                <a:solidFill>
                  <a:schemeClr val="tx1">
                    <a:lumMod val="75000"/>
                  </a:schemeClr>
                </a:solidFill>
                <a:latin typeface="Meiryo" panose="020B0604030504040204" pitchFamily="34" charset="-128"/>
                <a:ea typeface="Meiryo" panose="020B0604030504040204" pitchFamily="34" charset="-128"/>
              </a:rPr>
              <a:t>①：定期実行</a:t>
            </a:r>
            <a:endParaRPr lang="en-US" altLang="ja-JP" sz="1667" b="1" u="sng"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定期的にコンソールから結果</a:t>
            </a:r>
            <a:r>
              <a:rPr lang="ja-JP" altLang="en-US" sz="1667">
                <a:solidFill>
                  <a:schemeClr val="tx1">
                    <a:lumMod val="75000"/>
                  </a:schemeClr>
                </a:solidFill>
                <a:latin typeface="Meiryo" panose="020B0604030504040204" pitchFamily="34" charset="-128"/>
                <a:ea typeface="Meiryo" panose="020B0604030504040204" pitchFamily="34" charset="-128"/>
              </a:rPr>
              <a:t>を確認</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確認の結果、必要なアクションを実施</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a:solidFill>
                  <a:schemeClr val="tx1">
                    <a:lumMod val="75000"/>
                  </a:schemeClr>
                </a:solidFill>
                <a:latin typeface="Meiryo" panose="020B0604030504040204" pitchFamily="34" charset="-128"/>
                <a:ea typeface="Meiryo" panose="020B0604030504040204" pitchFamily="34" charset="-128"/>
              </a:rPr>
              <a:t>対応完了後アーカイブ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a:spcBef>
                <a:spcPts val="1600"/>
              </a:spcBef>
            </a:pPr>
            <a:r>
              <a:rPr lang="ja-JP" altLang="en-US" sz="2000" b="1" u="sng">
                <a:solidFill>
                  <a:schemeClr val="tx1">
                    <a:lumMod val="75000"/>
                  </a:schemeClr>
                </a:solidFill>
                <a:latin typeface="Meiryo" panose="020B0604030504040204" pitchFamily="34" charset="-128"/>
                <a:ea typeface="Meiryo" panose="020B0604030504040204" pitchFamily="34" charset="-128"/>
              </a:rPr>
              <a:t>パターン②：監視による常時検出</a:t>
            </a:r>
            <a:endParaRPr lang="en-US" altLang="ja-JP" sz="2000" b="1" u="sng"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Findings</a:t>
            </a:r>
            <a:r>
              <a:rPr lang="ja-JP" altLang="en-US" sz="1667" dirty="0">
                <a:solidFill>
                  <a:schemeClr val="tx1">
                    <a:lumMod val="75000"/>
                  </a:schemeClr>
                </a:solidFill>
                <a:latin typeface="Meiryo" panose="020B0604030504040204" pitchFamily="34" charset="-128"/>
                <a:ea typeface="Meiryo" panose="020B0604030504040204" pitchFamily="34" charset="-128"/>
              </a:rPr>
              <a:t>の</a:t>
            </a:r>
            <a:r>
              <a:rPr lang="en-US" altLang="ja-JP" sz="1667" dirty="0">
                <a:solidFill>
                  <a:schemeClr val="tx1">
                    <a:lumMod val="75000"/>
                  </a:schemeClr>
                </a:solidFill>
                <a:latin typeface="Meiryo" panose="020B0604030504040204" pitchFamily="34" charset="-128"/>
                <a:ea typeface="Meiryo" panose="020B0604030504040204" pitchFamily="34" charset="-128"/>
              </a:rPr>
              <a:t>High</a:t>
            </a:r>
            <a:r>
              <a:rPr lang="ja-JP" altLang="en-US" sz="1667" dirty="0">
                <a:solidFill>
                  <a:schemeClr val="tx1">
                    <a:lumMod val="75000"/>
                  </a:schemeClr>
                </a:solidFill>
                <a:latin typeface="Meiryo" panose="020B0604030504040204" pitchFamily="34" charset="-128"/>
                <a:ea typeface="Meiryo" panose="020B0604030504040204" pitchFamily="34" charset="-128"/>
              </a:rPr>
              <a:t>や</a:t>
            </a:r>
            <a:r>
              <a:rPr lang="en-US" altLang="ja-JP" sz="1667" dirty="0">
                <a:solidFill>
                  <a:schemeClr val="tx1">
                    <a:lumMod val="75000"/>
                  </a:schemeClr>
                </a:solidFill>
                <a:latin typeface="Meiryo" panose="020B0604030504040204" pitchFamily="34" charset="-128"/>
                <a:ea typeface="Meiryo" panose="020B0604030504040204" pitchFamily="34" charset="-128"/>
              </a:rPr>
              <a:t>Middle</a:t>
            </a:r>
            <a:r>
              <a:rPr lang="ja-JP" altLang="en-US" sz="1667" dirty="0" err="1">
                <a:solidFill>
                  <a:schemeClr val="tx1">
                    <a:lumMod val="75000"/>
                  </a:schemeClr>
                </a:solidFill>
                <a:latin typeface="Meiryo" panose="020B0604030504040204" pitchFamily="34" charset="-128"/>
                <a:ea typeface="Meiryo" panose="020B0604030504040204" pitchFamily="34" charset="-128"/>
              </a:rPr>
              <a:t>を監</a:t>
            </a:r>
            <a:r>
              <a:rPr lang="ja-JP" altLang="en-US" sz="1667" dirty="0">
                <a:solidFill>
                  <a:schemeClr val="tx1">
                    <a:lumMod val="75000"/>
                  </a:schemeClr>
                </a:solidFill>
                <a:latin typeface="Meiryo" panose="020B0604030504040204" pitchFamily="34" charset="-128"/>
                <a:ea typeface="Meiryo" panose="020B0604030504040204" pitchFamily="34" charset="-128"/>
              </a:rPr>
              <a:t>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en-US" altLang="ja-JP" sz="1667" dirty="0">
                <a:solidFill>
                  <a:schemeClr val="tx1">
                    <a:lumMod val="75000"/>
                  </a:schemeClr>
                </a:solidFill>
                <a:latin typeface="Meiryo" panose="020B0604030504040204" pitchFamily="34" charset="-128"/>
                <a:ea typeface="Meiryo" panose="020B0604030504040204" pitchFamily="34" charset="-128"/>
              </a:rPr>
              <a:t>SNS</a:t>
            </a:r>
            <a:r>
              <a:rPr lang="ja-JP" altLang="en-US" sz="1667" dirty="0">
                <a:solidFill>
                  <a:schemeClr val="tx1">
                    <a:lumMod val="75000"/>
                  </a:schemeClr>
                </a:solidFill>
                <a:latin typeface="Meiryo" panose="020B0604030504040204" pitchFamily="34" charset="-128"/>
                <a:ea typeface="Meiryo" panose="020B0604030504040204" pitchFamily="34" charset="-128"/>
              </a:rPr>
              <a:t>等の通知を受けて必要なアクションを実施</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対応完了後にアーカイブ</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a:spcBef>
                <a:spcPts val="1600"/>
              </a:spcBef>
            </a:pPr>
            <a:r>
              <a:rPr lang="ja-JP" altLang="en-US" sz="2000" b="1" u="sng" dirty="0">
                <a:solidFill>
                  <a:schemeClr val="tx1">
                    <a:lumMod val="75000"/>
                  </a:schemeClr>
                </a:solidFill>
                <a:latin typeface="Meiryo" panose="020B0604030504040204" pitchFamily="34" charset="-128"/>
                <a:ea typeface="Meiryo" panose="020B0604030504040204" pitchFamily="34" charset="-128"/>
              </a:rPr>
              <a:t>パターン</a:t>
            </a:r>
            <a:r>
              <a:rPr lang="ja-JP" altLang="en-US" sz="2000" b="1" u="sng">
                <a:solidFill>
                  <a:schemeClr val="tx1">
                    <a:lumMod val="75000"/>
                  </a:schemeClr>
                </a:solidFill>
                <a:latin typeface="Meiryo" panose="020B0604030504040204" pitchFamily="34" charset="-128"/>
                <a:ea typeface="Meiryo" panose="020B0604030504040204" pitchFamily="34" charset="-128"/>
              </a:rPr>
              <a:t>③：監視による常時検出＋自動対応</a:t>
            </a:r>
            <a:endParaRPr lang="en-US" altLang="ja-JP" sz="2000" b="1" u="sng"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対応方法を事前に定義</a:t>
            </a:r>
            <a:r>
              <a:rPr lang="en-US" altLang="ja-JP" sz="1667" dirty="0">
                <a:solidFill>
                  <a:schemeClr val="tx1">
                    <a:lumMod val="75000"/>
                  </a:schemeClr>
                </a:solidFill>
                <a:latin typeface="Meiryo" panose="020B0604030504040204" pitchFamily="34" charset="-128"/>
                <a:ea typeface="Meiryo" panose="020B0604030504040204" pitchFamily="34" charset="-128"/>
              </a:rPr>
              <a:t>(</a:t>
            </a:r>
            <a:r>
              <a:rPr lang="ja-JP" altLang="en-US" sz="1667" dirty="0">
                <a:solidFill>
                  <a:schemeClr val="tx1">
                    <a:lumMod val="75000"/>
                  </a:schemeClr>
                </a:solidFill>
                <a:latin typeface="Meiryo" panose="020B0604030504040204" pitchFamily="34" charset="-128"/>
                <a:ea typeface="Meiryo" panose="020B0604030504040204" pitchFamily="34" charset="-128"/>
              </a:rPr>
              <a:t>インスタンスの隔離、バケットの閉塞など</a:t>
            </a:r>
            <a:r>
              <a:rPr lang="en-US" altLang="ja-JP" sz="1667" dirty="0">
                <a:solidFill>
                  <a:schemeClr val="tx1">
                    <a:lumMod val="75000"/>
                  </a:schemeClr>
                </a:solidFill>
                <a:latin typeface="Meiryo" panose="020B0604030504040204" pitchFamily="34" charset="-128"/>
                <a:ea typeface="Meiryo" panose="020B0604030504040204" pitchFamily="34" charset="-128"/>
              </a:rPr>
              <a:t>)</a:t>
            </a:r>
          </a:p>
          <a:p>
            <a:pPr marL="1066731" lvl="1" indent="-457171">
              <a:buFont typeface="Arial" panose="020B0604020202020204" pitchFamily="34" charset="0"/>
              <a:buChar char="•"/>
            </a:pPr>
            <a:r>
              <a:rPr lang="en-US" altLang="ja-JP" sz="1667" dirty="0" err="1">
                <a:solidFill>
                  <a:schemeClr val="tx1">
                    <a:lumMod val="75000"/>
                  </a:schemeClr>
                </a:solidFill>
                <a:latin typeface="Meiryo" panose="020B0604030504040204" pitchFamily="34" charset="-128"/>
                <a:ea typeface="Meiryo" panose="020B0604030504040204" pitchFamily="34" charset="-128"/>
              </a:rPr>
              <a:t>EventBridge</a:t>
            </a:r>
            <a:r>
              <a:rPr lang="ja-JP" altLang="en-US" sz="1667">
                <a:solidFill>
                  <a:schemeClr val="tx1">
                    <a:lumMod val="75000"/>
                  </a:schemeClr>
                </a:solidFill>
                <a:latin typeface="Meiryo" panose="020B0604030504040204" pitchFamily="34" charset="-128"/>
                <a:ea typeface="Meiryo" panose="020B0604030504040204" pitchFamily="34" charset="-128"/>
              </a:rPr>
              <a:t>から</a:t>
            </a:r>
            <a:r>
              <a:rPr lang="ja-JP" altLang="en-US" sz="1667" dirty="0">
                <a:solidFill>
                  <a:schemeClr val="tx1">
                    <a:lumMod val="75000"/>
                  </a:schemeClr>
                </a:solidFill>
                <a:latin typeface="Meiryo" panose="020B0604030504040204" pitchFamily="34" charset="-128"/>
                <a:ea typeface="Meiryo" panose="020B0604030504040204" pitchFamily="34" charset="-128"/>
              </a:rPr>
              <a:t>自動対処</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a:p>
            <a:pPr marL="1066731" lvl="1" indent="-457171">
              <a:buFont typeface="Arial" panose="020B0604020202020204" pitchFamily="34" charset="0"/>
              <a:buChar char="•"/>
            </a:pPr>
            <a:r>
              <a:rPr lang="ja-JP" altLang="en-US" sz="1667" dirty="0">
                <a:solidFill>
                  <a:schemeClr val="tx1">
                    <a:lumMod val="75000"/>
                  </a:schemeClr>
                </a:solidFill>
                <a:latin typeface="Meiryo" panose="020B0604030504040204" pitchFamily="34" charset="-128"/>
                <a:ea typeface="Meiryo" panose="020B0604030504040204" pitchFamily="34" charset="-128"/>
              </a:rPr>
              <a:t>自動アーカイブし、結果を通知</a:t>
            </a:r>
            <a:endParaRPr lang="en-US" altLang="ja-JP" sz="1667" dirty="0">
              <a:solidFill>
                <a:schemeClr val="tx1">
                  <a:lumMod val="75000"/>
                </a:schemeClr>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7BB5A8DA-9E12-EE4E-BB8B-0F2EB373E494}"/>
              </a:ext>
            </a:extLst>
          </p:cNvPr>
          <p:cNvSpPr>
            <a:spLocks noGrp="1"/>
          </p:cNvSpPr>
          <p:nvPr>
            <p:ph type="title"/>
          </p:nvPr>
        </p:nvSpPr>
        <p:spPr/>
        <p:txBody>
          <a:bodyPr/>
          <a:lstStyle/>
          <a:p>
            <a:r>
              <a:rPr lang="ja-JP" altLang="en-US" b="0">
                <a:gradFill>
                  <a:gsLst>
                    <a:gs pos="0">
                      <a:schemeClr val="tx1">
                        <a:lumMod val="75000"/>
                      </a:schemeClr>
                    </a:gs>
                    <a:gs pos="100000">
                      <a:schemeClr val="tx1">
                        <a:lumMod val="75000"/>
                      </a:schemeClr>
                    </a:gs>
                  </a:gsLst>
                  <a:lin ang="16200000" scaled="0"/>
                </a:gradFill>
              </a:rPr>
              <a:t>参考</a:t>
            </a:r>
            <a:r>
              <a:rPr lang="en-US" altLang="ja-JP" b="0" dirty="0">
                <a:gradFill>
                  <a:gsLst>
                    <a:gs pos="0">
                      <a:schemeClr val="tx1">
                        <a:lumMod val="75000"/>
                      </a:schemeClr>
                    </a:gs>
                    <a:gs pos="100000">
                      <a:schemeClr val="tx1">
                        <a:lumMod val="75000"/>
                      </a:schemeClr>
                    </a:gs>
                  </a:gsLst>
                  <a:lin ang="16200000" scaled="0"/>
                </a:gradFill>
              </a:rPr>
              <a:t>: Amazon </a:t>
            </a:r>
            <a:r>
              <a:rPr lang="en-US" altLang="ja-JP" b="0" dirty="0" err="1">
                <a:gradFill>
                  <a:gsLst>
                    <a:gs pos="0">
                      <a:schemeClr val="tx1">
                        <a:lumMod val="75000"/>
                      </a:schemeClr>
                    </a:gs>
                    <a:gs pos="100000">
                      <a:schemeClr val="tx1">
                        <a:lumMod val="75000"/>
                      </a:schemeClr>
                    </a:gs>
                  </a:gsLst>
                  <a:lin ang="16200000" scaled="0"/>
                </a:gradFill>
              </a:rPr>
              <a:t>GuardDuty</a:t>
            </a:r>
            <a:r>
              <a:rPr lang="ja-JP" altLang="en-US" b="0">
                <a:gradFill>
                  <a:gsLst>
                    <a:gs pos="0">
                      <a:schemeClr val="tx1">
                        <a:lumMod val="75000"/>
                      </a:schemeClr>
                    </a:gs>
                    <a:gs pos="100000">
                      <a:schemeClr val="tx1">
                        <a:lumMod val="75000"/>
                      </a:schemeClr>
                    </a:gs>
                  </a:gsLst>
                  <a:lin ang="16200000" scaled="0"/>
                </a:gradFill>
              </a:rPr>
              <a:t>検知への対応方針のパタン</a:t>
            </a:r>
            <a:endParaRPr lang="ja-JP" altLang="en-US" b="0"/>
          </a:p>
        </p:txBody>
      </p:sp>
      <p:sp>
        <p:nvSpPr>
          <p:cNvPr id="4" name="テキスト ボックス 3">
            <a:extLst>
              <a:ext uri="{FF2B5EF4-FFF2-40B4-BE49-F238E27FC236}">
                <a16:creationId xmlns:a16="http://schemas.microsoft.com/office/drawing/2014/main" id="{CEF066C3-8A03-59C6-B570-F79C260AAABD}"/>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38381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6FAAFE-6DE5-DB46-A8F9-C24B25FAA668}"/>
              </a:ext>
            </a:extLst>
          </p:cNvPr>
          <p:cNvSpPr>
            <a:spLocks noGrp="1"/>
          </p:cNvSpPr>
          <p:nvPr>
            <p:ph type="title"/>
          </p:nvPr>
        </p:nvSpPr>
        <p:spPr/>
        <p:txBody>
          <a:bodyPr/>
          <a:lstStyle/>
          <a:p>
            <a:r>
              <a:rPr kumimoji="1" lang="ja-JP" altLang="en-US" sz="2800" b="0"/>
              <a:t>参考</a:t>
            </a:r>
            <a:r>
              <a:rPr kumimoji="1" lang="en-US" altLang="ja-JP" sz="2800" b="0" dirty="0"/>
              <a:t>: Security Hub</a:t>
            </a:r>
            <a:r>
              <a:rPr kumimoji="1" lang="ja-JP" altLang="en-US" sz="2800" b="0"/>
              <a:t>検知時の対応</a:t>
            </a:r>
          </a:p>
        </p:txBody>
      </p:sp>
      <p:sp>
        <p:nvSpPr>
          <p:cNvPr id="3" name="正方形/長方形 2">
            <a:extLst>
              <a:ext uri="{FF2B5EF4-FFF2-40B4-BE49-F238E27FC236}">
                <a16:creationId xmlns:a16="http://schemas.microsoft.com/office/drawing/2014/main" id="{D7D996B0-BEF9-FE47-A0D2-BD64174D648D}"/>
              </a:ext>
            </a:extLst>
          </p:cNvPr>
          <p:cNvSpPr/>
          <p:nvPr/>
        </p:nvSpPr>
        <p:spPr>
          <a:xfrm>
            <a:off x="10359872" y="2666834"/>
            <a:ext cx="1064720" cy="587812"/>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2DA61134-6A67-F44E-AE98-A148DDF27638}"/>
              </a:ext>
            </a:extLst>
          </p:cNvPr>
          <p:cNvSpPr txBox="1"/>
          <p:nvPr/>
        </p:nvSpPr>
        <p:spPr>
          <a:xfrm>
            <a:off x="10616599" y="2835547"/>
            <a:ext cx="678391" cy="297454"/>
          </a:xfrm>
          <a:prstGeom prst="rect">
            <a:avLst/>
          </a:prstGeom>
          <a:noFill/>
        </p:spPr>
        <p:txBody>
          <a:bodyPr wrap="none" rtlCol="0">
            <a:spAutoFit/>
          </a:bodyPr>
          <a:lstStyle/>
          <a:p>
            <a:r>
              <a:rPr kumimoji="1" lang="en-US" altLang="ja-JP" sz="1333" dirty="0">
                <a:solidFill>
                  <a:srgbClr val="00B050"/>
                </a:solidFill>
                <a:latin typeface="Meiryo" panose="020B0604030504040204" pitchFamily="34" charset="-128"/>
                <a:ea typeface="Meiryo" panose="020B0604030504040204" pitchFamily="34" charset="-128"/>
              </a:rPr>
              <a:t>100%</a:t>
            </a:r>
            <a:endParaRPr kumimoji="1" lang="ja-JP" altLang="en-US" sz="1333" dirty="0">
              <a:solidFill>
                <a:srgbClr val="00B050"/>
              </a:solidFill>
              <a:latin typeface="Meiryo" panose="020B0604030504040204" pitchFamily="34" charset="-128"/>
              <a:ea typeface="Meiryo" panose="020B0604030504040204" pitchFamily="34" charset="-128"/>
            </a:endParaRPr>
          </a:p>
        </p:txBody>
      </p:sp>
      <p:pic>
        <p:nvPicPr>
          <p:cNvPr id="5" name="Graphic 60">
            <a:extLst>
              <a:ext uri="{FF2B5EF4-FFF2-40B4-BE49-F238E27FC236}">
                <a16:creationId xmlns:a16="http://schemas.microsoft.com/office/drawing/2014/main" id="{0BDA92F7-C79D-384D-A907-2E41AF618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933" y="239994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コンテンツ プレースホルダー 4">
            <a:extLst>
              <a:ext uri="{FF2B5EF4-FFF2-40B4-BE49-F238E27FC236}">
                <a16:creationId xmlns:a16="http://schemas.microsoft.com/office/drawing/2014/main" id="{C3444729-7C0B-7E47-8106-D667E35D9654}"/>
              </a:ext>
            </a:extLst>
          </p:cNvPr>
          <p:cNvSpPr txBox="1">
            <a:spLocks/>
          </p:cNvSpPr>
          <p:nvPr/>
        </p:nvSpPr>
        <p:spPr>
          <a:xfrm>
            <a:off x="266700" y="980729"/>
            <a:ext cx="11696700" cy="5196236"/>
          </a:xfrm>
        </p:spPr>
        <p:txBody>
          <a:bodyPr>
            <a:normAutofit/>
          </a:bodyPr>
          <a:lstStyle>
            <a:lvl1pPr marL="0" indent="0" algn="l" defTabSz="731520" rtl="0" eaLnBrk="1" latinLnBrk="0" hangingPunct="1">
              <a:spcBef>
                <a:spcPct val="20000"/>
              </a:spcBef>
              <a:buFontTx/>
              <a:buNone/>
              <a:defRPr sz="2600" b="0" i="0" kern="1200">
                <a:solidFill>
                  <a:schemeClr val="tx1"/>
                </a:solidFill>
                <a:latin typeface="Meiryo" panose="020B0604030504040204" pitchFamily="34" charset="-128"/>
                <a:ea typeface="Meiryo" panose="020B0604030504040204" pitchFamily="34" charset="-128"/>
                <a:cs typeface="Amazon Ember Regular" charset="0"/>
              </a:defRPr>
            </a:lvl1pPr>
            <a:lvl2pPr marL="715963" indent="-361950" algn="l" defTabSz="731520" rtl="0" eaLnBrk="1" latinLnBrk="0" hangingPunct="1">
              <a:spcBef>
                <a:spcPct val="20000"/>
              </a:spcBef>
              <a:buFont typeface="Arial"/>
              <a:buChar char="•"/>
              <a:tabLst/>
              <a:defRPr sz="2400" b="0" i="0" kern="1200">
                <a:solidFill>
                  <a:schemeClr val="tx1"/>
                </a:solidFill>
                <a:latin typeface="Meiryo" panose="020B0604030504040204" pitchFamily="34" charset="-128"/>
                <a:ea typeface="Meiryo" panose="020B0604030504040204" pitchFamily="34" charset="-128"/>
                <a:cs typeface="Amazon Ember Regular" charset="0"/>
              </a:defRPr>
            </a:lvl2pPr>
            <a:lvl3pPr marL="1071563" indent="-363538" algn="l" defTabSz="731520" rtl="0" eaLnBrk="1" latinLnBrk="0" hangingPunct="1">
              <a:spcBef>
                <a:spcPct val="20000"/>
              </a:spcBef>
              <a:buFont typeface="Arial"/>
              <a:buChar char="•"/>
              <a:tabLst/>
              <a:defRPr sz="2200" b="0" i="0" kern="1200">
                <a:solidFill>
                  <a:schemeClr val="tx1"/>
                </a:solidFill>
                <a:latin typeface="Meiryo" panose="020B0604030504040204" pitchFamily="34" charset="-128"/>
                <a:ea typeface="Meiryo" panose="020B0604030504040204" pitchFamily="34" charset="-128"/>
                <a:cs typeface="Amazon Ember Regular" charset="0"/>
              </a:defRPr>
            </a:lvl3pPr>
            <a:lvl4pPr marL="1466850" indent="-371475" algn="l" defTabSz="731520" rtl="0" eaLnBrk="1" latinLnBrk="0" hangingPunct="1">
              <a:spcBef>
                <a:spcPct val="20000"/>
              </a:spcBef>
              <a:buFont typeface="Arial" panose="020B0604020202020204" pitchFamily="34" charset="0"/>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4pPr>
            <a:lvl5pPr marL="1822450" indent="-379413" algn="l" defTabSz="731520" rtl="0" eaLnBrk="1" latinLnBrk="0" hangingPunct="1">
              <a:spcBef>
                <a:spcPct val="20000"/>
              </a:spcBef>
              <a:buFont typeface="Arial" panose="020B0604020202020204" pitchFamily="34" charset="0"/>
              <a:buChar char="•"/>
              <a:tabLst/>
              <a:defRPr sz="1800" b="0" i="0" kern="1200">
                <a:solidFill>
                  <a:schemeClr val="tx1"/>
                </a:solidFill>
                <a:latin typeface="Meiryo" panose="020B0604030504040204" pitchFamily="34" charset="-128"/>
                <a:ea typeface="Meiryo" panose="020B0604030504040204" pitchFamily="34" charset="-128"/>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ja-JP" altLang="en-US" sz="1667"/>
              <a:t>自動対応を実装しない場合は、検知後の対応を検討する必要がある。</a:t>
            </a:r>
          </a:p>
        </p:txBody>
      </p:sp>
      <p:sp>
        <p:nvSpPr>
          <p:cNvPr id="7" name="正方形/長方形 6">
            <a:extLst>
              <a:ext uri="{FF2B5EF4-FFF2-40B4-BE49-F238E27FC236}">
                <a16:creationId xmlns:a16="http://schemas.microsoft.com/office/drawing/2014/main" id="{05082FF1-F30C-9B48-8997-FB69D5837E32}"/>
              </a:ext>
            </a:extLst>
          </p:cNvPr>
          <p:cNvSpPr/>
          <p:nvPr/>
        </p:nvSpPr>
        <p:spPr>
          <a:xfrm>
            <a:off x="442697" y="1365573"/>
            <a:ext cx="11269927" cy="447803"/>
          </a:xfrm>
          <a:prstGeom prst="rect">
            <a:avLst/>
          </a:prstGeom>
          <a:solidFill>
            <a:schemeClr val="tx1">
              <a:lumMod val="75000"/>
            </a:schemeClr>
          </a:solidFill>
          <a:ln>
            <a:solidFill>
              <a:srgbClr val="163D51"/>
            </a:solidFill>
          </a:ln>
          <a:effectLst/>
        </p:spPr>
        <p:style>
          <a:lnRef idx="1">
            <a:schemeClr val="accent1"/>
          </a:lnRef>
          <a:fillRef idx="3">
            <a:schemeClr val="accent1"/>
          </a:fillRef>
          <a:effectRef idx="2">
            <a:schemeClr val="accent1"/>
          </a:effectRef>
          <a:fontRef idx="minor">
            <a:schemeClr val="lt1"/>
          </a:fontRef>
        </p:style>
        <p:txBody>
          <a:bodyPr lIns="48000" tIns="48000" rIns="48000" bIns="48000" rtlCol="0" anchor="ctr"/>
          <a:lstStyle/>
          <a:p>
            <a:pPr algn="ctr"/>
            <a:r>
              <a:rPr kumimoji="1" lang="en-US" altLang="ja-JP"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rPr>
              <a:t>Security Hub</a:t>
            </a:r>
            <a:r>
              <a:rPr kumimoji="1" lang="ja-JP" altLang="en-US" sz="2333">
                <a:gradFill>
                  <a:gsLst>
                    <a:gs pos="0">
                      <a:schemeClr val="bg1"/>
                    </a:gs>
                    <a:gs pos="100000">
                      <a:schemeClr val="bg1"/>
                    </a:gs>
                  </a:gsLst>
                  <a:lin ang="16200000" scaled="0"/>
                </a:gradFill>
                <a:latin typeface="Meiryo" panose="020B0604030504040204" pitchFamily="34" charset="-128"/>
                <a:ea typeface="Meiryo" panose="020B0604030504040204" pitchFamily="34" charset="-128"/>
              </a:rPr>
              <a:t>検知時の対応の流れ（一例）</a:t>
            </a:r>
            <a:endParaRPr kumimoji="1" lang="ja-JP" altLang="en-US" sz="2333" dirty="0">
              <a:gradFill>
                <a:gsLst>
                  <a:gs pos="0">
                    <a:schemeClr val="bg1"/>
                  </a:gs>
                  <a:gs pos="100000">
                    <a:schemeClr val="bg1"/>
                  </a:gs>
                </a:gsLst>
                <a:lin ang="16200000" scaled="0"/>
              </a:gradFill>
              <a:latin typeface="Meiryo" panose="020B0604030504040204" pitchFamily="34" charset="-128"/>
              <a:ea typeface="Meiryo" panose="020B0604030504040204" pitchFamily="34" charset="-128"/>
            </a:endParaRPr>
          </a:p>
        </p:txBody>
      </p:sp>
      <p:pic>
        <p:nvPicPr>
          <p:cNvPr id="8" name="Graphic 35">
            <a:extLst>
              <a:ext uri="{FF2B5EF4-FFF2-40B4-BE49-F238E27FC236}">
                <a16:creationId xmlns:a16="http://schemas.microsoft.com/office/drawing/2014/main" id="{75F3C148-EDC5-6B45-985A-AC58C7686D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9933" y="2889520"/>
            <a:ext cx="365127" cy="365126"/>
          </a:xfrm>
          <a:prstGeom prst="rect">
            <a:avLst/>
          </a:prstGeom>
        </p:spPr>
      </p:pic>
      <p:cxnSp>
        <p:nvCxnSpPr>
          <p:cNvPr id="9" name="Straight Arrow Connector 50">
            <a:extLst>
              <a:ext uri="{FF2B5EF4-FFF2-40B4-BE49-F238E27FC236}">
                <a16:creationId xmlns:a16="http://schemas.microsoft.com/office/drawing/2014/main" id="{23BBB1A2-BC39-C24B-BB2C-443EE5874204}"/>
              </a:ext>
            </a:extLst>
          </p:cNvPr>
          <p:cNvCxnSpPr>
            <a:cxnSpLocks/>
            <a:stCxn id="8" idx="3"/>
            <a:endCxn id="10" idx="1"/>
          </p:cNvCxnSpPr>
          <p:nvPr/>
        </p:nvCxnSpPr>
        <p:spPr>
          <a:xfrm>
            <a:off x="1105061" y="3072083"/>
            <a:ext cx="192597"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10" name="Graphic 19">
            <a:extLst>
              <a:ext uri="{FF2B5EF4-FFF2-40B4-BE49-F238E27FC236}">
                <a16:creationId xmlns:a16="http://schemas.microsoft.com/office/drawing/2014/main" id="{E2C654FF-F867-8D4C-BB2C-E55D7D246C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7658" y="288952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テキスト ボックス 10">
            <a:extLst>
              <a:ext uri="{FF2B5EF4-FFF2-40B4-BE49-F238E27FC236}">
                <a16:creationId xmlns:a16="http://schemas.microsoft.com/office/drawing/2014/main" id="{028D7C8B-4500-7B47-8931-330EC3113187}"/>
              </a:ext>
            </a:extLst>
          </p:cNvPr>
          <p:cNvSpPr txBox="1"/>
          <p:nvPr/>
        </p:nvSpPr>
        <p:spPr>
          <a:xfrm>
            <a:off x="2711624" y="4791065"/>
            <a:ext cx="2052903" cy="348878"/>
          </a:xfrm>
          <a:prstGeom prst="rect">
            <a:avLst/>
          </a:prstGeom>
          <a:noFill/>
        </p:spPr>
        <p:txBody>
          <a:bodyPr wrap="square" rtlCol="0">
            <a:spAutoFit/>
          </a:bodyPr>
          <a:lstStyle/>
          <a:p>
            <a:r>
              <a:rPr kumimoji="1" lang="ja-JP" altLang="en-US" sz="1667">
                <a:latin typeface="Meiryo" panose="020B0604030504040204" pitchFamily="34" charset="-128"/>
                <a:ea typeface="Meiryo" panose="020B0604030504040204" pitchFamily="34" charset="-128"/>
              </a:rPr>
              <a:t>②初動対応</a:t>
            </a:r>
            <a:endParaRPr kumimoji="1" lang="ja-JP" altLang="en-US" sz="1667" dirty="0">
              <a:latin typeface="Meiryo" panose="020B0604030504040204" pitchFamily="34" charset="-128"/>
              <a:ea typeface="Meiryo" panose="020B0604030504040204" pitchFamily="34" charset="-128"/>
            </a:endParaRPr>
          </a:p>
        </p:txBody>
      </p:sp>
      <p:sp>
        <p:nvSpPr>
          <p:cNvPr id="12" name="テキスト ボックス 11">
            <a:extLst>
              <a:ext uri="{FF2B5EF4-FFF2-40B4-BE49-F238E27FC236}">
                <a16:creationId xmlns:a16="http://schemas.microsoft.com/office/drawing/2014/main" id="{99FCA345-13D5-9D47-A286-91AA9DF1834F}"/>
              </a:ext>
            </a:extLst>
          </p:cNvPr>
          <p:cNvSpPr txBox="1"/>
          <p:nvPr/>
        </p:nvSpPr>
        <p:spPr>
          <a:xfrm>
            <a:off x="466538" y="4791064"/>
            <a:ext cx="2029063" cy="348878"/>
          </a:xfrm>
          <a:prstGeom prst="rect">
            <a:avLst/>
          </a:prstGeom>
          <a:noFill/>
        </p:spPr>
        <p:txBody>
          <a:bodyPr wrap="square" rtlCol="0">
            <a:spAutoFit/>
          </a:bodyPr>
          <a:lstStyle/>
          <a:p>
            <a:r>
              <a:rPr kumimoji="1" lang="en-US" altLang="ja-JP" sz="1667" dirty="0">
                <a:latin typeface="Meiryo" panose="020B0604030504040204" pitchFamily="34" charset="-128"/>
                <a:ea typeface="Meiryo" panose="020B0604030504040204" pitchFamily="34" charset="-128"/>
              </a:rPr>
              <a:t>①Failed</a:t>
            </a:r>
            <a:r>
              <a:rPr kumimoji="1" lang="ja-JP" altLang="en-US" sz="1667">
                <a:latin typeface="Meiryo" panose="020B0604030504040204" pitchFamily="34" charset="-128"/>
                <a:ea typeface="Meiryo" panose="020B0604030504040204" pitchFamily="34" charset="-128"/>
              </a:rPr>
              <a:t>の検知</a:t>
            </a:r>
            <a:endParaRPr kumimoji="1" lang="ja-JP" altLang="en-US" sz="1667" dirty="0">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49DDAE69-5224-C249-AB9B-C7401E65457D}"/>
              </a:ext>
            </a:extLst>
          </p:cNvPr>
          <p:cNvSpPr txBox="1"/>
          <p:nvPr/>
        </p:nvSpPr>
        <p:spPr>
          <a:xfrm>
            <a:off x="5126524" y="4791064"/>
            <a:ext cx="2064091" cy="348878"/>
          </a:xfrm>
          <a:prstGeom prst="rect">
            <a:avLst/>
          </a:prstGeom>
          <a:noFill/>
        </p:spPr>
        <p:txBody>
          <a:bodyPr wrap="none" rtlCol="0">
            <a:spAutoFit/>
          </a:bodyPr>
          <a:lstStyle/>
          <a:p>
            <a:r>
              <a:rPr kumimoji="1" lang="ja-JP" altLang="en-US" sz="1667">
                <a:latin typeface="Meiryo" panose="020B0604030504040204" pitchFamily="34" charset="-128"/>
                <a:ea typeface="Meiryo" panose="020B0604030504040204" pitchFamily="34" charset="-128"/>
              </a:rPr>
              <a:t>③</a:t>
            </a:r>
            <a:r>
              <a:rPr kumimoji="1" lang="en-US" altLang="ja-JP" sz="1667" dirty="0">
                <a:latin typeface="Meiryo" panose="020B0604030504040204" pitchFamily="34" charset="-128"/>
                <a:ea typeface="Meiryo" panose="020B0604030504040204" pitchFamily="34" charset="-128"/>
              </a:rPr>
              <a:t>Failed</a:t>
            </a:r>
            <a:r>
              <a:rPr kumimoji="1" lang="ja-JP" altLang="en-US" sz="1667">
                <a:latin typeface="Meiryo" panose="020B0604030504040204" pitchFamily="34" charset="-128"/>
                <a:ea typeface="Meiryo" panose="020B0604030504040204" pitchFamily="34" charset="-128"/>
              </a:rPr>
              <a:t>内容の対応</a:t>
            </a:r>
            <a:endParaRPr kumimoji="1" lang="ja-JP" altLang="en-US" sz="1667" dirty="0">
              <a:latin typeface="Meiryo" panose="020B0604030504040204" pitchFamily="34" charset="-128"/>
              <a:ea typeface="Meiryo" panose="020B0604030504040204" pitchFamily="34" charset="-128"/>
            </a:endParaRPr>
          </a:p>
        </p:txBody>
      </p:sp>
      <p:sp>
        <p:nvSpPr>
          <p:cNvPr id="14" name="テキスト ボックス 13">
            <a:extLst>
              <a:ext uri="{FF2B5EF4-FFF2-40B4-BE49-F238E27FC236}">
                <a16:creationId xmlns:a16="http://schemas.microsoft.com/office/drawing/2014/main" id="{28B823A1-791D-1947-B1EF-F986BE5CF362}"/>
              </a:ext>
            </a:extLst>
          </p:cNvPr>
          <p:cNvSpPr txBox="1"/>
          <p:nvPr/>
        </p:nvSpPr>
        <p:spPr>
          <a:xfrm>
            <a:off x="7404488" y="4800747"/>
            <a:ext cx="1890261" cy="348878"/>
          </a:xfrm>
          <a:prstGeom prst="rect">
            <a:avLst/>
          </a:prstGeom>
          <a:noFill/>
        </p:spPr>
        <p:txBody>
          <a:bodyPr wrap="none" rtlCol="0">
            <a:spAutoFit/>
          </a:bodyPr>
          <a:lstStyle/>
          <a:p>
            <a:r>
              <a:rPr kumimoji="1" lang="ja-JP" altLang="en-US" sz="1667">
                <a:latin typeface="Meiryo" panose="020B0604030504040204" pitchFamily="34" charset="-128"/>
                <a:ea typeface="Meiryo" panose="020B0604030504040204" pitchFamily="34" charset="-128"/>
              </a:rPr>
              <a:t>④準拠状況の確認</a:t>
            </a:r>
            <a:endParaRPr kumimoji="1" lang="ja-JP" altLang="en-US" sz="1667" dirty="0">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31E2CD1B-F3E5-6B4C-BFEC-B712EBADCED1}"/>
              </a:ext>
            </a:extLst>
          </p:cNvPr>
          <p:cNvSpPr txBox="1"/>
          <p:nvPr/>
        </p:nvSpPr>
        <p:spPr>
          <a:xfrm>
            <a:off x="9651264" y="4788499"/>
            <a:ext cx="1037463" cy="348878"/>
          </a:xfrm>
          <a:prstGeom prst="rect">
            <a:avLst/>
          </a:prstGeom>
          <a:noFill/>
        </p:spPr>
        <p:txBody>
          <a:bodyPr wrap="none" rtlCol="0">
            <a:spAutoFit/>
          </a:bodyPr>
          <a:lstStyle/>
          <a:p>
            <a:r>
              <a:rPr kumimoji="1" lang="ja-JP" altLang="en-US" sz="1667">
                <a:latin typeface="Meiryo" panose="020B0604030504040204" pitchFamily="34" charset="-128"/>
                <a:ea typeface="Meiryo" panose="020B0604030504040204" pitchFamily="34" charset="-128"/>
              </a:rPr>
              <a:t>⑤正常化</a:t>
            </a:r>
            <a:endParaRPr kumimoji="1" lang="ja-JP" altLang="en-US" sz="1667" dirty="0">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07305E9D-42AA-9245-9C5E-B37B3D924AE2}"/>
              </a:ext>
            </a:extLst>
          </p:cNvPr>
          <p:cNvSpPr txBox="1"/>
          <p:nvPr/>
        </p:nvSpPr>
        <p:spPr>
          <a:xfrm>
            <a:off x="2736825" y="5160397"/>
            <a:ext cx="2005552" cy="707886"/>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インシデント管理</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所管部門への通知</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通知の停止</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a:t>
            </a:r>
            <a:r>
              <a:rPr kumimoji="1" lang="ja-JP" altLang="en-US" sz="1000" b="1">
                <a:latin typeface="Meiryo" panose="020B0604030504040204" pitchFamily="34" charset="-128"/>
                <a:ea typeface="Meiryo" panose="020B0604030504040204" pitchFamily="34" charset="-128"/>
              </a:rPr>
              <a:t>通知済み</a:t>
            </a:r>
            <a:r>
              <a:rPr kumimoji="1" lang="ja-JP" altLang="en-US" sz="1000">
                <a:latin typeface="Meiryo" panose="020B0604030504040204" pitchFamily="34" charset="-128"/>
                <a:ea typeface="Meiryo" panose="020B0604030504040204" pitchFamily="34" charset="-128"/>
              </a:rPr>
              <a:t>」に変更</a:t>
            </a:r>
            <a:r>
              <a:rPr kumimoji="1" lang="en-US" altLang="ja-JP" sz="1000" dirty="0">
                <a:latin typeface="Meiryo" panose="020B0604030504040204" pitchFamily="34" charset="-128"/>
                <a:ea typeface="Meiryo" panose="020B0604030504040204" pitchFamily="34" charset="-128"/>
              </a:rPr>
              <a:t>)</a:t>
            </a:r>
          </a:p>
        </p:txBody>
      </p:sp>
      <p:sp>
        <p:nvSpPr>
          <p:cNvPr id="17" name="テキスト ボックス 16">
            <a:extLst>
              <a:ext uri="{FF2B5EF4-FFF2-40B4-BE49-F238E27FC236}">
                <a16:creationId xmlns:a16="http://schemas.microsoft.com/office/drawing/2014/main" id="{82E19625-88D2-A945-ABB5-2F2E0324FFD1}"/>
              </a:ext>
            </a:extLst>
          </p:cNvPr>
          <p:cNvSpPr txBox="1"/>
          <p:nvPr/>
        </p:nvSpPr>
        <p:spPr>
          <a:xfrm>
            <a:off x="468141" y="5167519"/>
            <a:ext cx="1846535" cy="246221"/>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インシデントの検知</a:t>
            </a:r>
            <a:endParaRPr kumimoji="1" lang="en-US" altLang="ja-JP" sz="1000" dirty="0">
              <a:latin typeface="Meiryo" panose="020B0604030504040204" pitchFamily="34" charset="-128"/>
              <a:ea typeface="Meiryo" panose="020B0604030504040204" pitchFamily="34" charset="-128"/>
            </a:endParaRPr>
          </a:p>
        </p:txBody>
      </p:sp>
      <p:cxnSp>
        <p:nvCxnSpPr>
          <p:cNvPr id="18" name="直線コネクタ 17">
            <a:extLst>
              <a:ext uri="{FF2B5EF4-FFF2-40B4-BE49-F238E27FC236}">
                <a16:creationId xmlns:a16="http://schemas.microsoft.com/office/drawing/2014/main" id="{6EB66F5C-39CB-0345-A75E-2BE8DDCFC49A}"/>
              </a:ext>
            </a:extLst>
          </p:cNvPr>
          <p:cNvCxnSpPr>
            <a:cxnSpLocks/>
          </p:cNvCxnSpPr>
          <p:nvPr/>
        </p:nvCxnSpPr>
        <p:spPr>
          <a:xfrm>
            <a:off x="442698"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19" name="星 7 18">
            <a:extLst>
              <a:ext uri="{FF2B5EF4-FFF2-40B4-BE49-F238E27FC236}">
                <a16:creationId xmlns:a16="http://schemas.microsoft.com/office/drawing/2014/main" id="{3882985B-3396-864C-846E-BB05194665ED}"/>
              </a:ext>
            </a:extLst>
          </p:cNvPr>
          <p:cNvSpPr/>
          <p:nvPr/>
        </p:nvSpPr>
        <p:spPr>
          <a:xfrm>
            <a:off x="927583" y="2405027"/>
            <a:ext cx="177477" cy="177477"/>
          </a:xfrm>
          <a:prstGeom prst="star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cxnSp>
        <p:nvCxnSpPr>
          <p:cNvPr id="20" name="直線矢印コネクタ 19">
            <a:extLst>
              <a:ext uri="{FF2B5EF4-FFF2-40B4-BE49-F238E27FC236}">
                <a16:creationId xmlns:a16="http://schemas.microsoft.com/office/drawing/2014/main" id="{60D4ED82-A99E-7141-9861-FD502102A86D}"/>
              </a:ext>
            </a:extLst>
          </p:cNvPr>
          <p:cNvCxnSpPr>
            <a:cxnSpLocks/>
            <a:stCxn id="5" idx="2"/>
            <a:endCxn id="8" idx="0"/>
          </p:cNvCxnSpPr>
          <p:nvPr/>
        </p:nvCxnSpPr>
        <p:spPr>
          <a:xfrm>
            <a:off x="922497" y="2765068"/>
            <a:ext cx="0" cy="124452"/>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9606B08A-DA7B-AA42-9090-EFE1D3AC1EF1}"/>
              </a:ext>
            </a:extLst>
          </p:cNvPr>
          <p:cNvCxnSpPr>
            <a:cxnSpLocks/>
          </p:cNvCxnSpPr>
          <p:nvPr/>
        </p:nvCxnSpPr>
        <p:spPr>
          <a:xfrm>
            <a:off x="2711624"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76CF2F2-920B-8444-ABCE-7E08D1587921}"/>
              </a:ext>
            </a:extLst>
          </p:cNvPr>
          <p:cNvCxnSpPr>
            <a:cxnSpLocks/>
          </p:cNvCxnSpPr>
          <p:nvPr/>
        </p:nvCxnSpPr>
        <p:spPr>
          <a:xfrm>
            <a:off x="5126524"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462BB5B-7F60-AD44-AC85-4234CC4494D6}"/>
              </a:ext>
            </a:extLst>
          </p:cNvPr>
          <p:cNvCxnSpPr>
            <a:cxnSpLocks/>
          </p:cNvCxnSpPr>
          <p:nvPr/>
        </p:nvCxnSpPr>
        <p:spPr>
          <a:xfrm>
            <a:off x="7409714"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A62BFD6A-EB33-1645-A860-7C89D940667E}"/>
              </a:ext>
            </a:extLst>
          </p:cNvPr>
          <p:cNvCxnSpPr>
            <a:cxnSpLocks/>
          </p:cNvCxnSpPr>
          <p:nvPr/>
        </p:nvCxnSpPr>
        <p:spPr>
          <a:xfrm>
            <a:off x="9659722" y="4791064"/>
            <a:ext cx="2052903" cy="0"/>
          </a:xfrm>
          <a:prstGeom prst="line">
            <a:avLst/>
          </a:prstGeom>
          <a:ln w="22225">
            <a:solidFill>
              <a:srgbClr val="545B64"/>
            </a:solidFill>
            <a:headEnd type="none" w="med" len="sm"/>
            <a:tailEnd type="none" w="med" len="sm"/>
          </a:ln>
        </p:spPr>
        <p:style>
          <a:lnRef idx="1">
            <a:schemeClr val="accent1"/>
          </a:lnRef>
          <a:fillRef idx="0">
            <a:schemeClr val="accent1"/>
          </a:fillRef>
          <a:effectRef idx="0">
            <a:schemeClr val="accent1"/>
          </a:effectRef>
          <a:fontRef idx="minor">
            <a:schemeClr val="tx1"/>
          </a:fontRef>
        </p:style>
      </p:cxnSp>
      <p:sp>
        <p:nvSpPr>
          <p:cNvPr id="25" name="角丸四角形吹き出し 24">
            <a:extLst>
              <a:ext uri="{FF2B5EF4-FFF2-40B4-BE49-F238E27FC236}">
                <a16:creationId xmlns:a16="http://schemas.microsoft.com/office/drawing/2014/main" id="{ABE1F447-405F-184A-9452-BD377C0235FE}"/>
              </a:ext>
            </a:extLst>
          </p:cNvPr>
          <p:cNvSpPr/>
          <p:nvPr/>
        </p:nvSpPr>
        <p:spPr>
          <a:xfrm>
            <a:off x="1213222" y="2405028"/>
            <a:ext cx="1041567" cy="300262"/>
          </a:xfrm>
          <a:prstGeom prst="wedgeRoundRectCallout">
            <a:avLst>
              <a:gd name="adj1" fmla="val -57798"/>
              <a:gd name="adj2" fmla="val 14416"/>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kumimoji="1" lang="ja-JP" altLang="en-US" sz="875">
                <a:solidFill>
                  <a:schemeClr val="bg1"/>
                </a:solidFill>
                <a:latin typeface="Meiryo" panose="020B0604030504040204" pitchFamily="34" charset="-128"/>
                <a:ea typeface="Meiryo" panose="020B0604030504040204" pitchFamily="34" charset="-128"/>
              </a:rPr>
              <a:t>インシデント発生</a:t>
            </a:r>
            <a:endParaRPr kumimoji="1" lang="ja-JP" altLang="en-US" sz="875" dirty="0">
              <a:solidFill>
                <a:schemeClr val="bg1"/>
              </a:solidFill>
              <a:latin typeface="Meiryo" panose="020B0604030504040204" pitchFamily="34" charset="-128"/>
              <a:ea typeface="Meiryo" panose="020B0604030504040204" pitchFamily="34" charset="-128"/>
            </a:endParaRPr>
          </a:p>
        </p:txBody>
      </p:sp>
      <p:pic>
        <p:nvPicPr>
          <p:cNvPr id="26" name="Graphic 24">
            <a:extLst>
              <a:ext uri="{FF2B5EF4-FFF2-40B4-BE49-F238E27FC236}">
                <a16:creationId xmlns:a16="http://schemas.microsoft.com/office/drawing/2014/main" id="{84BBF238-2F53-6043-8DA0-92DB217A69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5380" y="288952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Arrow Connector 50">
            <a:extLst>
              <a:ext uri="{FF2B5EF4-FFF2-40B4-BE49-F238E27FC236}">
                <a16:creationId xmlns:a16="http://schemas.microsoft.com/office/drawing/2014/main" id="{1752FD2E-3B66-AC48-B488-DECEC5BE7D8A}"/>
              </a:ext>
            </a:extLst>
          </p:cNvPr>
          <p:cNvCxnSpPr>
            <a:cxnSpLocks/>
            <a:stCxn id="10" idx="3"/>
            <a:endCxn id="26" idx="1"/>
          </p:cNvCxnSpPr>
          <p:nvPr/>
        </p:nvCxnSpPr>
        <p:spPr>
          <a:xfrm>
            <a:off x="1662783" y="3072083"/>
            <a:ext cx="192597"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28" name="Graphic 22">
            <a:extLst>
              <a:ext uri="{FF2B5EF4-FFF2-40B4-BE49-F238E27FC236}">
                <a16:creationId xmlns:a16="http://schemas.microsoft.com/office/drawing/2014/main" id="{3A1463E2-29B0-DF44-89B4-7593F4255075}"/>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1234198"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カギ線コネクタ 28">
            <a:extLst>
              <a:ext uri="{FF2B5EF4-FFF2-40B4-BE49-F238E27FC236}">
                <a16:creationId xmlns:a16="http://schemas.microsoft.com/office/drawing/2014/main" id="{55D7EEE0-5F1A-4D40-BE2C-13811C012815}"/>
              </a:ext>
            </a:extLst>
          </p:cNvPr>
          <p:cNvCxnSpPr>
            <a:stCxn id="26" idx="2"/>
            <a:endCxn id="28" idx="0"/>
          </p:cNvCxnSpPr>
          <p:nvPr/>
        </p:nvCxnSpPr>
        <p:spPr>
          <a:xfrm rot="5400000">
            <a:off x="1392542" y="3331253"/>
            <a:ext cx="722008" cy="568795"/>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30" name="グループ化 29">
            <a:extLst>
              <a:ext uri="{FF2B5EF4-FFF2-40B4-BE49-F238E27FC236}">
                <a16:creationId xmlns:a16="http://schemas.microsoft.com/office/drawing/2014/main" id="{2C5DDAE9-0DAE-8246-8CDF-DC4FFBCC263C}"/>
              </a:ext>
            </a:extLst>
          </p:cNvPr>
          <p:cNvGrpSpPr/>
          <p:nvPr/>
        </p:nvGrpSpPr>
        <p:grpSpPr>
          <a:xfrm>
            <a:off x="1271464" y="3429000"/>
            <a:ext cx="417513" cy="365126"/>
            <a:chOff x="1271464" y="3429000"/>
            <a:chExt cx="417513" cy="365126"/>
          </a:xfrm>
        </p:grpSpPr>
        <p:sp useBgFill="1">
          <p:nvSpPr>
            <p:cNvPr id="31" name="正方形/長方形 30">
              <a:extLst>
                <a:ext uri="{FF2B5EF4-FFF2-40B4-BE49-F238E27FC236}">
                  <a16:creationId xmlns:a16="http://schemas.microsoft.com/office/drawing/2014/main" id="{AFBE3372-92B5-2246-A71A-BF58A34E4020}"/>
                </a:ext>
              </a:extLst>
            </p:cNvPr>
            <p:cNvSpPr/>
            <p:nvPr/>
          </p:nvSpPr>
          <p:spPr>
            <a:xfrm>
              <a:off x="1271464" y="3429000"/>
              <a:ext cx="417513" cy="338213"/>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32" name="Graphic 50">
              <a:extLst>
                <a:ext uri="{FF2B5EF4-FFF2-40B4-BE49-F238E27FC236}">
                  <a16:creationId xmlns:a16="http://schemas.microsoft.com/office/drawing/2014/main" id="{4C15C9C6-204B-0B40-83C5-CB199A020F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8573" y="342900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 name="Graphic 22">
            <a:extLst>
              <a:ext uri="{FF2B5EF4-FFF2-40B4-BE49-F238E27FC236}">
                <a16:creationId xmlns:a16="http://schemas.microsoft.com/office/drawing/2014/main" id="{9B5CACE8-5E75-5640-BE04-9DC08896E96D}"/>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906546"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Graphic 10">
            <a:extLst>
              <a:ext uri="{FF2B5EF4-FFF2-40B4-BE49-F238E27FC236}">
                <a16:creationId xmlns:a16="http://schemas.microsoft.com/office/drawing/2014/main" id="{8D69C2A7-5E58-7F43-9F57-B01D23C0B3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1365" y="2399395"/>
            <a:ext cx="300262" cy="3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直線矢印コネクタ 34">
            <a:extLst>
              <a:ext uri="{FF2B5EF4-FFF2-40B4-BE49-F238E27FC236}">
                <a16:creationId xmlns:a16="http://schemas.microsoft.com/office/drawing/2014/main" id="{0B8EEEBD-68BA-4848-850A-C9C9B4B8CEEF}"/>
              </a:ext>
            </a:extLst>
          </p:cNvPr>
          <p:cNvCxnSpPr>
            <a:stCxn id="33" idx="0"/>
            <a:endCxn id="34" idx="2"/>
          </p:cNvCxnSpPr>
          <p:nvPr/>
        </p:nvCxnSpPr>
        <p:spPr>
          <a:xfrm flipV="1">
            <a:off x="3141496" y="2699657"/>
            <a:ext cx="0" cy="1276997"/>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36" name="Graphic 23">
            <a:extLst>
              <a:ext uri="{FF2B5EF4-FFF2-40B4-BE49-F238E27FC236}">
                <a16:creationId xmlns:a16="http://schemas.microsoft.com/office/drawing/2014/main" id="{7EB52C89-E743-3E4E-AF9D-8BFC7546F616}"/>
              </a:ext>
            </a:extLst>
          </p:cNvPr>
          <p:cNvPicPr>
            <a:picLocks noChangeAspect="1" noChangeArrowheads="1"/>
          </p:cNvPicPr>
          <p:nvPr/>
        </p:nvPicPr>
        <p:blipFill>
          <a:blip r:embed="rId11">
            <a:extLst>
              <a:ext uri="{96DAC541-7B7A-43D3-8B79-37D633B846F1}">
                <asvg:svgBlip xmlns:asvg="http://schemas.microsoft.com/office/drawing/2016/SVG/main" r:embed="rId12"/>
              </a:ext>
            </a:extLst>
          </a:blip>
          <a:srcRect/>
          <a:stretch/>
        </p:blipFill>
        <p:spPr bwMode="auto">
          <a:xfrm flipH="1">
            <a:off x="3549088" y="23031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カギ線コネクタ 36">
            <a:extLst>
              <a:ext uri="{FF2B5EF4-FFF2-40B4-BE49-F238E27FC236}">
                <a16:creationId xmlns:a16="http://schemas.microsoft.com/office/drawing/2014/main" id="{4B34DB55-5ADA-6340-8E9D-0E5744B2D091}"/>
              </a:ext>
            </a:extLst>
          </p:cNvPr>
          <p:cNvCxnSpPr>
            <a:cxnSpLocks/>
            <a:stCxn id="33" idx="0"/>
            <a:endCxn id="36" idx="2"/>
          </p:cNvCxnSpPr>
          <p:nvPr/>
        </p:nvCxnSpPr>
        <p:spPr>
          <a:xfrm rot="5400000" flipH="1" flipV="1">
            <a:off x="2860967" y="3053583"/>
            <a:ext cx="1203600" cy="642542"/>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38" name="Graphic 35">
            <a:extLst>
              <a:ext uri="{FF2B5EF4-FFF2-40B4-BE49-F238E27FC236}">
                <a16:creationId xmlns:a16="http://schemas.microsoft.com/office/drawing/2014/main" id="{144555EF-9C77-3B47-A29E-B2FFFB3C042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55083" y="2406160"/>
            <a:ext cx="365127" cy="365126"/>
          </a:xfrm>
          <a:prstGeom prst="rect">
            <a:avLst/>
          </a:prstGeom>
        </p:spPr>
      </p:pic>
      <p:cxnSp>
        <p:nvCxnSpPr>
          <p:cNvPr id="39" name="カギ線コネクタ 38">
            <a:extLst>
              <a:ext uri="{FF2B5EF4-FFF2-40B4-BE49-F238E27FC236}">
                <a16:creationId xmlns:a16="http://schemas.microsoft.com/office/drawing/2014/main" id="{7D83D05B-77FA-474B-9EC8-3BD046EDEE1A}"/>
              </a:ext>
            </a:extLst>
          </p:cNvPr>
          <p:cNvCxnSpPr>
            <a:stCxn id="33" idx="0"/>
            <a:endCxn id="38" idx="2"/>
          </p:cNvCxnSpPr>
          <p:nvPr/>
        </p:nvCxnSpPr>
        <p:spPr>
          <a:xfrm rot="5400000" flipH="1" flipV="1">
            <a:off x="3186888" y="2725896"/>
            <a:ext cx="1205369" cy="1296151"/>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40" name="グループ化 39">
            <a:extLst>
              <a:ext uri="{FF2B5EF4-FFF2-40B4-BE49-F238E27FC236}">
                <a16:creationId xmlns:a16="http://schemas.microsoft.com/office/drawing/2014/main" id="{0BFECBA5-3A7E-CB49-9317-066B56DBE2C3}"/>
              </a:ext>
            </a:extLst>
          </p:cNvPr>
          <p:cNvGrpSpPr/>
          <p:nvPr/>
        </p:nvGrpSpPr>
        <p:grpSpPr>
          <a:xfrm>
            <a:off x="3651738" y="2944062"/>
            <a:ext cx="264606" cy="231405"/>
            <a:chOff x="1271464" y="3429000"/>
            <a:chExt cx="417513" cy="365126"/>
          </a:xfrm>
        </p:grpSpPr>
        <p:sp useBgFill="1">
          <p:nvSpPr>
            <p:cNvPr id="41" name="正方形/長方形 40">
              <a:extLst>
                <a:ext uri="{FF2B5EF4-FFF2-40B4-BE49-F238E27FC236}">
                  <a16:creationId xmlns:a16="http://schemas.microsoft.com/office/drawing/2014/main" id="{CA521815-F87A-F64E-9907-19391986FF43}"/>
                </a:ext>
              </a:extLst>
            </p:cNvPr>
            <p:cNvSpPr/>
            <p:nvPr/>
          </p:nvSpPr>
          <p:spPr>
            <a:xfrm>
              <a:off x="1271464" y="3429000"/>
              <a:ext cx="417513" cy="338213"/>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42" name="Graphic 50">
              <a:extLst>
                <a:ext uri="{FF2B5EF4-FFF2-40B4-BE49-F238E27FC236}">
                  <a16:creationId xmlns:a16="http://schemas.microsoft.com/office/drawing/2014/main" id="{AAC57324-1204-D747-B8EE-0D6F771270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8573" y="342900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Graphic 22">
            <a:extLst>
              <a:ext uri="{FF2B5EF4-FFF2-40B4-BE49-F238E27FC236}">
                <a16:creationId xmlns:a16="http://schemas.microsoft.com/office/drawing/2014/main" id="{07C9591E-AFB1-9D44-B90F-09D30A1A8573}"/>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5267944"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テキスト ボックス 43">
            <a:extLst>
              <a:ext uri="{FF2B5EF4-FFF2-40B4-BE49-F238E27FC236}">
                <a16:creationId xmlns:a16="http://schemas.microsoft.com/office/drawing/2014/main" id="{28F0D172-71B1-CC4C-BF7B-C33448BF18A9}"/>
              </a:ext>
            </a:extLst>
          </p:cNvPr>
          <p:cNvSpPr txBox="1"/>
          <p:nvPr/>
        </p:nvSpPr>
        <p:spPr>
          <a:xfrm>
            <a:off x="5112274" y="5160396"/>
            <a:ext cx="2005552" cy="861774"/>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実際の対応</a:t>
            </a:r>
            <a:br>
              <a:rPr kumimoji="1" lang="en-US" altLang="ja-JP" sz="1000" dirty="0">
                <a:latin typeface="Meiryo" panose="020B0604030504040204" pitchFamily="34" charset="-128"/>
                <a:ea typeface="Meiryo" panose="020B0604030504040204" pitchFamily="34" charset="-128"/>
              </a:rPr>
            </a:b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違反リソースの修正・削除、非準拠を許容せねばならない事由の報告、等</a:t>
            </a:r>
            <a:r>
              <a:rPr kumimoji="1" lang="en-US" altLang="ja-JP" sz="1000" dirty="0">
                <a:latin typeface="Meiryo" panose="020B0604030504040204" pitchFamily="34" charset="-128"/>
                <a:ea typeface="Meiryo" panose="020B0604030504040204" pitchFamily="34" charset="-128"/>
              </a:rPr>
              <a:t>)</a:t>
            </a: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インシデント対応・報告</a:t>
            </a:r>
            <a:endParaRPr kumimoji="1" lang="en-US" altLang="ja-JP" sz="1000" dirty="0">
              <a:latin typeface="Meiryo" panose="020B0604030504040204" pitchFamily="34" charset="-128"/>
              <a:ea typeface="Meiryo" panose="020B0604030504040204" pitchFamily="34" charset="-128"/>
            </a:endParaRPr>
          </a:p>
        </p:txBody>
      </p:sp>
      <p:pic>
        <p:nvPicPr>
          <p:cNvPr id="45" name="Graphic 60">
            <a:extLst>
              <a:ext uri="{FF2B5EF4-FFF2-40B4-BE49-F238E27FC236}">
                <a16:creationId xmlns:a16="http://schemas.microsoft.com/office/drawing/2014/main" id="{0B76CF8B-3C3B-4146-82E5-3B2BFB9D11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038" y="239994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直線矢印コネクタ 45">
            <a:extLst>
              <a:ext uri="{FF2B5EF4-FFF2-40B4-BE49-F238E27FC236}">
                <a16:creationId xmlns:a16="http://schemas.microsoft.com/office/drawing/2014/main" id="{8475452D-648E-EA4A-96E4-1EBA3D7A207D}"/>
              </a:ext>
            </a:extLst>
          </p:cNvPr>
          <p:cNvCxnSpPr>
            <a:cxnSpLocks/>
            <a:stCxn id="43" idx="0"/>
            <a:endCxn id="45" idx="2"/>
          </p:cNvCxnSpPr>
          <p:nvPr/>
        </p:nvCxnSpPr>
        <p:spPr>
          <a:xfrm flipV="1">
            <a:off x="5502894" y="2765069"/>
            <a:ext cx="708" cy="1211586"/>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E065F93E-B36C-3E42-99C7-CD38433F7143}"/>
              </a:ext>
            </a:extLst>
          </p:cNvPr>
          <p:cNvSpPr txBox="1"/>
          <p:nvPr/>
        </p:nvSpPr>
        <p:spPr>
          <a:xfrm>
            <a:off x="7430260" y="5160396"/>
            <a:ext cx="2005552" cy="861774"/>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基本的には自動正常化</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やむを得ず非準拠となる場合</a:t>
            </a:r>
            <a:r>
              <a:rPr kumimoji="1" lang="en-US" altLang="ja-JP" sz="1000" dirty="0">
                <a:latin typeface="Meiryo" panose="020B0604030504040204" pitchFamily="34" charset="-128"/>
                <a:ea typeface="Meiryo" panose="020B0604030504040204" pitchFamily="34" charset="-128"/>
              </a:rPr>
              <a:t>(</a:t>
            </a:r>
            <a:r>
              <a:rPr kumimoji="1" lang="ja-JP" altLang="en-US" sz="1000">
                <a:latin typeface="Meiryo" panose="020B0604030504040204" pitchFamily="34" charset="-128"/>
                <a:ea typeface="Meiryo" panose="020B0604030504040204" pitchFamily="34" charset="-128"/>
              </a:rPr>
              <a:t>*</a:t>
            </a:r>
            <a:r>
              <a:rPr kumimoji="1" lang="en-US" altLang="ja-JP" sz="1000" dirty="0">
                <a:latin typeface="Meiryo" panose="020B0604030504040204" pitchFamily="34" charset="-128"/>
                <a:ea typeface="Meiryo" panose="020B0604030504040204" pitchFamily="34" charset="-128"/>
              </a:rPr>
              <a:t>1)</a:t>
            </a:r>
            <a:r>
              <a:rPr kumimoji="1" lang="ja-JP" altLang="en-US" sz="1000">
                <a:latin typeface="Meiryo" panose="020B0604030504040204" pitchFamily="34" charset="-128"/>
                <a:ea typeface="Meiryo" panose="020B0604030504040204" pitchFamily="34" charset="-128"/>
              </a:rPr>
              <a:t>は、対象の検知について「</a:t>
            </a:r>
            <a:r>
              <a:rPr kumimoji="1" lang="ja-JP" altLang="en-US" sz="1000" b="1">
                <a:latin typeface="Meiryo" panose="020B0604030504040204" pitchFamily="34" charset="-128"/>
                <a:ea typeface="Meiryo" panose="020B0604030504040204" pitchFamily="34" charset="-128"/>
              </a:rPr>
              <a:t>抑制済み</a:t>
            </a:r>
            <a:r>
              <a:rPr kumimoji="1" lang="ja-JP" altLang="en-US" sz="1000">
                <a:latin typeface="Meiryo" panose="020B0604030504040204" pitchFamily="34" charset="-128"/>
                <a:ea typeface="Meiryo" panose="020B0604030504040204" pitchFamily="34" charset="-128"/>
              </a:rPr>
              <a:t>」に変更</a:t>
            </a:r>
            <a:endParaRPr kumimoji="1" lang="en-US" altLang="ja-JP" sz="1000" dirty="0">
              <a:latin typeface="Meiryo" panose="020B0604030504040204" pitchFamily="34" charset="-128"/>
              <a:ea typeface="Meiryo" panose="020B0604030504040204" pitchFamily="34" charset="-128"/>
            </a:endParaRPr>
          </a:p>
          <a:p>
            <a:pPr marL="95246" indent="-95246">
              <a:buFont typeface="Arial" panose="020B0604020202020204" pitchFamily="34" charset="0"/>
              <a:buChar char="•"/>
            </a:pPr>
            <a:endParaRPr kumimoji="1" lang="en-US" altLang="ja-JP" sz="1000" dirty="0">
              <a:latin typeface="Meiryo" panose="020B0604030504040204" pitchFamily="34" charset="-128"/>
              <a:ea typeface="Meiryo" panose="020B0604030504040204" pitchFamily="34" charset="-128"/>
            </a:endParaRPr>
          </a:p>
        </p:txBody>
      </p:sp>
      <p:sp>
        <p:nvSpPr>
          <p:cNvPr id="48" name="星 7 47">
            <a:extLst>
              <a:ext uri="{FF2B5EF4-FFF2-40B4-BE49-F238E27FC236}">
                <a16:creationId xmlns:a16="http://schemas.microsoft.com/office/drawing/2014/main" id="{8D2FCF10-31F2-0549-A941-5DA5A78113F3}"/>
              </a:ext>
            </a:extLst>
          </p:cNvPr>
          <p:cNvSpPr/>
          <p:nvPr/>
        </p:nvSpPr>
        <p:spPr>
          <a:xfrm>
            <a:off x="5523912" y="2405027"/>
            <a:ext cx="177477" cy="177477"/>
          </a:xfrm>
          <a:prstGeom prst="star7">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cxnSp>
        <p:nvCxnSpPr>
          <p:cNvPr id="49" name="直線矢印コネクタ 48">
            <a:extLst>
              <a:ext uri="{FF2B5EF4-FFF2-40B4-BE49-F238E27FC236}">
                <a16:creationId xmlns:a16="http://schemas.microsoft.com/office/drawing/2014/main" id="{2C3C03E6-F4B6-1043-A2F4-7EBDE352637D}"/>
              </a:ext>
            </a:extLst>
          </p:cNvPr>
          <p:cNvCxnSpPr>
            <a:cxnSpLocks/>
            <a:stCxn id="45" idx="3"/>
            <a:endCxn id="50" idx="1"/>
          </p:cNvCxnSpPr>
          <p:nvPr/>
        </p:nvCxnSpPr>
        <p:spPr>
          <a:xfrm>
            <a:off x="5686166" y="2582505"/>
            <a:ext cx="162825" cy="0"/>
          </a:xfrm>
          <a:prstGeom prst="straightConnector1">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pic>
        <p:nvPicPr>
          <p:cNvPr id="50" name="Graphic 60">
            <a:extLst>
              <a:ext uri="{FF2B5EF4-FFF2-40B4-BE49-F238E27FC236}">
                <a16:creationId xmlns:a16="http://schemas.microsoft.com/office/drawing/2014/main" id="{CC9AB664-CAB3-264C-85F5-A42147698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8991" y="239994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Graphic 10">
            <a:extLst>
              <a:ext uri="{FF2B5EF4-FFF2-40B4-BE49-F238E27FC236}">
                <a16:creationId xmlns:a16="http://schemas.microsoft.com/office/drawing/2014/main" id="{09809272-0287-C848-B51A-1F9172459F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4661" y="2478333"/>
            <a:ext cx="300262" cy="3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Graphic 22">
            <a:extLst>
              <a:ext uri="{FF2B5EF4-FFF2-40B4-BE49-F238E27FC236}">
                <a16:creationId xmlns:a16="http://schemas.microsoft.com/office/drawing/2014/main" id="{7253CFD9-90FE-6248-9CA9-35DABD072411}"/>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6697334" y="2371047"/>
            <a:ext cx="407549" cy="407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3" name="カギ線コネクタ 52">
            <a:extLst>
              <a:ext uri="{FF2B5EF4-FFF2-40B4-BE49-F238E27FC236}">
                <a16:creationId xmlns:a16="http://schemas.microsoft.com/office/drawing/2014/main" id="{6BD1C4F5-B8AF-F946-9C53-7B9086D71000}"/>
              </a:ext>
            </a:extLst>
          </p:cNvPr>
          <p:cNvCxnSpPr>
            <a:stCxn id="43" idx="0"/>
            <a:endCxn id="51" idx="2"/>
          </p:cNvCxnSpPr>
          <p:nvPr/>
        </p:nvCxnSpPr>
        <p:spPr>
          <a:xfrm rot="5400000" flipH="1" flipV="1">
            <a:off x="5364815" y="2916676"/>
            <a:ext cx="1198059" cy="921898"/>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cxnSp>
        <p:nvCxnSpPr>
          <p:cNvPr id="54" name="カギ線コネクタ 53">
            <a:extLst>
              <a:ext uri="{FF2B5EF4-FFF2-40B4-BE49-F238E27FC236}">
                <a16:creationId xmlns:a16="http://schemas.microsoft.com/office/drawing/2014/main" id="{E1E62105-E32D-D545-84E5-987FF9FA071D}"/>
              </a:ext>
            </a:extLst>
          </p:cNvPr>
          <p:cNvCxnSpPr>
            <a:stCxn id="43" idx="0"/>
            <a:endCxn id="52" idx="2"/>
          </p:cNvCxnSpPr>
          <p:nvPr/>
        </p:nvCxnSpPr>
        <p:spPr>
          <a:xfrm rot="5400000" flipH="1" flipV="1">
            <a:off x="5602973" y="2678519"/>
            <a:ext cx="1198059" cy="1398214"/>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55" name="グループ化 54">
            <a:extLst>
              <a:ext uri="{FF2B5EF4-FFF2-40B4-BE49-F238E27FC236}">
                <a16:creationId xmlns:a16="http://schemas.microsoft.com/office/drawing/2014/main" id="{3A3EB6E5-54F8-6A4C-812B-E97739616DA5}"/>
              </a:ext>
            </a:extLst>
          </p:cNvPr>
          <p:cNvGrpSpPr/>
          <p:nvPr/>
        </p:nvGrpSpPr>
        <p:grpSpPr>
          <a:xfrm>
            <a:off x="6806845" y="2944062"/>
            <a:ext cx="264606" cy="231405"/>
            <a:chOff x="1271464" y="3429000"/>
            <a:chExt cx="417513" cy="365126"/>
          </a:xfrm>
        </p:grpSpPr>
        <p:sp useBgFill="1">
          <p:nvSpPr>
            <p:cNvPr id="56" name="正方形/長方形 55">
              <a:extLst>
                <a:ext uri="{FF2B5EF4-FFF2-40B4-BE49-F238E27FC236}">
                  <a16:creationId xmlns:a16="http://schemas.microsoft.com/office/drawing/2014/main" id="{7E8E870B-7C09-CE40-95D3-60B434ED33C6}"/>
                </a:ext>
              </a:extLst>
            </p:cNvPr>
            <p:cNvSpPr/>
            <p:nvPr/>
          </p:nvSpPr>
          <p:spPr>
            <a:xfrm>
              <a:off x="1271464" y="3429000"/>
              <a:ext cx="417513" cy="338213"/>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57" name="Graphic 50">
              <a:extLst>
                <a:ext uri="{FF2B5EF4-FFF2-40B4-BE49-F238E27FC236}">
                  <a16:creationId xmlns:a16="http://schemas.microsoft.com/office/drawing/2014/main" id="{7E476D3B-4A84-1541-AB9E-FA71ED5BE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8573" y="3429000"/>
              <a:ext cx="365126"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8" name="Graphic 35">
            <a:extLst>
              <a:ext uri="{FF2B5EF4-FFF2-40B4-BE49-F238E27FC236}">
                <a16:creationId xmlns:a16="http://schemas.microsoft.com/office/drawing/2014/main" id="{17449081-4126-D74D-9D5E-275D27BAAE5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53605" y="2889533"/>
            <a:ext cx="365127" cy="365126"/>
          </a:xfrm>
          <a:prstGeom prst="rect">
            <a:avLst/>
          </a:prstGeom>
        </p:spPr>
      </p:pic>
      <p:pic>
        <p:nvPicPr>
          <p:cNvPr id="59" name="Graphic 22">
            <a:extLst>
              <a:ext uri="{FF2B5EF4-FFF2-40B4-BE49-F238E27FC236}">
                <a16:creationId xmlns:a16="http://schemas.microsoft.com/office/drawing/2014/main" id="{1860C861-F9E9-2F4C-ABB0-8C906A05EF1B}"/>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7710242"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円/楕円 59">
            <a:extLst>
              <a:ext uri="{FF2B5EF4-FFF2-40B4-BE49-F238E27FC236}">
                <a16:creationId xmlns:a16="http://schemas.microsoft.com/office/drawing/2014/main" id="{3DE18FB5-6E13-8847-A7DD-71CD5F91811A}"/>
              </a:ext>
            </a:extLst>
          </p:cNvPr>
          <p:cNvSpPr/>
          <p:nvPr/>
        </p:nvSpPr>
        <p:spPr>
          <a:xfrm>
            <a:off x="8326165" y="2533065"/>
            <a:ext cx="144016" cy="144016"/>
          </a:xfrm>
          <a:prstGeom prst="ellipse">
            <a:avLst/>
          </a:prstGeom>
          <a:solidFill>
            <a:srgbClr val="00B050"/>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cxnSp>
        <p:nvCxnSpPr>
          <p:cNvPr id="61" name="カギ線コネクタ 60">
            <a:extLst>
              <a:ext uri="{FF2B5EF4-FFF2-40B4-BE49-F238E27FC236}">
                <a16:creationId xmlns:a16="http://schemas.microsoft.com/office/drawing/2014/main" id="{9405015F-E267-3641-A876-BC4066BCC9E5}"/>
              </a:ext>
            </a:extLst>
          </p:cNvPr>
          <p:cNvCxnSpPr>
            <a:cxnSpLocks/>
            <a:stCxn id="58" idx="0"/>
            <a:endCxn id="60" idx="2"/>
          </p:cNvCxnSpPr>
          <p:nvPr/>
        </p:nvCxnSpPr>
        <p:spPr>
          <a:xfrm rot="5400000" flipH="1" flipV="1">
            <a:off x="7988936" y="2552305"/>
            <a:ext cx="284460" cy="389997"/>
          </a:xfrm>
          <a:prstGeom prst="bentConnector2">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useBgFill="1">
        <p:nvSpPr>
          <p:cNvPr id="62" name="正方形/長方形 61">
            <a:extLst>
              <a:ext uri="{FF2B5EF4-FFF2-40B4-BE49-F238E27FC236}">
                <a16:creationId xmlns:a16="http://schemas.microsoft.com/office/drawing/2014/main" id="{12DDDDD4-54ED-6444-A04A-A6AC503411A7}"/>
              </a:ext>
            </a:extLst>
          </p:cNvPr>
          <p:cNvSpPr/>
          <p:nvPr/>
        </p:nvSpPr>
        <p:spPr>
          <a:xfrm>
            <a:off x="7765827" y="2391841"/>
            <a:ext cx="352904" cy="381476"/>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pic>
        <p:nvPicPr>
          <p:cNvPr id="63" name="Graphic 60">
            <a:extLst>
              <a:ext uri="{FF2B5EF4-FFF2-40B4-BE49-F238E27FC236}">
                <a16:creationId xmlns:a16="http://schemas.microsoft.com/office/drawing/2014/main" id="{052776A9-A7AA-0E41-A5A2-60E42F29D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3603" y="2408192"/>
            <a:ext cx="365127" cy="365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テキスト ボックス 63">
            <a:extLst>
              <a:ext uri="{FF2B5EF4-FFF2-40B4-BE49-F238E27FC236}">
                <a16:creationId xmlns:a16="http://schemas.microsoft.com/office/drawing/2014/main" id="{158D95F2-1A4E-DC44-9923-00A466DEDF67}"/>
              </a:ext>
            </a:extLst>
          </p:cNvPr>
          <p:cNvSpPr txBox="1"/>
          <p:nvPr/>
        </p:nvSpPr>
        <p:spPr>
          <a:xfrm>
            <a:off x="8228096" y="2317214"/>
            <a:ext cx="343364" cy="226985"/>
          </a:xfrm>
          <a:prstGeom prst="rect">
            <a:avLst/>
          </a:prstGeom>
          <a:noFill/>
        </p:spPr>
        <p:txBody>
          <a:bodyPr wrap="none" rtlCol="0">
            <a:spAutoFit/>
          </a:bodyPr>
          <a:lstStyle/>
          <a:p>
            <a:r>
              <a:rPr kumimoji="1" lang="en-US" altLang="ja-JP" sz="875" dirty="0">
                <a:latin typeface="Meiryo" panose="020B0604030504040204" pitchFamily="34" charset="-128"/>
                <a:ea typeface="Meiryo" panose="020B0604030504040204" pitchFamily="34" charset="-128"/>
              </a:rPr>
              <a:t>OK</a:t>
            </a:r>
            <a:endParaRPr kumimoji="1" lang="ja-JP" altLang="en-US" sz="875" dirty="0">
              <a:latin typeface="Meiryo" panose="020B0604030504040204" pitchFamily="34" charset="-128"/>
              <a:ea typeface="Meiryo" panose="020B0604030504040204" pitchFamily="34" charset="-128"/>
            </a:endParaRPr>
          </a:p>
        </p:txBody>
      </p:sp>
      <p:cxnSp>
        <p:nvCxnSpPr>
          <p:cNvPr id="65" name="カギ線コネクタ 64">
            <a:extLst>
              <a:ext uri="{FF2B5EF4-FFF2-40B4-BE49-F238E27FC236}">
                <a16:creationId xmlns:a16="http://schemas.microsoft.com/office/drawing/2014/main" id="{589A29A9-3F18-6E40-A495-984BFADC5DD7}"/>
              </a:ext>
            </a:extLst>
          </p:cNvPr>
          <p:cNvCxnSpPr>
            <a:stCxn id="59" idx="0"/>
            <a:endCxn id="60" idx="4"/>
          </p:cNvCxnSpPr>
          <p:nvPr/>
        </p:nvCxnSpPr>
        <p:spPr>
          <a:xfrm rot="5400000" flipH="1" flipV="1">
            <a:off x="7521896" y="3100378"/>
            <a:ext cx="1299574" cy="452981"/>
          </a:xfrm>
          <a:prstGeom prst="bentConnector3">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useBgFill="1">
        <p:nvSpPr>
          <p:cNvPr id="66" name="テキスト ボックス 65">
            <a:extLst>
              <a:ext uri="{FF2B5EF4-FFF2-40B4-BE49-F238E27FC236}">
                <a16:creationId xmlns:a16="http://schemas.microsoft.com/office/drawing/2014/main" id="{2F8A69D2-D99C-9E47-9E6F-BFE590D7D985}"/>
              </a:ext>
            </a:extLst>
          </p:cNvPr>
          <p:cNvSpPr txBox="1"/>
          <p:nvPr/>
        </p:nvSpPr>
        <p:spPr>
          <a:xfrm>
            <a:off x="8169727" y="2968869"/>
            <a:ext cx="511679" cy="226985"/>
          </a:xfrm>
          <a:prstGeom prst="rect">
            <a:avLst/>
          </a:prstGeom>
        </p:spPr>
        <p:txBody>
          <a:bodyPr wrap="none" rtlCol="0">
            <a:spAutoFit/>
          </a:bodyPr>
          <a:lstStyle/>
          <a:p>
            <a:r>
              <a:rPr kumimoji="1" lang="en-US" altLang="ja-JP" sz="875" dirty="0">
                <a:latin typeface="Meiryo" panose="020B0604030504040204" pitchFamily="34" charset="-128"/>
                <a:ea typeface="Meiryo" panose="020B0604030504040204" pitchFamily="34" charset="-128"/>
              </a:rPr>
              <a:t>Check</a:t>
            </a:r>
            <a:endParaRPr kumimoji="1" lang="ja-JP" altLang="en-US" sz="875" dirty="0">
              <a:latin typeface="Meiryo" panose="020B0604030504040204" pitchFamily="34" charset="-128"/>
              <a:ea typeface="Meiryo" panose="020B0604030504040204" pitchFamily="34" charset="-128"/>
            </a:endParaRPr>
          </a:p>
        </p:txBody>
      </p:sp>
      <p:pic>
        <p:nvPicPr>
          <p:cNvPr id="67" name="Graphic 10">
            <a:extLst>
              <a:ext uri="{FF2B5EF4-FFF2-40B4-BE49-F238E27FC236}">
                <a16:creationId xmlns:a16="http://schemas.microsoft.com/office/drawing/2014/main" id="{BDAEF953-7B09-0C43-957C-CE5C6A5A97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8332" y="2478333"/>
            <a:ext cx="300262" cy="30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8" name="カギ線コネクタ 67">
            <a:extLst>
              <a:ext uri="{FF2B5EF4-FFF2-40B4-BE49-F238E27FC236}">
                <a16:creationId xmlns:a16="http://schemas.microsoft.com/office/drawing/2014/main" id="{FBA7A86C-2F9F-A543-BAD2-E09AC6D67EFB}"/>
              </a:ext>
            </a:extLst>
          </p:cNvPr>
          <p:cNvCxnSpPr>
            <a:stCxn id="59" idx="0"/>
            <a:endCxn id="67" idx="2"/>
          </p:cNvCxnSpPr>
          <p:nvPr/>
        </p:nvCxnSpPr>
        <p:spPr>
          <a:xfrm rot="5400000" flipH="1" flipV="1">
            <a:off x="7782799" y="2940991"/>
            <a:ext cx="1198059" cy="873271"/>
          </a:xfrm>
          <a:prstGeom prst="bentConnector3">
            <a:avLst>
              <a:gd name="adj1" fmla="val 54017"/>
            </a:avLst>
          </a:prstGeom>
          <a:ln w="12700">
            <a:solidFill>
              <a:srgbClr val="545B64"/>
            </a:solidFill>
            <a:headEnd type="none" w="med" len="sm"/>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BC706C5C-B351-3045-AF00-B257A8C356E5}"/>
              </a:ext>
            </a:extLst>
          </p:cNvPr>
          <p:cNvSpPr txBox="1"/>
          <p:nvPr/>
        </p:nvSpPr>
        <p:spPr>
          <a:xfrm>
            <a:off x="9707072" y="5160396"/>
            <a:ext cx="2005552" cy="246221"/>
          </a:xfrm>
          <a:prstGeom prst="rect">
            <a:avLst/>
          </a:prstGeom>
          <a:noFill/>
        </p:spPr>
        <p:txBody>
          <a:bodyPr wrap="square" rtlCol="0">
            <a:spAutoFit/>
          </a:bodyPr>
          <a:lstStyle/>
          <a:p>
            <a:pPr marL="95246" indent="-95246">
              <a:buFont typeface="Arial" panose="020B0604020202020204" pitchFamily="34" charset="0"/>
              <a:buChar char="•"/>
            </a:pPr>
            <a:r>
              <a:rPr kumimoji="1" lang="ja-JP" altLang="en-US" sz="1000">
                <a:latin typeface="Meiryo" panose="020B0604030504040204" pitchFamily="34" charset="-128"/>
                <a:ea typeface="Meiryo" panose="020B0604030504040204" pitchFamily="34" charset="-128"/>
              </a:rPr>
              <a:t>通常運用</a:t>
            </a:r>
            <a:endParaRPr kumimoji="1" lang="en-US" altLang="ja-JP" sz="1000" dirty="0">
              <a:latin typeface="Meiryo" panose="020B0604030504040204" pitchFamily="34" charset="-128"/>
              <a:ea typeface="Meiryo" panose="020B0604030504040204" pitchFamily="34" charset="-128"/>
            </a:endParaRPr>
          </a:p>
        </p:txBody>
      </p:sp>
      <p:pic>
        <p:nvPicPr>
          <p:cNvPr id="70" name="Graphic 22">
            <a:extLst>
              <a:ext uri="{FF2B5EF4-FFF2-40B4-BE49-F238E27FC236}">
                <a16:creationId xmlns:a16="http://schemas.microsoft.com/office/drawing/2014/main" id="{94B407E1-C63A-1E4F-94AF-DA051A074170}"/>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9889972" y="3976654"/>
            <a:ext cx="4699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Graphic 35">
            <a:extLst>
              <a:ext uri="{FF2B5EF4-FFF2-40B4-BE49-F238E27FC236}">
                <a16:creationId xmlns:a16="http://schemas.microsoft.com/office/drawing/2014/main" id="{5CF4D773-2F75-6541-93E1-191355E859B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27257" y="2889520"/>
            <a:ext cx="365127" cy="365126"/>
          </a:xfrm>
          <a:prstGeom prst="rect">
            <a:avLst/>
          </a:prstGeom>
        </p:spPr>
      </p:pic>
      <p:sp>
        <p:nvSpPr>
          <p:cNvPr id="72" name="アーチ 71">
            <a:extLst>
              <a:ext uri="{FF2B5EF4-FFF2-40B4-BE49-F238E27FC236}">
                <a16:creationId xmlns:a16="http://schemas.microsoft.com/office/drawing/2014/main" id="{F1AB2DFA-9EA3-184A-8A26-10D7A8E1C4CC}"/>
              </a:ext>
            </a:extLst>
          </p:cNvPr>
          <p:cNvSpPr>
            <a:spLocks/>
          </p:cNvSpPr>
          <p:nvPr/>
        </p:nvSpPr>
        <p:spPr>
          <a:xfrm>
            <a:off x="10612605" y="2776846"/>
            <a:ext cx="587020" cy="587812"/>
          </a:xfrm>
          <a:prstGeom prst="blockArc">
            <a:avLst>
              <a:gd name="adj1" fmla="val 10800000"/>
              <a:gd name="adj2" fmla="val 0"/>
              <a:gd name="adj3" fmla="val 9354"/>
            </a:avLst>
          </a:prstGeom>
          <a:solidFill>
            <a:srgbClr val="00B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l"/>
            <a:endParaRPr kumimoji="1" lang="ja-JP" altLang="en-US" sz="1167" dirty="0">
              <a:solidFill>
                <a:schemeClr val="tx2"/>
              </a:solidFill>
              <a:latin typeface="Meiryo" panose="020B0604030504040204" pitchFamily="34" charset="-128"/>
              <a:ea typeface="Meiryo" panose="020B0604030504040204" pitchFamily="34" charset="-128"/>
            </a:endParaRPr>
          </a:p>
        </p:txBody>
      </p:sp>
      <p:sp>
        <p:nvSpPr>
          <p:cNvPr id="73" name="テキスト ボックス 72">
            <a:extLst>
              <a:ext uri="{FF2B5EF4-FFF2-40B4-BE49-F238E27FC236}">
                <a16:creationId xmlns:a16="http://schemas.microsoft.com/office/drawing/2014/main" id="{DC5D236A-40EA-7F4A-8FBA-B15FC3E12E6D}"/>
              </a:ext>
            </a:extLst>
          </p:cNvPr>
          <p:cNvSpPr txBox="1"/>
          <p:nvPr/>
        </p:nvSpPr>
        <p:spPr>
          <a:xfrm>
            <a:off x="7390038" y="6041318"/>
            <a:ext cx="4059892" cy="246221"/>
          </a:xfrm>
          <a:prstGeom prst="rect">
            <a:avLst/>
          </a:prstGeom>
          <a:noFill/>
        </p:spPr>
        <p:txBody>
          <a:bodyPr wrap="square" rtlCol="0">
            <a:spAutoFit/>
          </a:bodyPr>
          <a:lstStyle/>
          <a:p>
            <a:r>
              <a:rPr kumimoji="1" lang="en-US" altLang="ja-JP" sz="1000" dirty="0">
                <a:latin typeface="Meiryo" panose="020B0604030504040204" pitchFamily="34" charset="-128"/>
                <a:ea typeface="Meiryo" panose="020B0604030504040204" pitchFamily="34" charset="-128"/>
              </a:rPr>
              <a:t>*1:</a:t>
            </a:r>
            <a:r>
              <a:rPr kumimoji="1" lang="ja-JP" altLang="en-US" sz="1000">
                <a:latin typeface="Meiryo" panose="020B0604030504040204" pitchFamily="34" charset="-128"/>
                <a:ea typeface="Meiryo" panose="020B0604030504040204" pitchFamily="34" charset="-128"/>
              </a:rPr>
              <a:t>実際には非準拠の承認には別途承認フローなどの検討が必要</a:t>
            </a:r>
            <a:endParaRPr kumimoji="1" lang="en-US" altLang="ja-JP" sz="1000" dirty="0">
              <a:latin typeface="Meiryo" panose="020B0604030504040204" pitchFamily="34" charset="-128"/>
              <a:ea typeface="Meiryo" panose="020B0604030504040204" pitchFamily="34" charset="-128"/>
            </a:endParaRPr>
          </a:p>
        </p:txBody>
      </p:sp>
      <p:sp>
        <p:nvSpPr>
          <p:cNvPr id="74" name="テキスト ボックス 73">
            <a:extLst>
              <a:ext uri="{FF2B5EF4-FFF2-40B4-BE49-F238E27FC236}">
                <a16:creationId xmlns:a16="http://schemas.microsoft.com/office/drawing/2014/main" id="{F18A88CE-78FA-4D41-8D62-469EF3DB875B}"/>
              </a:ext>
            </a:extLst>
          </p:cNvPr>
          <p:cNvSpPr txBox="1"/>
          <p:nvPr/>
        </p:nvSpPr>
        <p:spPr>
          <a:xfrm>
            <a:off x="2762050" y="2064599"/>
            <a:ext cx="745717" cy="361637"/>
          </a:xfrm>
          <a:prstGeom prst="rect">
            <a:avLst/>
          </a:prstGeom>
          <a:noFill/>
        </p:spPr>
        <p:txBody>
          <a:bodyPr wrap="none" rtlCol="0">
            <a:spAutoFit/>
          </a:bodyPr>
          <a:lstStyle/>
          <a:p>
            <a:r>
              <a:rPr kumimoji="1" lang="en-US" altLang="ja-JP" sz="875" dirty="0">
                <a:latin typeface="Meiryo" panose="020B0604030504040204" pitchFamily="34" charset="-128"/>
                <a:ea typeface="Meiryo" panose="020B0604030504040204" pitchFamily="34" charset="-128"/>
              </a:rPr>
              <a:t>Incident</a:t>
            </a:r>
          </a:p>
          <a:p>
            <a:r>
              <a:rPr kumimoji="1" lang="ja-JP" altLang="en-US" sz="875">
                <a:latin typeface="Meiryo" panose="020B0604030504040204" pitchFamily="34" charset="-128"/>
                <a:ea typeface="Meiryo" panose="020B0604030504040204" pitchFamily="34" charset="-128"/>
              </a:rPr>
              <a:t>管理ツール</a:t>
            </a:r>
            <a:endParaRPr kumimoji="1" lang="ja-JP" altLang="en-US" sz="875" dirty="0">
              <a:latin typeface="Meiryo" panose="020B0604030504040204" pitchFamily="34" charset="-128"/>
              <a:ea typeface="Meiryo" panose="020B0604030504040204" pitchFamily="34" charset="-128"/>
            </a:endParaRPr>
          </a:p>
        </p:txBody>
      </p:sp>
      <p:sp>
        <p:nvSpPr>
          <p:cNvPr id="75" name="テキスト ボックス 74">
            <a:extLst>
              <a:ext uri="{FF2B5EF4-FFF2-40B4-BE49-F238E27FC236}">
                <a16:creationId xmlns:a16="http://schemas.microsoft.com/office/drawing/2014/main" id="{73493B3F-F596-364A-A5B4-4A2B7A3A14A9}"/>
              </a:ext>
            </a:extLst>
          </p:cNvPr>
          <p:cNvSpPr txBox="1"/>
          <p:nvPr/>
        </p:nvSpPr>
        <p:spPr>
          <a:xfrm>
            <a:off x="1070493" y="4422139"/>
            <a:ext cx="889987" cy="226985"/>
          </a:xfrm>
          <a:prstGeom prst="rect">
            <a:avLst/>
          </a:prstGeom>
          <a:noFill/>
        </p:spPr>
        <p:txBody>
          <a:bodyPr wrap="none" rtlCol="0">
            <a:spAutoFit/>
          </a:bodyPr>
          <a:lstStyle/>
          <a:p>
            <a:r>
              <a:rPr kumimoji="1" lang="en-US" altLang="ja-JP" sz="875" dirty="0">
                <a:latin typeface="Meiryo" panose="020B0604030504040204" pitchFamily="34" charset="-128"/>
                <a:ea typeface="Meiryo" panose="020B0604030504040204" pitchFamily="34" charset="-128"/>
              </a:rPr>
              <a:t>Security </a:t>
            </a:r>
            <a:r>
              <a:rPr kumimoji="1" lang="ja-JP" altLang="en-US" sz="875">
                <a:latin typeface="Meiryo" panose="020B0604030504040204" pitchFamily="34" charset="-128"/>
                <a:ea typeface="Meiryo" panose="020B0604030504040204" pitchFamily="34" charset="-128"/>
              </a:rPr>
              <a:t>担当</a:t>
            </a:r>
            <a:endParaRPr kumimoji="1" lang="ja-JP" altLang="en-US" sz="875" dirty="0">
              <a:latin typeface="Meiryo" panose="020B0604030504040204" pitchFamily="34" charset="-128"/>
              <a:ea typeface="Meiryo" panose="020B0604030504040204" pitchFamily="34" charset="-128"/>
            </a:endParaRPr>
          </a:p>
        </p:txBody>
      </p:sp>
      <p:sp>
        <p:nvSpPr>
          <p:cNvPr id="76" name="テキスト ボックス 75">
            <a:extLst>
              <a:ext uri="{FF2B5EF4-FFF2-40B4-BE49-F238E27FC236}">
                <a16:creationId xmlns:a16="http://schemas.microsoft.com/office/drawing/2014/main" id="{644EB99B-4315-F64F-9834-EA2E8C484E68}"/>
              </a:ext>
            </a:extLst>
          </p:cNvPr>
          <p:cNvSpPr txBox="1"/>
          <p:nvPr/>
        </p:nvSpPr>
        <p:spPr>
          <a:xfrm>
            <a:off x="3472818" y="1980345"/>
            <a:ext cx="633508" cy="361637"/>
          </a:xfrm>
          <a:prstGeom prst="rect">
            <a:avLst/>
          </a:prstGeom>
          <a:noFill/>
        </p:spPr>
        <p:txBody>
          <a:bodyPr wrap="none" rtlCol="0">
            <a:spAutoFit/>
          </a:bodyPr>
          <a:lstStyle/>
          <a:p>
            <a:pPr algn="ctr"/>
            <a:r>
              <a:rPr kumimoji="1" lang="ja-JP" altLang="en-US" sz="875">
                <a:latin typeface="Meiryo" panose="020B0604030504040204" pitchFamily="34" charset="-128"/>
                <a:ea typeface="Meiryo" panose="020B0604030504040204" pitchFamily="34" charset="-128"/>
              </a:rPr>
              <a:t>リソース</a:t>
            </a:r>
            <a:endParaRPr kumimoji="1" lang="en-US" altLang="ja-JP" sz="875" dirty="0">
              <a:latin typeface="Meiryo" panose="020B0604030504040204" pitchFamily="34" charset="-128"/>
              <a:ea typeface="Meiryo" panose="020B0604030504040204" pitchFamily="34" charset="-128"/>
            </a:endParaRPr>
          </a:p>
          <a:p>
            <a:pPr algn="ctr"/>
            <a:r>
              <a:rPr kumimoji="1" lang="en-US" altLang="ja-JP" sz="875" dirty="0">
                <a:latin typeface="Meiryo" panose="020B0604030504040204" pitchFamily="34" charset="-128"/>
                <a:ea typeface="Meiryo" panose="020B0604030504040204" pitchFamily="34" charset="-128"/>
              </a:rPr>
              <a:t> </a:t>
            </a:r>
            <a:r>
              <a:rPr kumimoji="1" lang="ja-JP" altLang="en-US" sz="875">
                <a:latin typeface="Meiryo" panose="020B0604030504040204" pitchFamily="34" charset="-128"/>
                <a:ea typeface="Meiryo" panose="020B0604030504040204" pitchFamily="34" charset="-128"/>
              </a:rPr>
              <a:t>担当</a:t>
            </a:r>
            <a:endParaRPr kumimoji="1" lang="ja-JP" altLang="en-US" sz="875" dirty="0">
              <a:latin typeface="Meiryo" panose="020B0604030504040204" pitchFamily="34" charset="-128"/>
              <a:ea typeface="Meiryo" panose="020B0604030504040204" pitchFamily="34" charset="-128"/>
            </a:endParaRPr>
          </a:p>
        </p:txBody>
      </p:sp>
      <p:sp>
        <p:nvSpPr>
          <p:cNvPr id="77" name="テキスト ボックス 76">
            <a:extLst>
              <a:ext uri="{FF2B5EF4-FFF2-40B4-BE49-F238E27FC236}">
                <a16:creationId xmlns:a16="http://schemas.microsoft.com/office/drawing/2014/main" id="{E2C0959B-429B-4642-BA78-A9A41CDAB762}"/>
              </a:ext>
            </a:extLst>
          </p:cNvPr>
          <p:cNvSpPr txBox="1"/>
          <p:nvPr/>
        </p:nvSpPr>
        <p:spPr>
          <a:xfrm>
            <a:off x="5568408" y="2688578"/>
            <a:ext cx="409086" cy="226985"/>
          </a:xfrm>
          <a:prstGeom prst="rect">
            <a:avLst/>
          </a:prstGeom>
          <a:noFill/>
        </p:spPr>
        <p:txBody>
          <a:bodyPr wrap="none" rtlCol="0">
            <a:spAutoFit/>
          </a:bodyPr>
          <a:lstStyle/>
          <a:p>
            <a:pPr algn="ctr"/>
            <a:r>
              <a:rPr kumimoji="1" lang="ja-JP" altLang="en-US" sz="875">
                <a:latin typeface="Meiryo" panose="020B0604030504040204" pitchFamily="34" charset="-128"/>
                <a:ea typeface="Meiryo" panose="020B0604030504040204" pitchFamily="34" charset="-128"/>
              </a:rPr>
              <a:t>修復</a:t>
            </a:r>
            <a:endParaRPr kumimoji="1" lang="ja-JP" altLang="en-US" sz="875" dirty="0">
              <a:latin typeface="Meiryo" panose="020B0604030504040204" pitchFamily="34" charset="-128"/>
              <a:ea typeface="Meiryo" panose="020B0604030504040204" pitchFamily="34" charset="-128"/>
            </a:endParaRPr>
          </a:p>
        </p:txBody>
      </p:sp>
      <p:sp>
        <p:nvSpPr>
          <p:cNvPr id="78" name="テキスト ボックス 77">
            <a:extLst>
              <a:ext uri="{FF2B5EF4-FFF2-40B4-BE49-F238E27FC236}">
                <a16:creationId xmlns:a16="http://schemas.microsoft.com/office/drawing/2014/main" id="{EAF65190-4C52-F005-8E91-605349710B45}"/>
              </a:ext>
            </a:extLst>
          </p:cNvPr>
          <p:cNvSpPr txBox="1"/>
          <p:nvPr/>
        </p:nvSpPr>
        <p:spPr>
          <a:xfrm>
            <a:off x="10607211" y="0"/>
            <a:ext cx="1584789" cy="369332"/>
          </a:xfrm>
          <a:prstGeom prst="rect">
            <a:avLst/>
          </a:prstGeom>
          <a:noFill/>
        </p:spPr>
        <p:txBody>
          <a:bodyPr wrap="square" anchor="ctr">
            <a:spAutoFit/>
          </a:bodyPr>
          <a:lstStyle/>
          <a:p>
            <a:pPr algn="ctr"/>
            <a:r>
              <a:rPr lang="en-US" altLang="ja-JP" sz="1800" b="0" i="0" dirty="0">
                <a:solidFill>
                  <a:schemeClr val="bg1">
                    <a:lumMod val="50000"/>
                  </a:schemeClr>
                </a:solidFill>
                <a:effectLst/>
                <a:latin typeface="Meiryo" panose="020B0604030504040204" pitchFamily="34" charset="-128"/>
                <a:ea typeface="Meiryo" panose="020B0604030504040204" pitchFamily="34" charset="-128"/>
              </a:rPr>
              <a:t>SEC04-BP03</a:t>
            </a:r>
            <a:endParaRPr lang="ja-JP" altLang="en-US">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053279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AFE1B-9D43-D5C2-1163-7CCCD6C012E3}"/>
              </a:ext>
            </a:extLst>
          </p:cNvPr>
          <p:cNvSpPr>
            <a:spLocks noGrp="1"/>
          </p:cNvSpPr>
          <p:nvPr>
            <p:ph type="title"/>
          </p:nvPr>
        </p:nvSpPr>
        <p:spPr/>
        <p:txBody>
          <a:bodyPr/>
          <a:lstStyle/>
          <a:p>
            <a:pPr algn="l"/>
            <a:r>
              <a:rPr lang="en-JP" sz="2400" dirty="0"/>
              <a:t>レビュー観点 :検知</a:t>
            </a:r>
            <a:br>
              <a:rPr lang="en-JP" sz="2400" dirty="0"/>
            </a:br>
            <a:r>
              <a:rPr lang="en-US" sz="2800" b="0" i="0" dirty="0">
                <a:solidFill>
                  <a:srgbClr val="16191F"/>
                </a:solidFill>
                <a:effectLst/>
                <a:latin typeface="Amazon Ember" panose="020B0603020204020204" pitchFamily="34" charset="0"/>
              </a:rPr>
              <a:t>SEC04-BP04 </a:t>
            </a:r>
            <a:r>
              <a:rPr lang="ja-JP" altLang="en-US" sz="2800" b="0" i="0">
                <a:solidFill>
                  <a:srgbClr val="16191F"/>
                </a:solidFill>
                <a:effectLst/>
                <a:latin typeface="Amazon Ember" panose="020B0603020204020204" pitchFamily="34" charset="0"/>
              </a:rPr>
              <a:t>実用的なセキュリティイベントを実装する</a:t>
            </a:r>
            <a:endParaRPr lang="en-JP" sz="3600" dirty="0"/>
          </a:p>
        </p:txBody>
      </p:sp>
      <p:sp>
        <p:nvSpPr>
          <p:cNvPr id="3" name="Text Placeholder 2">
            <a:extLst>
              <a:ext uri="{FF2B5EF4-FFF2-40B4-BE49-F238E27FC236}">
                <a16:creationId xmlns:a16="http://schemas.microsoft.com/office/drawing/2014/main" id="{57D180CB-6965-22E7-4C3F-7BC75DB3949C}"/>
              </a:ext>
            </a:extLst>
          </p:cNvPr>
          <p:cNvSpPr>
            <a:spLocks noGrp="1"/>
          </p:cNvSpPr>
          <p:nvPr>
            <p:ph type="body" sz="quarter" idx="10"/>
          </p:nvPr>
        </p:nvSpPr>
        <p:spPr>
          <a:xfrm>
            <a:off x="457200" y="1371600"/>
            <a:ext cx="5344886" cy="3905251"/>
          </a:xfrm>
        </p:spPr>
        <p:txBody>
          <a:bodyPr/>
          <a:lstStyle/>
          <a:p>
            <a:r>
              <a:rPr lang="en-JP" sz="1400" dirty="0">
                <a:solidFill>
                  <a:srgbClr val="0070C0"/>
                </a:solidFill>
              </a:rPr>
              <a:t>ポイント</a:t>
            </a:r>
          </a:p>
          <a:p>
            <a:pPr marL="285750" indent="-285750">
              <a:buFont typeface="Arial" panose="020B0604020202020204" pitchFamily="34" charset="0"/>
              <a:buChar char="•"/>
            </a:pPr>
            <a:r>
              <a:rPr lang="en-US" sz="1400" dirty="0" err="1"/>
              <a:t>セキュリティ上重要と思われるイベントを特定し、そのようなイベントを検出するための仕組みを実装することが望ましい</a:t>
            </a:r>
            <a:r>
              <a:rPr lang="en-US" sz="1400" dirty="0"/>
              <a:t>。</a:t>
            </a:r>
            <a:endParaRPr lang="en-JP" sz="1400" dirty="0"/>
          </a:p>
          <a:p>
            <a:endParaRPr lang="en-JP" sz="1400" dirty="0"/>
          </a:p>
          <a:p>
            <a:r>
              <a:rPr lang="en-JP" sz="1400" dirty="0">
                <a:solidFill>
                  <a:srgbClr val="0070C0"/>
                </a:solidFill>
              </a:rPr>
              <a:t>レビュー観点の例</a:t>
            </a:r>
            <a:endParaRPr lang="en-JP" sz="1233" dirty="0"/>
          </a:p>
          <a:p>
            <a:pPr marL="285750" indent="-285750">
              <a:buFont typeface="Arial" panose="020B0604020202020204" pitchFamily="34" charset="0"/>
              <a:buChar char="•"/>
            </a:pPr>
            <a:r>
              <a:rPr lang="en-US" sz="1400" dirty="0" err="1"/>
              <a:t>セキュリティ上重要なイベントを特定しているか</a:t>
            </a:r>
            <a:r>
              <a:rPr lang="en-US" sz="1400" dirty="0"/>
              <a:t>？</a:t>
            </a:r>
          </a:p>
          <a:p>
            <a:pPr marL="285750" indent="-285750">
              <a:buFont typeface="Arial" panose="020B0604020202020204" pitchFamily="34" charset="0"/>
              <a:buChar char="•"/>
            </a:pPr>
            <a:r>
              <a:rPr lang="en-US" sz="1400" dirty="0" err="1"/>
              <a:t>イベントを検出するための仕組みを実装しているか</a:t>
            </a:r>
            <a:r>
              <a:rPr lang="en-US" sz="1400" dirty="0"/>
              <a:t>？</a:t>
            </a:r>
            <a:endParaRPr lang="en-JP" sz="1400" dirty="0"/>
          </a:p>
          <a:p>
            <a:endParaRPr lang="en-JP" sz="1400" dirty="0"/>
          </a:p>
          <a:p>
            <a:endParaRPr lang="en-JP" dirty="0"/>
          </a:p>
        </p:txBody>
      </p:sp>
      <p:sp>
        <p:nvSpPr>
          <p:cNvPr id="4" name="Text Placeholder 2">
            <a:extLst>
              <a:ext uri="{FF2B5EF4-FFF2-40B4-BE49-F238E27FC236}">
                <a16:creationId xmlns:a16="http://schemas.microsoft.com/office/drawing/2014/main" id="{0298B862-78F2-CE5E-7054-7146738412F7}"/>
              </a:ext>
            </a:extLst>
          </p:cNvPr>
          <p:cNvSpPr txBox="1">
            <a:spLocks/>
          </p:cNvSpPr>
          <p:nvPr/>
        </p:nvSpPr>
        <p:spPr>
          <a:xfrm>
            <a:off x="6389915" y="1371599"/>
            <a:ext cx="5638800" cy="3905251"/>
          </a:xfrm>
          <a:prstGeom prst="rect">
            <a:avLst/>
          </a:prstGeom>
        </p:spPr>
        <p:txBody>
          <a:bodyPr vert="horz" lIns="91440" tIns="45720" rIns="91440" bIns="45720" rtlCol="0">
            <a:noAutofit/>
          </a:bodyPr>
          <a:lstStyle>
            <a:lvl1pPr marL="0" indent="0" algn="l" defTabSz="609576" rtl="0" eaLnBrk="1" latinLnBrk="0" hangingPunct="1">
              <a:spcBef>
                <a:spcPct val="20000"/>
              </a:spcBef>
              <a:buFont typeface="Arial" panose="020B0604020202020204" pitchFamily="34" charset="0"/>
              <a:buNone/>
              <a:tabLst/>
              <a:defRPr sz="2167" b="0" i="0" kern="1200">
                <a:solidFill>
                  <a:schemeClr val="tx1"/>
                </a:solidFill>
                <a:latin typeface="Meiryo" panose="020B0604030504040204" pitchFamily="34" charset="-128"/>
                <a:ea typeface="Meiryo" panose="020B0604030504040204" pitchFamily="34" charset="-128"/>
                <a:cs typeface="Amazon Ember Regular" charset="0"/>
              </a:defRPr>
            </a:lvl1pPr>
            <a:lvl2pPr marL="596612" indent="-294999" algn="l" defTabSz="609576" rtl="0" eaLnBrk="1" latinLnBrk="0" hangingPunct="1">
              <a:spcBef>
                <a:spcPct val="20000"/>
              </a:spcBef>
              <a:buFont typeface="Arial"/>
              <a:buChar char="•"/>
              <a:tabLst/>
              <a:defRPr sz="2000" b="0" i="0" kern="1200">
                <a:solidFill>
                  <a:schemeClr val="tx1"/>
                </a:solidFill>
                <a:latin typeface="Meiryo" panose="020B0604030504040204" pitchFamily="34" charset="-128"/>
                <a:ea typeface="Meiryo" panose="020B0604030504040204" pitchFamily="34" charset="-128"/>
                <a:cs typeface="Amazon Ember Regular" charset="0"/>
              </a:defRPr>
            </a:lvl2pPr>
            <a:lvl3pPr marL="892933" indent="-302936" algn="l" defTabSz="609576" rtl="0" eaLnBrk="1" latinLnBrk="0" hangingPunct="1">
              <a:spcBef>
                <a:spcPct val="20000"/>
              </a:spcBef>
              <a:buFont typeface="Arial"/>
              <a:buChar char="•"/>
              <a:tabLst/>
              <a:defRPr sz="1833" b="0" i="0" kern="1200">
                <a:solidFill>
                  <a:schemeClr val="tx1"/>
                </a:solidFill>
                <a:latin typeface="Meiryo" panose="020B0604030504040204" pitchFamily="34" charset="-128"/>
                <a:ea typeface="Meiryo" panose="020B0604030504040204" pitchFamily="34" charset="-128"/>
                <a:cs typeface="Amazon Ember Regular" charset="0"/>
              </a:defRPr>
            </a:lvl3pPr>
            <a:lvl4pPr marL="1222326" indent="-309550" algn="l" defTabSz="609576" rtl="0" eaLnBrk="1" latinLnBrk="0" hangingPunct="1">
              <a:spcBef>
                <a:spcPct val="20000"/>
              </a:spcBef>
              <a:buFont typeface="Arial" panose="020B0604020202020204" pitchFamily="34" charset="0"/>
              <a:buChar char="•"/>
              <a:tabLst/>
              <a:defRPr sz="1667" b="0" i="0" kern="1200">
                <a:solidFill>
                  <a:schemeClr val="tx1"/>
                </a:solidFill>
                <a:latin typeface="Meiryo" panose="020B0604030504040204" pitchFamily="34" charset="-128"/>
                <a:ea typeface="Meiryo" panose="020B0604030504040204" pitchFamily="34" charset="-128"/>
                <a:cs typeface="Amazon Ember Regular" charset="0"/>
              </a:defRPr>
            </a:lvl4pPr>
            <a:lvl5pPr marL="1518648" indent="-316165" algn="l" defTabSz="609576" rtl="0" eaLnBrk="1" latinLnBrk="0" hangingPunct="1">
              <a:spcBef>
                <a:spcPct val="20000"/>
              </a:spcBef>
              <a:buFont typeface="Arial" panose="020B0604020202020204" pitchFamily="34" charset="0"/>
              <a:buChar char="•"/>
              <a:tabLst/>
              <a:defRPr sz="1583" b="0" i="0" kern="1200">
                <a:solidFill>
                  <a:schemeClr val="tx1"/>
                </a:solidFill>
                <a:latin typeface="Meiryo" panose="020B0604030504040204" pitchFamily="34" charset="-128"/>
                <a:ea typeface="Meiryo" panose="020B0604030504040204" pitchFamily="34" charset="-128"/>
                <a:cs typeface="Amazon Ember Regular" charset="0"/>
              </a:defRPr>
            </a:lvl5pPr>
            <a:lvl6pPr marL="3352666" indent="-304788" algn="l" defTabSz="609576" rtl="0" eaLnBrk="1" latinLnBrk="0" hangingPunct="1">
              <a:spcBef>
                <a:spcPct val="20000"/>
              </a:spcBef>
              <a:buFont typeface="Arial"/>
              <a:buChar char="•"/>
              <a:defRPr sz="2667" kern="1200">
                <a:solidFill>
                  <a:schemeClr val="tx1"/>
                </a:solidFill>
                <a:latin typeface="+mn-lt"/>
                <a:ea typeface="+mn-ea"/>
                <a:cs typeface="+mn-cs"/>
              </a:defRPr>
            </a:lvl6pPr>
            <a:lvl7pPr marL="3962242" indent="-304788" algn="l" defTabSz="609576" rtl="0" eaLnBrk="1" latinLnBrk="0" hangingPunct="1">
              <a:spcBef>
                <a:spcPct val="20000"/>
              </a:spcBef>
              <a:buFont typeface="Arial"/>
              <a:buChar char="•"/>
              <a:defRPr sz="2667" kern="1200">
                <a:solidFill>
                  <a:schemeClr val="tx1"/>
                </a:solidFill>
                <a:latin typeface="+mn-lt"/>
                <a:ea typeface="+mn-ea"/>
                <a:cs typeface="+mn-cs"/>
              </a:defRPr>
            </a:lvl7pPr>
            <a:lvl8pPr marL="4571817" indent="-304788" algn="l" defTabSz="609576" rtl="0" eaLnBrk="1" latinLnBrk="0" hangingPunct="1">
              <a:spcBef>
                <a:spcPct val="20000"/>
              </a:spcBef>
              <a:buFont typeface="Arial"/>
              <a:buChar char="•"/>
              <a:defRPr sz="2667" kern="1200">
                <a:solidFill>
                  <a:schemeClr val="tx1"/>
                </a:solidFill>
                <a:latin typeface="+mn-lt"/>
                <a:ea typeface="+mn-ea"/>
                <a:cs typeface="+mn-cs"/>
              </a:defRPr>
            </a:lvl8pPr>
            <a:lvl9pPr marL="5181393" indent="-304788" algn="l" defTabSz="609576" rtl="0" eaLnBrk="1" latinLnBrk="0" hangingPunct="1">
              <a:spcBef>
                <a:spcPct val="20000"/>
              </a:spcBef>
              <a:buFont typeface="Arial"/>
              <a:buChar char="•"/>
              <a:defRPr sz="2667" kern="1200">
                <a:solidFill>
                  <a:schemeClr val="tx1"/>
                </a:solidFill>
                <a:latin typeface="+mn-lt"/>
                <a:ea typeface="+mn-ea"/>
                <a:cs typeface="+mn-cs"/>
              </a:defRPr>
            </a:lvl9pPr>
          </a:lstStyle>
          <a:p>
            <a:r>
              <a:rPr lang="en-JP" sz="1400" dirty="0">
                <a:solidFill>
                  <a:srgbClr val="0070C0"/>
                </a:solidFill>
              </a:rPr>
              <a:t>実装例</a:t>
            </a:r>
          </a:p>
          <a:p>
            <a:pPr marL="285750" indent="-285750">
              <a:buFont typeface="Arial" panose="020B0604020202020204" pitchFamily="34" charset="0"/>
              <a:buChar char="•"/>
            </a:pPr>
            <a:r>
              <a:rPr lang="en-US" sz="1400" dirty="0" err="1"/>
              <a:t>CloudTrailのログに対してAmazon</a:t>
            </a:r>
            <a:r>
              <a:rPr lang="en-US" sz="1400" dirty="0"/>
              <a:t> CloudWatch </a:t>
            </a:r>
            <a:r>
              <a:rPr lang="en-US" sz="1400" dirty="0" err="1"/>
              <a:t>Metricsを利用して、アラート通知の必要のあるイベントを検出し、メールで通知する</a:t>
            </a:r>
            <a:r>
              <a:rPr lang="en-US" sz="1400" dirty="0"/>
              <a:t>。</a:t>
            </a:r>
          </a:p>
          <a:p>
            <a:pPr marL="882362" lvl="1" indent="-285750">
              <a:buFont typeface="Arial" panose="020B0604020202020204" pitchFamily="34" charset="0"/>
              <a:buChar char="•"/>
            </a:pPr>
            <a:r>
              <a:rPr lang="en-US" sz="1233" dirty="0" err="1"/>
              <a:t>例：認証が失敗した場合など</a:t>
            </a:r>
            <a:endParaRPr lang="en-US" sz="1233" dirty="0"/>
          </a:p>
          <a:p>
            <a:pPr marL="285750" indent="-285750">
              <a:buFont typeface="Arial" panose="020B0604020202020204" pitchFamily="34" charset="0"/>
              <a:buChar char="•"/>
            </a:pPr>
            <a:endParaRPr lang="en-JP" sz="1400" dirty="0"/>
          </a:p>
          <a:p>
            <a:endParaRPr lang="en-JP" dirty="0"/>
          </a:p>
        </p:txBody>
      </p:sp>
      <p:pic>
        <p:nvPicPr>
          <p:cNvPr id="5" name="Graphic 51">
            <a:extLst>
              <a:ext uri="{FF2B5EF4-FFF2-40B4-BE49-F238E27FC236}">
                <a16:creationId xmlns:a16="http://schemas.microsoft.com/office/drawing/2014/main" id="{9D70CFC4-402A-E003-C728-FB24DC50DEC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688207" y="3716436"/>
            <a:ext cx="642411" cy="642411"/>
          </a:xfrm>
          <a:prstGeom prst="rect">
            <a:avLst/>
          </a:prstGeom>
        </p:spPr>
      </p:pic>
      <p:pic>
        <p:nvPicPr>
          <p:cNvPr id="6" name="Graphic 33">
            <a:extLst>
              <a:ext uri="{FF2B5EF4-FFF2-40B4-BE49-F238E27FC236}">
                <a16:creationId xmlns:a16="http://schemas.microsoft.com/office/drawing/2014/main" id="{EE6EB267-65DC-E31E-C7DC-D071C2B0BF16}"/>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789967" y="3362015"/>
            <a:ext cx="328904" cy="328904"/>
          </a:xfrm>
          <a:prstGeom prst="rect">
            <a:avLst/>
          </a:prstGeom>
        </p:spPr>
      </p:pic>
      <p:sp>
        <p:nvSpPr>
          <p:cNvPr id="7" name="正方形/長方形 35">
            <a:extLst>
              <a:ext uri="{FF2B5EF4-FFF2-40B4-BE49-F238E27FC236}">
                <a16:creationId xmlns:a16="http://schemas.microsoft.com/office/drawing/2014/main" id="{35AC7A9A-E9DD-E2EA-1FFA-1DA6B02B61F9}"/>
              </a:ext>
            </a:extLst>
          </p:cNvPr>
          <p:cNvSpPr/>
          <p:nvPr/>
        </p:nvSpPr>
        <p:spPr>
          <a:xfrm>
            <a:off x="7789968" y="3362016"/>
            <a:ext cx="3215931" cy="1282492"/>
          </a:xfrm>
          <a:prstGeom prst="rect">
            <a:avLst/>
          </a:prstGeom>
          <a:noFill/>
          <a:ln w="12700" cap="flat" cmpd="sng" algn="ctr">
            <a:solidFill>
              <a:srgbClr val="C95185"/>
            </a:solid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000" kern="0" dirty="0">
              <a:solidFill>
                <a:srgbClr val="535B63"/>
              </a:solidFill>
              <a:latin typeface="Meiryo" panose="020B0604030504040204" pitchFamily="34" charset="-128"/>
              <a:ea typeface="Meiryo" panose="020B0604030504040204" pitchFamily="34" charset="-128"/>
            </a:endParaRPr>
          </a:p>
        </p:txBody>
      </p:sp>
      <p:sp>
        <p:nvSpPr>
          <p:cNvPr id="8" name="テキスト ボックス 36">
            <a:extLst>
              <a:ext uri="{FF2B5EF4-FFF2-40B4-BE49-F238E27FC236}">
                <a16:creationId xmlns:a16="http://schemas.microsoft.com/office/drawing/2014/main" id="{A7BA8830-52B7-4A28-1CF0-8F0E44D7E23F}"/>
              </a:ext>
            </a:extLst>
          </p:cNvPr>
          <p:cNvSpPr txBox="1"/>
          <p:nvPr/>
        </p:nvSpPr>
        <p:spPr>
          <a:xfrm>
            <a:off x="8076008" y="3395370"/>
            <a:ext cx="1020078" cy="246221"/>
          </a:xfrm>
          <a:prstGeom prst="rect">
            <a:avLst/>
          </a:prstGeom>
          <a:noFill/>
        </p:spPr>
        <p:txBody>
          <a:bodyPr wrap="square" rtlCol="0">
            <a:spAutoFit/>
          </a:bodyPr>
          <a:lstStyle/>
          <a:p>
            <a:pPr algn="ctr" defTabSz="914341"/>
            <a:r>
              <a:rPr kumimoji="1" lang="en-US" altLang="ja-JP" sz="1000" dirty="0">
                <a:solidFill>
                  <a:srgbClr val="CD4071"/>
                </a:solidFill>
                <a:latin typeface="Meiryo" panose="020B0604030504040204" pitchFamily="34" charset="-128"/>
                <a:ea typeface="Meiryo" panose="020B0604030504040204" pitchFamily="34" charset="-128"/>
              </a:rPr>
              <a:t>CloudWatch</a:t>
            </a:r>
            <a:endParaRPr kumimoji="1" lang="ja-JP" altLang="en-US" sz="1000" dirty="0">
              <a:solidFill>
                <a:srgbClr val="CD4071"/>
              </a:solidFill>
              <a:latin typeface="Meiryo" panose="020B0604030504040204" pitchFamily="34" charset="-128"/>
              <a:ea typeface="Meiryo" panose="020B0604030504040204" pitchFamily="34" charset="-128"/>
            </a:endParaRPr>
          </a:p>
        </p:txBody>
      </p:sp>
      <p:sp>
        <p:nvSpPr>
          <p:cNvPr id="9" name="テキスト ボックス 37">
            <a:extLst>
              <a:ext uri="{FF2B5EF4-FFF2-40B4-BE49-F238E27FC236}">
                <a16:creationId xmlns:a16="http://schemas.microsoft.com/office/drawing/2014/main" id="{A3D46CC5-D85B-C4B9-886D-F9D6D0843EAF}"/>
              </a:ext>
            </a:extLst>
          </p:cNvPr>
          <p:cNvSpPr txBox="1"/>
          <p:nvPr/>
        </p:nvSpPr>
        <p:spPr>
          <a:xfrm>
            <a:off x="6188980" y="4357389"/>
            <a:ext cx="1600987"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CloudTrail</a:t>
            </a:r>
            <a:endParaRPr kumimoji="1" lang="ja-JP" altLang="en-US" sz="1500" dirty="0">
              <a:solidFill>
                <a:schemeClr val="tx2"/>
              </a:solidFill>
              <a:latin typeface="Meiryo" panose="020B0604030504040204" pitchFamily="34" charset="-128"/>
              <a:ea typeface="Meiryo" panose="020B0604030504040204" pitchFamily="34" charset="-128"/>
            </a:endParaRPr>
          </a:p>
        </p:txBody>
      </p:sp>
      <p:cxnSp>
        <p:nvCxnSpPr>
          <p:cNvPr id="10" name="直線矢印コネクタ 38">
            <a:extLst>
              <a:ext uri="{FF2B5EF4-FFF2-40B4-BE49-F238E27FC236}">
                <a16:creationId xmlns:a16="http://schemas.microsoft.com/office/drawing/2014/main" id="{D8E3FF01-8B80-D1BD-224B-D4483C00F22D}"/>
              </a:ext>
            </a:extLst>
          </p:cNvPr>
          <p:cNvCxnSpPr>
            <a:cxnSpLocks/>
            <a:stCxn id="5" idx="3"/>
            <a:endCxn id="18" idx="1"/>
          </p:cNvCxnSpPr>
          <p:nvPr/>
        </p:nvCxnSpPr>
        <p:spPr>
          <a:xfrm flipV="1">
            <a:off x="7330618" y="4021142"/>
            <a:ext cx="903423" cy="16500"/>
          </a:xfrm>
          <a:prstGeom prst="straightConnector1">
            <a:avLst/>
          </a:prstGeom>
          <a:noFill/>
          <a:ln w="25400" cap="flat" cmpd="sng" algn="ctr">
            <a:solidFill>
              <a:srgbClr val="CD4071"/>
            </a:solidFill>
            <a:prstDash val="solid"/>
            <a:miter lim="800000"/>
            <a:headEnd type="none" w="med" len="sm"/>
            <a:tailEnd type="triangle"/>
          </a:ln>
          <a:effectLst/>
        </p:spPr>
      </p:cxnSp>
      <p:sp>
        <p:nvSpPr>
          <p:cNvPr id="11" name="テキスト ボックス 39">
            <a:extLst>
              <a:ext uri="{FF2B5EF4-FFF2-40B4-BE49-F238E27FC236}">
                <a16:creationId xmlns:a16="http://schemas.microsoft.com/office/drawing/2014/main" id="{E44D53D8-E789-C1C6-558D-C3E3A9644318}"/>
              </a:ext>
            </a:extLst>
          </p:cNvPr>
          <p:cNvSpPr txBox="1"/>
          <p:nvPr/>
        </p:nvSpPr>
        <p:spPr>
          <a:xfrm>
            <a:off x="7985612" y="4265095"/>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Logs</a:t>
            </a:r>
          </a:p>
        </p:txBody>
      </p:sp>
      <p:sp>
        <p:nvSpPr>
          <p:cNvPr id="12" name="テキスト ボックス 42">
            <a:extLst>
              <a:ext uri="{FF2B5EF4-FFF2-40B4-BE49-F238E27FC236}">
                <a16:creationId xmlns:a16="http://schemas.microsoft.com/office/drawing/2014/main" id="{A509CCC2-BACF-886A-9E3D-DA86266AA8B7}"/>
              </a:ext>
            </a:extLst>
          </p:cNvPr>
          <p:cNvSpPr txBox="1"/>
          <p:nvPr/>
        </p:nvSpPr>
        <p:spPr>
          <a:xfrm>
            <a:off x="8650288" y="3657021"/>
            <a:ext cx="1529820" cy="502573"/>
          </a:xfrm>
          <a:prstGeom prst="rect">
            <a:avLst/>
          </a:prstGeom>
          <a:noFill/>
        </p:spPr>
        <p:txBody>
          <a:bodyPr wrap="square" rtlCol="0">
            <a:spAutoFit/>
          </a:bodyPr>
          <a:lstStyle/>
          <a:p>
            <a:pPr algn="ctr" defTabSz="914341"/>
            <a:r>
              <a:rPr kumimoji="1" lang="ja-JP" altLang="en-US" sz="1333">
                <a:solidFill>
                  <a:schemeClr val="tx2"/>
                </a:solidFill>
                <a:latin typeface="Meiryo" panose="020B0604030504040204" pitchFamily="34" charset="-128"/>
                <a:ea typeface="Meiryo" panose="020B0604030504040204" pitchFamily="34" charset="-128"/>
              </a:rPr>
              <a:t>メトリクス</a:t>
            </a:r>
            <a:endParaRPr kumimoji="1" lang="en-US" altLang="ja-JP" sz="1333" dirty="0">
              <a:solidFill>
                <a:schemeClr val="tx2"/>
              </a:solidFill>
              <a:latin typeface="Meiryo" panose="020B0604030504040204" pitchFamily="34" charset="-128"/>
              <a:ea typeface="Meiryo" panose="020B0604030504040204" pitchFamily="34" charset="-128"/>
            </a:endParaRPr>
          </a:p>
          <a:p>
            <a:pPr algn="ctr" defTabSz="914341"/>
            <a:r>
              <a:rPr kumimoji="1" lang="ja-JP" altLang="en-US" sz="1333">
                <a:solidFill>
                  <a:schemeClr val="tx2"/>
                </a:solidFill>
                <a:latin typeface="Meiryo" panose="020B0604030504040204" pitchFamily="34" charset="-128"/>
                <a:ea typeface="Meiryo" panose="020B0604030504040204" pitchFamily="34" charset="-128"/>
              </a:rPr>
              <a:t>フィルター</a:t>
            </a:r>
            <a:endParaRPr kumimoji="1" lang="en-US" altLang="ja-JP" sz="1333" dirty="0">
              <a:solidFill>
                <a:schemeClr val="tx2"/>
              </a:solidFill>
              <a:latin typeface="Meiryo" panose="020B0604030504040204" pitchFamily="34" charset="-128"/>
              <a:ea typeface="Meiryo" panose="020B0604030504040204" pitchFamily="34" charset="-128"/>
            </a:endParaRPr>
          </a:p>
        </p:txBody>
      </p:sp>
      <p:pic>
        <p:nvPicPr>
          <p:cNvPr id="13" name="Graphic 16">
            <a:extLst>
              <a:ext uri="{FF2B5EF4-FFF2-40B4-BE49-F238E27FC236}">
                <a16:creationId xmlns:a16="http://schemas.microsoft.com/office/drawing/2014/main" id="{E22E7C80-5F92-5145-2EB2-45FD97E6BE0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253339" y="3716436"/>
            <a:ext cx="469900" cy="469900"/>
          </a:xfrm>
          <a:prstGeom prst="rect">
            <a:avLst/>
          </a:prstGeom>
        </p:spPr>
      </p:pic>
      <p:cxnSp>
        <p:nvCxnSpPr>
          <p:cNvPr id="14" name="直線矢印コネクタ 44">
            <a:extLst>
              <a:ext uri="{FF2B5EF4-FFF2-40B4-BE49-F238E27FC236}">
                <a16:creationId xmlns:a16="http://schemas.microsoft.com/office/drawing/2014/main" id="{14CFDC8A-38E9-FCFE-6D7D-4C51DF7B8C04}"/>
              </a:ext>
            </a:extLst>
          </p:cNvPr>
          <p:cNvCxnSpPr>
            <a:cxnSpLocks/>
            <a:endCxn id="13" idx="1"/>
          </p:cNvCxnSpPr>
          <p:nvPr/>
        </p:nvCxnSpPr>
        <p:spPr>
          <a:xfrm flipV="1">
            <a:off x="9194824" y="3951383"/>
            <a:ext cx="1058518" cy="308123"/>
          </a:xfrm>
          <a:prstGeom prst="straightConnector1">
            <a:avLst/>
          </a:prstGeom>
          <a:noFill/>
          <a:ln w="25400" cap="flat" cmpd="sng" algn="ctr">
            <a:solidFill>
              <a:srgbClr val="CD4071"/>
            </a:solidFill>
            <a:prstDash val="solid"/>
            <a:miter lim="800000"/>
            <a:headEnd type="none" w="med" len="sm"/>
            <a:tailEnd type="triangle"/>
          </a:ln>
          <a:effectLst/>
        </p:spPr>
      </p:cxnSp>
      <p:sp>
        <p:nvSpPr>
          <p:cNvPr id="15" name="テキスト ボックス 45">
            <a:extLst>
              <a:ext uri="{FF2B5EF4-FFF2-40B4-BE49-F238E27FC236}">
                <a16:creationId xmlns:a16="http://schemas.microsoft.com/office/drawing/2014/main" id="{9508CD9E-C435-7319-A05A-09D4FD28B799}"/>
              </a:ext>
            </a:extLst>
          </p:cNvPr>
          <p:cNvSpPr txBox="1"/>
          <p:nvPr/>
        </p:nvSpPr>
        <p:spPr>
          <a:xfrm>
            <a:off x="9985820" y="4259507"/>
            <a:ext cx="1020078" cy="323165"/>
          </a:xfrm>
          <a:prstGeom prst="rect">
            <a:avLst/>
          </a:prstGeom>
          <a:noFill/>
        </p:spPr>
        <p:txBody>
          <a:bodyPr wrap="square" rtlCol="0">
            <a:spAutoFit/>
          </a:bodyPr>
          <a:lstStyle/>
          <a:p>
            <a:pPr algn="ctr" defTabSz="914341"/>
            <a:r>
              <a:rPr kumimoji="1" lang="en-US" altLang="ja-JP" sz="1500" dirty="0">
                <a:solidFill>
                  <a:schemeClr val="tx2"/>
                </a:solidFill>
                <a:latin typeface="Meiryo" panose="020B0604030504040204" pitchFamily="34" charset="-128"/>
                <a:ea typeface="Meiryo" panose="020B0604030504040204" pitchFamily="34" charset="-128"/>
              </a:rPr>
              <a:t>Alarm</a:t>
            </a:r>
          </a:p>
        </p:txBody>
      </p:sp>
      <p:pic>
        <p:nvPicPr>
          <p:cNvPr id="16" name="Graphic 29">
            <a:extLst>
              <a:ext uri="{FF2B5EF4-FFF2-40B4-BE49-F238E27FC236}">
                <a16:creationId xmlns:a16="http://schemas.microsoft.com/office/drawing/2014/main" id="{7A1B045E-41EF-E3CE-EAE7-5E6E36922FFA}"/>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457899" y="3730533"/>
            <a:ext cx="422358" cy="422358"/>
          </a:xfrm>
          <a:prstGeom prst="rect">
            <a:avLst/>
          </a:prstGeom>
        </p:spPr>
      </p:pic>
      <p:cxnSp>
        <p:nvCxnSpPr>
          <p:cNvPr id="17" name="直線矢印コネクタ 47">
            <a:extLst>
              <a:ext uri="{FF2B5EF4-FFF2-40B4-BE49-F238E27FC236}">
                <a16:creationId xmlns:a16="http://schemas.microsoft.com/office/drawing/2014/main" id="{02D43D89-EE07-C3F5-966A-AE8F352D5F29}"/>
              </a:ext>
            </a:extLst>
          </p:cNvPr>
          <p:cNvCxnSpPr>
            <a:cxnSpLocks/>
            <a:stCxn id="13" idx="3"/>
            <a:endCxn id="16" idx="1"/>
          </p:cNvCxnSpPr>
          <p:nvPr/>
        </p:nvCxnSpPr>
        <p:spPr>
          <a:xfrm flipV="1">
            <a:off x="10723240" y="3941716"/>
            <a:ext cx="734658" cy="9671"/>
          </a:xfrm>
          <a:prstGeom prst="straightConnector1">
            <a:avLst/>
          </a:prstGeom>
          <a:noFill/>
          <a:ln w="25400" cap="flat" cmpd="sng" algn="ctr">
            <a:solidFill>
              <a:srgbClr val="CD4071"/>
            </a:solidFill>
            <a:prstDash val="solid"/>
            <a:miter lim="800000"/>
            <a:headEnd type="none" w="med" len="sm"/>
            <a:tailEnd type="triangle"/>
          </a:ln>
          <a:effectLst/>
        </p:spPr>
      </p:cxnSp>
      <p:pic>
        <p:nvPicPr>
          <p:cNvPr id="18" name="Graphic 7">
            <a:extLst>
              <a:ext uri="{FF2B5EF4-FFF2-40B4-BE49-F238E27FC236}">
                <a16:creationId xmlns:a16="http://schemas.microsoft.com/office/drawing/2014/main" id="{DFDF7951-022E-1657-B10E-9547A6CB1DCA}"/>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234041" y="3767990"/>
            <a:ext cx="506304" cy="506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環状矢印 41">
            <a:extLst>
              <a:ext uri="{FF2B5EF4-FFF2-40B4-BE49-F238E27FC236}">
                <a16:creationId xmlns:a16="http://schemas.microsoft.com/office/drawing/2014/main" id="{E31296B5-26ED-97E0-E737-4E664E5BCD2D}"/>
              </a:ext>
            </a:extLst>
          </p:cNvPr>
          <p:cNvSpPr/>
          <p:nvPr/>
        </p:nvSpPr>
        <p:spPr>
          <a:xfrm>
            <a:off x="8675793" y="3976717"/>
            <a:ext cx="514351" cy="510622"/>
          </a:xfrm>
          <a:prstGeom prst="circularArrow">
            <a:avLst>
              <a:gd name="adj1" fmla="val 14982"/>
              <a:gd name="adj2" fmla="val 1518372"/>
              <a:gd name="adj3" fmla="val 19917950"/>
              <a:gd name="adj4" fmla="val 212422"/>
              <a:gd name="adj5" fmla="val 14592"/>
            </a:avLst>
          </a:prstGeom>
          <a:solidFill>
            <a:srgbClr val="F58535"/>
          </a:solidFill>
          <a:ln w="12700" cap="flat" cmpd="sng" algn="ctr">
            <a:noFill/>
            <a:prstDash val="solid"/>
            <a:miter lim="800000"/>
          </a:ln>
          <a:effectLst/>
        </p:spPr>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14341">
              <a:defRPr/>
            </a:pPr>
            <a:endParaRPr kumimoji="1" lang="ja-JP" altLang="en-US" sz="1333" kern="0" dirty="0">
              <a:solidFill>
                <a:srgbClr val="535B63"/>
              </a:solidFill>
              <a:latin typeface="Meiryo" panose="020B0604030504040204" pitchFamily="34" charset="-128"/>
              <a:ea typeface="Meiryo" panose="020B0604030504040204" pitchFamily="34" charset="-128"/>
            </a:endParaRPr>
          </a:p>
        </p:txBody>
      </p:sp>
      <p:sp>
        <p:nvSpPr>
          <p:cNvPr id="20" name="四角形吹き出し 55">
            <a:extLst>
              <a:ext uri="{FF2B5EF4-FFF2-40B4-BE49-F238E27FC236}">
                <a16:creationId xmlns:a16="http://schemas.microsoft.com/office/drawing/2014/main" id="{40EEB424-4277-890F-01A4-9AB23745B9EB}"/>
              </a:ext>
            </a:extLst>
          </p:cNvPr>
          <p:cNvSpPr/>
          <p:nvPr/>
        </p:nvSpPr>
        <p:spPr>
          <a:xfrm>
            <a:off x="9138324" y="3288798"/>
            <a:ext cx="2890391" cy="280403"/>
          </a:xfrm>
          <a:prstGeom prst="wedgeRectCallout">
            <a:avLst>
              <a:gd name="adj1" fmla="val 3521"/>
              <a:gd name="adj2" fmla="val 110812"/>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833" dirty="0" err="1">
                <a:solidFill>
                  <a:schemeClr val="bg1"/>
                </a:solidFill>
                <a:latin typeface="Meiryo" panose="020B0604030504040204" pitchFamily="34" charset="-128"/>
                <a:ea typeface="Meiryo" panose="020B0604030504040204" pitchFamily="34" charset="-128"/>
              </a:rPr>
              <a:t>RunInstances</a:t>
            </a:r>
            <a:r>
              <a:rPr lang="en-US" altLang="ja-JP" sz="833" dirty="0">
                <a:solidFill>
                  <a:schemeClr val="bg1"/>
                </a:solidFill>
                <a:latin typeface="Meiryo" panose="020B0604030504040204" pitchFamily="34" charset="-128"/>
                <a:ea typeface="Meiryo" panose="020B0604030504040204" pitchFamily="34" charset="-128"/>
              </a:rPr>
              <a:t> </a:t>
            </a:r>
            <a:r>
              <a:rPr lang="ja-JP" altLang="en-US" sz="833">
                <a:solidFill>
                  <a:schemeClr val="bg1"/>
                </a:solidFill>
                <a:latin typeface="Meiryo" panose="020B0604030504040204" pitchFamily="34" charset="-128"/>
                <a:ea typeface="Meiryo" panose="020B0604030504040204" pitchFamily="34" charset="-128"/>
              </a:rPr>
              <a:t>が</a:t>
            </a:r>
            <a:r>
              <a:rPr lang="en-US" altLang="ja-JP" sz="833" dirty="0">
                <a:solidFill>
                  <a:schemeClr val="bg1"/>
                </a:solidFill>
                <a:latin typeface="Meiryo" panose="020B0604030504040204" pitchFamily="34" charset="-128"/>
                <a:ea typeface="Meiryo" panose="020B0604030504040204" pitchFamily="34" charset="-128"/>
              </a:rPr>
              <a:t> 1 </a:t>
            </a:r>
            <a:r>
              <a:rPr lang="ja-JP" altLang="en-US" sz="833">
                <a:solidFill>
                  <a:schemeClr val="bg1"/>
                </a:solidFill>
                <a:latin typeface="Meiryo" panose="020B0604030504040204" pitchFamily="34" charset="-128"/>
                <a:ea typeface="Meiryo" panose="020B0604030504040204" pitchFamily="34" charset="-128"/>
              </a:rPr>
              <a:t>分間に</a:t>
            </a:r>
            <a:r>
              <a:rPr lang="en-US" altLang="ja-JP" sz="833" dirty="0">
                <a:solidFill>
                  <a:schemeClr val="bg1"/>
                </a:solidFill>
                <a:latin typeface="Meiryo" panose="020B0604030504040204" pitchFamily="34" charset="-128"/>
                <a:ea typeface="Meiryo" panose="020B0604030504040204" pitchFamily="34" charset="-128"/>
              </a:rPr>
              <a:t> 3 </a:t>
            </a:r>
            <a:r>
              <a:rPr lang="ja-JP" altLang="en-US" sz="833">
                <a:solidFill>
                  <a:schemeClr val="bg1"/>
                </a:solidFill>
                <a:latin typeface="Meiryo" panose="020B0604030504040204" pitchFamily="34" charset="-128"/>
                <a:ea typeface="Meiryo" panose="020B0604030504040204" pitchFamily="34" charset="-128"/>
              </a:rPr>
              <a:t>回実行されたら</a:t>
            </a:r>
            <a:r>
              <a:rPr kumimoji="1" lang="ja-JP" altLang="en-US" sz="833">
                <a:solidFill>
                  <a:schemeClr val="bg1"/>
                </a:solidFill>
                <a:latin typeface="Meiryo" panose="020B0604030504040204" pitchFamily="34" charset="-128"/>
                <a:ea typeface="Meiryo" panose="020B0604030504040204" pitchFamily="34" charset="-128"/>
              </a:rPr>
              <a:t>通知など</a:t>
            </a:r>
          </a:p>
        </p:txBody>
      </p:sp>
      <p:sp>
        <p:nvSpPr>
          <p:cNvPr id="22" name="テキスト ボックス 48">
            <a:extLst>
              <a:ext uri="{FF2B5EF4-FFF2-40B4-BE49-F238E27FC236}">
                <a16:creationId xmlns:a16="http://schemas.microsoft.com/office/drawing/2014/main" id="{ED988733-D254-C142-8448-76EFB443683C}"/>
              </a:ext>
            </a:extLst>
          </p:cNvPr>
          <p:cNvSpPr txBox="1"/>
          <p:nvPr/>
        </p:nvSpPr>
        <p:spPr>
          <a:xfrm>
            <a:off x="11370218" y="4342664"/>
            <a:ext cx="1020078" cy="323165"/>
          </a:xfrm>
          <a:prstGeom prst="rect">
            <a:avLst/>
          </a:prstGeom>
          <a:noFill/>
        </p:spPr>
        <p:txBody>
          <a:bodyPr wrap="square" rtlCol="0">
            <a:spAutoFit/>
          </a:bodyPr>
          <a:lstStyle/>
          <a:p>
            <a:pPr defTabSz="914341"/>
            <a:r>
              <a:rPr kumimoji="1" lang="en-US" altLang="ja-JP" sz="1500" dirty="0">
                <a:solidFill>
                  <a:schemeClr val="tx2"/>
                </a:solidFill>
                <a:latin typeface="Meiryo" panose="020B0604030504040204" pitchFamily="34" charset="-128"/>
                <a:ea typeface="Meiryo" panose="020B0604030504040204" pitchFamily="34" charset="-128"/>
              </a:rPr>
              <a:t>SNS</a:t>
            </a:r>
          </a:p>
        </p:txBody>
      </p:sp>
    </p:spTree>
    <p:extLst>
      <p:ext uri="{BB962C8B-B14F-4D97-AF65-F5344CB8AC3E}">
        <p14:creationId xmlns:p14="http://schemas.microsoft.com/office/powerpoint/2010/main" val="35825789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テキスト ボックス 67"/>
          <p:cNvSpPr txBox="1"/>
          <p:nvPr/>
        </p:nvSpPr>
        <p:spPr>
          <a:xfrm>
            <a:off x="442698" y="5520599"/>
            <a:ext cx="8134049" cy="707886"/>
          </a:xfrm>
          <a:prstGeom prst="rect">
            <a:avLst/>
          </a:prstGeom>
          <a:noFill/>
        </p:spPr>
        <p:txBody>
          <a:bodyPr wrap="square" rtlCol="0">
            <a:spAutoFit/>
          </a:bodyPr>
          <a:lstStyle/>
          <a:p>
            <a:pPr defTabSz="914341"/>
            <a:r>
              <a:rPr lang="en-US" altLang="ja-JP" sz="1000" dirty="0">
                <a:solidFill>
                  <a:schemeClr val="tx1">
                    <a:lumMod val="75000"/>
                  </a:schemeClr>
                </a:solidFill>
                <a:latin typeface="Meiryo" panose="020B0604030504040204" pitchFamily="34" charset="-128"/>
                <a:ea typeface="Meiryo" panose="020B0604030504040204" pitchFamily="34" charset="-128"/>
              </a:rPr>
              <a:t>CloudTrail </a:t>
            </a:r>
            <a:r>
              <a:rPr lang="ja-JP" altLang="en-US" sz="1000">
                <a:solidFill>
                  <a:schemeClr val="tx1">
                    <a:lumMod val="75000"/>
                  </a:schemeClr>
                </a:solidFill>
                <a:latin typeface="Meiryo" panose="020B0604030504040204" pitchFamily="34" charset="-128"/>
                <a:ea typeface="Meiryo" panose="020B0604030504040204" pitchFamily="34" charset="-128"/>
              </a:rPr>
              <a:t>レコードの内容</a:t>
            </a:r>
            <a:endPar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3"/>
            </a:endParaRPr>
          </a:p>
          <a:p>
            <a:pPr defTabSz="914341"/>
            <a:r>
              <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3"/>
              </a:rPr>
              <a:t>https://docs.aws.amazon.com/ja_jp/awscloudtrail/latest/userguide/cloudtrail-event-reference-record-contents.html</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a:p>
            <a:pPr defTabSz="914341"/>
            <a:r>
              <a:rPr kumimoji="1" lang="en-US" altLang="ja-JP" sz="1000" dirty="0">
                <a:solidFill>
                  <a:schemeClr val="tx1">
                    <a:lumMod val="75000"/>
                  </a:schemeClr>
                </a:solidFill>
                <a:latin typeface="Meiryo" panose="020B0604030504040204" pitchFamily="34" charset="-128"/>
                <a:ea typeface="Meiryo" panose="020B0604030504040204" pitchFamily="34" charset="-128"/>
              </a:rPr>
              <a:t>CloudTrail </a:t>
            </a:r>
            <a:r>
              <a:rPr kumimoji="1" lang="ja-JP" altLang="en-US" sz="1000">
                <a:solidFill>
                  <a:schemeClr val="tx1">
                    <a:lumMod val="75000"/>
                  </a:schemeClr>
                </a:solidFill>
                <a:latin typeface="Meiryo" panose="020B0604030504040204" pitchFamily="34" charset="-128"/>
                <a:ea typeface="Meiryo" panose="020B0604030504040204" pitchFamily="34" charset="-128"/>
              </a:rPr>
              <a:t>イベントの </a:t>
            </a:r>
            <a:r>
              <a:rPr kumimoji="1" lang="en-US" altLang="ja-JP" sz="1000" dirty="0">
                <a:solidFill>
                  <a:schemeClr val="tx1">
                    <a:lumMod val="75000"/>
                  </a:schemeClr>
                </a:solidFill>
                <a:latin typeface="Meiryo" panose="020B0604030504040204" pitchFamily="34" charset="-128"/>
                <a:ea typeface="Meiryo" panose="020B0604030504040204" pitchFamily="34" charset="-128"/>
              </a:rPr>
              <a:t>CloudWatch </a:t>
            </a:r>
            <a:r>
              <a:rPr kumimoji="1" lang="ja-JP" altLang="en-US" sz="1000">
                <a:solidFill>
                  <a:schemeClr val="tx1">
                    <a:lumMod val="75000"/>
                  </a:schemeClr>
                </a:solidFill>
                <a:latin typeface="Meiryo" panose="020B0604030504040204" pitchFamily="34" charset="-128"/>
                <a:ea typeface="Meiryo" panose="020B0604030504040204" pitchFamily="34" charset="-128"/>
              </a:rPr>
              <a:t>アラームの作成　</a:t>
            </a:r>
            <a:br>
              <a:rPr lang="en-US" altLang="ja-JP" sz="1000" dirty="0">
                <a:solidFill>
                  <a:schemeClr val="tx1">
                    <a:lumMod val="75000"/>
                  </a:schemeClr>
                </a:solidFill>
                <a:latin typeface="Meiryo" panose="020B0604030504040204" pitchFamily="34" charset="-128"/>
                <a:ea typeface="Meiryo" panose="020B0604030504040204" pitchFamily="34" charset="-128"/>
              </a:rPr>
            </a:br>
            <a:r>
              <a:rPr kumimoji="1" lang="en-US" altLang="ja-JP" sz="1000" dirty="0">
                <a:solidFill>
                  <a:schemeClr val="tx1">
                    <a:lumMod val="75000"/>
                  </a:schemeClr>
                </a:solidFill>
                <a:latin typeface="Meiryo" panose="020B0604030504040204" pitchFamily="34" charset="-128"/>
                <a:ea typeface="Meiryo" panose="020B0604030504040204" pitchFamily="34" charset="-128"/>
                <a:hlinkClick r:id="rId4"/>
              </a:rPr>
              <a:t>https://docs.aws.amazon.com/ja_jp/awscloudtrail/latest/userguide/cloudwatch-alarms-for-cloudtrail.html</a:t>
            </a:r>
            <a:endParaRPr kumimoji="1" lang="en-US" altLang="ja-JP" sz="1000" dirty="0">
              <a:solidFill>
                <a:schemeClr val="tx1">
                  <a:lumMod val="75000"/>
                </a:schemeClr>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6B885332-5841-4A87-BEF3-A37441983B47}"/>
              </a:ext>
            </a:extLst>
          </p:cNvPr>
          <p:cNvSpPr/>
          <p:nvPr/>
        </p:nvSpPr>
        <p:spPr>
          <a:xfrm>
            <a:off x="442698" y="1173646"/>
            <a:ext cx="5045280" cy="639864"/>
          </a:xfrm>
          <a:prstGeom prst="rect">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lang="ja-JP" altLang="en-US" sz="2333" dirty="0">
                <a:solidFill>
                  <a:schemeClr val="bg1"/>
                </a:solidFill>
                <a:latin typeface="Meiryo" panose="020B0604030504040204" pitchFamily="34" charset="-128"/>
                <a:ea typeface="Meiryo" panose="020B0604030504040204" pitchFamily="34" charset="-128"/>
                <a:cs typeface="Meiryo" charset="-128"/>
              </a:rPr>
              <a:t>特定の</a:t>
            </a:r>
            <a:r>
              <a:rPr lang="ja-JP" altLang="en-US" sz="2333">
                <a:solidFill>
                  <a:schemeClr val="bg1"/>
                </a:solidFill>
                <a:latin typeface="Meiryo" panose="020B0604030504040204" pitchFamily="34" charset="-128"/>
                <a:ea typeface="Meiryo" panose="020B0604030504040204" pitchFamily="34" charset="-128"/>
                <a:cs typeface="Meiryo" charset="-128"/>
              </a:rPr>
              <a:t>文字列の監視</a:t>
            </a:r>
            <a:endParaRPr kumimoji="1" lang="ja-JP" altLang="en-US" sz="2333" dirty="0">
              <a:gradFill>
                <a:gsLst>
                  <a:gs pos="0">
                    <a:schemeClr val="bg1"/>
                  </a:gs>
                  <a:gs pos="100000">
                    <a:schemeClr val="bg1"/>
                  </a:gs>
                </a:gsLst>
                <a:lin ang="5400000" scaled="1"/>
              </a:gradFill>
              <a:latin typeface="Meiryo" panose="020B0604030504040204" pitchFamily="34" charset="-128"/>
              <a:ea typeface="Meiryo" panose="020B0604030504040204" pitchFamily="34" charset="-128"/>
            </a:endParaRPr>
          </a:p>
        </p:txBody>
      </p:sp>
      <p:sp>
        <p:nvSpPr>
          <p:cNvPr id="11" name="正方形/長方形 10">
            <a:extLst>
              <a:ext uri="{FF2B5EF4-FFF2-40B4-BE49-F238E27FC236}">
                <a16:creationId xmlns:a16="http://schemas.microsoft.com/office/drawing/2014/main" id="{BDA9FA7C-B8F4-4F81-A1F0-9328F56FB7FC}"/>
              </a:ext>
            </a:extLst>
          </p:cNvPr>
          <p:cNvSpPr/>
          <p:nvPr/>
        </p:nvSpPr>
        <p:spPr>
          <a:xfrm>
            <a:off x="5703156" y="1173646"/>
            <a:ext cx="6295805" cy="639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44000" tIns="48000" rIns="48000" bIns="48000" rtlCol="0" anchor="ctr"/>
          <a:lstStyle/>
          <a:p>
            <a:pPr algn="ctr"/>
            <a:r>
              <a:rPr kumimoji="1" lang="en-US" altLang="ja-JP" sz="2333"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CloudTrail</a:t>
            </a:r>
            <a:r>
              <a:rPr kumimoji="1" lang="ja-JP" altLang="en-US" sz="2333" dirty="0" err="1">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の監</a:t>
            </a:r>
            <a:r>
              <a:rPr kumimoji="1" lang="ja-JP" altLang="en-US" sz="2333" dirty="0">
                <a:gradFill>
                  <a:gsLst>
                    <a:gs pos="0">
                      <a:schemeClr val="tx1">
                        <a:lumMod val="75000"/>
                      </a:schemeClr>
                    </a:gs>
                    <a:gs pos="100000">
                      <a:schemeClr val="tx1">
                        <a:lumMod val="75000"/>
                      </a:schemeClr>
                    </a:gs>
                  </a:gsLst>
                  <a:lin ang="5400000" scaled="1"/>
                </a:gradFill>
                <a:latin typeface="Meiryo" panose="020B0604030504040204" pitchFamily="34" charset="-128"/>
                <a:ea typeface="Meiryo" panose="020B0604030504040204" pitchFamily="34" charset="-128"/>
              </a:rPr>
              <a:t>視設定例</a:t>
            </a:r>
          </a:p>
        </p:txBody>
      </p:sp>
      <p:cxnSp>
        <p:nvCxnSpPr>
          <p:cNvPr id="13" name="直線コネクタ 12">
            <a:extLst>
              <a:ext uri="{FF2B5EF4-FFF2-40B4-BE49-F238E27FC236}">
                <a16:creationId xmlns:a16="http://schemas.microsoft.com/office/drawing/2014/main" id="{2889D92B-4F23-4202-9DB2-C41100E8228A}"/>
              </a:ext>
            </a:extLst>
          </p:cNvPr>
          <p:cNvCxnSpPr>
            <a:cxnSpLocks/>
          </p:cNvCxnSpPr>
          <p:nvPr/>
        </p:nvCxnSpPr>
        <p:spPr>
          <a:xfrm>
            <a:off x="5717584" y="1813509"/>
            <a:ext cx="6283689" cy="0"/>
          </a:xfrm>
          <a:prstGeom prst="line">
            <a:avLst/>
          </a:prstGeom>
          <a:ln>
            <a:solidFill>
              <a:srgbClr val="2A2E32"/>
            </a:solidFill>
          </a:ln>
          <a:effectLst/>
        </p:spPr>
        <p:style>
          <a:lnRef idx="2">
            <a:schemeClr val="accent1"/>
          </a:lnRef>
          <a:fillRef idx="0">
            <a:schemeClr val="accent1"/>
          </a:fillRef>
          <a:effectRef idx="1">
            <a:schemeClr val="accent1"/>
          </a:effectRef>
          <a:fontRef idx="minor">
            <a:schemeClr val="tx1"/>
          </a:fontRef>
        </p:style>
      </p:cxnSp>
      <p:sp>
        <p:nvSpPr>
          <p:cNvPr id="14" name="Rectangle 10">
            <a:extLst>
              <a:ext uri="{FF2B5EF4-FFF2-40B4-BE49-F238E27FC236}">
                <a16:creationId xmlns:a16="http://schemas.microsoft.com/office/drawing/2014/main" id="{CD53AA86-C6DD-4349-91EF-D6C98D099207}"/>
              </a:ext>
            </a:extLst>
          </p:cNvPr>
          <p:cNvSpPr/>
          <p:nvPr/>
        </p:nvSpPr>
        <p:spPr>
          <a:xfrm>
            <a:off x="442698" y="1892760"/>
            <a:ext cx="5047408" cy="1318047"/>
          </a:xfrm>
          <a:prstGeom prst="rect">
            <a:avLst/>
          </a:prstGeom>
        </p:spPr>
        <p:txBody>
          <a:bodyPr wrap="square" lIns="24000" tIns="24000" rIns="24000" bIns="24000">
            <a:spAutoFit/>
          </a:bodyPr>
          <a:lstStyle/>
          <a:p>
            <a:pPr marL="119993" indent="-119993">
              <a:spcBef>
                <a:spcPts val="267"/>
              </a:spcBef>
              <a:buFont typeface="Arial" panose="020B0604020202020204" pitchFamily="34" charset="0"/>
              <a:buChar char="•"/>
            </a:pPr>
            <a:r>
              <a:rPr kumimoji="1" lang="ja-JP" altLang="en-US"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ログイベントの</a:t>
            </a:r>
            <a:r>
              <a:rPr kumimoji="1" lang="ja-JP" altLang="en-US" sz="2000" b="1">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特定文字列に対してアラームを作成し、監視が可能</a:t>
            </a:r>
            <a:endParaRPr kumimoji="1" lang="en-US" altLang="ja-JP" sz="2000" b="1"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a:p>
            <a:pPr marL="479969" indent="-311979">
              <a:spcBef>
                <a:spcPts val="267"/>
              </a:spcBef>
              <a:buFont typeface="Wingdings" panose="05000000000000000000" pitchFamily="2" charset="2"/>
              <a:buChar char="Ø"/>
            </a:pPr>
            <a:r>
              <a:rPr kumimoji="1" lang="ja-JP" altLang="en-US"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rPr>
              <a:t>例：コンソールへのログインが失敗するとアラーム警告</a:t>
            </a:r>
            <a:endParaRPr kumimoji="1" lang="en-US" altLang="ja-JP" sz="2000" dirty="0">
              <a:gradFill>
                <a:gsLst>
                  <a:gs pos="0">
                    <a:schemeClr val="tx1">
                      <a:lumMod val="75000"/>
                    </a:schemeClr>
                  </a:gs>
                  <a:gs pos="100000">
                    <a:schemeClr val="tx1">
                      <a:lumMod val="75000"/>
                    </a:schemeClr>
                  </a:gs>
                </a:gsLst>
                <a:lin ang="16200000" scaled="0"/>
              </a:gradFill>
              <a:latin typeface="Meiryo" panose="020B0604030504040204" pitchFamily="34" charset="-128"/>
              <a:ea typeface="Meiryo" panose="020B0604030504040204" pitchFamily="34" charset="-128"/>
              <a:cs typeface="メイリオ" panose="020B0604030504040204" pitchFamily="50" charset="-128"/>
            </a:endParaRPr>
          </a:p>
        </p:txBody>
      </p:sp>
      <p:pic>
        <p:nvPicPr>
          <p:cNvPr id="15" name="図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03155" y="2077680"/>
            <a:ext cx="6297432" cy="3128912"/>
          </a:xfrm>
          <a:prstGeom prst="rect">
            <a:avLst/>
          </a:prstGeom>
          <a:ln>
            <a:solidFill>
              <a:schemeClr val="tx2"/>
            </a:solidFill>
          </a:ln>
          <a:effectLst/>
        </p:spPr>
      </p:pic>
      <p:sp>
        <p:nvSpPr>
          <p:cNvPr id="16" name="正方形/長方形 15"/>
          <p:cNvSpPr/>
          <p:nvPr/>
        </p:nvSpPr>
        <p:spPr>
          <a:xfrm>
            <a:off x="7029434" y="3377332"/>
            <a:ext cx="4674980" cy="167955"/>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1"/>
            <a:endParaRPr lang="en-US" sz="2000">
              <a:solidFill>
                <a:srgbClr val="FAFAFA"/>
              </a:solidFill>
              <a:latin typeface="Meiryo" panose="020B0604030504040204" pitchFamily="34" charset="-128"/>
              <a:ea typeface="Meiryo" panose="020B0604030504040204" pitchFamily="34" charset="-128"/>
            </a:endParaRPr>
          </a:p>
        </p:txBody>
      </p:sp>
      <p:sp>
        <p:nvSpPr>
          <p:cNvPr id="17" name="正方形/長方形 16"/>
          <p:cNvSpPr/>
          <p:nvPr/>
        </p:nvSpPr>
        <p:spPr>
          <a:xfrm>
            <a:off x="6266228" y="4393885"/>
            <a:ext cx="3253873" cy="173073"/>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41"/>
            <a:endParaRPr lang="en-US" sz="2000">
              <a:solidFill>
                <a:srgbClr val="FAFAFA"/>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13919D18-121F-174E-990D-03C8572B137D}"/>
              </a:ext>
            </a:extLst>
          </p:cNvPr>
          <p:cNvSpPr>
            <a:spLocks noGrp="1"/>
          </p:cNvSpPr>
          <p:nvPr>
            <p:ph type="title"/>
          </p:nvPr>
        </p:nvSpPr>
        <p:spPr/>
        <p:txBody>
          <a:bodyPr/>
          <a:lstStyle/>
          <a:p>
            <a:r>
              <a:rPr kumimoji="1" lang="ja-JP" altLang="en-US" sz="3200" b="0">
                <a:gradFill>
                  <a:gsLst>
                    <a:gs pos="0">
                      <a:schemeClr val="tx1">
                        <a:lumMod val="75000"/>
                      </a:schemeClr>
                    </a:gs>
                    <a:gs pos="100000">
                      <a:schemeClr val="tx1">
                        <a:lumMod val="75000"/>
                      </a:schemeClr>
                    </a:gs>
                  </a:gsLst>
                  <a:lin ang="16200000" scaled="0"/>
                </a:gradFill>
              </a:rPr>
              <a:t>参考</a:t>
            </a:r>
            <a:r>
              <a:rPr kumimoji="1" lang="en-US" altLang="ja-JP" sz="3200" b="0" dirty="0">
                <a:gradFill>
                  <a:gsLst>
                    <a:gs pos="0">
                      <a:schemeClr val="tx1">
                        <a:lumMod val="75000"/>
                      </a:schemeClr>
                    </a:gs>
                    <a:gs pos="100000">
                      <a:schemeClr val="tx1">
                        <a:lumMod val="75000"/>
                      </a:schemeClr>
                    </a:gs>
                  </a:gsLst>
                  <a:lin ang="16200000" scaled="0"/>
                </a:gradFill>
              </a:rPr>
              <a:t>: </a:t>
            </a:r>
            <a:r>
              <a:rPr kumimoji="1" lang="en-US" altLang="ja-JP" sz="3200" b="0" dirty="0">
                <a:solidFill>
                  <a:schemeClr val="tx1">
                    <a:lumMod val="75000"/>
                  </a:schemeClr>
                </a:solidFill>
              </a:rPr>
              <a:t>CloudWatch Logs </a:t>
            </a:r>
            <a:r>
              <a:rPr kumimoji="1" lang="ja-JP" altLang="en-US" sz="3200" b="0">
                <a:solidFill>
                  <a:schemeClr val="tx1">
                    <a:lumMod val="75000"/>
                  </a:schemeClr>
                </a:solidFill>
              </a:rPr>
              <a:t>メトリクスフィルターによる監視</a:t>
            </a:r>
            <a:endParaRPr lang="ja-JP" altLang="en-US" sz="2800" b="0"/>
          </a:p>
        </p:txBody>
      </p:sp>
      <p:sp>
        <p:nvSpPr>
          <p:cNvPr id="3" name="テキスト ボックス 2">
            <a:extLst>
              <a:ext uri="{FF2B5EF4-FFF2-40B4-BE49-F238E27FC236}">
                <a16:creationId xmlns:a16="http://schemas.microsoft.com/office/drawing/2014/main" id="{F8895E06-1EFE-9114-6826-334992063197}"/>
              </a:ext>
            </a:extLst>
          </p:cNvPr>
          <p:cNvSpPr txBox="1"/>
          <p:nvPr/>
        </p:nvSpPr>
        <p:spPr>
          <a:xfrm>
            <a:off x="10900881" y="0"/>
            <a:ext cx="1291119" cy="307777"/>
          </a:xfrm>
          <a:prstGeom prst="rect">
            <a:avLst/>
          </a:prstGeom>
          <a:noFill/>
        </p:spPr>
        <p:txBody>
          <a:bodyPr wrap="square" anchor="ctr">
            <a:spAutoFit/>
          </a:bodyPr>
          <a:lstStyle/>
          <a:p>
            <a:pPr algn="ctr"/>
            <a:r>
              <a:rPr lang="en-US" altLang="ja-JP" sz="1400" b="0" i="0" dirty="0">
                <a:solidFill>
                  <a:schemeClr val="bg1">
                    <a:lumMod val="50000"/>
                  </a:schemeClr>
                </a:solidFill>
                <a:effectLst/>
                <a:latin typeface="Meiryo" panose="020B0604030504040204" pitchFamily="34" charset="-128"/>
                <a:ea typeface="Meiryo" panose="020B0604030504040204" pitchFamily="34" charset="-128"/>
              </a:rPr>
              <a:t>SEC04-BP04</a:t>
            </a:r>
            <a:endParaRPr lang="ja-JP" altLang="en-US" sz="1400">
              <a:solidFill>
                <a:schemeClr val="bg1">
                  <a:lumMod val="50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7328781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C6E04-3C4B-BF75-CF84-0ED088126CBE}"/>
              </a:ext>
            </a:extLst>
          </p:cNvPr>
          <p:cNvSpPr>
            <a:spLocks noGrp="1"/>
          </p:cNvSpPr>
          <p:nvPr>
            <p:ph type="title"/>
          </p:nvPr>
        </p:nvSpPr>
        <p:spPr/>
        <p:txBody>
          <a:bodyPr/>
          <a:lstStyle/>
          <a:p>
            <a:r>
              <a:rPr lang="en-JP" sz="4000" dirty="0">
                <a:latin typeface="Meiryo" panose="020B0604030504040204" pitchFamily="34" charset="-128"/>
                <a:ea typeface="Meiryo" panose="020B0604030504040204" pitchFamily="34" charset="-128"/>
              </a:rPr>
              <a:t>インフラストラクチャ保護</a:t>
            </a:r>
            <a:br>
              <a:rPr lang="en-JP" sz="40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5. ネットワークの保護</a:t>
            </a:r>
            <a:br>
              <a:rPr lang="en-JP" sz="2800" dirty="0">
                <a:latin typeface="Meiryo" panose="020B0604030504040204" pitchFamily="34" charset="-128"/>
                <a:ea typeface="Meiryo" panose="020B0604030504040204" pitchFamily="34" charset="-128"/>
              </a:rPr>
            </a:br>
            <a:r>
              <a:rPr lang="en-JP" sz="2800" dirty="0">
                <a:latin typeface="Meiryo" panose="020B0604030504040204" pitchFamily="34" charset="-128"/>
                <a:ea typeface="Meiryo" panose="020B0604030504040204" pitchFamily="34" charset="-128"/>
              </a:rPr>
              <a:t>6. コンピューティングの保護</a:t>
            </a:r>
            <a:endParaRPr lang="en-JP" sz="3600" dirty="0"/>
          </a:p>
        </p:txBody>
      </p:sp>
    </p:spTree>
    <p:extLst>
      <p:ext uri="{BB962C8B-B14F-4D97-AF65-F5344CB8AC3E}">
        <p14:creationId xmlns:p14="http://schemas.microsoft.com/office/powerpoint/2010/main" val="328187099"/>
      </p:ext>
    </p:extLst>
  </p:cSld>
  <p:clrMapOvr>
    <a:masterClrMapping/>
  </p:clrMapOvr>
</p:sld>
</file>

<file path=ppt/theme/theme1.xml><?xml version="1.0" encoding="utf-8"?>
<a:theme xmlns:a="http://schemas.openxmlformats.org/drawingml/2006/main" name="DeckTemplate-AWS">
  <a:themeElements>
    <a:clrScheme name="Custom 44">
      <a:dk1>
        <a:srgbClr val="232F3E"/>
      </a:dk1>
      <a:lt1>
        <a:srgbClr val="FFFFFF"/>
      </a:lt1>
      <a:dk2>
        <a:srgbClr val="161E2C"/>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kumimoji="1" sz="2400" smtClean="0">
            <a:latin typeface="Meiryo" panose="020B0604030504040204" pitchFamily="34" charset="-128"/>
            <a:ea typeface="Meiryo" panose="020B0604030504040204" pitchFamily="34" charset="-128"/>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kumimoji="1" sz="2800" smtClean="0">
            <a:latin typeface="Meiryo" panose="020B0604030504040204" pitchFamily="34" charset="-128"/>
            <a:ea typeface="Meiryo" panose="020B0604030504040204" pitchFamily="34" charset="-128"/>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1_DeckTemplate-AWS">
  <a:themeElements>
    <a:clrScheme name="Custom 44">
      <a:dk1>
        <a:srgbClr val="232F3E"/>
      </a:dk1>
      <a:lt1>
        <a:srgbClr val="FFFFFF"/>
      </a:lt1>
      <a:dk2>
        <a:srgbClr val="161E2C"/>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kumimoji="1" sz="2400" smtClean="0">
            <a:latin typeface="Meiryo" panose="020B0604030504040204" pitchFamily="34" charset="-128"/>
            <a:ea typeface="Meiryo" panose="020B0604030504040204" pitchFamily="34" charset="-128"/>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kumimoji="1" sz="2800" smtClean="0">
            <a:latin typeface="Meiryo" panose="020B0604030504040204" pitchFamily="34" charset="-128"/>
            <a:ea typeface="Meiryo" panose="020B0604030504040204" pitchFamily="34" charset="-128"/>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13774</TotalTime>
  <Words>41930</Words>
  <Application>Microsoft Macintosh PowerPoint</Application>
  <PresentationFormat>ワイド画面</PresentationFormat>
  <Paragraphs>5737</Paragraphs>
  <Slides>246</Slides>
  <Notes>138</Notes>
  <HiddenSlides>0</HiddenSlides>
  <MMClips>0</MMClips>
  <ScaleCrop>false</ScaleCrop>
  <HeadingPairs>
    <vt:vector size="6" baseType="variant">
      <vt:variant>
        <vt:lpstr>使用されているフォント</vt:lpstr>
      </vt:variant>
      <vt:variant>
        <vt:i4>13</vt:i4>
      </vt:variant>
      <vt:variant>
        <vt:lpstr>テーマ</vt:lpstr>
      </vt:variant>
      <vt:variant>
        <vt:i4>2</vt:i4>
      </vt:variant>
      <vt:variant>
        <vt:lpstr>スライド タイトル</vt:lpstr>
      </vt:variant>
      <vt:variant>
        <vt:i4>246</vt:i4>
      </vt:variant>
    </vt:vector>
  </HeadingPairs>
  <TitlesOfParts>
    <vt:vector size="261" baseType="lpstr">
      <vt:lpstr>-webkit-standard</vt:lpstr>
      <vt:lpstr>.Hiragino Kaku Gothic Interface W3</vt:lpstr>
      <vt:lpstr>Meiryo UI</vt:lpstr>
      <vt:lpstr>Slack-Lato</vt:lpstr>
      <vt:lpstr>メイリオ</vt:lpstr>
      <vt:lpstr>メイリオ</vt:lpstr>
      <vt:lpstr>Amazon Ember</vt:lpstr>
      <vt:lpstr>Amazon Ember Regular</vt:lpstr>
      <vt:lpstr>Amazon-Ember</vt:lpstr>
      <vt:lpstr>AmazonEmberBold</vt:lpstr>
      <vt:lpstr>Arial</vt:lpstr>
      <vt:lpstr>Calibri</vt:lpstr>
      <vt:lpstr>Wingdings</vt:lpstr>
      <vt:lpstr>DeckTemplate-AWS</vt:lpstr>
      <vt:lpstr>1_DeckTemplate-AWS</vt:lpstr>
      <vt:lpstr>PowerPoint プレゼンテーション</vt:lpstr>
      <vt:lpstr>レビュー観点説明資料</vt:lpstr>
      <vt:lpstr>1. セキュリティの基礎</vt:lpstr>
      <vt:lpstr>セキュリティの基礎</vt:lpstr>
      <vt:lpstr>レビュー観点 : セキュリティの基礎/アカウント環境の管理と分離 SEC01-BP01 アカウントを使用してワークロードを分ける</vt:lpstr>
      <vt:lpstr>参考: AWSで登場するアカウント</vt:lpstr>
      <vt:lpstr>参考: AWSアカウントが実現するもの</vt:lpstr>
      <vt:lpstr>参考: AWS Organizations概要</vt:lpstr>
      <vt:lpstr>参考: AWS Organizationsが実現するもの</vt:lpstr>
      <vt:lpstr>参考: AWS Organizationsの用語</vt:lpstr>
      <vt:lpstr>参考: AWS Organizations アンチパターン</vt:lpstr>
      <vt:lpstr>AWSアカウントの種類</vt:lpstr>
      <vt:lpstr>共通アカウントの定義</vt:lpstr>
      <vt:lpstr>個別アカウントをどのような観点で分けるのか？</vt:lpstr>
      <vt:lpstr>AWSアカウント分割例</vt:lpstr>
      <vt:lpstr>参考: Landing Zoneとは</vt:lpstr>
      <vt:lpstr>レビュー観点 : セキュリティの基礎/アカウント環境の管理と分離 SEC01-BP02 セキュアアカウントのルートユーザーおよびプロパティ</vt:lpstr>
      <vt:lpstr>参考: ルートユーザーとは</vt:lpstr>
      <vt:lpstr>参考: ルートユーザーの管理</vt:lpstr>
      <vt:lpstr>レビュー観点 : セキュリティの基礎/ワークロードを安全に運用する SEC01-BP03 管理目標を特定および検証する</vt:lpstr>
      <vt:lpstr>レビュー観点 : セキュリティの基礎/ワークロードを安全に運用する SEC01-BP04 セキュリティ脅威に関する最新情報を入手する</vt:lpstr>
      <vt:lpstr>レビュー観点 : セキュリティの基礎/ワークロードを安全に運用する SEC01-BP05 セキュリティに関する推奨事項を常に把握する</vt:lpstr>
      <vt:lpstr>レビュー観点 : セキュリティの基礎/ワークロードを安全に運用する SEC01-BP06 パイプラインのセキュリティコントロールのテストと検証を自動化する</vt:lpstr>
      <vt:lpstr>参考: CI/CDパイプラインを実現するAWSサービス</vt:lpstr>
      <vt:lpstr>参考: CI/CDパイプラインでのテストの自動化例</vt:lpstr>
      <vt:lpstr>レビュー観点 : セキュリティの基礎/ワークロードを安全に運用する SEC01-BP07 脅威モデルを使用して脅威を特定し、緩和策の優先順位を付ける </vt:lpstr>
      <vt:lpstr>参考: 脅威モデリング手法の例</vt:lpstr>
      <vt:lpstr>レビュー観点 : セキュリティの基礎/ワークロードを安全に運用する SEC01-BP08 新しいセキュリティサービスと機能を定期的に評価および実装する</vt:lpstr>
      <vt:lpstr>参考: AWS Configの概要</vt:lpstr>
      <vt:lpstr>参考: AWS Configの概要</vt:lpstr>
      <vt:lpstr>IDとアクセス管理 2. ID管理 3. アクセス管理</vt:lpstr>
      <vt:lpstr>IDとアクセス管理</vt:lpstr>
      <vt:lpstr>レビュー観点 : IDとアクセス管理 / ID管理 SEC02-BP01 強力なサインインメカニズムを使用する</vt:lpstr>
      <vt:lpstr>参考: マルチアカウント環境でのID管理/認証の課題</vt:lpstr>
      <vt:lpstr>参考: 認証をIDプロバイダに委任する</vt:lpstr>
      <vt:lpstr>参考: AWS IAM Identity Center とは？</vt:lpstr>
      <vt:lpstr>参考: AWS IAM Identity Center による認証方式 (1)</vt:lpstr>
      <vt:lpstr>参考: AWS IAM Identity Center による認証方式 (2)</vt:lpstr>
      <vt:lpstr>参考: Amazon Cognitoの概要</vt:lpstr>
      <vt:lpstr>レビュー観点 : IDとアクセス管理 / ID管理 SEC02-BP02 一時的な認証情報を使用する</vt:lpstr>
      <vt:lpstr>レビュー観点 : IDとアクセス管理 / ID管理 SEC02-BP03 シークレットを安全に保存して使用する</vt:lpstr>
      <vt:lpstr>参考: AWS Secrets Manager とは</vt:lpstr>
      <vt:lpstr>参考: AWS Secrets Manager のユースケース</vt:lpstr>
      <vt:lpstr>参考: AWS Secrets Manager と AWS Systems Manager Parameter Store の比較</vt:lpstr>
      <vt:lpstr>レビュー観点 : IDとアクセス管理 / ID管理 SEC02-BP04 一元化された ID プロバイダーを利用する</vt:lpstr>
      <vt:lpstr>参考: 認証・認可のためのAWSサービス</vt:lpstr>
      <vt:lpstr>参考: IAMの構成要素</vt:lpstr>
      <vt:lpstr>参考: IAMの認証方式</vt:lpstr>
      <vt:lpstr>参考: SSOの仕組み</vt:lpstr>
      <vt:lpstr>参考： IAM Roles Anywhere</vt:lpstr>
      <vt:lpstr>レビュー観点 : IDとアクセス管理 / ID管理 SEC02-BP05 定期的に認証情報を監査およびローテーションする</vt:lpstr>
      <vt:lpstr>参考：認証情報レポート機能によるIAM利用状況のレポート作成</vt:lpstr>
      <vt:lpstr>レビュー観点 : IDとアクセス管理 / ID管理 SEC02-BP06 ユーザーグループと属性を活用する</vt:lpstr>
      <vt:lpstr>参考: ロールベースと属性ベースのアクセスコントロールモデル</vt:lpstr>
      <vt:lpstr>参考: 属性ベースのアクセスコントロールモデル</vt:lpstr>
      <vt:lpstr>レビュー観点 : IDとアクセス管理 / Permission Management SEC03-BP01 アクセス要件を定義する</vt:lpstr>
      <vt:lpstr>レビュー観点 : IDとアクセス管理 / Permission Management SEC03-BP02 最小特権のアクセスを付与する</vt:lpstr>
      <vt:lpstr>参考: IAMの運用開始準備～権限付与</vt:lpstr>
      <vt:lpstr>参考: 権限付与方針の検討 -権限分掌</vt:lpstr>
      <vt:lpstr>参考: 権限分掌の進め方</vt:lpstr>
      <vt:lpstr>参考: 権限分掌の例</vt:lpstr>
      <vt:lpstr>参考: 権限付与方針の検討 -役割の洗い出し</vt:lpstr>
      <vt:lpstr>レビュー観点 : IDとアクセス管理 / Permission Management SEC03-BP03 緊急アクセスのプロセスを確立する</vt:lpstr>
      <vt:lpstr>レビュー観点 : IDとアクセス管理 / Permission Management SEC03-BP04 アクセス許可を継続的に削減する</vt:lpstr>
      <vt:lpstr>参考: IAM権限の棚卸し</vt:lpstr>
      <vt:lpstr>参考：Trusted Advisorによる確認</vt:lpstr>
      <vt:lpstr>参考：IAM Access Advisor によるユーザーのアクセス履歴の確認</vt:lpstr>
      <vt:lpstr>参考： IAM Access Analyzer によるポリシーテンプレート生成</vt:lpstr>
      <vt:lpstr>レビュー観点 : IDとアクセス管理 / Permission Management SEC03-BP05 組織のアクセス許可ガードレールを定義する</vt:lpstr>
      <vt:lpstr>レビュー観点 : IDとアクセス管理 / Permission Management SEC03-BP06 ライフサイクルに基づいてアクセスを管理する</vt:lpstr>
      <vt:lpstr>参考: AWS Resource Access Manager (RAM)</vt:lpstr>
      <vt:lpstr>レビュー観点 : IDとアクセス管理 / Permission Management SEC03-BP07 パブリックおよびクロスアカウントアクセスの分析</vt:lpstr>
      <vt:lpstr>レビュー観点 : IDとアクセス管理 / Permission Management SEC03-BP08 組織内でリソースを安全に共有する</vt:lpstr>
      <vt:lpstr>レビュー観点 : IDとアクセス管理 / Permission Management SEC03-BP09 サードパーティーとリソースを安全に共有する</vt:lpstr>
      <vt:lpstr>参考: サードパーティのクロスアカウントアクセスに外部IDを使用する方法について</vt:lpstr>
      <vt:lpstr>4. 検知</vt:lpstr>
      <vt:lpstr>検知</vt:lpstr>
      <vt:lpstr>レビュー観点 :検知 SEC04-BP01 サービスとアプリケーションのログ記録を設定する</vt:lpstr>
      <vt:lpstr>クラウドにおける監査ログの重要性</vt:lpstr>
      <vt:lpstr>監査ログの例</vt:lpstr>
      <vt:lpstr>AWS サービスにおけるログ</vt:lpstr>
      <vt:lpstr>CloudTrail の概要</vt:lpstr>
      <vt:lpstr>CloudTrail ログファイル整合性検証</vt:lpstr>
      <vt:lpstr>AWSサービス関連ログ保管のベストプラクティス</vt:lpstr>
      <vt:lpstr>ログ保管先 1 of 2</vt:lpstr>
      <vt:lpstr>ログ保管先 2 of 2</vt:lpstr>
      <vt:lpstr>レビュー観点 :検知 SEC04-BP02 ログ、結果、メトリクスを一元的に分析する</vt:lpstr>
      <vt:lpstr>AWS Security Hubの概要</vt:lpstr>
      <vt:lpstr>SIEM on Amazon OpenSearch Service – 概要</vt:lpstr>
      <vt:lpstr>SIEM on Amazon OpenSearch Service – アーキテクチャ</vt:lpstr>
      <vt:lpstr>レビュー観点 :検知 SEC04-BP03 イベントへの応答を自動化する</vt:lpstr>
      <vt:lpstr>参考: CloudTrail で検知したイベント通知の自動化</vt:lpstr>
      <vt:lpstr>参考: Amazon GuardDutyの概要</vt:lpstr>
      <vt:lpstr>参考:  Amazon GuardDutyの通知</vt:lpstr>
      <vt:lpstr>参考: Amazon GuardDuty検知への対応方針のパタン</vt:lpstr>
      <vt:lpstr>参考: Security Hub検知時の対応</vt:lpstr>
      <vt:lpstr>レビュー観点 :検知 SEC04-BP04 実用的なセキュリティイベントを実装する</vt:lpstr>
      <vt:lpstr>参考: CloudWatch Logs メトリクスフィルターによる監視</vt:lpstr>
      <vt:lpstr>インフラストラクチャ保護 5. ネットワークの保護 6. コンピューティングの保護</vt:lpstr>
      <vt:lpstr>インフラストラクチャ保護</vt:lpstr>
      <vt:lpstr>レビュー観点 :インフラストラクチャ保護/ネットワークの保護 SEC05-BP01 ネットワークレイヤーを作成する</vt:lpstr>
      <vt:lpstr>参考: ネットワーク設計のイメージ</vt:lpstr>
      <vt:lpstr>参考: サブネット設計を考える</vt:lpstr>
      <vt:lpstr>参考: サブネット構成事例</vt:lpstr>
      <vt:lpstr>レビュー観点 :インフラストラクチャ保護/ネットワークの保護 SEC05-BP02 すべてのレイヤーでトラフィックを制御する</vt:lpstr>
      <vt:lpstr>参考: ネットワークACL</vt:lpstr>
      <vt:lpstr>参考: セキュリティグループ</vt:lpstr>
      <vt:lpstr>参考: セキュリティグループとネットワークACLの利用方針</vt:lpstr>
      <vt:lpstr>VPCエンドポイントの概要</vt:lpstr>
      <vt:lpstr>補足：VPCエンドポイントの使用について</vt:lpstr>
      <vt:lpstr>レビュー観点 :インフラストラクチャ保護/ネットワークの保護 SEC05-BP03 ネットワーク保護を自動化する</vt:lpstr>
      <vt:lpstr>インフラストラクチャ保護: 整理イメージ</vt:lpstr>
      <vt:lpstr>ネットワークセキュリティ検討範囲</vt:lpstr>
      <vt:lpstr>参考: WAF 実装方式比較</vt:lpstr>
      <vt:lpstr>AWS Shield とは</vt:lpstr>
      <vt:lpstr>AWS WAF概要</vt:lpstr>
      <vt:lpstr>レビュー観点 :インフラストラクチャ保護/ネットワークの保護 SEC05-BP04　検査と保護を実装する</vt:lpstr>
      <vt:lpstr>参考: AWS Firewall Manager概要</vt:lpstr>
      <vt:lpstr>参考: AWS Firewall Manager使用方法</vt:lpstr>
      <vt:lpstr>参考: Firewall Managerポリシー</vt:lpstr>
      <vt:lpstr>レビュー観点 :インフラストラクチャ保護/コンピューティングの保護 SEC06-BP01 脆弱性管理を実行する</vt:lpstr>
      <vt:lpstr>参考：メンテナンス・パッチ適用の役割分担</vt:lpstr>
      <vt:lpstr>参考：Amazon Inspector 概要</vt:lpstr>
      <vt:lpstr>参考：Inspectorによるスキャン</vt:lpstr>
      <vt:lpstr>参考：Inspector検出結果への対応</vt:lpstr>
      <vt:lpstr>参考：AWSメンテナンス対応</vt:lpstr>
      <vt:lpstr>参考：RDSメンテナンス対応</vt:lpstr>
      <vt:lpstr>参考: RDSのパッチ更新・アップグレードフロー</vt:lpstr>
      <vt:lpstr>参考：Systems Manager パッチポリシーによるパッチ適用の自動化</vt:lpstr>
      <vt:lpstr>レビュー観点 :インフラストラクチャ保護/コンピューティングの保護 SEC06-BP02 攻撃対象領域を縮小する</vt:lpstr>
      <vt:lpstr>参考：Amazon EC2 Image Builder 概要</vt:lpstr>
      <vt:lpstr>レビュー観点 :インフラストラクチャ保護/コンピューティングの保護 SEC06-BP03 マネージドサービスを活用する</vt:lpstr>
      <vt:lpstr>レビュー観点 :インフラストラクチャ保護/コンピューティングの保護 SEC06-BP04 コンピューティング保護を自動化する</vt:lpstr>
      <vt:lpstr>参考：Patch Manager採用における考慮事項</vt:lpstr>
      <vt:lpstr>レビュー観点 :インフラストラクチャ保護/コンピューティングの保護 SEC06-BP05 ユーザーがリモートからアクションを実行できるようにする</vt:lpstr>
      <vt:lpstr>参考: インスタンスのOSへのアクセス</vt:lpstr>
      <vt:lpstr>参考: 踏み台サーバによるアクセス</vt:lpstr>
      <vt:lpstr>参考：Session Managerの実行方法</vt:lpstr>
      <vt:lpstr>参考：Amazon ECS Exec </vt:lpstr>
      <vt:lpstr>レビュー観点 :インフラストラクチャ保護/コンピューティングの保護 SEC06-BP06 ソフトウェアの整合性を検証する</vt:lpstr>
      <vt:lpstr>参考：AWS Signer 概要</vt:lpstr>
      <vt:lpstr>データ保護 7. データ分類 8. 保管中のデータの保護 9. 伝送中のデータの保護</vt:lpstr>
      <vt:lpstr>データ保護</vt:lpstr>
      <vt:lpstr>データ保護の位置づけ</vt:lpstr>
      <vt:lpstr>レビュー観点 : データ保護/データ分類 SEC07-BP01 ワークロード内のデータを特定する</vt:lpstr>
      <vt:lpstr>参考：データ分類の作成</vt:lpstr>
      <vt:lpstr>参考：データ分類の例</vt:lpstr>
      <vt:lpstr>参考: 情報重要度定義とシステム配置先の例</vt:lpstr>
      <vt:lpstr>参考：情報重要度と保護方針の例</vt:lpstr>
      <vt:lpstr>参考：データ保護: 整理イメージ 1 of 2</vt:lpstr>
      <vt:lpstr>参考：データ保護: 整理イメージ 2 of 2</vt:lpstr>
      <vt:lpstr>レビュー観点 : データ保護/データ分類 SEC07-BP02 データ保護コントロールを定義する</vt:lpstr>
      <vt:lpstr>参考：S3のコントロール設計の段取り</vt:lpstr>
      <vt:lpstr>参考: S3に対するアクセス制御 – 全体像</vt:lpstr>
      <vt:lpstr>参考: S3のコントロール設計　1 of 3</vt:lpstr>
      <vt:lpstr>参考: S3のコントロール設計　2 of 3</vt:lpstr>
      <vt:lpstr>参考: S3のコントロール設計　3 of 3</vt:lpstr>
      <vt:lpstr>参考：データ分類ごとのS3の管理方針</vt:lpstr>
      <vt:lpstr>参考：アクセスログとCloudTrailによる証跡管理 1 of 2</vt:lpstr>
      <vt:lpstr>参考：アクセスログとCloudTrailによる証跡管理 2 of 2</vt:lpstr>
      <vt:lpstr>レビュー観点 : データ保護/データ分類 SEC07-BP03 識別および分類を自動化する</vt:lpstr>
      <vt:lpstr>参考：Amazon Macie 概要</vt:lpstr>
      <vt:lpstr>参考：Amazon Macie による S3 以外の機密情報の検出</vt:lpstr>
      <vt:lpstr>レビュー観点 : データ保護/データ分類 SEC07-BP04 データのライフサイクル管理を定義する</vt:lpstr>
      <vt:lpstr>参考：ライフサイクル管理</vt:lpstr>
      <vt:lpstr>参考: ライフサイクル管理</vt:lpstr>
      <vt:lpstr>参考：インテリジェント ティアリング</vt:lpstr>
      <vt:lpstr>参考：S3 Object Lock （WORM機能）</vt:lpstr>
      <vt:lpstr>レビュー観点 : データ保護/保管中のデータの保護 SEC08-BP01 安全なキー管理を実装する</vt:lpstr>
      <vt:lpstr>参考：AWS KMS（Key Management Service）概要</vt:lpstr>
      <vt:lpstr>参考：AWS KMS の機能概要</vt:lpstr>
      <vt:lpstr>参考：FIPS 140-2</vt:lpstr>
      <vt:lpstr>レビュー観点 : データ保護/保管中のデータの保護 SEC08-BP02 保管中に暗号化を適用する</vt:lpstr>
      <vt:lpstr>参考：データ暗号化設計の段取り</vt:lpstr>
      <vt:lpstr>参考：データ暗号化の位置づけ 1 of 2</vt:lpstr>
      <vt:lpstr>参考：データ暗号化の位置づけ 2 of 2</vt:lpstr>
      <vt:lpstr>参考：AWSにおけるデータ暗号化 – 全体像</vt:lpstr>
      <vt:lpstr>参考：暗号化における選択肢</vt:lpstr>
      <vt:lpstr>暗号化方針 例 </vt:lpstr>
      <vt:lpstr>参考：暗号鍵の作成単位</vt:lpstr>
      <vt:lpstr>レビュー観点 : データ保護/保管中のデータの保護 SEC08-BP03 保管時のデータの保護を自動化する</vt:lpstr>
      <vt:lpstr>レビュー観点 : データ保護/保管中のデータの保護 SEC08-BP04 アクセスコントロールを適用する</vt:lpstr>
      <vt:lpstr>参考：S3のバージョン管理機能</vt:lpstr>
      <vt:lpstr>参考：S3のレプリケーション機能</vt:lpstr>
      <vt:lpstr>レビュー観点 : データ保護/保管中のデータの保護 SEC08-BP05 人をデータから遠ざけるメカニズムを使用する</vt:lpstr>
      <vt:lpstr>レビュー観点 : データ保護/伝送中のデータの保護 SEC09-BP01 安全な鍵および証明書管理を実装する</vt:lpstr>
      <vt:lpstr>参考：暗号化通信</vt:lpstr>
      <vt:lpstr>参考：AWS Certificate Manager (ACM) 概要</vt:lpstr>
      <vt:lpstr>参考：ACM Private CA</vt:lpstr>
      <vt:lpstr>参考：採用における考慮点</vt:lpstr>
      <vt:lpstr>参考：SSL/TLS終端の選択</vt:lpstr>
      <vt:lpstr>レビュー観点 : データ保護/伝送中のデータの保護 SEC09-BP02 伝送中に暗号化を適用する</vt:lpstr>
      <vt:lpstr>レビュー観点 : データ保護/伝送中のデータの保護 SEC09-BP03 意図しないデータアクセスの検出を自動化する</vt:lpstr>
      <vt:lpstr>参考：IAM Access Analyzer</vt:lpstr>
      <vt:lpstr>参考：S3のアクセスアナライザー</vt:lpstr>
      <vt:lpstr>参考：IAM Access Analyzerの他サービスとの連携</vt:lpstr>
      <vt:lpstr>レビュー観点 : データ保護/伝送中のデータの保護 SEC09-BP04 ネットワーク通信を認証する</vt:lpstr>
      <vt:lpstr>10. インシデント対応</vt:lpstr>
      <vt:lpstr>インシデント対応</vt:lpstr>
      <vt:lpstr>参考：セキュリティインシデントの種類と入り口</vt:lpstr>
      <vt:lpstr>参考：AWSにおけるセキュリティインシデント</vt:lpstr>
      <vt:lpstr>参考：インシデント対応への備え</vt:lpstr>
      <vt:lpstr>参考：インシデントレスポンスのベストプラクティス</vt:lpstr>
      <vt:lpstr>参考：インシデント対応におけるAWSの利点</vt:lpstr>
      <vt:lpstr>レビュー観点 :インシデント対応/準備 SEC10-BP01 重要な人員と外部リソースを特定する</vt:lpstr>
      <vt:lpstr>参考：セキュリティインシデント対応の役割定義 (例)</vt:lpstr>
      <vt:lpstr>レビュー観点 :インシデント対応/準備 SEC10-BP02 インシデント管理計画を作成する</vt:lpstr>
      <vt:lpstr>参考：セキュリティインシデント対応プロセス (例)</vt:lpstr>
      <vt:lpstr>参考：一般的なインシデント対応 (1/3)</vt:lpstr>
      <vt:lpstr>参考：一般的なインシデント対応 (2/3)</vt:lpstr>
      <vt:lpstr>参考：一般的なインシデント対応 (3/3)</vt:lpstr>
      <vt:lpstr>参考：AWSにおけるインシデントの検知</vt:lpstr>
      <vt:lpstr>参考：ログおよびモニタリングによる検知ー概要</vt:lpstr>
      <vt:lpstr>参考：誤設定・不正使用検知方法の検討</vt:lpstr>
      <vt:lpstr>参考：操作ログの記録対象と監視方式</vt:lpstr>
      <vt:lpstr>参考：CloudTrailとEventBridgeの連携</vt:lpstr>
      <vt:lpstr>参考：SSM Incident Manager とは?</vt:lpstr>
      <vt:lpstr>参考：SSM Incident Manager - 概観</vt:lpstr>
      <vt:lpstr>レビュー観点 :インシデント対応/準備 SEC10-BP03 フォレンジック機能を備える</vt:lpstr>
      <vt:lpstr>レビュー観点 :インシデント対応/イテレーション SEC10-BP04 封じ込め機能を自動化する</vt:lpstr>
      <vt:lpstr>参考：インシデント対応自動化の考慮点</vt:lpstr>
      <vt:lpstr>参考：検知後の対応自動化：リソースの閉塞 or 自動修復</vt:lpstr>
      <vt:lpstr>参考：インシデント対応の自動化</vt:lpstr>
      <vt:lpstr>参考：自動化対応例 EC2のマルウェア感染</vt:lpstr>
      <vt:lpstr>レビュー観点 :インシデント対応/準備 SEC10-BP05 アクセスを事前プロビジョニングする</vt:lpstr>
      <vt:lpstr>レビュー観点 :インシデント対応/準備 SEC10-BP06 ツールを事前デプロイする</vt:lpstr>
      <vt:lpstr>参考：Amazon Detective 概要</vt:lpstr>
      <vt:lpstr>レビュー観点 :インシデント対応/シミュレーション SEC10-BP07 ゲームデーを実施する</vt:lpstr>
      <vt:lpstr>参考：インシデント対応体制の確立</vt:lpstr>
      <vt:lpstr>11. アプリケーションのセキュリティ</vt:lpstr>
      <vt:lpstr>アプリケーションのセキュリティ</vt:lpstr>
      <vt:lpstr>レビュー観点 :アプリケーションのセキュリティ SEC11-BP01 アプリケーションのセキュリティに関するトレーニングを実施する</vt:lpstr>
      <vt:lpstr>レビュー観点 :アプリケーションのセキュリティ SEC11-BP02 開発およびリリースライフサイクル全体を通じてテストを自動化する</vt:lpstr>
      <vt:lpstr>参考：テストの比較</vt:lpstr>
      <vt:lpstr>参考：Amazon CodeGuru Reviewer</vt:lpstr>
      <vt:lpstr>レビュー観点 :アプリケーションのセキュリティ SEC11-BP03 定期的にペネトレーションテストを実施する</vt:lpstr>
      <vt:lpstr>参考：AWSにおけるペネトレーションテストの実施について</vt:lpstr>
      <vt:lpstr>レビュー観点 :アプリケーションのセキュリティ SEC11-BP04 手動のコードレビュー</vt:lpstr>
      <vt:lpstr>レビュー観点 :アプリケーションのセキュリティ SEC11-BP05 パッケージと依存関係のサービスを一元化する</vt:lpstr>
      <vt:lpstr>参考：AWS CodeArtifact 概要</vt:lpstr>
      <vt:lpstr>レビュー観点 :アプリケーションのセキュリティ SEC11-BP06 ソフトウェアをプログラムでデプロイする</vt:lpstr>
      <vt:lpstr>参考：The Twelve-Factor App（https://12factor.net/ja/）</vt:lpstr>
      <vt:lpstr>参考：AWS Systems Manager Parameter Store</vt:lpstr>
      <vt:lpstr>参考：Amazon CloudWatch Synthetics Canary</vt:lpstr>
      <vt:lpstr>レビュー観点 :アプリケーションのセキュリティ SEC11-BP07 パイプラインのセキュリティ特性を定期的に評価する</vt:lpstr>
      <vt:lpstr>レビュー観点 :アプリケーションのセキュリティ SEC11-BP08 ワークロードチームにセキュリティのオーナーシップを根付かせるプログラムを構築する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munjinya</cp:lastModifiedBy>
  <cp:revision>132</cp:revision>
  <dcterms:created xsi:type="dcterms:W3CDTF">2023-06-20T07:48:28Z</dcterms:created>
  <dcterms:modified xsi:type="dcterms:W3CDTF">2023-08-18T10:31:12Z</dcterms:modified>
</cp:coreProperties>
</file>